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41"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20/10/2023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132FADFE-3B8F-471C-ABF0-DBC7717ECBBC}"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A847CFC-816F-41D0-AAC0-9BF4FEBC753E}" type="datetimeFigureOut">
              <a:rPr lang="es-ES" smtClean="0"/>
              <a:pPr/>
              <a:t>20/10/2023</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32FADFE-3B8F-471C-ABF0-DBC7717ECBBC}"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www.emaint.com/es/what-is-mean-time-between-failures-mtbf/?swcfpc=1"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es.wikipedia.org/wiki/Normas_ISO_9000"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85918" y="2000240"/>
            <a:ext cx="5627630" cy="3416320"/>
          </a:xfrm>
          <a:prstGeom prst="rect">
            <a:avLst/>
          </a:prstGeom>
          <a:noFill/>
        </p:spPr>
        <p:txBody>
          <a:bodyPr wrap="none" lIns="91440" tIns="45720" rIns="91440" bIns="45720">
            <a:spAutoFit/>
          </a:bodyPr>
          <a:lstStyle/>
          <a:p>
            <a:pPr algn="ctr"/>
            <a:r>
              <a:rPr lang="es-ES" sz="5400" b="1" cap="none" spc="0"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INGENIERÍA DE </a:t>
            </a:r>
          </a:p>
          <a:p>
            <a:pPr algn="ctr"/>
            <a:r>
              <a:rPr lang="es-ES" sz="5400" b="1" cap="none" spc="0"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LA CALIDAD</a:t>
            </a:r>
          </a:p>
          <a:p>
            <a:pPr algn="ctr"/>
            <a:endParaRPr lang="es-ES" sz="5400"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a:p>
            <a:pPr algn="ctr"/>
            <a:r>
              <a:rPr lang="es-ES" sz="5400" b="1" cap="none" spc="0"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CONFERENCIA </a:t>
            </a:r>
            <a:r>
              <a:rPr lang="es-ES" sz="5400" b="1" cap="none" spc="0"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4</a:t>
            </a:r>
            <a:endParaRPr lang="es-ES" sz="5400" b="1" cap="none" spc="0" dirty="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928670"/>
            <a:ext cx="8501122" cy="1938992"/>
          </a:xfrm>
          <a:prstGeom prst="rect">
            <a:avLst/>
          </a:prstGeom>
        </p:spPr>
        <p:txBody>
          <a:bodyPr wrap="square">
            <a:spAutoFit/>
          </a:bodyPr>
          <a:lstStyle/>
          <a:p>
            <a:pPr algn="just"/>
            <a:r>
              <a:rPr lang="es-ES" sz="2400" dirty="0" smtClean="0"/>
              <a:t>Para lograr este objetivo, las plantas modernas utilizan una serie de métricas de mantenimiento diferentes para medir la fiabilidad y disponibilidad de sus activos. Dos de los parámetros más utilizados son el </a:t>
            </a:r>
            <a:r>
              <a:rPr lang="es-ES" sz="2400" dirty="0" smtClean="0">
                <a:hlinkClick r:id="rId2"/>
              </a:rPr>
              <a:t>tiempo medio entre fallos</a:t>
            </a:r>
            <a:r>
              <a:rPr lang="es-ES" sz="2400" dirty="0" smtClean="0"/>
              <a:t> (MTBF) y el tiempo medio de reparación (MTTR).</a:t>
            </a:r>
            <a:endParaRPr lang="es-ES" sz="2400" dirty="0"/>
          </a:p>
        </p:txBody>
      </p:sp>
      <p:sp>
        <p:nvSpPr>
          <p:cNvPr id="3" name="2 Rectángulo"/>
          <p:cNvSpPr/>
          <p:nvPr/>
        </p:nvSpPr>
        <p:spPr>
          <a:xfrm>
            <a:off x="285720" y="3000372"/>
            <a:ext cx="8429684" cy="3785652"/>
          </a:xfrm>
          <a:prstGeom prst="rect">
            <a:avLst/>
          </a:prstGeom>
        </p:spPr>
        <p:txBody>
          <a:bodyPr wrap="square">
            <a:spAutoFit/>
          </a:bodyPr>
          <a:lstStyle/>
          <a:p>
            <a:pPr algn="just"/>
            <a:r>
              <a:rPr lang="es-ES" sz="2400" dirty="0" smtClean="0"/>
              <a:t>¿Qué tienen en común estas métricas? Se basan en la recopilación de datos a gran escala. Si bien la recopilación de este volumen de datos era antes manual y requería mucho tiempo, ahora se puede hacer rápidamente a escala utilizando dispositivos asequibles del Internet Industrial de las Cosas, o </a:t>
            </a:r>
            <a:r>
              <a:rPr lang="es-ES" sz="2400" dirty="0" err="1" smtClean="0"/>
              <a:t>IIoT</a:t>
            </a:r>
            <a:r>
              <a:rPr lang="es-ES" sz="2400" dirty="0" smtClean="0"/>
              <a:t>, que miden constantemente la salud y las métricas de rendimiento de su máquina. Un moderno software de sistema de gestión de mantenimiento informatizado (CMMS) basado en la nube puede ayudar a gestionar los datos de su organización con cuadros de mando e informes fáciles de </a:t>
            </a:r>
            <a:r>
              <a:rPr lang="es-ES" sz="2400" dirty="0" smtClean="0"/>
              <a:t>usar.</a:t>
            </a:r>
            <a:endParaRPr lang="es-E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76" y="1071546"/>
            <a:ext cx="8858280" cy="5262979"/>
          </a:xfrm>
          <a:prstGeom prst="rect">
            <a:avLst/>
          </a:prstGeom>
        </p:spPr>
        <p:txBody>
          <a:bodyPr wrap="square">
            <a:spAutoFit/>
          </a:bodyPr>
          <a:lstStyle/>
          <a:p>
            <a:pPr algn="just"/>
            <a:r>
              <a:rPr lang="es-ES" sz="2400" b="1" dirty="0" smtClean="0"/>
              <a:t>Calcular la fiabilidad mediante el </a:t>
            </a:r>
            <a:r>
              <a:rPr lang="es-ES" sz="2400" b="1" dirty="0" smtClean="0"/>
              <a:t>MTBF</a:t>
            </a:r>
          </a:p>
          <a:p>
            <a:pPr algn="just"/>
            <a:endParaRPr lang="es-ES" sz="2400" b="1" dirty="0" smtClean="0"/>
          </a:p>
          <a:p>
            <a:pPr algn="just"/>
            <a:r>
              <a:rPr lang="es-ES" sz="2400" dirty="0" smtClean="0"/>
              <a:t>El tiempo medio entre fallos (MTBF) es una medida del tiempo medio entre averías de los activos. Se calcula dividiendo el tiempo de actividad de un activo por el número de fallos experimentados en ese periodo de tiempo</a:t>
            </a:r>
            <a:r>
              <a:rPr lang="es-ES" sz="2400" dirty="0" smtClean="0"/>
              <a:t>.</a:t>
            </a:r>
          </a:p>
          <a:p>
            <a:pPr algn="just"/>
            <a:endParaRPr lang="es-ES" sz="2400" dirty="0" smtClean="0"/>
          </a:p>
          <a:p>
            <a:pPr algn="just"/>
            <a:r>
              <a:rPr lang="es-ES" sz="2400" dirty="0" smtClean="0"/>
              <a:t>Si su MTBF es bajo, significa que su activo se avería a menudo y necesita un mantenimiento frecuente. Si su MTBF es alto, significa que su equipo puede permanecer en funcionamiento durante largos períodos antes de fallar. El MTBF se expresa normalmente en horas y le indica, por término medio, cuánto tiempo podrá funcionar la máquina antes de que se prevea que se averíe de nuevo.</a:t>
            </a:r>
            <a:endParaRPr lang="es-E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714356"/>
            <a:ext cx="8643998" cy="6001643"/>
          </a:xfrm>
          <a:prstGeom prst="rect">
            <a:avLst/>
          </a:prstGeom>
        </p:spPr>
        <p:txBody>
          <a:bodyPr wrap="square">
            <a:spAutoFit/>
          </a:bodyPr>
          <a:lstStyle/>
          <a:p>
            <a:pPr algn="just"/>
            <a:r>
              <a:rPr lang="es-ES" sz="2400" b="1" dirty="0" smtClean="0"/>
              <a:t>¿Cuándo es útil el MTBF?</a:t>
            </a:r>
          </a:p>
          <a:p>
            <a:pPr algn="just"/>
            <a:r>
              <a:rPr lang="es-ES" sz="2400" dirty="0" smtClean="0"/>
              <a:t>El cálculo del MTBF puede ayudar a determinar si hay que reparar o sustituir un activo concreto. Si un equipo tiene un MTBF muy bajo, puede merecer la pena invertir algo de tiempo y esfuerzo para intentar mejorar esta métrica. Si no consigue mejorar el MTBF de forma constante y la máquina sigue averiándose poco después del mantenimiento, puede que sea el momento de sustituirla</a:t>
            </a:r>
            <a:r>
              <a:rPr lang="es-ES" sz="2400" dirty="0" smtClean="0"/>
              <a:t>.</a:t>
            </a:r>
          </a:p>
          <a:p>
            <a:pPr algn="just"/>
            <a:endParaRPr lang="es-ES" sz="2400" dirty="0" smtClean="0"/>
          </a:p>
          <a:p>
            <a:pPr algn="just"/>
            <a:r>
              <a:rPr lang="es-ES" sz="2400" dirty="0" smtClean="0"/>
              <a:t>Saber esto libera a su equipo de mantenimiento para que dedique su tiempo a un activo que responda mejor a las reparaciones. El MTBF también puede ayudar a tomar decisiones de inventario para que siempre tenga piezas de repuesto a mano. Si sabe aproximadamente cuándo es probable que se averíe un componente, sabrá cuándo debe almacenar las piezas de repuesto.</a:t>
            </a:r>
            <a:endParaRPr lang="es-E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1428736"/>
            <a:ext cx="8715436" cy="3416320"/>
          </a:xfrm>
          <a:prstGeom prst="rect">
            <a:avLst/>
          </a:prstGeom>
        </p:spPr>
        <p:txBody>
          <a:bodyPr wrap="square">
            <a:spAutoFit/>
          </a:bodyPr>
          <a:lstStyle/>
          <a:p>
            <a:pPr algn="just"/>
            <a:r>
              <a:rPr lang="es-ES" sz="2400" b="1" dirty="0" smtClean="0"/>
              <a:t>¿Cómo se calcula el porcentaje de fracasos</a:t>
            </a:r>
            <a:r>
              <a:rPr lang="es-ES" sz="2400" b="1" dirty="0" smtClean="0"/>
              <a:t>?</a:t>
            </a:r>
          </a:p>
          <a:p>
            <a:pPr algn="just"/>
            <a:endParaRPr lang="es-ES" sz="2400" b="1" dirty="0" smtClean="0"/>
          </a:p>
          <a:p>
            <a:pPr algn="just"/>
            <a:r>
              <a:rPr lang="es-ES" sz="2400" dirty="0" smtClean="0"/>
              <a:t>La tasa de fallos de un activo cambia a lo largo de su ciclo de vida. Cuando el activo es nuevo, su tasa de fallos está en su punto más bajo. Pero a medida que el activo llega al final de su vida útil, su tasa de fallos aumenta drásticamente. Puede calcular la tasa de fallos de un activo utilizando los mismos datos que utilizaría para calcular el MTBF. Basta con dividir el número de fallos por el número de horas de funcionamiento.</a:t>
            </a:r>
            <a:endParaRPr lang="es-E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Rectángulo"/>
          <p:cNvSpPr/>
          <p:nvPr/>
        </p:nvSpPr>
        <p:spPr>
          <a:xfrm>
            <a:off x="0" y="0"/>
            <a:ext cx="9144000" cy="6832640"/>
          </a:xfrm>
          <a:prstGeom prst="rect">
            <a:avLst/>
          </a:prstGeom>
        </p:spPr>
        <p:txBody>
          <a:bodyPr wrap="square">
            <a:spAutoFit/>
          </a:bodyPr>
          <a:lstStyle/>
          <a:p>
            <a:pPr algn="just"/>
            <a:r>
              <a:rPr lang="es-ES" sz="2400" b="1" dirty="0" smtClean="0"/>
              <a:t>¿Cómo se calcula la fiabilidad del sistema</a:t>
            </a:r>
            <a:r>
              <a:rPr lang="es-ES" sz="2400" b="1" dirty="0" smtClean="0"/>
              <a:t>?</a:t>
            </a:r>
          </a:p>
          <a:p>
            <a:pPr algn="just"/>
            <a:endParaRPr lang="es-ES" sz="1400" b="1" dirty="0" smtClean="0"/>
          </a:p>
          <a:p>
            <a:pPr algn="just"/>
            <a:r>
              <a:rPr lang="es-ES" sz="2400" dirty="0" smtClean="0"/>
              <a:t>La fiabilidad del sistema mide la fiabilidad de un activo principal, que está formado por una serie de componentes. La fiabilidad del sistema se refiere al porcentaje de tiempo que el activo principal está disponible, sin ningún fallo o avería</a:t>
            </a:r>
            <a:r>
              <a:rPr lang="es-ES" sz="2400" dirty="0" smtClean="0"/>
              <a:t>. </a:t>
            </a:r>
          </a:p>
          <a:p>
            <a:pPr algn="just"/>
            <a:r>
              <a:rPr lang="es-ES" sz="2400" dirty="0" smtClean="0"/>
              <a:t>La </a:t>
            </a:r>
            <a:r>
              <a:rPr lang="es-ES" sz="2400" dirty="0" smtClean="0"/>
              <a:t>fórmula de la fiabilidad del sistema se basa en la métrica de la tasa de fallos. Una vez que se conoce la tasa de fallos de cada componente de un activo, se puede utilizar para calcular la fiabilidad global de todo el sistema</a:t>
            </a:r>
            <a:r>
              <a:rPr lang="es-ES" sz="2400" dirty="0" smtClean="0"/>
              <a:t>.</a:t>
            </a:r>
          </a:p>
          <a:p>
            <a:pPr algn="just"/>
            <a:endParaRPr lang="es-ES" sz="1400" dirty="0" smtClean="0"/>
          </a:p>
          <a:p>
            <a:pPr algn="just"/>
            <a:r>
              <a:rPr lang="es-ES" sz="2400" dirty="0" smtClean="0"/>
              <a:t>La fórmula es la siguiente:</a:t>
            </a:r>
          </a:p>
          <a:p>
            <a:pPr algn="just"/>
            <a:r>
              <a:rPr lang="es-ES" sz="2400" b="1" dirty="0" smtClean="0"/>
              <a:t>R = (1-F1) * (1-F2) * (1-F3) * (1-F4) </a:t>
            </a:r>
            <a:r>
              <a:rPr lang="es-ES" sz="2400" b="1" dirty="0" smtClean="0"/>
              <a:t>... o R = R1*R2*R3*R4…</a:t>
            </a:r>
          </a:p>
          <a:p>
            <a:pPr algn="just"/>
            <a:endParaRPr lang="es-ES" sz="1200" dirty="0" smtClean="0"/>
          </a:p>
          <a:p>
            <a:pPr algn="just"/>
            <a:r>
              <a:rPr lang="es-ES" sz="2400" b="1" dirty="0" smtClean="0"/>
              <a:t>R </a:t>
            </a:r>
            <a:r>
              <a:rPr lang="es-ES" sz="2400" dirty="0" smtClean="0"/>
              <a:t>se refiere a la fiabilidad global del sistema, o del activo.</a:t>
            </a:r>
          </a:p>
          <a:p>
            <a:pPr algn="just"/>
            <a:r>
              <a:rPr lang="es-ES" sz="2400" b="1" dirty="0" smtClean="0"/>
              <a:t>F1</a:t>
            </a:r>
            <a:r>
              <a:rPr lang="es-ES" sz="2400" dirty="0" smtClean="0"/>
              <a:t> se refiere a la tasa de fallos del primer componente; </a:t>
            </a:r>
            <a:r>
              <a:rPr lang="es-ES" sz="2400" b="1" dirty="0" smtClean="0"/>
              <a:t>F2</a:t>
            </a:r>
            <a:r>
              <a:rPr lang="es-ES" sz="2400" dirty="0" smtClean="0"/>
              <a:t> es la tasa de fallos del segundo componente, y así sucesivamente</a:t>
            </a:r>
            <a:r>
              <a:rPr lang="es-ES" sz="2400" dirty="0" smtClean="0"/>
              <a:t>.</a:t>
            </a:r>
          </a:p>
          <a:p>
            <a:pPr algn="just"/>
            <a:endParaRPr lang="es-ES" sz="1200" dirty="0" smtClean="0"/>
          </a:p>
          <a:p>
            <a:pPr algn="just"/>
            <a:r>
              <a:rPr lang="es-ES" sz="2400" dirty="0" smtClean="0"/>
              <a:t>La fiabilidad del sistema es una métrica útil para cualquiera que quiera tener una visión global del rendimiento de su sistema.</a:t>
            </a:r>
            <a:endParaRPr lang="es-E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71472" y="1142984"/>
            <a:ext cx="8143932" cy="6001643"/>
          </a:xfrm>
          <a:prstGeom prst="rect">
            <a:avLst/>
          </a:prstGeom>
        </p:spPr>
        <p:txBody>
          <a:bodyPr wrap="square">
            <a:spAutoFit/>
          </a:bodyPr>
          <a:lstStyle/>
          <a:p>
            <a:pPr algn="just"/>
            <a:r>
              <a:rPr lang="es-ES" sz="2400" dirty="0" smtClean="0"/>
              <a:t>Para calcular la fiabilidad por elemento se emplea la expresión:</a:t>
            </a:r>
          </a:p>
          <a:p>
            <a:pPr algn="just"/>
            <a:endParaRPr lang="es-ES" sz="2400" dirty="0" smtClean="0"/>
          </a:p>
          <a:p>
            <a:pPr algn="just"/>
            <a:endParaRPr lang="es-ES" sz="2400" dirty="0" smtClean="0"/>
          </a:p>
          <a:p>
            <a:pPr algn="ctr"/>
            <a:r>
              <a:rPr lang="es-ES" sz="2400" dirty="0" smtClean="0"/>
              <a:t>R= [(MTBF-MTTR)/MTBF]*100</a:t>
            </a:r>
          </a:p>
          <a:p>
            <a:pPr algn="ctr"/>
            <a:endParaRPr lang="es-ES" sz="2400" dirty="0" smtClean="0"/>
          </a:p>
          <a:p>
            <a:r>
              <a:rPr lang="es-ES" sz="2400" dirty="0" smtClean="0"/>
              <a:t>Donde:</a:t>
            </a:r>
          </a:p>
          <a:p>
            <a:r>
              <a:rPr lang="es-ES" sz="2400" dirty="0" smtClean="0"/>
              <a:t>Donde: R: Confiabilidad.</a:t>
            </a:r>
          </a:p>
          <a:p>
            <a:r>
              <a:rPr lang="es-ES" sz="2400" dirty="0" smtClean="0"/>
              <a:t>MTBF: Tiempo Medio Entre Fallas.</a:t>
            </a:r>
          </a:p>
          <a:p>
            <a:r>
              <a:rPr lang="es-ES" sz="2400" dirty="0" smtClean="0"/>
              <a:t>MTTR: Tiempo Medio Para Reparación.</a:t>
            </a:r>
          </a:p>
          <a:p>
            <a:endParaRPr lang="es-ES" sz="2400" dirty="0" smtClean="0"/>
          </a:p>
          <a:p>
            <a:r>
              <a:rPr lang="es-ES" sz="2400" dirty="0" smtClean="0"/>
              <a:t>Para determinar MTBF y MTTR se hace un estudio temporal para definir los tiempos y las incidencias de averías o reparaciones (Ver ejemplo en pizarra)</a:t>
            </a:r>
          </a:p>
          <a:p>
            <a:pPr algn="just"/>
            <a:endParaRPr lang="es-ES" sz="2400" dirty="0" smtClean="0"/>
          </a:p>
          <a:p>
            <a:pPr algn="just"/>
            <a:endParaRPr lang="es-ES" sz="2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1071546"/>
            <a:ext cx="8572560" cy="5262979"/>
          </a:xfrm>
          <a:prstGeom prst="rect">
            <a:avLst/>
          </a:prstGeom>
        </p:spPr>
        <p:txBody>
          <a:bodyPr wrap="square">
            <a:spAutoFit/>
          </a:bodyPr>
          <a:lstStyle/>
          <a:p>
            <a:r>
              <a:rPr lang="es-ES" sz="2400" b="1" dirty="0" smtClean="0"/>
              <a:t>Costes de la </a:t>
            </a:r>
            <a:r>
              <a:rPr lang="es-ES" sz="2400" b="1" dirty="0" smtClean="0"/>
              <a:t>calidad</a:t>
            </a:r>
          </a:p>
          <a:p>
            <a:endParaRPr lang="es-ES" sz="2400" dirty="0" smtClean="0"/>
          </a:p>
          <a:p>
            <a:pPr algn="just"/>
            <a:r>
              <a:rPr lang="es-ES" sz="2400" dirty="0" smtClean="0"/>
              <a:t>Se denomina coste de la calidad lo que le cuesta a la organización desarrollar la función de </a:t>
            </a:r>
            <a:r>
              <a:rPr lang="es-ES" sz="2400" dirty="0" smtClean="0"/>
              <a:t>la calidad</a:t>
            </a:r>
            <a:r>
              <a:rPr lang="es-ES" sz="2400" dirty="0" smtClean="0"/>
              <a:t>, es decir, lo que gasta produciendo con calidad (evitando, previniendo o detectando </a:t>
            </a:r>
            <a:r>
              <a:rPr lang="es-ES" sz="2400" dirty="0" smtClean="0"/>
              <a:t>los errores</a:t>
            </a:r>
            <a:r>
              <a:rPr lang="es-ES" sz="2400" dirty="0" smtClean="0"/>
              <a:t>, inspeccionando los procesos, etc.), y también lo que cuestan los errores </a:t>
            </a:r>
            <a:r>
              <a:rPr lang="es-ES" sz="2400" dirty="0" smtClean="0"/>
              <a:t>producidos.</a:t>
            </a:r>
          </a:p>
          <a:p>
            <a:pPr algn="just"/>
            <a:endParaRPr lang="es-ES" sz="2400" dirty="0" smtClean="0"/>
          </a:p>
          <a:p>
            <a:pPr algn="just"/>
            <a:r>
              <a:rPr lang="es-ES" sz="2400" dirty="0" smtClean="0"/>
              <a:t>Aunque se ha intentado muchas veces unificar los conceptos existentes sobre el coste de </a:t>
            </a:r>
            <a:r>
              <a:rPr lang="es-ES" sz="2400" dirty="0" smtClean="0"/>
              <a:t>la calidad</a:t>
            </a:r>
            <a:r>
              <a:rPr lang="es-ES" sz="2400" dirty="0" smtClean="0"/>
              <a:t>, todavía no se ha conseguido definir los elementos que la componen de </a:t>
            </a:r>
            <a:r>
              <a:rPr lang="es-ES" sz="2400" dirty="0" smtClean="0"/>
              <a:t>manera unívoca</a:t>
            </a:r>
            <a:r>
              <a:rPr lang="es-ES" sz="2400" dirty="0" smtClean="0"/>
              <a:t>. No obstante, el coste de la calidad se divide tradicionalmente en cuatro </a:t>
            </a:r>
            <a:r>
              <a:rPr lang="es-ES" sz="2400" dirty="0" smtClean="0"/>
              <a:t>categorías.</a:t>
            </a:r>
            <a:endParaRPr lang="es-ES" sz="2400" dirty="0" smtClean="0"/>
          </a:p>
          <a:p>
            <a:pPr algn="just"/>
            <a:endParaRPr lang="es-E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928670"/>
            <a:ext cx="8715436" cy="4893647"/>
          </a:xfrm>
          <a:prstGeom prst="rect">
            <a:avLst/>
          </a:prstGeom>
        </p:spPr>
        <p:txBody>
          <a:bodyPr wrap="square">
            <a:spAutoFit/>
          </a:bodyPr>
          <a:lstStyle/>
          <a:p>
            <a:pPr algn="just"/>
            <a:r>
              <a:rPr lang="es-ES" sz="2400" b="1" dirty="0" smtClean="0"/>
              <a:t>Costes de la prevención</a:t>
            </a:r>
          </a:p>
          <a:p>
            <a:pPr algn="just"/>
            <a:r>
              <a:rPr lang="es-ES" sz="2400" dirty="0" smtClean="0"/>
              <a:t>Los costes de prevención se obtienen a partir de la suma del coste de todas las </a:t>
            </a:r>
            <a:r>
              <a:rPr lang="es-ES" sz="2400" dirty="0" smtClean="0"/>
              <a:t> actividades que </a:t>
            </a:r>
            <a:r>
              <a:rPr lang="es-ES" sz="2400" dirty="0" smtClean="0"/>
              <a:t>tienden específicamente a evitar una calidad deficiente de servicios. Es decir, son los </a:t>
            </a:r>
            <a:r>
              <a:rPr lang="es-ES" sz="2400" dirty="0" smtClean="0"/>
              <a:t>que se </a:t>
            </a:r>
            <a:r>
              <a:rPr lang="es-ES" sz="2400" dirty="0" smtClean="0"/>
              <a:t>producen cuando se intentan reducir o evitar los errores</a:t>
            </a:r>
            <a:r>
              <a:rPr lang="es-ES" sz="2400" dirty="0" smtClean="0"/>
              <a:t>.</a:t>
            </a:r>
          </a:p>
          <a:p>
            <a:pPr algn="just"/>
            <a:endParaRPr lang="es-ES" sz="2400" dirty="0" smtClean="0"/>
          </a:p>
          <a:p>
            <a:pPr algn="just"/>
            <a:r>
              <a:rPr lang="es-ES" sz="2400" b="1" dirty="0" smtClean="0"/>
              <a:t>Costes de evaluación</a:t>
            </a:r>
          </a:p>
          <a:p>
            <a:pPr algn="just"/>
            <a:r>
              <a:rPr lang="es-ES" sz="2400" dirty="0" smtClean="0"/>
              <a:t>Los costes de evaluación están relacionados con la medición, evaluación o auditoría de</a:t>
            </a:r>
          </a:p>
          <a:p>
            <a:pPr algn="just"/>
            <a:r>
              <a:rPr lang="es-ES" sz="2400" dirty="0" smtClean="0"/>
              <a:t>servicios para asegurar que se adaptan a las normas de calidad y a los requisitos </a:t>
            </a:r>
            <a:r>
              <a:rPr lang="es-ES" sz="2400" dirty="0" smtClean="0"/>
              <a:t>de comportamiento </a:t>
            </a:r>
            <a:r>
              <a:rPr lang="es-ES" sz="2400" dirty="0" smtClean="0"/>
              <a:t>establecido. Es decir, son el total de gastos originados para </a:t>
            </a:r>
            <a:r>
              <a:rPr lang="es-ES" sz="2400" dirty="0" smtClean="0"/>
              <a:t>intentar determinar </a:t>
            </a:r>
            <a:r>
              <a:rPr lang="es-ES" sz="2400" dirty="0" smtClean="0"/>
              <a:t>si una actividad se ha realizado correctamente.</a:t>
            </a:r>
            <a:endParaRPr lang="es-E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1000108"/>
            <a:ext cx="8572560" cy="5847755"/>
          </a:xfrm>
          <a:prstGeom prst="rect">
            <a:avLst/>
          </a:prstGeom>
        </p:spPr>
        <p:txBody>
          <a:bodyPr wrap="square">
            <a:spAutoFit/>
          </a:bodyPr>
          <a:lstStyle/>
          <a:p>
            <a:pPr algn="just"/>
            <a:r>
              <a:rPr lang="es-ES" sz="2200" b="1" dirty="0" smtClean="0"/>
              <a:t>Costes de errores internos</a:t>
            </a:r>
          </a:p>
          <a:p>
            <a:pPr algn="just"/>
            <a:r>
              <a:rPr lang="es-ES" sz="2200" dirty="0" smtClean="0"/>
              <a:t>Los costes de errores internos son los originados por los servicios que no se adaptan a </a:t>
            </a:r>
            <a:r>
              <a:rPr lang="es-ES" sz="2200" dirty="0" smtClean="0"/>
              <a:t>los requisitos </a:t>
            </a:r>
            <a:r>
              <a:rPr lang="es-ES" sz="2200" dirty="0" smtClean="0"/>
              <a:t>o a las necesidades del cliente cuando se detectan antes de la prestación </a:t>
            </a:r>
            <a:r>
              <a:rPr lang="es-ES" sz="2200" dirty="0" smtClean="0"/>
              <a:t>del servicio</a:t>
            </a:r>
            <a:r>
              <a:rPr lang="es-ES" sz="2200" dirty="0" smtClean="0"/>
              <a:t>.</a:t>
            </a:r>
          </a:p>
          <a:p>
            <a:pPr algn="just"/>
            <a:r>
              <a:rPr lang="es-ES" sz="2200" dirty="0" smtClean="0"/>
              <a:t>Ejemplos: costes de rechazo, reelaboración, reinspección, inspección de material, etc.</a:t>
            </a:r>
          </a:p>
          <a:p>
            <a:pPr algn="just"/>
            <a:endParaRPr lang="es-ES" sz="2200" b="1" dirty="0" smtClean="0"/>
          </a:p>
          <a:p>
            <a:pPr algn="just"/>
            <a:r>
              <a:rPr lang="es-ES" sz="2200" b="1" dirty="0" smtClean="0"/>
              <a:t>Costes </a:t>
            </a:r>
            <a:r>
              <a:rPr lang="es-ES" sz="2200" b="1" dirty="0" smtClean="0"/>
              <a:t>de errores externos</a:t>
            </a:r>
          </a:p>
          <a:p>
            <a:pPr algn="just"/>
            <a:r>
              <a:rPr lang="es-ES" sz="2200" dirty="0" smtClean="0"/>
              <a:t>Los costes de errores externos son los originados por los servicios que no se adaptan a </a:t>
            </a:r>
            <a:r>
              <a:rPr lang="es-ES" sz="2200" dirty="0" smtClean="0"/>
              <a:t>los requisitos </a:t>
            </a:r>
            <a:r>
              <a:rPr lang="es-ES" sz="2200" dirty="0" smtClean="0"/>
              <a:t>o a las necesidades del cliente cuando se detectan o mientras se presta el servicio (</a:t>
            </a:r>
            <a:r>
              <a:rPr lang="es-ES" sz="2200" dirty="0" smtClean="0"/>
              <a:t>o una </a:t>
            </a:r>
            <a:r>
              <a:rPr lang="es-ES" sz="2200" dirty="0" smtClean="0"/>
              <a:t>vez prestado).</a:t>
            </a:r>
          </a:p>
          <a:p>
            <a:pPr algn="just"/>
            <a:r>
              <a:rPr lang="es-ES" sz="2200" dirty="0" smtClean="0"/>
              <a:t>Ejemplos: costes de procesamiento de las quejas de los clientes, devoluciones, etc.</a:t>
            </a:r>
          </a:p>
          <a:p>
            <a:pPr algn="just"/>
            <a:r>
              <a:rPr lang="es-ES" sz="2200" dirty="0" smtClean="0"/>
              <a:t>La mayor partida de los costes de la calidad acostumbra a ser la de los errores (internos </a:t>
            </a:r>
            <a:r>
              <a:rPr lang="es-ES" sz="2200" dirty="0" smtClean="0"/>
              <a:t>y externos</a:t>
            </a:r>
            <a:r>
              <a:rPr lang="es-ES" sz="2200" dirty="0" smtClean="0"/>
              <a:t>). Es aquí donde se encuentran más oportunidades de mejora (reducción de costes </a:t>
            </a:r>
            <a:r>
              <a:rPr lang="es-ES" sz="2200" dirty="0" smtClean="0"/>
              <a:t>y de </a:t>
            </a:r>
            <a:r>
              <a:rPr lang="es-ES" sz="2200" dirty="0" smtClean="0"/>
              <a:t>eliminación de causas de insatisfacción de los clientes).</a:t>
            </a:r>
            <a:endParaRPr lang="es-ES"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1000108"/>
            <a:ext cx="8572560" cy="5262979"/>
          </a:xfrm>
          <a:prstGeom prst="rect">
            <a:avLst/>
          </a:prstGeom>
        </p:spPr>
        <p:txBody>
          <a:bodyPr wrap="square">
            <a:spAutoFit/>
          </a:bodyPr>
          <a:lstStyle/>
          <a:p>
            <a:pPr algn="just"/>
            <a:r>
              <a:rPr lang="es-ES" sz="2400" b="1" dirty="0" smtClean="0"/>
              <a:t>Los ingresos de la Calidad se asocian a todo el Valor Agregado de nuestro producto o servicio por el establecimiento de parámetros de calidad acordes a las necesidades de nuestro mercado.</a:t>
            </a:r>
          </a:p>
          <a:p>
            <a:pPr algn="just"/>
            <a:endParaRPr lang="es-ES" sz="2400" b="1" dirty="0" smtClean="0"/>
          </a:p>
          <a:p>
            <a:pPr algn="just"/>
            <a:r>
              <a:rPr lang="es-ES" sz="2400" b="1" dirty="0" smtClean="0"/>
              <a:t>O sea, todo el valor obtenido por la certificación de calidad que encarece nuestra oferta debe ser considerado en la facturación como ingresos por certificación de calidad.</a:t>
            </a:r>
          </a:p>
          <a:p>
            <a:pPr algn="just"/>
            <a:endParaRPr lang="es-ES" sz="2400" b="1" dirty="0" smtClean="0"/>
          </a:p>
          <a:p>
            <a:pPr algn="just"/>
            <a:r>
              <a:rPr lang="es-ES" sz="2400" b="1" dirty="0" smtClean="0"/>
              <a:t>Por ello es bien importante establecer los sistemas de Gestión de la Calidad Integrados dentro de las empresas actuales, y como procedimiento para la tarea de Perfeccionamiento Empresarial que se acarrea en nuestro país a la presente fecha.</a:t>
            </a:r>
            <a:endParaRPr lang="es-E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357158" y="714356"/>
          <a:ext cx="8358214" cy="5495925"/>
        </p:xfrm>
        <a:graphic>
          <a:graphicData uri="http://schemas.openxmlformats.org/drawingml/2006/table">
            <a:tbl>
              <a:tblPr/>
              <a:tblGrid>
                <a:gridCol w="8358214"/>
              </a:tblGrid>
              <a:tr h="219075">
                <a:tc>
                  <a:txBody>
                    <a:bodyPr/>
                    <a:lstStyle/>
                    <a:p>
                      <a:pPr algn="just" fontAlgn="ctr">
                        <a:buFont typeface="Arial" pitchFamily="34" charset="0"/>
                        <a:buNone/>
                      </a:pPr>
                      <a:r>
                        <a:rPr lang="es-ES" sz="6000" b="1" i="0" u="none" strike="noStrike" dirty="0" smtClean="0">
                          <a:latin typeface="Arial"/>
                        </a:rPr>
                        <a:t>SUMARIO</a:t>
                      </a:r>
                    </a:p>
                    <a:p>
                      <a:pPr algn="just" fontAlgn="ctr">
                        <a:buFont typeface="Arial" pitchFamily="34" charset="0"/>
                        <a:buChar char="•"/>
                      </a:pPr>
                      <a:endParaRPr lang="es-ES" sz="6000" b="0" i="0" u="none" strike="noStrike" dirty="0" smtClean="0">
                        <a:latin typeface="Arial"/>
                      </a:endParaRPr>
                    </a:p>
                    <a:p>
                      <a:pPr algn="just" fontAlgn="ctr">
                        <a:buFont typeface="Arial" pitchFamily="34" charset="0"/>
                        <a:buChar char="•"/>
                      </a:pPr>
                      <a:r>
                        <a:rPr lang="es-ES" sz="6000" b="0" i="0" u="none" strike="noStrike" dirty="0" smtClean="0">
                          <a:latin typeface="Arial"/>
                        </a:rPr>
                        <a:t>Cálculo </a:t>
                      </a:r>
                      <a:r>
                        <a:rPr lang="es-ES" sz="6000" b="0" i="0" u="none" strike="noStrike" dirty="0">
                          <a:latin typeface="Arial"/>
                        </a:rPr>
                        <a:t>de </a:t>
                      </a:r>
                      <a:r>
                        <a:rPr lang="es-ES" sz="6000" b="0" i="0" u="none" strike="noStrike" dirty="0" smtClean="0">
                          <a:latin typeface="Arial"/>
                        </a:rPr>
                        <a:t>fiabilidad</a:t>
                      </a:r>
                    </a:p>
                    <a:p>
                      <a:pPr algn="just" fontAlgn="ctr">
                        <a:buFont typeface="Arial" pitchFamily="34" charset="0"/>
                        <a:buChar char="•"/>
                      </a:pPr>
                      <a:endParaRPr lang="es-ES" sz="6000" b="0" i="0" u="none" strike="noStrike" dirty="0" smtClean="0">
                        <a:latin typeface="Arial"/>
                      </a:endParaRPr>
                    </a:p>
                    <a:p>
                      <a:pPr algn="just" fontAlgn="ctr">
                        <a:buFont typeface="Arial" pitchFamily="34" charset="0"/>
                        <a:buChar char="•"/>
                      </a:pPr>
                      <a:r>
                        <a:rPr lang="es-ES" sz="6000" b="0" i="0" u="none" strike="noStrike" dirty="0" smtClean="0">
                          <a:latin typeface="Arial"/>
                        </a:rPr>
                        <a:t>Gastos </a:t>
                      </a:r>
                      <a:r>
                        <a:rPr lang="es-ES" sz="6000" b="0" i="0" u="none" strike="noStrike" dirty="0">
                          <a:latin typeface="Arial"/>
                        </a:rPr>
                        <a:t>o Ingresos asociados a la calidad</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714356"/>
            <a:ext cx="8572560" cy="6524863"/>
          </a:xfrm>
          <a:prstGeom prst="rect">
            <a:avLst/>
          </a:prstGeom>
        </p:spPr>
        <p:txBody>
          <a:bodyPr wrap="square">
            <a:spAutoFit/>
          </a:bodyPr>
          <a:lstStyle/>
          <a:p>
            <a:pPr algn="just"/>
            <a:r>
              <a:rPr lang="es-ES" sz="2200" b="1" dirty="0" smtClean="0">
                <a:latin typeface="Arial" pitchFamily="34" charset="0"/>
                <a:cs typeface="Arial" pitchFamily="34" charset="0"/>
              </a:rPr>
              <a:t>Estudio Independiente:</a:t>
            </a:r>
          </a:p>
          <a:p>
            <a:pPr algn="just"/>
            <a:endParaRPr lang="es-ES" sz="2200" b="1" dirty="0" smtClean="0">
              <a:latin typeface="Arial" pitchFamily="34" charset="0"/>
              <a:cs typeface="Arial" pitchFamily="34" charset="0"/>
            </a:endParaRPr>
          </a:p>
          <a:p>
            <a:pPr marL="457200" indent="-457200" algn="just">
              <a:buAutoNum type="arabicPeriod"/>
            </a:pPr>
            <a:r>
              <a:rPr lang="es-ES" sz="2200" dirty="0" smtClean="0">
                <a:latin typeface="Arial" pitchFamily="34" charset="0"/>
                <a:cs typeface="Arial" pitchFamily="34" charset="0"/>
              </a:rPr>
              <a:t>Se conoce que en un taller operan 5 equipos en una línea de producción de </a:t>
            </a:r>
            <a:r>
              <a:rPr lang="es-ES" sz="2200" dirty="0" err="1" smtClean="0">
                <a:latin typeface="Arial" pitchFamily="34" charset="0"/>
                <a:cs typeface="Arial" pitchFamily="34" charset="0"/>
              </a:rPr>
              <a:t>shampoo</a:t>
            </a:r>
            <a:r>
              <a:rPr lang="es-ES" sz="2200" dirty="0" smtClean="0">
                <a:latin typeface="Arial" pitchFamily="34" charset="0"/>
                <a:cs typeface="Arial" pitchFamily="34" charset="0"/>
              </a:rPr>
              <a:t>. De ellos se sabe que:</a:t>
            </a:r>
          </a:p>
          <a:p>
            <a:pPr marL="457200" indent="-457200" algn="just"/>
            <a:r>
              <a:rPr lang="es-ES" sz="2200" dirty="0" smtClean="0">
                <a:latin typeface="Arial" pitchFamily="34" charset="0"/>
                <a:cs typeface="Arial" pitchFamily="34" charset="0"/>
              </a:rPr>
              <a:t>* Para el equipo 1: Trabaja sucesivamente por 48 horas antes de fallar una vez, el encargado de mantenimiento tarda en reparar el equipo 2 horas.</a:t>
            </a:r>
          </a:p>
          <a:p>
            <a:pPr marL="457200" indent="-457200" algn="just"/>
            <a:r>
              <a:rPr lang="es-ES" sz="2200" dirty="0" smtClean="0">
                <a:latin typeface="Arial" pitchFamily="34" charset="0"/>
                <a:cs typeface="Arial" pitchFamily="34" charset="0"/>
              </a:rPr>
              <a:t>*Los equipos 2 y 3 a la fecha aun no han necesitado de </a:t>
            </a:r>
            <a:r>
              <a:rPr lang="es-ES" sz="2200" dirty="0" err="1" smtClean="0">
                <a:latin typeface="Arial" pitchFamily="34" charset="0"/>
                <a:cs typeface="Arial" pitchFamily="34" charset="0"/>
              </a:rPr>
              <a:t>mtto</a:t>
            </a:r>
            <a:r>
              <a:rPr lang="es-ES" sz="2200" dirty="0" smtClean="0">
                <a:latin typeface="Arial" pitchFamily="34" charset="0"/>
                <a:cs typeface="Arial" pitchFamily="34" charset="0"/>
              </a:rPr>
              <a:t>.</a:t>
            </a:r>
          </a:p>
          <a:p>
            <a:pPr marL="457200" indent="-457200" algn="just"/>
            <a:r>
              <a:rPr lang="es-ES" sz="2200" dirty="0" smtClean="0">
                <a:latin typeface="Arial" pitchFamily="34" charset="0"/>
                <a:cs typeface="Arial" pitchFamily="34" charset="0"/>
              </a:rPr>
              <a:t>*Para el equipo 4: Trabaja 32 horas sucesivamente antes de fallar, pero tiende a trabajar 5 horas más y se sobrecalienta por lo que es necesario dejarlo reposar. El técnico de le brinda </a:t>
            </a:r>
            <a:r>
              <a:rPr lang="es-ES" sz="2200" dirty="0" err="1" smtClean="0">
                <a:latin typeface="Arial" pitchFamily="34" charset="0"/>
                <a:cs typeface="Arial" pitchFamily="34" charset="0"/>
              </a:rPr>
              <a:t>mtto</a:t>
            </a:r>
            <a:r>
              <a:rPr lang="es-ES" sz="2200" dirty="0" smtClean="0">
                <a:latin typeface="Arial" pitchFamily="34" charset="0"/>
                <a:cs typeface="Arial" pitchFamily="34" charset="0"/>
              </a:rPr>
              <a:t> cuando falla por 0.5 horas y no necesita reparar cuando se sobrecalienta el equipo.</a:t>
            </a:r>
          </a:p>
          <a:p>
            <a:pPr marL="457200" indent="-457200" algn="just"/>
            <a:r>
              <a:rPr lang="es-ES" sz="2200" dirty="0" smtClean="0">
                <a:latin typeface="Arial" pitchFamily="34" charset="0"/>
                <a:cs typeface="Arial" pitchFamily="34" charset="0"/>
              </a:rPr>
              <a:t>*Para el equipo 5: Trabaja sucesivamente por 24 horas hasta que falla por vez primera. Luego el técnico demora 3 horas en repararlo.</a:t>
            </a:r>
          </a:p>
          <a:p>
            <a:pPr marL="457200" indent="-457200" algn="just"/>
            <a:endParaRPr lang="es-ES" sz="2200" dirty="0" smtClean="0">
              <a:latin typeface="Arial" pitchFamily="34" charset="0"/>
              <a:cs typeface="Arial" pitchFamily="34" charset="0"/>
            </a:endParaRPr>
          </a:p>
          <a:p>
            <a:pPr marL="457200" indent="-457200" algn="just"/>
            <a:r>
              <a:rPr lang="es-ES" sz="2200" dirty="0" smtClean="0">
                <a:latin typeface="Arial" pitchFamily="34" charset="0"/>
                <a:cs typeface="Arial" pitchFamily="34" charset="0"/>
              </a:rPr>
              <a:t>a. Determine la fiabilidad global de la línea productiva.</a:t>
            </a:r>
          </a:p>
          <a:p>
            <a:pPr marL="457200" indent="-457200" algn="just"/>
            <a:r>
              <a:rPr lang="es-ES" sz="2200" dirty="0" smtClean="0">
                <a:latin typeface="Arial" pitchFamily="34" charset="0"/>
                <a:cs typeface="Arial" pitchFamily="34" charset="0"/>
              </a:rPr>
              <a:t> </a:t>
            </a:r>
            <a:endParaRPr lang="es-ES" sz="2200"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85918" y="2000240"/>
            <a:ext cx="5627630" cy="3416320"/>
          </a:xfrm>
          <a:prstGeom prst="rect">
            <a:avLst/>
          </a:prstGeom>
          <a:noFill/>
        </p:spPr>
        <p:txBody>
          <a:bodyPr wrap="none" lIns="91440" tIns="45720" rIns="91440" bIns="45720">
            <a:spAutoFit/>
          </a:bodyPr>
          <a:lstStyle/>
          <a:p>
            <a:pPr algn="ctr"/>
            <a:r>
              <a:rPr lang="es-ES" sz="5400" b="1" cap="none" spc="0"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INGENIERÍA DE </a:t>
            </a:r>
          </a:p>
          <a:p>
            <a:pPr algn="ctr"/>
            <a:r>
              <a:rPr lang="es-ES" sz="5400" b="1" cap="none" spc="0"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LA CALIDAD</a:t>
            </a:r>
          </a:p>
          <a:p>
            <a:pPr algn="ctr"/>
            <a:endParaRPr lang="es-ES" sz="5400"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a:p>
            <a:pPr algn="ctr"/>
            <a:r>
              <a:rPr lang="es-ES" sz="5400" b="1" cap="none" spc="0"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CONFERENCIA </a:t>
            </a:r>
            <a:r>
              <a:rPr lang="es-ES" sz="5400" b="1" cap="none" spc="0"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4</a:t>
            </a:r>
            <a:endParaRPr lang="es-ES" sz="5400" b="1" cap="none" spc="0" dirty="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71438" y="785794"/>
            <a:ext cx="9001156" cy="6124754"/>
          </a:xfrm>
          <a:prstGeom prst="rect">
            <a:avLst/>
          </a:prstGeom>
        </p:spPr>
        <p:txBody>
          <a:bodyPr wrap="square">
            <a:spAutoFit/>
          </a:bodyPr>
          <a:lstStyle/>
          <a:p>
            <a:pPr algn="just"/>
            <a:r>
              <a:rPr lang="es-ES" sz="2800" b="1" dirty="0" smtClean="0"/>
              <a:t>Fiabilidad en la calidad de un producto o servicio</a:t>
            </a:r>
          </a:p>
          <a:p>
            <a:pPr algn="just"/>
            <a:r>
              <a:rPr lang="es-ES" sz="2800" dirty="0" smtClean="0"/>
              <a:t>Primero, debes saber que esta dimensión se puede definir como la calidad mantenida de los productos y/o servicios a lo largo del tiempo y se mide como una probabilidad.</a:t>
            </a:r>
          </a:p>
          <a:p>
            <a:pPr algn="just"/>
            <a:r>
              <a:rPr lang="es-ES" sz="2800" dirty="0" smtClean="0"/>
              <a:t>Y, ¿en qué radica medir la fiabilidad?</a:t>
            </a:r>
          </a:p>
          <a:p>
            <a:pPr algn="just"/>
            <a:r>
              <a:rPr lang="es-ES" sz="2800" dirty="0" smtClean="0"/>
              <a:t>En que, debes realizar un análisis riguroso de la capacidad de los productos y servicios para que desempeñen sus funciones específicas. </a:t>
            </a:r>
          </a:p>
          <a:p>
            <a:pPr algn="just"/>
            <a:r>
              <a:rPr lang="es-ES" sz="2800" dirty="0" smtClean="0"/>
              <a:t>Además, es necesario para establecer los periodos de garantía de los productos que elaboras y/o servicios que prestas.</a:t>
            </a:r>
          </a:p>
          <a:p>
            <a:pPr algn="just"/>
            <a:r>
              <a:rPr lang="es-ES" sz="2800" dirty="0" smtClean="0"/>
              <a:t>También, es importante porque al tener productos y servicios fiables se le otorga una ventaja competitiva a tu empresa.</a:t>
            </a:r>
            <a:endParaRPr lang="es-E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214422"/>
            <a:ext cx="8643998" cy="4524315"/>
          </a:xfrm>
          <a:prstGeom prst="rect">
            <a:avLst/>
          </a:prstGeom>
        </p:spPr>
        <p:txBody>
          <a:bodyPr wrap="square">
            <a:spAutoFit/>
          </a:bodyPr>
          <a:lstStyle/>
          <a:p>
            <a:r>
              <a:rPr lang="es-ES" sz="3200" b="1" dirty="0" smtClean="0"/>
              <a:t>Cómo analizar la fiabilidad de un producto o servicio</a:t>
            </a:r>
          </a:p>
          <a:p>
            <a:r>
              <a:rPr lang="es-ES" sz="3200" dirty="0" smtClean="0"/>
              <a:t>Las </a:t>
            </a:r>
            <a:r>
              <a:rPr lang="es-ES" sz="3200" dirty="0" smtClean="0">
                <a:hlinkClick r:id="rId2"/>
              </a:rPr>
              <a:t>normas de la serie ISO 9000</a:t>
            </a:r>
            <a:r>
              <a:rPr lang="es-ES" sz="3200" dirty="0" smtClean="0"/>
              <a:t>, te sirven como guía para gestionar la calidad de tus productos y/o servicios, y así obtener la certificación de tu sistema de calidad para tu empresa.</a:t>
            </a:r>
          </a:p>
          <a:p>
            <a:r>
              <a:rPr lang="es-ES" sz="3200" dirty="0" smtClean="0"/>
              <a:t>Es más, te da un enfoque de prevención en las tareas de tus procesos, basado en la detección de errores o defectos.</a:t>
            </a:r>
            <a:endParaRPr lang="es-E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1142984"/>
            <a:ext cx="8501122" cy="4524315"/>
          </a:xfrm>
          <a:prstGeom prst="rect">
            <a:avLst/>
          </a:prstGeom>
        </p:spPr>
        <p:txBody>
          <a:bodyPr wrap="square">
            <a:spAutoFit/>
          </a:bodyPr>
          <a:lstStyle/>
          <a:p>
            <a:r>
              <a:rPr lang="es-ES" sz="3200" dirty="0" smtClean="0"/>
              <a:t>Es por ello, que para analizar la fiabilidad en la calidad de tus productos o servicios, debes considerar los siguientes aspectos:</a:t>
            </a:r>
          </a:p>
          <a:p>
            <a:pPr marL="514350" indent="-514350">
              <a:buFont typeface="+mj-lt"/>
              <a:buAutoNum type="arabicPeriod"/>
            </a:pPr>
            <a:r>
              <a:rPr lang="es-ES" sz="3200" dirty="0" smtClean="0"/>
              <a:t>Determina qué función debe desempeñar tu producto y/o servicio en tu empresa.</a:t>
            </a:r>
          </a:p>
          <a:p>
            <a:pPr marL="514350" indent="-514350">
              <a:buFont typeface="+mj-lt"/>
              <a:buAutoNum type="arabicPeriod"/>
            </a:pPr>
            <a:r>
              <a:rPr lang="es-ES" sz="3200" dirty="0" smtClean="0"/>
              <a:t>Establece en qué condiciones tus productos van a desempeñar esa función.</a:t>
            </a:r>
          </a:p>
          <a:p>
            <a:pPr marL="514350" indent="-514350">
              <a:buFont typeface="+mj-lt"/>
              <a:buAutoNum type="arabicPeriod"/>
            </a:pPr>
            <a:r>
              <a:rPr lang="es-ES" sz="3200" dirty="0" smtClean="0"/>
              <a:t>¿Cuánto tiempo debe desempeñar de forma satisfactoria la función en esas condiciones?</a:t>
            </a:r>
            <a:endParaRPr lang="es-E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85720" y="1571612"/>
            <a:ext cx="885828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charset="0"/>
                <a:cs typeface="Arial" charset="0"/>
              </a:rPr>
              <a:t>Así mismo, otra forma de analizar la calidad de tu producto es por medio de los ensayos de fiabilidad.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charset="0"/>
                <a:cs typeface="Arial" charset="0"/>
              </a:rPr>
              <a:t>De hecho, te ayudan a verificar, de forma rápida, si el producto presenta o no debilidades de diseño.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charset="0"/>
                <a:cs typeface="Arial" charset="0"/>
              </a:rPr>
              <a:t>También, te puede confirmar si funcionará bien en condiciones críticas o en un posterior medio de trabajo.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2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charset="0"/>
                <a:cs typeface="Arial" charset="0"/>
              </a:rPr>
              <a:t>Ten en cuenta que, a mayor fiabilidad menores los costes de mantenimiento.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Rectángulo"/>
          <p:cNvSpPr/>
          <p:nvPr/>
        </p:nvSpPr>
        <p:spPr>
          <a:xfrm>
            <a:off x="71438" y="285728"/>
            <a:ext cx="8929718" cy="6555641"/>
          </a:xfrm>
          <a:prstGeom prst="rect">
            <a:avLst/>
          </a:prstGeom>
        </p:spPr>
        <p:txBody>
          <a:bodyPr wrap="square">
            <a:spAutoFit/>
          </a:bodyPr>
          <a:lstStyle/>
          <a:p>
            <a:r>
              <a:rPr lang="es-ES" sz="2800" b="1" dirty="0" smtClean="0"/>
              <a:t>Qué acciones aplicar para que no falle la fiabilidad</a:t>
            </a:r>
          </a:p>
          <a:p>
            <a:r>
              <a:rPr lang="es-ES" sz="2800" dirty="0" smtClean="0"/>
              <a:t>Las siguientes acciones son las que te sugiero aplicar para que tus productos y/o servicios cumplan con una calidad que satisfaga a tus clientes. </a:t>
            </a:r>
          </a:p>
          <a:p>
            <a:r>
              <a:rPr lang="es-ES" sz="2800" dirty="0" smtClean="0"/>
              <a:t>¡Presta atención!</a:t>
            </a:r>
          </a:p>
          <a:p>
            <a:pPr>
              <a:buFont typeface="Arial" pitchFamily="34" charset="0"/>
              <a:buChar char="•"/>
            </a:pPr>
            <a:r>
              <a:rPr lang="es-ES" sz="2800" dirty="0" smtClean="0"/>
              <a:t>Primero, selecciona, de forma cuidadosa, a los proveedores de las materias primas y repuestos para garantizar la calidad de los mismos.</a:t>
            </a:r>
          </a:p>
          <a:p>
            <a:pPr>
              <a:buFont typeface="Arial" pitchFamily="34" charset="0"/>
              <a:buChar char="•"/>
            </a:pPr>
            <a:r>
              <a:rPr lang="es-ES" sz="2800" dirty="0" smtClean="0"/>
              <a:t>Segundo, realiza una revisión habitual de los insumos y servicios.</a:t>
            </a:r>
          </a:p>
          <a:p>
            <a:pPr>
              <a:buFont typeface="Arial" pitchFamily="34" charset="0"/>
              <a:buChar char="•"/>
            </a:pPr>
            <a:r>
              <a:rPr lang="es-ES" sz="2800" dirty="0" smtClean="0"/>
              <a:t>Tercero, forma a tu equipo en el tema de garantizar la calidad de los productos y/o servicios. </a:t>
            </a:r>
          </a:p>
          <a:p>
            <a:pPr>
              <a:buFont typeface="Arial" pitchFamily="34" charset="0"/>
              <a:buChar char="•"/>
            </a:pPr>
            <a:r>
              <a:rPr lang="es-ES" sz="2800" dirty="0" smtClean="0"/>
              <a:t>Por último, implementa controles de calidad en cada etapa de elaboración del producto o prestación de servicio.</a:t>
            </a:r>
            <a:endParaRPr lang="es-E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9" name="Picture 5"/>
          <p:cNvPicPr>
            <a:picLocks noChangeAspect="1" noChangeArrowheads="1"/>
          </p:cNvPicPr>
          <p:nvPr/>
        </p:nvPicPr>
        <p:blipFill>
          <a:blip r:embed="rId2"/>
          <a:srcRect l="21962" t="15625" r="23133" b="15039"/>
          <a:stretch>
            <a:fillRect/>
          </a:stretch>
        </p:blipFill>
        <p:spPr bwMode="auto">
          <a:xfrm>
            <a:off x="0" y="0"/>
            <a:ext cx="9156104" cy="68580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1571612"/>
            <a:ext cx="8715436" cy="3970318"/>
          </a:xfrm>
          <a:prstGeom prst="rect">
            <a:avLst/>
          </a:prstGeom>
        </p:spPr>
        <p:txBody>
          <a:bodyPr wrap="square">
            <a:spAutoFit/>
          </a:bodyPr>
          <a:lstStyle/>
          <a:p>
            <a:r>
              <a:rPr lang="es-ES" sz="2800" dirty="0" smtClean="0"/>
              <a:t>Los cálculos de fiabilidad le permiten conocer los fallos de los equipos y le muestran exactamente dónde debe centrar sus esfuerzos de mantenimiento. Esto se traduce en menos tiempo de inactividad no planificado, mayor productividad y menores costes de mantenimiento. El aprendizaje de los cálculos de fiabilidad también puede capacitar a su equipo de mantenimiento para crear y ejecutar estrategias de mantenimiento eficaces y proactivas.</a:t>
            </a:r>
            <a:endParaRPr lang="es-E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TotalTime>
  <Words>1892</Words>
  <PresentationFormat>Presentación en pantalla (4:3)</PresentationFormat>
  <Paragraphs>111</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Flujo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Economía</dc:creator>
  <cp:lastModifiedBy>Economía</cp:lastModifiedBy>
  <cp:revision>7</cp:revision>
  <dcterms:created xsi:type="dcterms:W3CDTF">2023-10-20T15:01:16Z</dcterms:created>
  <dcterms:modified xsi:type="dcterms:W3CDTF">2023-10-20T15:53:54Z</dcterms:modified>
</cp:coreProperties>
</file>