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82" r:id="rId3"/>
    <p:sldId id="257" r:id="rId4"/>
    <p:sldId id="259" r:id="rId5"/>
    <p:sldId id="263" r:id="rId6"/>
    <p:sldId id="260" r:id="rId7"/>
    <p:sldId id="294" r:id="rId8"/>
    <p:sldId id="295" r:id="rId9"/>
    <p:sldId id="296" r:id="rId10"/>
    <p:sldId id="297" r:id="rId11"/>
    <p:sldId id="298" r:id="rId12"/>
    <p:sldId id="300" r:id="rId13"/>
    <p:sldId id="301" r:id="rId14"/>
    <p:sldId id="302" r:id="rId15"/>
    <p:sldId id="304" r:id="rId16"/>
    <p:sldId id="303" r:id="rId17"/>
    <p:sldId id="305" r:id="rId18"/>
    <p:sldId id="306" r:id="rId19"/>
    <p:sldId id="309" r:id="rId20"/>
    <p:sldId id="310" r:id="rId21"/>
    <p:sldId id="311" r:id="rId22"/>
    <p:sldId id="313" r:id="rId23"/>
    <p:sldId id="314" r:id="rId24"/>
    <p:sldId id="312" r:id="rId25"/>
    <p:sldId id="315" r:id="rId26"/>
    <p:sldId id="316" r:id="rId27"/>
    <p:sldId id="317" r:id="rId28"/>
    <p:sldId id="318" r:id="rId29"/>
    <p:sldId id="319" r:id="rId30"/>
  </p:sldIdLst>
  <p:sldSz cx="12192000" cy="6858000"/>
  <p:notesSz cx="6858000" cy="9144000"/>
  <p:defaultTextStyle>
    <a:defPPr>
      <a:defRPr lang="es-C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6" autoAdjust="0"/>
    <p:restoredTop sz="95082" autoAdjust="0"/>
  </p:normalViewPr>
  <p:slideViewPr>
    <p:cSldViewPr snapToGrid="0">
      <p:cViewPr varScale="1">
        <p:scale>
          <a:sx n="68" d="100"/>
          <a:sy n="68" d="100"/>
        </p:scale>
        <p:origin x="96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17745D-50AE-424E-B9FF-ACAEBD718112}" type="doc">
      <dgm:prSet loTypeId="urn:microsoft.com/office/officeart/2005/8/layout/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CU"/>
        </a:p>
      </dgm:t>
    </dgm:pt>
    <dgm:pt modelId="{3776DFAF-D668-49FC-B8F9-CFBA37CF1D06}">
      <dgm:prSet phldrT="[Texto]" custT="1"/>
      <dgm:spPr/>
      <dgm:t>
        <a:bodyPr/>
        <a:lstStyle/>
        <a:p>
          <a:pPr>
            <a:buFont typeface="+mj-lt"/>
            <a:buAutoNum type="arabicPeriod"/>
          </a:pPr>
          <a:r>
            <a:rPr lang="es-ES" sz="4000" dirty="0"/>
            <a:t>¿Qué es el Modelo Entidad-Relación (E/R)?</a:t>
          </a:r>
          <a:endParaRPr lang="es-CU" sz="4000" dirty="0"/>
        </a:p>
      </dgm:t>
    </dgm:pt>
    <dgm:pt modelId="{A772CB16-0CAD-4DD1-AC69-E40D4706CCE1}" type="parTrans" cxnId="{1E71F144-E54E-4B06-B3D1-BFCF03BF7DE3}">
      <dgm:prSet/>
      <dgm:spPr/>
      <dgm:t>
        <a:bodyPr/>
        <a:lstStyle/>
        <a:p>
          <a:endParaRPr lang="es-CU" sz="2400"/>
        </a:p>
      </dgm:t>
    </dgm:pt>
    <dgm:pt modelId="{CC77471C-6820-4024-BB36-C6B8EF8FA5F1}" type="sibTrans" cxnId="{1E71F144-E54E-4B06-B3D1-BFCF03BF7DE3}">
      <dgm:prSet/>
      <dgm:spPr/>
      <dgm:t>
        <a:bodyPr/>
        <a:lstStyle/>
        <a:p>
          <a:endParaRPr lang="es-CU" sz="2400"/>
        </a:p>
      </dgm:t>
    </dgm:pt>
    <dgm:pt modelId="{0EEC5943-5120-4D18-8920-830BD3F1DC37}">
      <dgm:prSet phldrT="[Texto]" custT="1"/>
      <dgm:spPr/>
      <dgm:t>
        <a:bodyPr/>
        <a:lstStyle/>
        <a:p>
          <a:r>
            <a:rPr lang="es-ES" sz="4000" dirty="0"/>
            <a:t>Componentes del Modelo E/R</a:t>
          </a:r>
          <a:endParaRPr lang="es-CU" sz="4000" dirty="0"/>
        </a:p>
      </dgm:t>
    </dgm:pt>
    <dgm:pt modelId="{E856FCCE-EC34-44F2-99D4-BB254348FD16}" type="parTrans" cxnId="{63DD3CE3-0417-4EC1-A197-0C0B98D18364}">
      <dgm:prSet/>
      <dgm:spPr/>
      <dgm:t>
        <a:bodyPr/>
        <a:lstStyle/>
        <a:p>
          <a:endParaRPr lang="es-CU" sz="2400"/>
        </a:p>
      </dgm:t>
    </dgm:pt>
    <dgm:pt modelId="{984DC3FD-B15B-47F7-9670-1B924961CE36}" type="sibTrans" cxnId="{63DD3CE3-0417-4EC1-A197-0C0B98D18364}">
      <dgm:prSet/>
      <dgm:spPr/>
      <dgm:t>
        <a:bodyPr/>
        <a:lstStyle/>
        <a:p>
          <a:endParaRPr lang="es-CU" sz="2400"/>
        </a:p>
      </dgm:t>
    </dgm:pt>
    <dgm:pt modelId="{361052C8-F575-41A4-BBB8-3513CB7BDC4C}" type="pres">
      <dgm:prSet presAssocID="{5C17745D-50AE-424E-B9FF-ACAEBD71811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71A2BC4-0623-45DE-95C2-19A21C9D4CBB}" type="pres">
      <dgm:prSet presAssocID="{3776DFAF-D668-49FC-B8F9-CFBA37CF1D06}" presName="parentLin" presStyleCnt="0"/>
      <dgm:spPr/>
    </dgm:pt>
    <dgm:pt modelId="{A0EE90EB-3387-45E6-897D-DDC831701AAE}" type="pres">
      <dgm:prSet presAssocID="{3776DFAF-D668-49FC-B8F9-CFBA37CF1D06}" presName="parentLeftMargin" presStyleLbl="node1" presStyleIdx="0" presStyleCnt="2"/>
      <dgm:spPr/>
      <dgm:t>
        <a:bodyPr/>
        <a:lstStyle/>
        <a:p>
          <a:endParaRPr lang="es-ES"/>
        </a:p>
      </dgm:t>
    </dgm:pt>
    <dgm:pt modelId="{1122A939-A653-4547-8EBD-1E566F1D2BED}" type="pres">
      <dgm:prSet presAssocID="{3776DFAF-D668-49FC-B8F9-CFBA37CF1D0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A296E7F-7458-4066-96BE-381F2A74F54B}" type="pres">
      <dgm:prSet presAssocID="{3776DFAF-D668-49FC-B8F9-CFBA37CF1D06}" presName="negativeSpace" presStyleCnt="0"/>
      <dgm:spPr/>
    </dgm:pt>
    <dgm:pt modelId="{1DEBDBD7-46D5-4CEE-952C-47AB84D3CA4C}" type="pres">
      <dgm:prSet presAssocID="{3776DFAF-D668-49FC-B8F9-CFBA37CF1D06}" presName="childText" presStyleLbl="conFgAcc1" presStyleIdx="0" presStyleCnt="2">
        <dgm:presLayoutVars>
          <dgm:bulletEnabled val="1"/>
        </dgm:presLayoutVars>
      </dgm:prSet>
      <dgm:spPr/>
    </dgm:pt>
    <dgm:pt modelId="{1559E1FE-BC1D-478F-AF27-42237FAD7C44}" type="pres">
      <dgm:prSet presAssocID="{CC77471C-6820-4024-BB36-C6B8EF8FA5F1}" presName="spaceBetweenRectangles" presStyleCnt="0"/>
      <dgm:spPr/>
    </dgm:pt>
    <dgm:pt modelId="{2336E770-5A7F-443A-BB33-DD6DC3CC1993}" type="pres">
      <dgm:prSet presAssocID="{0EEC5943-5120-4D18-8920-830BD3F1DC37}" presName="parentLin" presStyleCnt="0"/>
      <dgm:spPr/>
    </dgm:pt>
    <dgm:pt modelId="{A43B55F7-2A34-4D45-9A00-352A8ABD1FA3}" type="pres">
      <dgm:prSet presAssocID="{0EEC5943-5120-4D18-8920-830BD3F1DC37}" presName="parentLeftMargin" presStyleLbl="node1" presStyleIdx="0" presStyleCnt="2"/>
      <dgm:spPr/>
      <dgm:t>
        <a:bodyPr/>
        <a:lstStyle/>
        <a:p>
          <a:endParaRPr lang="es-ES"/>
        </a:p>
      </dgm:t>
    </dgm:pt>
    <dgm:pt modelId="{622413BA-78C6-4F70-B889-C263C7345314}" type="pres">
      <dgm:prSet presAssocID="{0EEC5943-5120-4D18-8920-830BD3F1DC3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27FEF6D-8E08-4667-98B4-1DB852036BD3}" type="pres">
      <dgm:prSet presAssocID="{0EEC5943-5120-4D18-8920-830BD3F1DC37}" presName="negativeSpace" presStyleCnt="0"/>
      <dgm:spPr/>
    </dgm:pt>
    <dgm:pt modelId="{1DA50CA9-9C9B-4221-8207-538C594F4ED3}" type="pres">
      <dgm:prSet presAssocID="{0EEC5943-5120-4D18-8920-830BD3F1DC37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9B844C13-A52E-4064-A62D-23E5F8B4C04E}" type="presOf" srcId="{0EEC5943-5120-4D18-8920-830BD3F1DC37}" destId="{622413BA-78C6-4F70-B889-C263C7345314}" srcOrd="1" destOrd="0" presId="urn:microsoft.com/office/officeart/2005/8/layout/list1"/>
    <dgm:cxn modelId="{63DD3CE3-0417-4EC1-A197-0C0B98D18364}" srcId="{5C17745D-50AE-424E-B9FF-ACAEBD718112}" destId="{0EEC5943-5120-4D18-8920-830BD3F1DC37}" srcOrd="1" destOrd="0" parTransId="{E856FCCE-EC34-44F2-99D4-BB254348FD16}" sibTransId="{984DC3FD-B15B-47F7-9670-1B924961CE36}"/>
    <dgm:cxn modelId="{0C157BF0-872D-4482-9CDD-E3CF4599062F}" type="presOf" srcId="{3776DFAF-D668-49FC-B8F9-CFBA37CF1D06}" destId="{1122A939-A653-4547-8EBD-1E566F1D2BED}" srcOrd="1" destOrd="0" presId="urn:microsoft.com/office/officeart/2005/8/layout/list1"/>
    <dgm:cxn modelId="{B523B7ED-14AE-4CCF-AC22-BCFA852BC0CC}" type="presOf" srcId="{0EEC5943-5120-4D18-8920-830BD3F1DC37}" destId="{A43B55F7-2A34-4D45-9A00-352A8ABD1FA3}" srcOrd="0" destOrd="0" presId="urn:microsoft.com/office/officeart/2005/8/layout/list1"/>
    <dgm:cxn modelId="{A1F86218-009D-4609-A4E3-73F37D73FFBC}" type="presOf" srcId="{3776DFAF-D668-49FC-B8F9-CFBA37CF1D06}" destId="{A0EE90EB-3387-45E6-897D-DDC831701AAE}" srcOrd="0" destOrd="0" presId="urn:microsoft.com/office/officeart/2005/8/layout/list1"/>
    <dgm:cxn modelId="{1E71F144-E54E-4B06-B3D1-BFCF03BF7DE3}" srcId="{5C17745D-50AE-424E-B9FF-ACAEBD718112}" destId="{3776DFAF-D668-49FC-B8F9-CFBA37CF1D06}" srcOrd="0" destOrd="0" parTransId="{A772CB16-0CAD-4DD1-AC69-E40D4706CCE1}" sibTransId="{CC77471C-6820-4024-BB36-C6B8EF8FA5F1}"/>
    <dgm:cxn modelId="{EC8CDC80-64F1-4198-A1EC-EC6E97529083}" type="presOf" srcId="{5C17745D-50AE-424E-B9FF-ACAEBD718112}" destId="{361052C8-F575-41A4-BBB8-3513CB7BDC4C}" srcOrd="0" destOrd="0" presId="urn:microsoft.com/office/officeart/2005/8/layout/list1"/>
    <dgm:cxn modelId="{C2266DA3-C2E8-4607-9A2A-3C95B3B129F8}" type="presParOf" srcId="{361052C8-F575-41A4-BBB8-3513CB7BDC4C}" destId="{C71A2BC4-0623-45DE-95C2-19A21C9D4CBB}" srcOrd="0" destOrd="0" presId="urn:microsoft.com/office/officeart/2005/8/layout/list1"/>
    <dgm:cxn modelId="{6AB0DEBC-853E-4E9D-96C7-B50C44641D40}" type="presParOf" srcId="{C71A2BC4-0623-45DE-95C2-19A21C9D4CBB}" destId="{A0EE90EB-3387-45E6-897D-DDC831701AAE}" srcOrd="0" destOrd="0" presId="urn:microsoft.com/office/officeart/2005/8/layout/list1"/>
    <dgm:cxn modelId="{E3618DC9-2233-44F5-AD8E-4C021E2A864B}" type="presParOf" srcId="{C71A2BC4-0623-45DE-95C2-19A21C9D4CBB}" destId="{1122A939-A653-4547-8EBD-1E566F1D2BED}" srcOrd="1" destOrd="0" presId="urn:microsoft.com/office/officeart/2005/8/layout/list1"/>
    <dgm:cxn modelId="{91B37C5E-82D4-43C5-A8AE-FD27FF6167DF}" type="presParOf" srcId="{361052C8-F575-41A4-BBB8-3513CB7BDC4C}" destId="{3A296E7F-7458-4066-96BE-381F2A74F54B}" srcOrd="1" destOrd="0" presId="urn:microsoft.com/office/officeart/2005/8/layout/list1"/>
    <dgm:cxn modelId="{114621C2-2A62-4EE1-93FE-C76782CE61F0}" type="presParOf" srcId="{361052C8-F575-41A4-BBB8-3513CB7BDC4C}" destId="{1DEBDBD7-46D5-4CEE-952C-47AB84D3CA4C}" srcOrd="2" destOrd="0" presId="urn:microsoft.com/office/officeart/2005/8/layout/list1"/>
    <dgm:cxn modelId="{6C67CE5D-42F9-4F63-8EF4-460FAF4B4E53}" type="presParOf" srcId="{361052C8-F575-41A4-BBB8-3513CB7BDC4C}" destId="{1559E1FE-BC1D-478F-AF27-42237FAD7C44}" srcOrd="3" destOrd="0" presId="urn:microsoft.com/office/officeart/2005/8/layout/list1"/>
    <dgm:cxn modelId="{47407551-259B-4FB0-9F82-6621AF159739}" type="presParOf" srcId="{361052C8-F575-41A4-BBB8-3513CB7BDC4C}" destId="{2336E770-5A7F-443A-BB33-DD6DC3CC1993}" srcOrd="4" destOrd="0" presId="urn:microsoft.com/office/officeart/2005/8/layout/list1"/>
    <dgm:cxn modelId="{71108668-0EC1-4828-9E2C-8FE7A22ACFE6}" type="presParOf" srcId="{2336E770-5A7F-443A-BB33-DD6DC3CC1993}" destId="{A43B55F7-2A34-4D45-9A00-352A8ABD1FA3}" srcOrd="0" destOrd="0" presId="urn:microsoft.com/office/officeart/2005/8/layout/list1"/>
    <dgm:cxn modelId="{184A63F0-8EA0-4BD4-A895-FD33BF3C0049}" type="presParOf" srcId="{2336E770-5A7F-443A-BB33-DD6DC3CC1993}" destId="{622413BA-78C6-4F70-B889-C263C7345314}" srcOrd="1" destOrd="0" presId="urn:microsoft.com/office/officeart/2005/8/layout/list1"/>
    <dgm:cxn modelId="{1AD8B545-AC3B-4A12-AB1C-194C41039A2C}" type="presParOf" srcId="{361052C8-F575-41A4-BBB8-3513CB7BDC4C}" destId="{C27FEF6D-8E08-4667-98B4-1DB852036BD3}" srcOrd="5" destOrd="0" presId="urn:microsoft.com/office/officeart/2005/8/layout/list1"/>
    <dgm:cxn modelId="{A777CA03-257C-4055-A16F-2A7EB9ECF34B}" type="presParOf" srcId="{361052C8-F575-41A4-BBB8-3513CB7BDC4C}" destId="{1DA50CA9-9C9B-4221-8207-538C594F4ED3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EBDBD7-46D5-4CEE-952C-47AB84D3CA4C}">
      <dsp:nvSpPr>
        <dsp:cNvPr id="0" name=""/>
        <dsp:cNvSpPr/>
      </dsp:nvSpPr>
      <dsp:spPr>
        <a:xfrm>
          <a:off x="0" y="752768"/>
          <a:ext cx="10515600" cy="12852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22A939-A653-4547-8EBD-1E566F1D2BED}">
      <dsp:nvSpPr>
        <dsp:cNvPr id="0" name=""/>
        <dsp:cNvSpPr/>
      </dsp:nvSpPr>
      <dsp:spPr>
        <a:xfrm>
          <a:off x="525780" y="8"/>
          <a:ext cx="7360920" cy="15055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AutoNum type="arabicPeriod"/>
          </a:pPr>
          <a:r>
            <a:rPr lang="es-ES" sz="4000" kern="1200" dirty="0"/>
            <a:t>¿Qué es el Modelo Entidad-Relación (E/R)?</a:t>
          </a:r>
          <a:endParaRPr lang="es-CU" sz="4000" kern="1200" dirty="0"/>
        </a:p>
      </dsp:txBody>
      <dsp:txXfrm>
        <a:off x="599273" y="73501"/>
        <a:ext cx="7213934" cy="1358534"/>
      </dsp:txXfrm>
    </dsp:sp>
    <dsp:sp modelId="{1DA50CA9-9C9B-4221-8207-538C594F4ED3}">
      <dsp:nvSpPr>
        <dsp:cNvPr id="0" name=""/>
        <dsp:cNvSpPr/>
      </dsp:nvSpPr>
      <dsp:spPr>
        <a:xfrm>
          <a:off x="0" y="3066129"/>
          <a:ext cx="10515600" cy="12852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2413BA-78C6-4F70-B889-C263C7345314}">
      <dsp:nvSpPr>
        <dsp:cNvPr id="0" name=""/>
        <dsp:cNvSpPr/>
      </dsp:nvSpPr>
      <dsp:spPr>
        <a:xfrm>
          <a:off x="525780" y="2313369"/>
          <a:ext cx="7360920" cy="15055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000" kern="1200" dirty="0"/>
            <a:t>Componentes del Modelo E/R</a:t>
          </a:r>
          <a:endParaRPr lang="es-CU" sz="4000" kern="1200" dirty="0"/>
        </a:p>
      </dsp:txBody>
      <dsp:txXfrm>
        <a:off x="599273" y="2386862"/>
        <a:ext cx="7213934" cy="13585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U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0CFF1-AC44-4283-9497-8ABA6511A4F0}" type="datetimeFigureOut">
              <a:rPr lang="es-CU" smtClean="0"/>
              <a:t>28/2/2026</a:t>
            </a:fld>
            <a:endParaRPr lang="es-CU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U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U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22E2E1-73FA-40B0-9DBC-185D6B179449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604178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2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3602977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14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0029250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15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3555394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16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3135693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17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5724458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18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1337528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19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994336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20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3090884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21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9596309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22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5604205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C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23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098084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6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26699966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24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8261371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25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412450643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26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1946113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27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94040881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28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88910515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29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955803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7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7964176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8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300744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9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0285517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10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6781889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MER, consta de los siguientes componentes o elementos comunes a todo diagrama que debemos entender para su correcta aplicación:</a:t>
            </a:r>
            <a:endParaRPr lang="es-C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11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42442996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12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41981720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200" dirty="0"/>
              <a:t>Atendiendo a su naturaleza existen dos tipos principales de entidades: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13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707621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AB27AA-234F-49D9-9772-B0F9EBDF2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3D120FC-B8AE-4921-939F-29F9B380DD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C0BA80C-FD7A-4224-89A7-A421C41C2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28/2/2026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1CC8C8-7FC1-48C6-9884-F38324610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9D672D9-D0E7-4603-B3DF-BE0B6DEF7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763626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F3B83A-E31C-4727-80F9-69010A733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36F018B-E07B-479D-B877-F3C9C03BA8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22D478-03C0-49AA-9F00-938EBA880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28/2/2026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8D60AD-9BF5-4F06-9AF9-0C78291B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8D1AA1-1A48-4DA7-8613-EC5B8B207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946371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10DFBE7-FB71-4F6B-B059-07A89C7B44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FB16927-3928-4F0A-8B1C-ABB90CED54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BEF476-905B-45B0-8F8C-AF2F36B47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28/2/2026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D23A4D-EEC8-4014-AB5A-EB2250A4B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573AF5-1A00-4527-9F9B-F87ECB79A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873464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62DB20-D73E-4033-BCA9-5F57C691B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C935B9-703F-4C90-A6BD-D9D63477A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38671A-0D75-4A57-ABFC-5E160F8CA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28/2/2026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7C05F4-1BE0-4F71-9D3E-9567D22C1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B08F8F-0A35-4BD4-8741-A86B18BB8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730115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9247A3-A25F-4640-B936-20F77E4DE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63F2D8-BB8A-4FCA-BC92-A85B6A8B6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D6DF1D-3CE4-4E56-805B-B1C6FD7E4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28/2/2026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35332D-F5BC-403F-A1CB-D77DC404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35B01E-9D3B-44F8-A815-8117196EE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572619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1BA362-A43A-4593-A70E-233C99F02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A10206-2BED-48EC-82CF-A451B1B4F5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8B46742-35D3-4010-8577-47D731E0E6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089364D-F089-4A1D-A425-4010E1582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28/2/2026</a:t>
            </a:fld>
            <a:endParaRPr lang="es-CU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6EBF1E1-2D62-4B84-B41D-55F911EA7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20799FD-B872-497D-A30B-9F7FC19E5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683901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5DA3C2-16BC-42ED-901D-97C15A6AD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5D77D51-D612-40F8-B8EF-CEE4C363BC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9F09D99-99BB-45FD-811A-1379A08FDF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345FEE1-DD0E-46C4-827D-1F5253A5B5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6C4219B-31AF-4CFB-BDBF-B6F2D569B6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43FB93F-03C0-4B66-82E1-667F759B0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28/2/2026</a:t>
            </a:fld>
            <a:endParaRPr lang="es-CU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0C166B3-31C8-4C83-9D9C-20319E714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81595A4-6290-4F59-9A48-91B0DBDFB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472042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33CCBD-D612-4F70-AD8D-7101AF664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207419D-7591-4F36-B79F-B72317EB1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28/2/2026</a:t>
            </a:fld>
            <a:endParaRPr lang="es-CU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6250B00-7CBC-41C0-B189-A6C232541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BA12331-F3FB-4626-806F-0EECC2CE4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322558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E3DA20C-263C-48C9-9341-DDC4ED8DC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28/2/2026</a:t>
            </a:fld>
            <a:endParaRPr lang="es-CU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BF56C70-A5C7-4FD0-BE73-9613CB67A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381D951-B45C-4D3B-98D1-1FC7368B4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498810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A3D8E7-195E-4217-9063-E6237FFCF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2B6F6E-4457-4715-8ABE-804928810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AAA8070-521C-4D22-8A0E-75D0FCE18B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5793917-E56C-4192-B59B-3B01B3C1E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28/2/2026</a:t>
            </a:fld>
            <a:endParaRPr lang="es-CU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E4F7F08-5780-4C93-BADB-FE8658486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57C5D7C-18DF-49AB-86D6-D21456395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544189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8E525E-684F-4B11-B37D-CAEA0635E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26E2E42-AE44-402D-8000-EB2C97B4F4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U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457D79D-651D-4AE5-9F44-EC0F030511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3ECFA4-10B4-4CA5-BA4A-01E20BDAA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28/2/2026</a:t>
            </a:fld>
            <a:endParaRPr lang="es-CU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55588B9-7E50-4A40-8740-FEB8FDE9C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8A8E98D-EEA8-457E-8AE2-2BDE4FF60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497417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9CC3C01-4030-445F-BB69-425713A04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22A0695-2F40-4DAD-9797-B2C51D35D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B37098-78FD-4C97-9041-F17885A52A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89BBA-0108-4778-A418-6D0619824C26}" type="datetimeFigureOut">
              <a:rPr lang="es-CU" smtClean="0"/>
              <a:t>28/2/2026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EC448F-12DB-49C9-A450-D178B97EFC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29941A-8B19-4B4B-BB63-8C766933A8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405394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4C7A9B-647D-489E-AFB3-A949CE9EE0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sz="11500" b="1" dirty="0"/>
              <a:t>BASES DE DATOS</a:t>
            </a:r>
            <a:endParaRPr lang="es-CU" sz="115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8EB761A-BA2C-405F-A1B2-3A5D9A1561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MX" sz="3200" dirty="0"/>
              <a:t>Conceptos y Elementos del Modelo Entidad-Relación (E/R)</a:t>
            </a:r>
            <a:endParaRPr lang="es-CU" sz="3200" dirty="0"/>
          </a:p>
        </p:txBody>
      </p:sp>
      <p:grpSp>
        <p:nvGrpSpPr>
          <p:cNvPr id="4" name="17 Grupo">
            <a:extLst>
              <a:ext uri="{FF2B5EF4-FFF2-40B4-BE49-F238E27FC236}">
                <a16:creationId xmlns:a16="http://schemas.microsoft.com/office/drawing/2014/main" id="{15DB52E9-D1EC-458E-A26D-03C9B8F575AE}"/>
              </a:ext>
            </a:extLst>
          </p:cNvPr>
          <p:cNvGrpSpPr>
            <a:grpSpLocks/>
          </p:cNvGrpSpPr>
          <p:nvPr/>
        </p:nvGrpSpPr>
        <p:grpSpPr bwMode="auto">
          <a:xfrm>
            <a:off x="-4763" y="0"/>
            <a:ext cx="1984376" cy="6831013"/>
            <a:chOff x="858874" y="0"/>
            <a:chExt cx="1749720" cy="5578080"/>
          </a:xfrm>
        </p:grpSpPr>
        <p:sp>
          <p:nvSpPr>
            <p:cNvPr id="5" name="18 Rectángulo">
              <a:extLst>
                <a:ext uri="{FF2B5EF4-FFF2-40B4-BE49-F238E27FC236}">
                  <a16:creationId xmlns:a16="http://schemas.microsoft.com/office/drawing/2014/main" id="{618D83F9-E4F7-413A-ABEF-972F4B6366B9}"/>
                </a:ext>
              </a:extLst>
            </p:cNvPr>
            <p:cNvSpPr/>
            <p:nvPr/>
          </p:nvSpPr>
          <p:spPr>
            <a:xfrm>
              <a:off x="1907306" y="0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6" name="19 Rectángulo">
              <a:extLst>
                <a:ext uri="{FF2B5EF4-FFF2-40B4-BE49-F238E27FC236}">
                  <a16:creationId xmlns:a16="http://schemas.microsoft.com/office/drawing/2014/main" id="{26A7686D-9600-4DCD-9871-0DBC873C754B}"/>
                </a:ext>
              </a:extLst>
            </p:cNvPr>
            <p:cNvSpPr/>
            <p:nvPr/>
          </p:nvSpPr>
          <p:spPr>
            <a:xfrm>
              <a:off x="1210218" y="697422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7" name="20 Rectángulo">
              <a:extLst>
                <a:ext uri="{FF2B5EF4-FFF2-40B4-BE49-F238E27FC236}">
                  <a16:creationId xmlns:a16="http://schemas.microsoft.com/office/drawing/2014/main" id="{C6D428F9-3119-4606-A37A-B7E16F8E6A04}"/>
                </a:ext>
              </a:extLst>
            </p:cNvPr>
            <p:cNvSpPr/>
            <p:nvPr/>
          </p:nvSpPr>
          <p:spPr>
            <a:xfrm>
              <a:off x="1907306" y="697422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8" name="22 Rectángulo">
              <a:extLst>
                <a:ext uri="{FF2B5EF4-FFF2-40B4-BE49-F238E27FC236}">
                  <a16:creationId xmlns:a16="http://schemas.microsoft.com/office/drawing/2014/main" id="{6DA01908-13DB-490F-9150-F44100F1E2B1}"/>
                </a:ext>
              </a:extLst>
            </p:cNvPr>
            <p:cNvSpPr/>
            <p:nvPr/>
          </p:nvSpPr>
          <p:spPr>
            <a:xfrm>
              <a:off x="1210218" y="1394844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9" name="23 Rectángulo">
              <a:extLst>
                <a:ext uri="{FF2B5EF4-FFF2-40B4-BE49-F238E27FC236}">
                  <a16:creationId xmlns:a16="http://schemas.microsoft.com/office/drawing/2014/main" id="{FE3515E5-2694-48B3-95CA-36C688C7CDEF}"/>
                </a:ext>
              </a:extLst>
            </p:cNvPr>
            <p:cNvSpPr/>
            <p:nvPr/>
          </p:nvSpPr>
          <p:spPr>
            <a:xfrm>
              <a:off x="858874" y="0"/>
              <a:ext cx="348544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0" name="24 Rectángulo">
              <a:extLst>
                <a:ext uri="{FF2B5EF4-FFF2-40B4-BE49-F238E27FC236}">
                  <a16:creationId xmlns:a16="http://schemas.microsoft.com/office/drawing/2014/main" id="{46E5A82E-9B04-45D3-9464-C84A9611B05A}"/>
                </a:ext>
              </a:extLst>
            </p:cNvPr>
            <p:cNvSpPr/>
            <p:nvPr/>
          </p:nvSpPr>
          <p:spPr>
            <a:xfrm>
              <a:off x="861674" y="2092266"/>
              <a:ext cx="348544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1" name="25 Rectángulo">
              <a:extLst>
                <a:ext uri="{FF2B5EF4-FFF2-40B4-BE49-F238E27FC236}">
                  <a16:creationId xmlns:a16="http://schemas.microsoft.com/office/drawing/2014/main" id="{B7B7BE97-7FB0-4815-B9AA-A7493E5BF491}"/>
                </a:ext>
              </a:extLst>
            </p:cNvPr>
            <p:cNvSpPr/>
            <p:nvPr/>
          </p:nvSpPr>
          <p:spPr>
            <a:xfrm>
              <a:off x="1207418" y="2440977"/>
              <a:ext cx="348544" cy="348711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2" name="26 Rectángulo">
              <a:extLst>
                <a:ext uri="{FF2B5EF4-FFF2-40B4-BE49-F238E27FC236}">
                  <a16:creationId xmlns:a16="http://schemas.microsoft.com/office/drawing/2014/main" id="{E9ACD5A4-1EB4-47ED-9555-CBBDF4007CD2}"/>
                </a:ext>
              </a:extLst>
            </p:cNvPr>
            <p:cNvSpPr/>
            <p:nvPr/>
          </p:nvSpPr>
          <p:spPr>
            <a:xfrm>
              <a:off x="1555963" y="2789688"/>
              <a:ext cx="697088" cy="696126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3" name="27 Rectángulo">
              <a:extLst>
                <a:ext uri="{FF2B5EF4-FFF2-40B4-BE49-F238E27FC236}">
                  <a16:creationId xmlns:a16="http://schemas.microsoft.com/office/drawing/2014/main" id="{757C62CB-285D-441A-AA03-98AA7CB94599}"/>
                </a:ext>
              </a:extLst>
            </p:cNvPr>
            <p:cNvSpPr/>
            <p:nvPr/>
          </p:nvSpPr>
          <p:spPr>
            <a:xfrm>
              <a:off x="1210218" y="3485814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4" name="28 Rectángulo">
              <a:extLst>
                <a:ext uri="{FF2B5EF4-FFF2-40B4-BE49-F238E27FC236}">
                  <a16:creationId xmlns:a16="http://schemas.microsoft.com/office/drawing/2014/main" id="{19C5B1A9-3504-4EFC-A2B3-FE0231C0E5CD}"/>
                </a:ext>
              </a:extLst>
            </p:cNvPr>
            <p:cNvSpPr/>
            <p:nvPr/>
          </p:nvSpPr>
          <p:spPr>
            <a:xfrm>
              <a:off x="1907306" y="4183236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5" name="30 Rectángulo">
              <a:extLst>
                <a:ext uri="{FF2B5EF4-FFF2-40B4-BE49-F238E27FC236}">
                  <a16:creationId xmlns:a16="http://schemas.microsoft.com/office/drawing/2014/main" id="{A3593D21-A388-48BB-B321-4E030832F4AA}"/>
                </a:ext>
              </a:extLst>
            </p:cNvPr>
            <p:cNvSpPr/>
            <p:nvPr/>
          </p:nvSpPr>
          <p:spPr>
            <a:xfrm>
              <a:off x="1911506" y="4880658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6" name="31 Rectángulo">
              <a:extLst>
                <a:ext uri="{FF2B5EF4-FFF2-40B4-BE49-F238E27FC236}">
                  <a16:creationId xmlns:a16="http://schemas.microsoft.com/office/drawing/2014/main" id="{2F46D368-86A7-4F87-A458-A75C7B0A98ED}"/>
                </a:ext>
              </a:extLst>
            </p:cNvPr>
            <p:cNvSpPr/>
            <p:nvPr/>
          </p:nvSpPr>
          <p:spPr>
            <a:xfrm>
              <a:off x="861674" y="4183236"/>
              <a:ext cx="348544" cy="348711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</p:grpSp>
      <p:pic>
        <p:nvPicPr>
          <p:cNvPr id="17" name="3 Imagen">
            <a:extLst>
              <a:ext uri="{FF2B5EF4-FFF2-40B4-BE49-F238E27FC236}">
                <a16:creationId xmlns:a16="http://schemas.microsoft.com/office/drawing/2014/main" id="{937CFB34-1203-4586-87CE-C6EFB064CF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4431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4400" b="1" dirty="0"/>
              <a:t>¿QUÉ ES EL MODELO ENTIDAD-RELACIÓN?</a:t>
            </a:r>
            <a:endParaRPr lang="es-CU" b="1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ADBABA-3709-4729-8BE8-1D311586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i="1" dirty="0"/>
              <a:t>El uso del </a:t>
            </a:r>
            <a:r>
              <a:rPr lang="es-MX" sz="3200" b="1" i="1" dirty="0"/>
              <a:t>Modelo Entidad Relación </a:t>
            </a:r>
            <a:r>
              <a:rPr lang="es-MX" sz="3200" i="1" dirty="0"/>
              <a:t>resulta muy recomendable en la fase inicial de diseño de una base de datos, pues nos </a:t>
            </a:r>
            <a:r>
              <a:rPr lang="es-MX" sz="3200" i="1" dirty="0">
                <a:solidFill>
                  <a:srgbClr val="FF0000"/>
                </a:solidFill>
              </a:rPr>
              <a:t>facilitará</a:t>
            </a:r>
            <a:r>
              <a:rPr lang="es-MX" sz="3200" i="1" dirty="0"/>
              <a:t> su implementación y nos </a:t>
            </a:r>
            <a:r>
              <a:rPr lang="es-MX" sz="3200" i="1" dirty="0">
                <a:solidFill>
                  <a:srgbClr val="FF0000"/>
                </a:solidFill>
              </a:rPr>
              <a:t>ayudará</a:t>
            </a:r>
            <a:r>
              <a:rPr lang="es-MX" sz="3200" i="1" dirty="0"/>
              <a:t> a detectar errores desde la etapa inicial, </a:t>
            </a:r>
            <a:r>
              <a:rPr lang="es-MX" sz="3200" i="1" dirty="0">
                <a:solidFill>
                  <a:srgbClr val="FF0000"/>
                </a:solidFill>
              </a:rPr>
              <a:t>reduciendo</a:t>
            </a:r>
            <a:r>
              <a:rPr lang="es-MX" sz="3200" i="1" dirty="0"/>
              <a:t> las probabilidades de futuras correcciones, que en muchos casos pueden complicarse en exceso con un sistema ya implementado.</a:t>
            </a:r>
            <a:endParaRPr lang="es-CU" sz="3200" i="1" dirty="0"/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0769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991A8F5-F283-4907-A8ED-E2D36FF51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MX" sz="6600" b="1" dirty="0"/>
              <a:t>COMPONENTES DEL MODELO ENTIDAD RELACIÓN</a:t>
            </a:r>
          </a:p>
        </p:txBody>
      </p:sp>
      <p:grpSp>
        <p:nvGrpSpPr>
          <p:cNvPr id="3" name="17 Grupo">
            <a:extLst>
              <a:ext uri="{FF2B5EF4-FFF2-40B4-BE49-F238E27FC236}">
                <a16:creationId xmlns:a16="http://schemas.microsoft.com/office/drawing/2014/main" id="{BFCE16D2-CBBD-4986-822F-12B5F29943A1}"/>
              </a:ext>
            </a:extLst>
          </p:cNvPr>
          <p:cNvGrpSpPr>
            <a:grpSpLocks/>
          </p:cNvGrpSpPr>
          <p:nvPr/>
        </p:nvGrpSpPr>
        <p:grpSpPr bwMode="auto">
          <a:xfrm>
            <a:off x="-4763" y="0"/>
            <a:ext cx="1984376" cy="6831013"/>
            <a:chOff x="858874" y="0"/>
            <a:chExt cx="1749720" cy="5578080"/>
          </a:xfrm>
        </p:grpSpPr>
        <p:sp>
          <p:nvSpPr>
            <p:cNvPr id="5" name="18 Rectángulo">
              <a:extLst>
                <a:ext uri="{FF2B5EF4-FFF2-40B4-BE49-F238E27FC236}">
                  <a16:creationId xmlns:a16="http://schemas.microsoft.com/office/drawing/2014/main" id="{B4ABC143-A577-4D97-A9DE-5BA71B74D6FB}"/>
                </a:ext>
              </a:extLst>
            </p:cNvPr>
            <p:cNvSpPr/>
            <p:nvPr/>
          </p:nvSpPr>
          <p:spPr>
            <a:xfrm>
              <a:off x="1907306" y="0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6" name="19 Rectángulo">
              <a:extLst>
                <a:ext uri="{FF2B5EF4-FFF2-40B4-BE49-F238E27FC236}">
                  <a16:creationId xmlns:a16="http://schemas.microsoft.com/office/drawing/2014/main" id="{77FF4E77-A66F-4201-9512-2A57446D99BC}"/>
                </a:ext>
              </a:extLst>
            </p:cNvPr>
            <p:cNvSpPr/>
            <p:nvPr/>
          </p:nvSpPr>
          <p:spPr>
            <a:xfrm>
              <a:off x="1210218" y="697422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7" name="20 Rectángulo">
              <a:extLst>
                <a:ext uri="{FF2B5EF4-FFF2-40B4-BE49-F238E27FC236}">
                  <a16:creationId xmlns:a16="http://schemas.microsoft.com/office/drawing/2014/main" id="{EE5B8B75-6F9D-4459-B1DB-4AF99253B746}"/>
                </a:ext>
              </a:extLst>
            </p:cNvPr>
            <p:cNvSpPr/>
            <p:nvPr/>
          </p:nvSpPr>
          <p:spPr>
            <a:xfrm>
              <a:off x="1907306" y="697422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8" name="22 Rectángulo">
              <a:extLst>
                <a:ext uri="{FF2B5EF4-FFF2-40B4-BE49-F238E27FC236}">
                  <a16:creationId xmlns:a16="http://schemas.microsoft.com/office/drawing/2014/main" id="{33059D90-6223-429F-8F4A-82DB1F1DE7F1}"/>
                </a:ext>
              </a:extLst>
            </p:cNvPr>
            <p:cNvSpPr/>
            <p:nvPr/>
          </p:nvSpPr>
          <p:spPr>
            <a:xfrm>
              <a:off x="1210218" y="1394844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9" name="23 Rectángulo">
              <a:extLst>
                <a:ext uri="{FF2B5EF4-FFF2-40B4-BE49-F238E27FC236}">
                  <a16:creationId xmlns:a16="http://schemas.microsoft.com/office/drawing/2014/main" id="{54F52B7C-114C-4CBA-B5F1-E1B447AC65A5}"/>
                </a:ext>
              </a:extLst>
            </p:cNvPr>
            <p:cNvSpPr/>
            <p:nvPr/>
          </p:nvSpPr>
          <p:spPr>
            <a:xfrm>
              <a:off x="858874" y="0"/>
              <a:ext cx="348544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0" name="24 Rectángulo">
              <a:extLst>
                <a:ext uri="{FF2B5EF4-FFF2-40B4-BE49-F238E27FC236}">
                  <a16:creationId xmlns:a16="http://schemas.microsoft.com/office/drawing/2014/main" id="{F35018A4-1B8D-4B9E-B9D3-0C552669F59C}"/>
                </a:ext>
              </a:extLst>
            </p:cNvPr>
            <p:cNvSpPr/>
            <p:nvPr/>
          </p:nvSpPr>
          <p:spPr>
            <a:xfrm>
              <a:off x="861674" y="2092266"/>
              <a:ext cx="348544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1" name="25 Rectángulo">
              <a:extLst>
                <a:ext uri="{FF2B5EF4-FFF2-40B4-BE49-F238E27FC236}">
                  <a16:creationId xmlns:a16="http://schemas.microsoft.com/office/drawing/2014/main" id="{54F40CBE-2CED-45A4-BE57-22A34A772D53}"/>
                </a:ext>
              </a:extLst>
            </p:cNvPr>
            <p:cNvSpPr/>
            <p:nvPr/>
          </p:nvSpPr>
          <p:spPr>
            <a:xfrm>
              <a:off x="1207418" y="2440977"/>
              <a:ext cx="348544" cy="348711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2" name="26 Rectángulo">
              <a:extLst>
                <a:ext uri="{FF2B5EF4-FFF2-40B4-BE49-F238E27FC236}">
                  <a16:creationId xmlns:a16="http://schemas.microsoft.com/office/drawing/2014/main" id="{ECB47650-FEE9-4BF0-A62F-EB90ADEDEE4F}"/>
                </a:ext>
              </a:extLst>
            </p:cNvPr>
            <p:cNvSpPr/>
            <p:nvPr/>
          </p:nvSpPr>
          <p:spPr>
            <a:xfrm>
              <a:off x="1555963" y="2789688"/>
              <a:ext cx="697088" cy="696126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3" name="27 Rectángulo">
              <a:extLst>
                <a:ext uri="{FF2B5EF4-FFF2-40B4-BE49-F238E27FC236}">
                  <a16:creationId xmlns:a16="http://schemas.microsoft.com/office/drawing/2014/main" id="{90557A38-CE9F-49A1-A4DB-E2853381492E}"/>
                </a:ext>
              </a:extLst>
            </p:cNvPr>
            <p:cNvSpPr/>
            <p:nvPr/>
          </p:nvSpPr>
          <p:spPr>
            <a:xfrm>
              <a:off x="1210218" y="3485814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4" name="28 Rectángulo">
              <a:extLst>
                <a:ext uri="{FF2B5EF4-FFF2-40B4-BE49-F238E27FC236}">
                  <a16:creationId xmlns:a16="http://schemas.microsoft.com/office/drawing/2014/main" id="{9194EE4F-CA66-4976-97F4-D61349A3A824}"/>
                </a:ext>
              </a:extLst>
            </p:cNvPr>
            <p:cNvSpPr/>
            <p:nvPr/>
          </p:nvSpPr>
          <p:spPr>
            <a:xfrm>
              <a:off x="1907306" y="4183236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5" name="30 Rectángulo">
              <a:extLst>
                <a:ext uri="{FF2B5EF4-FFF2-40B4-BE49-F238E27FC236}">
                  <a16:creationId xmlns:a16="http://schemas.microsoft.com/office/drawing/2014/main" id="{7FC47FDD-26B8-48E6-99F6-DFC8951B815C}"/>
                </a:ext>
              </a:extLst>
            </p:cNvPr>
            <p:cNvSpPr/>
            <p:nvPr/>
          </p:nvSpPr>
          <p:spPr>
            <a:xfrm>
              <a:off x="1911506" y="4880658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6" name="31 Rectángulo">
              <a:extLst>
                <a:ext uri="{FF2B5EF4-FFF2-40B4-BE49-F238E27FC236}">
                  <a16:creationId xmlns:a16="http://schemas.microsoft.com/office/drawing/2014/main" id="{790CDE99-AF7A-4AAB-B557-BD11DE7E9795}"/>
                </a:ext>
              </a:extLst>
            </p:cNvPr>
            <p:cNvSpPr/>
            <p:nvPr/>
          </p:nvSpPr>
          <p:spPr>
            <a:xfrm>
              <a:off x="861674" y="4183236"/>
              <a:ext cx="348544" cy="348711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</p:grpSp>
      <p:pic>
        <p:nvPicPr>
          <p:cNvPr id="17" name="3 Imagen">
            <a:extLst>
              <a:ext uri="{FF2B5EF4-FFF2-40B4-BE49-F238E27FC236}">
                <a16:creationId xmlns:a16="http://schemas.microsoft.com/office/drawing/2014/main" id="{6CACFD3F-2820-4016-B1D0-A948FB557E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8702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b="1" dirty="0"/>
              <a:t>COMPONENTES DEL MODELO ENTIDAD RELACIÓN</a:t>
            </a:r>
            <a:endParaRPr lang="es-CU" sz="2800" b="1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ADBABA-3709-4729-8BE8-1D311586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4000" b="1" dirty="0"/>
              <a:t>Entidades</a:t>
            </a:r>
          </a:p>
          <a:p>
            <a:pPr marL="0" indent="0">
              <a:buNone/>
            </a:pPr>
            <a:r>
              <a:rPr lang="es-MX" sz="3200" dirty="0"/>
              <a:t>Representación gráfica de un objeto concreto o abstracto que es distinguible del resto. Constituyen el </a:t>
            </a:r>
            <a:r>
              <a:rPr lang="es-MX" sz="3200" dirty="0">
                <a:solidFill>
                  <a:srgbClr val="FF0000"/>
                </a:solidFill>
              </a:rPr>
              <a:t>fundamento básico </a:t>
            </a:r>
            <a:r>
              <a:rPr lang="es-MX" sz="3200" dirty="0"/>
              <a:t>del MER y </a:t>
            </a:r>
            <a:r>
              <a:rPr lang="es-MX" sz="3200" u="sng" dirty="0"/>
              <a:t>se suelen representar gráficamente a través de un rectángulo </a:t>
            </a:r>
            <a:r>
              <a:rPr lang="es-MX" sz="3200" dirty="0"/>
              <a:t>con el nombre de la entidad dentro del mismo que generalmente será un sustantivo. Las entidades pueden tener datos almacenados que facilitan su definición y representan sus características. Estos datos son conocidos como </a:t>
            </a:r>
            <a:r>
              <a:rPr lang="es-MX" sz="3200" b="1" dirty="0"/>
              <a:t>atributos</a:t>
            </a:r>
            <a:r>
              <a:rPr lang="es-MX" sz="3200" dirty="0"/>
              <a:t>.</a:t>
            </a:r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054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b="1" dirty="0"/>
              <a:t>COMPONENTES DEL MODELO ENTIDAD RELACIÓN</a:t>
            </a:r>
            <a:endParaRPr lang="es-CU" sz="2800" b="1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ADBABA-3709-4729-8BE8-1D311586065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b="1" dirty="0"/>
              <a:t>Entidades físicas o concretas:</a:t>
            </a:r>
            <a:r>
              <a:rPr lang="es-MX" sz="3200" dirty="0"/>
              <a:t> Representan objetos palpables existentes en el mundo real. Algunos ejemplos de este tipo de entidad corresponderían a persona, casa, perro…</a:t>
            </a:r>
          </a:p>
          <a:p>
            <a:pPr marL="0" indent="0">
              <a:buNone/>
            </a:pPr>
            <a:endParaRPr lang="es-MX" sz="3200" dirty="0"/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C5E7E24F-EED6-4CA5-8B58-7F23E335CCCD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2" y="1690688"/>
            <a:ext cx="5181598" cy="43596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8868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b="1" dirty="0"/>
              <a:t>COMPONENTES DEL MODELO ENTIDAD RELACIÓN</a:t>
            </a:r>
            <a:endParaRPr lang="es-CU" sz="2800" b="1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ADBABA-3709-4729-8BE8-1D311586065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b="1" dirty="0"/>
              <a:t>Entidades conceptuales o abstractas: </a:t>
            </a:r>
            <a:r>
              <a:rPr lang="es-MX" sz="3200" dirty="0"/>
              <a:t>Representan objetos no palpables, pero existentes de forma teórica, lógica o conceptual. Algunos ejemplos de este tipo de entidad corresponderían a un puesto de trabajo, un préstamo, una asignatura…</a:t>
            </a:r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Marcador de contenido 18">
            <a:extLst>
              <a:ext uri="{FF2B5EF4-FFF2-40B4-BE49-F238E27FC236}">
                <a16:creationId xmlns:a16="http://schemas.microsoft.com/office/drawing/2014/main" id="{4018CCCA-C84E-40C3-B2DF-BBF2D7DAD76F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2" y="1690688"/>
            <a:ext cx="5181600" cy="44829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696322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b="1" dirty="0"/>
              <a:t>COMPONENTES DEL MODELO ENTIDAD RELACIÓN</a:t>
            </a:r>
            <a:endParaRPr lang="es-CU" sz="2800" b="1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ADBABA-3709-4729-8BE8-1D311586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dirty="0"/>
              <a:t>Atendiendo a su categoría, existen a su vez dos tipos de entidades:</a:t>
            </a:r>
          </a:p>
          <a:p>
            <a:pPr marL="0" indent="0">
              <a:buNone/>
            </a:pPr>
            <a:r>
              <a:rPr lang="es-MX" sz="3200" b="1" dirty="0"/>
              <a:t>Entidades fuertes: </a:t>
            </a:r>
            <a:r>
              <a:rPr lang="es-MX" sz="3200" dirty="0"/>
              <a:t>o también conocidas entidades regulares, son aquellas entidades definibles </a:t>
            </a:r>
            <a:r>
              <a:rPr lang="es-MX" sz="3200" dirty="0" smtClean="0"/>
              <a:t>a sí </a:t>
            </a:r>
            <a:r>
              <a:rPr lang="es-MX" sz="3200" dirty="0"/>
              <a:t>mismas a través de sus propios atributos sin necesidad de dependencia de ninguna otra entidad.</a:t>
            </a:r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34257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b="1" dirty="0"/>
              <a:t>COMPONENTES DEL MODELO ENTIDAD RELACIÓN</a:t>
            </a:r>
            <a:endParaRPr lang="es-CU" sz="2800" b="1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ADBABA-3709-4729-8BE8-1D311586065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MX" sz="3200" b="1" dirty="0"/>
              <a:t>Entidades débiles: </a:t>
            </a:r>
            <a:r>
              <a:rPr lang="es-MX" sz="3200" dirty="0"/>
              <a:t>Son aquellas entidades que no pueden identificarse ni definirse a sí mismas únicamente por sus atributos. Para definirse dependen de la existencia de otra entidad necesitando participar en una relación. Este tipo de entidades se representan con un doble rectángulo.</a:t>
            </a:r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3C790F02-DE2B-4E20-8443-66F8FC9B1D6F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0556" y="1825624"/>
            <a:ext cx="5118001" cy="43513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876770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b="1" dirty="0"/>
              <a:t>COMPONENTES DEL MODELO ENTIDAD RELACIÓN</a:t>
            </a:r>
            <a:endParaRPr lang="es-CU" sz="2800" b="1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ADBABA-3709-4729-8BE8-1D311586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dirty="0"/>
              <a:t>Supongamos que en el contexto de un instituto tenemos dos entidades relacionadas: </a:t>
            </a:r>
            <a:r>
              <a:rPr lang="es-MX" sz="3200" b="1" dirty="0"/>
              <a:t>edificio</a:t>
            </a:r>
            <a:r>
              <a:rPr lang="es-MX" sz="3200" dirty="0"/>
              <a:t> y </a:t>
            </a:r>
            <a:r>
              <a:rPr lang="es-MX" sz="3200" b="1" dirty="0"/>
              <a:t>aula</a:t>
            </a:r>
            <a:r>
              <a:rPr lang="es-MX" sz="3200" dirty="0"/>
              <a:t>. En este caso edificio sería una entidad fuerte definible a través de sus propios atributos mientras que aula sería una entidad débil, ya que depende de la existencia y relación con la entidad edificio para poder definirse. El aula existe dentro del edificio.</a:t>
            </a:r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15027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b="1" dirty="0"/>
              <a:t>COMPONENTES DEL MODELO ENTIDAD RELACIÓN</a:t>
            </a:r>
            <a:endParaRPr lang="es-CU" sz="2800" b="1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ADBABA-3709-4729-8BE8-1D311586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4700" b="1" dirty="0"/>
              <a:t>Atributos</a:t>
            </a:r>
          </a:p>
          <a:p>
            <a:pPr marL="0" indent="0">
              <a:buNone/>
            </a:pPr>
            <a:r>
              <a:rPr lang="es-MX" sz="3200" dirty="0"/>
              <a:t>Un atributo es una propiedad o característica que describe a una entidad. Una entidad puede tener varios atributos que </a:t>
            </a:r>
            <a:r>
              <a:rPr lang="es-MX" sz="3200" u="sng" dirty="0"/>
              <a:t>son representados a través de un círculo u óvalo con el nombre del mismo en el interior </a:t>
            </a:r>
            <a:r>
              <a:rPr lang="es-MX" sz="3200" dirty="0"/>
              <a:t>que generalmente será un adjetivo.</a:t>
            </a:r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80504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b="1" dirty="0"/>
              <a:t>COMPONENTES DEL MODELO ENTIDAD RELACIÓN</a:t>
            </a:r>
            <a:endParaRPr lang="es-CU" sz="2800" b="1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ADBABA-3709-4729-8BE8-1D311586065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sz="3200" dirty="0"/>
              <a:t>Dentro de los </a:t>
            </a:r>
            <a:r>
              <a:rPr lang="es-MX" sz="3200" b="1" i="1" dirty="0"/>
              <a:t>atributos</a:t>
            </a:r>
            <a:r>
              <a:rPr lang="es-MX" sz="3200" dirty="0"/>
              <a:t> de una entidad tenemos el </a:t>
            </a:r>
            <a:r>
              <a:rPr lang="es-MX" sz="3200" b="1" dirty="0"/>
              <a:t>atributo clave</a:t>
            </a:r>
            <a:r>
              <a:rPr lang="es-MX" sz="3200" dirty="0"/>
              <a:t> o </a:t>
            </a:r>
            <a:r>
              <a:rPr lang="es-MX" sz="3200" b="1" dirty="0"/>
              <a:t>identificativo</a:t>
            </a:r>
            <a:r>
              <a:rPr lang="es-MX" sz="3200" dirty="0"/>
              <a:t>, que es aquel que permite diferenciar </a:t>
            </a:r>
            <a:r>
              <a:rPr lang="es-MX" sz="3200" u="sng" dirty="0"/>
              <a:t>unívocamente</a:t>
            </a:r>
            <a:r>
              <a:rPr lang="es-MX" sz="3200" dirty="0"/>
              <a:t> una instancia de la entidad de otra distinta. Este atributo se diferencia del resto al subrayarse el nombre que lo identifica.</a:t>
            </a:r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419BAA7C-39A7-47F0-903F-94EF44D81361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0324" y="1646499"/>
            <a:ext cx="4943475" cy="44931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49134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CLASE#</a:t>
            </a:r>
            <a:r>
              <a:rPr lang="en-US" b="1" dirty="0"/>
              <a:t>1</a:t>
            </a:r>
            <a:r>
              <a:rPr lang="es-ES" b="1" dirty="0"/>
              <a:t>: INTRODUCCIÓN A LOS SBD</a:t>
            </a:r>
            <a:endParaRPr lang="es-CU" b="1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36ED79F-EA62-46CE-9E52-CCDC8FEE3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ES" dirty="0"/>
              <a:t>Investigar sobre los Modelos de Datos (jerárquico, en red, relacional) y su evolución.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Crear un resumen sobre cómo se ha transformado la manera de organizar los datos desde el modelo jerárquico hasta el relacional.</a:t>
            </a:r>
          </a:p>
        </p:txBody>
      </p:sp>
      <p:pic>
        <p:nvPicPr>
          <p:cNvPr id="5" name="3 Imagen">
            <a:extLst>
              <a:ext uri="{FF2B5EF4-FFF2-40B4-BE49-F238E27FC236}">
                <a16:creationId xmlns:a16="http://schemas.microsoft.com/office/drawing/2014/main" id="{49F25765-7657-4E24-B2D3-3578C9932C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90734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b="1" dirty="0"/>
              <a:t>COMPONENTES DEL MODELO ENTIDAD RELACIÓN</a:t>
            </a:r>
            <a:endParaRPr lang="es-CU" sz="2800" b="1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ADBABA-3709-4729-8BE8-1D311586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4000" b="1" dirty="0"/>
              <a:t>Relaciones</a:t>
            </a:r>
          </a:p>
          <a:p>
            <a:pPr marL="0" indent="0">
              <a:buNone/>
            </a:pPr>
            <a:r>
              <a:rPr lang="es-MX" sz="3200" dirty="0"/>
              <a:t>Una relación representa un lazo de dependencia o asociación entre entidades. </a:t>
            </a:r>
            <a:r>
              <a:rPr lang="es-MX" sz="3200" u="sng" dirty="0"/>
              <a:t>Se representa gráficamente como un rombo con un nombre en su interior </a:t>
            </a:r>
            <a:r>
              <a:rPr lang="es-MX" sz="3200" dirty="0"/>
              <a:t>que usualmente será una forma verbal.</a:t>
            </a:r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81760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b="1" dirty="0"/>
              <a:t>COMPONENTES DEL MODELO ENTIDAD RELACIÓN</a:t>
            </a:r>
            <a:endParaRPr lang="es-CU" sz="2800" b="1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ADBABA-3709-4729-8BE8-1D311586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dirty="0"/>
              <a:t>Una relación no es entendible sin el </a:t>
            </a:r>
            <a:r>
              <a:rPr lang="es-MX" sz="3200" b="1" dirty="0"/>
              <a:t>concepto de cardinalidad</a:t>
            </a:r>
            <a:r>
              <a:rPr lang="es-MX" sz="3200" dirty="0"/>
              <a:t>, que es el que </a:t>
            </a:r>
            <a:r>
              <a:rPr lang="es-MX" sz="3200" b="1" dirty="0"/>
              <a:t>establece</a:t>
            </a:r>
            <a:r>
              <a:rPr lang="es-MX" sz="3200" dirty="0"/>
              <a:t> y </a:t>
            </a:r>
            <a:r>
              <a:rPr lang="es-MX" sz="3200" b="1" dirty="0"/>
              <a:t>define</a:t>
            </a:r>
            <a:r>
              <a:rPr lang="es-MX" sz="3200" dirty="0"/>
              <a:t> el </a:t>
            </a:r>
            <a:r>
              <a:rPr lang="es-MX" sz="3200" u="sng" dirty="0"/>
              <a:t>tipo de relación</a:t>
            </a:r>
            <a:r>
              <a:rPr lang="es-MX" sz="3200" dirty="0"/>
              <a:t> entre las entidades.</a:t>
            </a:r>
          </a:p>
          <a:p>
            <a:pPr marL="0" indent="0">
              <a:buNone/>
            </a:pPr>
            <a:r>
              <a:rPr lang="es-MX" sz="3200" dirty="0"/>
              <a:t>Se puede representar de varias maneras. La más sencilla </a:t>
            </a:r>
            <a:r>
              <a:rPr lang="es-MX" sz="3200" u="sng" dirty="0"/>
              <a:t>es representando gráficamente una línea que una las entidades a través de la relación</a:t>
            </a:r>
            <a:r>
              <a:rPr lang="es-MX" sz="3200" dirty="0"/>
              <a:t>, mostrando la cardinalidad en cada extremo.</a:t>
            </a:r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20058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b="1" dirty="0"/>
              <a:t>COMPONENTES DEL MODELO ENTIDAD RELACIÓN</a:t>
            </a:r>
            <a:endParaRPr lang="es-CU" sz="2800" b="1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ADBABA-3709-4729-8BE8-1D311586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dirty="0"/>
              <a:t>Dicho esto, existen los siguientes tipos de cardinalidad:</a:t>
            </a:r>
          </a:p>
          <a:p>
            <a:pPr marL="0" indent="0">
              <a:buNone/>
            </a:pPr>
            <a:r>
              <a:rPr lang="es-MX" sz="3200" i="1" dirty="0"/>
              <a:t>Para entender mejor las relaciones y su cardinalidad junto a los ejemplos gráficos posteriores, vamos a tener en cuenta la entidad de la izquierda como </a:t>
            </a:r>
            <a:r>
              <a:rPr lang="es-MX" sz="3200" b="1" i="1" dirty="0"/>
              <a:t>entidad A</a:t>
            </a:r>
            <a:r>
              <a:rPr lang="es-MX" sz="3200" i="1" dirty="0"/>
              <a:t> y la de la derecha como </a:t>
            </a:r>
            <a:r>
              <a:rPr lang="es-MX" sz="3200" b="1" i="1" dirty="0"/>
              <a:t>entidad B</a:t>
            </a:r>
            <a:r>
              <a:rPr lang="es-MX" sz="3200" i="1" dirty="0"/>
              <a:t>.</a:t>
            </a:r>
          </a:p>
          <a:p>
            <a:pPr marL="0" indent="0">
              <a:buNone/>
            </a:pPr>
            <a:r>
              <a:rPr lang="es-MX" sz="3200" b="1" dirty="0"/>
              <a:t>Uno a Uno (1:1): </a:t>
            </a:r>
            <a:r>
              <a:rPr lang="es-MX" sz="3200" dirty="0"/>
              <a:t>Un registro de una </a:t>
            </a:r>
            <a:r>
              <a:rPr lang="es-MX" sz="3200" u="sng" dirty="0"/>
              <a:t>entidad A</a:t>
            </a:r>
            <a:r>
              <a:rPr lang="es-MX" sz="3200" dirty="0"/>
              <a:t> solo puede estar asociado a un registro de la </a:t>
            </a:r>
            <a:r>
              <a:rPr lang="es-MX" sz="3200" u="sng" dirty="0"/>
              <a:t>entidad B</a:t>
            </a:r>
            <a:r>
              <a:rPr lang="es-MX" sz="3200" dirty="0"/>
              <a:t>.</a:t>
            </a:r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11846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b="1" dirty="0"/>
              <a:t>COMPONENTES DEL MODELO ENTIDAD RELACIÓN</a:t>
            </a:r>
            <a:endParaRPr lang="es-CU" sz="2800" b="1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ADBABA-3709-4729-8BE8-1D311586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s-MX" sz="3200" dirty="0"/>
          </a:p>
          <a:p>
            <a:pPr marL="0" indent="0">
              <a:buNone/>
            </a:pPr>
            <a:endParaRPr lang="es-MX" sz="3200" dirty="0"/>
          </a:p>
          <a:p>
            <a:pPr marL="0" indent="0">
              <a:buNone/>
            </a:pPr>
            <a:endParaRPr lang="es-MX" sz="3200" dirty="0"/>
          </a:p>
          <a:p>
            <a:pPr marL="0" indent="0">
              <a:buNone/>
            </a:pPr>
            <a:endParaRPr lang="es-MX" sz="3200" dirty="0"/>
          </a:p>
          <a:p>
            <a:pPr marL="0" indent="0">
              <a:buNone/>
            </a:pPr>
            <a:endParaRPr lang="es-MX" sz="3200" dirty="0"/>
          </a:p>
          <a:p>
            <a:pPr marL="0" indent="0">
              <a:buNone/>
            </a:pPr>
            <a:endParaRPr lang="es-MX" sz="3200" dirty="0"/>
          </a:p>
          <a:p>
            <a:pPr marL="0" indent="0">
              <a:buNone/>
            </a:pPr>
            <a:endParaRPr lang="es-MX" sz="3200" dirty="0"/>
          </a:p>
          <a:p>
            <a:pPr marL="0" indent="0" algn="ctr">
              <a:buNone/>
            </a:pPr>
            <a:r>
              <a:rPr lang="es-MX" sz="3200" dirty="0"/>
              <a:t>Una bandera pertenece a un país y a cada país le pertenece una bandera</a:t>
            </a:r>
          </a:p>
          <a:p>
            <a:pPr marL="0" indent="0">
              <a:buNone/>
            </a:pPr>
            <a:endParaRPr lang="es-MX" sz="3200" dirty="0"/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n 5" descr="Una bandera pertenece a un país y a cada país le pertenece una bandera">
            <a:extLst>
              <a:ext uri="{FF2B5EF4-FFF2-40B4-BE49-F238E27FC236}">
                <a16:creationId xmlns:a16="http://schemas.microsoft.com/office/drawing/2014/main" id="{9CB2A2FD-9155-429B-A387-01755852BE76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754185"/>
            <a:ext cx="10515600" cy="33275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051655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b="1" dirty="0"/>
              <a:t>COMPONENTES DEL MODELO ENTIDAD RELACIÓN</a:t>
            </a:r>
            <a:endParaRPr lang="es-CU" sz="2800" b="1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ADBABA-3709-4729-8BE8-1D311586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b="1" dirty="0"/>
              <a:t>Uno a muchos (1: N):</a:t>
            </a:r>
            <a:r>
              <a:rPr lang="es-MX" sz="3200" dirty="0"/>
              <a:t> Un registro de la </a:t>
            </a:r>
            <a:r>
              <a:rPr lang="es-MX" sz="3200" u="sng" dirty="0"/>
              <a:t>entidad A</a:t>
            </a:r>
            <a:r>
              <a:rPr lang="es-MX" sz="3200" dirty="0"/>
              <a:t> se relaciona con uno o muchos de la entidad B, pero un registro de la entidad B solo se relaciona con un registro de la </a:t>
            </a:r>
            <a:r>
              <a:rPr lang="es-MX" sz="3200" u="sng" dirty="0"/>
              <a:t>entidad A</a:t>
            </a:r>
            <a:r>
              <a:rPr lang="es-MX" sz="3200" dirty="0"/>
              <a:t>.</a:t>
            </a:r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41784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b="1" dirty="0"/>
              <a:t>COMPONENTES DEL MODELO ENTIDAD RELACIÓN</a:t>
            </a:r>
            <a:endParaRPr lang="es-CU" sz="2800" b="1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ADBABA-3709-4729-8BE8-1D311586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MX" sz="3200" b="1" dirty="0"/>
          </a:p>
          <a:p>
            <a:pPr marL="0" indent="0">
              <a:buNone/>
            </a:pPr>
            <a:endParaRPr lang="es-MX" sz="3200" b="1" dirty="0"/>
          </a:p>
          <a:p>
            <a:pPr marL="0" indent="0">
              <a:buNone/>
            </a:pPr>
            <a:endParaRPr lang="es-MX" sz="3200" b="1" dirty="0"/>
          </a:p>
          <a:p>
            <a:pPr marL="0" indent="0">
              <a:buNone/>
            </a:pPr>
            <a:endParaRPr lang="es-MX" sz="3200" b="1" dirty="0"/>
          </a:p>
          <a:p>
            <a:pPr marL="0" indent="0">
              <a:buNone/>
            </a:pPr>
            <a:endParaRPr lang="es-MX" sz="3200" b="1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cliente puede tener uno o varios pedidos, pero cada pedido solo pertenece a un único cliente.</a:t>
            </a:r>
            <a:endParaRPr lang="es-C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MX" sz="3200" dirty="0"/>
              <a:t>Un cliente puede tener uno o varios pedidos, pero cada pedido solo pertenece a un único cliente.</a:t>
            </a:r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C9B23B5E-BA94-41DB-8EF3-5461EC45902C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10515599" cy="33708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481415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b="1" dirty="0"/>
              <a:t>COMPONENTES DEL MODELO ENTIDAD RELACIÓN</a:t>
            </a:r>
            <a:endParaRPr lang="es-CU" sz="2800" b="1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ADBABA-3709-4729-8BE8-1D311586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b="1" dirty="0"/>
              <a:t>Muchos a uno (N:1): </a:t>
            </a:r>
            <a:r>
              <a:rPr lang="es-MX" sz="3200" dirty="0"/>
              <a:t>Un registro de la </a:t>
            </a:r>
            <a:r>
              <a:rPr lang="es-MX" sz="3200" u="sng" dirty="0"/>
              <a:t>entidad A</a:t>
            </a:r>
            <a:r>
              <a:rPr lang="es-MX" sz="3200" dirty="0"/>
              <a:t> solo puede relacionarse con un registro de la </a:t>
            </a:r>
            <a:r>
              <a:rPr lang="es-MX" sz="3200" u="sng" dirty="0"/>
              <a:t>entidad B</a:t>
            </a:r>
            <a:r>
              <a:rPr lang="es-MX" sz="3200" dirty="0"/>
              <a:t>, pero un registro de la </a:t>
            </a:r>
            <a:r>
              <a:rPr lang="es-MX" sz="3200" u="sng" dirty="0"/>
              <a:t>entidad B</a:t>
            </a:r>
            <a:r>
              <a:rPr lang="es-MX" sz="3200" dirty="0"/>
              <a:t> puede relacionarse con uno o muchos de la </a:t>
            </a:r>
            <a:r>
              <a:rPr lang="es-MX" sz="3200" u="sng" dirty="0"/>
              <a:t>entidad A</a:t>
            </a:r>
            <a:r>
              <a:rPr lang="es-MX" sz="3200" dirty="0"/>
              <a:t>.</a:t>
            </a:r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45057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b="1" dirty="0"/>
              <a:t>COMPONENTES DEL MODELO ENTIDAD RELACIÓN</a:t>
            </a:r>
            <a:endParaRPr lang="es-CU" sz="2800" b="1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ADBABA-3709-4729-8BE8-1D311586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s-MX" sz="3200" dirty="0"/>
          </a:p>
          <a:p>
            <a:pPr marL="0" indent="0">
              <a:buNone/>
            </a:pPr>
            <a:endParaRPr lang="es-MX" sz="3200" dirty="0"/>
          </a:p>
          <a:p>
            <a:pPr marL="0" indent="0">
              <a:buNone/>
            </a:pPr>
            <a:endParaRPr lang="es-MX" sz="3200" dirty="0"/>
          </a:p>
          <a:p>
            <a:pPr marL="0" indent="0">
              <a:buNone/>
            </a:pPr>
            <a:endParaRPr lang="es-MX" sz="3200" dirty="0"/>
          </a:p>
          <a:p>
            <a:pPr marL="0" indent="0">
              <a:buNone/>
            </a:pPr>
            <a:endParaRPr lang="es-MX" sz="3200" dirty="0"/>
          </a:p>
          <a:p>
            <a:pPr marL="0" indent="0">
              <a:buNone/>
            </a:pPr>
            <a:endParaRPr lang="es-MX" sz="3200" dirty="0"/>
          </a:p>
          <a:p>
            <a:pPr marL="0" indent="0" algn="ctr">
              <a:buNone/>
            </a:pPr>
            <a:endParaRPr lang="es-MX" sz="3200" dirty="0"/>
          </a:p>
          <a:p>
            <a:pPr marL="0" indent="0" algn="ctr">
              <a:buNone/>
            </a:pPr>
            <a:r>
              <a:rPr lang="es-MX" sz="3200" dirty="0"/>
              <a:t>Un empleado trabaja en una oficina, pero en una oficina pueden trabajar muchos empleados.</a:t>
            </a:r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E9D0F7B4-F257-48AE-83E9-18F1373B6FAA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1690688"/>
            <a:ext cx="10515599" cy="33473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082172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b="1" dirty="0"/>
              <a:t>COMPONENTES DEL MODELO ENTIDAD RELACIÓN</a:t>
            </a:r>
            <a:endParaRPr lang="es-CU" sz="2800" b="1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ADBABA-3709-4729-8BE8-1D311586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b="1" dirty="0"/>
              <a:t>Muchos a muchos (N:M): </a:t>
            </a:r>
            <a:r>
              <a:rPr lang="es-MX" sz="3200" dirty="0"/>
              <a:t>Un registro de la </a:t>
            </a:r>
            <a:r>
              <a:rPr lang="es-MX" sz="3200" u="sng" dirty="0"/>
              <a:t>entidad A</a:t>
            </a:r>
            <a:r>
              <a:rPr lang="es-MX" sz="3200" dirty="0"/>
              <a:t> puede relacionarse con uno o muchos de la </a:t>
            </a:r>
            <a:r>
              <a:rPr lang="es-MX" sz="3200" u="sng" dirty="0"/>
              <a:t>entidad B</a:t>
            </a:r>
            <a:r>
              <a:rPr lang="es-MX" sz="3200" dirty="0"/>
              <a:t> y un registro de la </a:t>
            </a:r>
            <a:r>
              <a:rPr lang="es-MX" sz="3200" u="sng" dirty="0"/>
              <a:t>entidad B</a:t>
            </a:r>
            <a:r>
              <a:rPr lang="es-MX" sz="3200" dirty="0"/>
              <a:t> puede relacionarse con uno o varios de la </a:t>
            </a:r>
            <a:r>
              <a:rPr lang="es-MX" sz="3200" u="sng" dirty="0"/>
              <a:t>entidad A</a:t>
            </a:r>
            <a:r>
              <a:rPr lang="es-MX" sz="3200" dirty="0"/>
              <a:t>.</a:t>
            </a:r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2210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b="1" dirty="0"/>
              <a:t>COMPONENTES DEL MODELO ENTIDAD RELACIÓN</a:t>
            </a:r>
            <a:endParaRPr lang="es-CU" sz="2800" b="1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ADBABA-3709-4729-8BE8-1D3115860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680" y="1811337"/>
            <a:ext cx="10515600" cy="4351338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es-MX" sz="3200" dirty="0"/>
          </a:p>
          <a:p>
            <a:pPr marL="0" indent="0" algn="ctr">
              <a:buNone/>
            </a:pPr>
            <a:endParaRPr lang="es-MX" sz="3200" dirty="0"/>
          </a:p>
          <a:p>
            <a:pPr marL="0" indent="0" algn="ctr">
              <a:buNone/>
            </a:pPr>
            <a:endParaRPr lang="es-MX" sz="3200" dirty="0"/>
          </a:p>
          <a:p>
            <a:pPr marL="0" indent="0" algn="ctr">
              <a:buNone/>
            </a:pPr>
            <a:endParaRPr lang="es-MX" sz="3200" dirty="0"/>
          </a:p>
          <a:p>
            <a:pPr marL="0" indent="0" algn="ctr">
              <a:buNone/>
            </a:pPr>
            <a:endParaRPr lang="es-MX" sz="3200" dirty="0"/>
          </a:p>
          <a:p>
            <a:pPr marL="0" indent="0" algn="ctr">
              <a:buNone/>
            </a:pPr>
            <a:endParaRPr lang="es-MX" sz="3200" dirty="0"/>
          </a:p>
          <a:p>
            <a:pPr marL="0" indent="0" algn="ctr">
              <a:buNone/>
            </a:pPr>
            <a:r>
              <a:rPr lang="es-MX" sz="3200" dirty="0"/>
              <a:t>Un alumno puede matricularse de una o varias asignaturas y en cada asignatura puede estar matriculados uno o varios alumnos.</a:t>
            </a:r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4FB10676-0CFC-4FEA-8C63-FB04230DFE4F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727" y="1690688"/>
            <a:ext cx="9948545" cy="31668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64794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OBJETIVO DE LA CLASE</a:t>
            </a:r>
            <a:endParaRPr lang="es-CU" b="1" dirty="0"/>
          </a:p>
        </p:txBody>
      </p:sp>
      <p:pic>
        <p:nvPicPr>
          <p:cNvPr id="19" name="3 Imagen">
            <a:extLst>
              <a:ext uri="{FF2B5EF4-FFF2-40B4-BE49-F238E27FC236}">
                <a16:creationId xmlns:a16="http://schemas.microsoft.com/office/drawing/2014/main" id="{1C2F0859-6D2F-42C7-9AF0-EBBB8AF962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08C6FC3-3EDD-48F9-88EF-0E75228C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4000" dirty="0"/>
              <a:t>Al finalizar la clase, los estudiantes serán capaces de </a:t>
            </a:r>
            <a:r>
              <a:rPr lang="es-MX" sz="4000" b="1" u="sng" dirty="0"/>
              <a:t>identificar</a:t>
            </a:r>
            <a:r>
              <a:rPr lang="es-MX" sz="4000" dirty="0"/>
              <a:t> los principales conceptos del modelo </a:t>
            </a:r>
            <a:r>
              <a:rPr lang="es-MX" sz="4000" b="1" dirty="0"/>
              <a:t>Entidad-Relación (E/R)</a:t>
            </a:r>
            <a:r>
              <a:rPr lang="es-MX" sz="4000" dirty="0"/>
              <a:t>, incluyendo entidades, atributos y relaciones, y </a:t>
            </a:r>
            <a:r>
              <a:rPr lang="es-MX" sz="4000" b="1" u="sng" dirty="0"/>
              <a:t>aplicarlos</a:t>
            </a:r>
            <a:r>
              <a:rPr lang="es-MX" sz="4000" dirty="0"/>
              <a:t> en la creación de diagramas básicos.</a:t>
            </a:r>
            <a:endParaRPr lang="es-CU" sz="4000" dirty="0"/>
          </a:p>
        </p:txBody>
      </p:sp>
    </p:spTree>
    <p:extLst>
      <p:ext uri="{BB962C8B-B14F-4D97-AF65-F5344CB8AC3E}">
        <p14:creationId xmlns:p14="http://schemas.microsoft.com/office/powerpoint/2010/main" val="3400467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CONTENIDO DE LA CLASE</a:t>
            </a:r>
            <a:endParaRPr lang="es-CU" b="1" dirty="0"/>
          </a:p>
        </p:txBody>
      </p:sp>
      <p:graphicFrame>
        <p:nvGraphicFramePr>
          <p:cNvPr id="3" name="Marcador de contenido 2">
            <a:extLst>
              <a:ext uri="{FF2B5EF4-FFF2-40B4-BE49-F238E27FC236}">
                <a16:creationId xmlns:a16="http://schemas.microsoft.com/office/drawing/2014/main" id="{54AD3974-09E5-4E26-91C8-3E39D3B782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358072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3 Imagen">
            <a:extLst>
              <a:ext uri="{FF2B5EF4-FFF2-40B4-BE49-F238E27FC236}">
                <a16:creationId xmlns:a16="http://schemas.microsoft.com/office/drawing/2014/main" id="{2632DD89-691D-4417-A8BE-2A054E226AD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6896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991A8F5-F283-4907-A8ED-E2D36FF51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MX" sz="6600" b="1" dirty="0"/>
              <a:t>¿QUÉ ES EL MODELO ENTIDAD-RELACIÓN?</a:t>
            </a:r>
          </a:p>
        </p:txBody>
      </p:sp>
      <p:grpSp>
        <p:nvGrpSpPr>
          <p:cNvPr id="3" name="17 Grupo">
            <a:extLst>
              <a:ext uri="{FF2B5EF4-FFF2-40B4-BE49-F238E27FC236}">
                <a16:creationId xmlns:a16="http://schemas.microsoft.com/office/drawing/2014/main" id="{BFCE16D2-CBBD-4986-822F-12B5F29943A1}"/>
              </a:ext>
            </a:extLst>
          </p:cNvPr>
          <p:cNvGrpSpPr>
            <a:grpSpLocks/>
          </p:cNvGrpSpPr>
          <p:nvPr/>
        </p:nvGrpSpPr>
        <p:grpSpPr bwMode="auto">
          <a:xfrm>
            <a:off x="-4763" y="0"/>
            <a:ext cx="1984376" cy="6831013"/>
            <a:chOff x="858874" y="0"/>
            <a:chExt cx="1749720" cy="5578080"/>
          </a:xfrm>
        </p:grpSpPr>
        <p:sp>
          <p:nvSpPr>
            <p:cNvPr id="5" name="18 Rectángulo">
              <a:extLst>
                <a:ext uri="{FF2B5EF4-FFF2-40B4-BE49-F238E27FC236}">
                  <a16:creationId xmlns:a16="http://schemas.microsoft.com/office/drawing/2014/main" id="{B4ABC143-A577-4D97-A9DE-5BA71B74D6FB}"/>
                </a:ext>
              </a:extLst>
            </p:cNvPr>
            <p:cNvSpPr/>
            <p:nvPr/>
          </p:nvSpPr>
          <p:spPr>
            <a:xfrm>
              <a:off x="1907306" y="0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6" name="19 Rectángulo">
              <a:extLst>
                <a:ext uri="{FF2B5EF4-FFF2-40B4-BE49-F238E27FC236}">
                  <a16:creationId xmlns:a16="http://schemas.microsoft.com/office/drawing/2014/main" id="{77FF4E77-A66F-4201-9512-2A57446D99BC}"/>
                </a:ext>
              </a:extLst>
            </p:cNvPr>
            <p:cNvSpPr/>
            <p:nvPr/>
          </p:nvSpPr>
          <p:spPr>
            <a:xfrm>
              <a:off x="1210218" y="697422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7" name="20 Rectángulo">
              <a:extLst>
                <a:ext uri="{FF2B5EF4-FFF2-40B4-BE49-F238E27FC236}">
                  <a16:creationId xmlns:a16="http://schemas.microsoft.com/office/drawing/2014/main" id="{EE5B8B75-6F9D-4459-B1DB-4AF99253B746}"/>
                </a:ext>
              </a:extLst>
            </p:cNvPr>
            <p:cNvSpPr/>
            <p:nvPr/>
          </p:nvSpPr>
          <p:spPr>
            <a:xfrm>
              <a:off x="1907306" y="697422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8" name="22 Rectángulo">
              <a:extLst>
                <a:ext uri="{FF2B5EF4-FFF2-40B4-BE49-F238E27FC236}">
                  <a16:creationId xmlns:a16="http://schemas.microsoft.com/office/drawing/2014/main" id="{33059D90-6223-429F-8F4A-82DB1F1DE7F1}"/>
                </a:ext>
              </a:extLst>
            </p:cNvPr>
            <p:cNvSpPr/>
            <p:nvPr/>
          </p:nvSpPr>
          <p:spPr>
            <a:xfrm>
              <a:off x="1210218" y="1394844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9" name="23 Rectángulo">
              <a:extLst>
                <a:ext uri="{FF2B5EF4-FFF2-40B4-BE49-F238E27FC236}">
                  <a16:creationId xmlns:a16="http://schemas.microsoft.com/office/drawing/2014/main" id="{54F52B7C-114C-4CBA-B5F1-E1B447AC65A5}"/>
                </a:ext>
              </a:extLst>
            </p:cNvPr>
            <p:cNvSpPr/>
            <p:nvPr/>
          </p:nvSpPr>
          <p:spPr>
            <a:xfrm>
              <a:off x="858874" y="0"/>
              <a:ext cx="348544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0" name="24 Rectángulo">
              <a:extLst>
                <a:ext uri="{FF2B5EF4-FFF2-40B4-BE49-F238E27FC236}">
                  <a16:creationId xmlns:a16="http://schemas.microsoft.com/office/drawing/2014/main" id="{F35018A4-1B8D-4B9E-B9D3-0C552669F59C}"/>
                </a:ext>
              </a:extLst>
            </p:cNvPr>
            <p:cNvSpPr/>
            <p:nvPr/>
          </p:nvSpPr>
          <p:spPr>
            <a:xfrm>
              <a:off x="861674" y="2092266"/>
              <a:ext cx="348544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1" name="25 Rectángulo">
              <a:extLst>
                <a:ext uri="{FF2B5EF4-FFF2-40B4-BE49-F238E27FC236}">
                  <a16:creationId xmlns:a16="http://schemas.microsoft.com/office/drawing/2014/main" id="{54F40CBE-2CED-45A4-BE57-22A34A772D53}"/>
                </a:ext>
              </a:extLst>
            </p:cNvPr>
            <p:cNvSpPr/>
            <p:nvPr/>
          </p:nvSpPr>
          <p:spPr>
            <a:xfrm>
              <a:off x="1207418" y="2440977"/>
              <a:ext cx="348544" cy="348711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2" name="26 Rectángulo">
              <a:extLst>
                <a:ext uri="{FF2B5EF4-FFF2-40B4-BE49-F238E27FC236}">
                  <a16:creationId xmlns:a16="http://schemas.microsoft.com/office/drawing/2014/main" id="{ECB47650-FEE9-4BF0-A62F-EB90ADEDEE4F}"/>
                </a:ext>
              </a:extLst>
            </p:cNvPr>
            <p:cNvSpPr/>
            <p:nvPr/>
          </p:nvSpPr>
          <p:spPr>
            <a:xfrm>
              <a:off x="1555963" y="2789688"/>
              <a:ext cx="697088" cy="696126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3" name="27 Rectángulo">
              <a:extLst>
                <a:ext uri="{FF2B5EF4-FFF2-40B4-BE49-F238E27FC236}">
                  <a16:creationId xmlns:a16="http://schemas.microsoft.com/office/drawing/2014/main" id="{90557A38-CE9F-49A1-A4DB-E2853381492E}"/>
                </a:ext>
              </a:extLst>
            </p:cNvPr>
            <p:cNvSpPr/>
            <p:nvPr/>
          </p:nvSpPr>
          <p:spPr>
            <a:xfrm>
              <a:off x="1210218" y="3485814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4" name="28 Rectángulo">
              <a:extLst>
                <a:ext uri="{FF2B5EF4-FFF2-40B4-BE49-F238E27FC236}">
                  <a16:creationId xmlns:a16="http://schemas.microsoft.com/office/drawing/2014/main" id="{9194EE4F-CA66-4976-97F4-D61349A3A824}"/>
                </a:ext>
              </a:extLst>
            </p:cNvPr>
            <p:cNvSpPr/>
            <p:nvPr/>
          </p:nvSpPr>
          <p:spPr>
            <a:xfrm>
              <a:off x="1907306" y="4183236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5" name="30 Rectángulo">
              <a:extLst>
                <a:ext uri="{FF2B5EF4-FFF2-40B4-BE49-F238E27FC236}">
                  <a16:creationId xmlns:a16="http://schemas.microsoft.com/office/drawing/2014/main" id="{7FC47FDD-26B8-48E6-99F6-DFC8951B815C}"/>
                </a:ext>
              </a:extLst>
            </p:cNvPr>
            <p:cNvSpPr/>
            <p:nvPr/>
          </p:nvSpPr>
          <p:spPr>
            <a:xfrm>
              <a:off x="1911506" y="4880658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6" name="31 Rectángulo">
              <a:extLst>
                <a:ext uri="{FF2B5EF4-FFF2-40B4-BE49-F238E27FC236}">
                  <a16:creationId xmlns:a16="http://schemas.microsoft.com/office/drawing/2014/main" id="{790CDE99-AF7A-4AAB-B557-BD11DE7E9795}"/>
                </a:ext>
              </a:extLst>
            </p:cNvPr>
            <p:cNvSpPr/>
            <p:nvPr/>
          </p:nvSpPr>
          <p:spPr>
            <a:xfrm>
              <a:off x="861674" y="4183236"/>
              <a:ext cx="348544" cy="348711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</p:grpSp>
      <p:pic>
        <p:nvPicPr>
          <p:cNvPr id="17" name="3 Imagen">
            <a:extLst>
              <a:ext uri="{FF2B5EF4-FFF2-40B4-BE49-F238E27FC236}">
                <a16:creationId xmlns:a16="http://schemas.microsoft.com/office/drawing/2014/main" id="{6CACFD3F-2820-4016-B1D0-A948FB557E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989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4400" b="1" dirty="0"/>
              <a:t>¿QUÉ ES EL MODELO ENTIDAD-RELACIÓN?</a:t>
            </a:r>
            <a:endParaRPr lang="es-CU" b="1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ADBABA-3709-4729-8BE8-1D311586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dirty="0"/>
              <a:t>El </a:t>
            </a:r>
            <a:r>
              <a:rPr lang="es-MX" sz="3200" b="1" dirty="0"/>
              <a:t>Modelo Entidad Relación (MER o ERD)</a:t>
            </a:r>
            <a:r>
              <a:rPr lang="es-MX" sz="3200" dirty="0"/>
              <a:t> o también conocido </a:t>
            </a:r>
            <a:r>
              <a:rPr lang="es-MX" sz="3200" b="1" dirty="0"/>
              <a:t>Diagrama Entidad Relación</a:t>
            </a:r>
            <a:r>
              <a:rPr lang="es-MX" sz="3200" dirty="0"/>
              <a:t>, es un tipo de diagrama para el modelado de datos, que </a:t>
            </a:r>
            <a:r>
              <a:rPr lang="es-MX" sz="3200" b="1" u="sng" dirty="0">
                <a:solidFill>
                  <a:srgbClr val="FF0000"/>
                </a:solidFill>
              </a:rPr>
              <a:t>ilustra de manera gráfica</a:t>
            </a:r>
            <a:r>
              <a:rPr lang="es-MX" sz="3200" dirty="0">
                <a:solidFill>
                  <a:srgbClr val="FF0000"/>
                </a:solidFill>
              </a:rPr>
              <a:t> </a:t>
            </a:r>
            <a:r>
              <a:rPr lang="es-MX" sz="3200" dirty="0"/>
              <a:t>las </a:t>
            </a:r>
            <a:r>
              <a:rPr lang="es-MX" sz="3200" b="1" u="sng" dirty="0">
                <a:solidFill>
                  <a:srgbClr val="FF0000"/>
                </a:solidFill>
              </a:rPr>
              <a:t>interrelaciones</a:t>
            </a:r>
            <a:r>
              <a:rPr lang="es-MX" sz="3200" dirty="0"/>
              <a:t> de las </a:t>
            </a:r>
            <a:r>
              <a:rPr lang="es-MX" sz="3200" b="1" u="sng" dirty="0">
                <a:solidFill>
                  <a:srgbClr val="FF0000"/>
                </a:solidFill>
              </a:rPr>
              <a:t>entidades</a:t>
            </a:r>
            <a:r>
              <a:rPr lang="es-MX" sz="3200" dirty="0"/>
              <a:t> de un sistema de base de datos.</a:t>
            </a:r>
          </a:p>
          <a:p>
            <a:pPr marL="0" indent="0">
              <a:buNone/>
            </a:pPr>
            <a:r>
              <a:rPr lang="es-MX" sz="3200" dirty="0"/>
              <a:t>Dicho modelo fue desarrollado en 1976 por el informático teórico estadounidense-taiwanés, Peter Pin-Shan Chen.</a:t>
            </a:r>
            <a:endParaRPr lang="es-CU" sz="3200" dirty="0"/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344DF248-1C2F-436A-8FF6-C1E808F14C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416" y="3742187"/>
            <a:ext cx="1572768" cy="1711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563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4400" b="1" dirty="0"/>
              <a:t>¿QUÉ ES EL MODELO ENTIDAD-RELACIÓN?</a:t>
            </a:r>
            <a:endParaRPr lang="es-CU" b="1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ADBABA-3709-4729-8BE8-1D311586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dirty="0"/>
              <a:t>Entre las funciones y objetivos principales del uso de los Modelo Entidad Relación, destaca principalmente el</a:t>
            </a:r>
            <a:r>
              <a:rPr lang="es-MX" sz="3200" dirty="0">
                <a:solidFill>
                  <a:srgbClr val="FF0000"/>
                </a:solidFill>
              </a:rPr>
              <a:t> </a:t>
            </a:r>
            <a:r>
              <a:rPr lang="es-MX" sz="3200" b="1" u="sng" dirty="0">
                <a:solidFill>
                  <a:srgbClr val="FF0000"/>
                </a:solidFill>
              </a:rPr>
              <a:t>diseño gráfico</a:t>
            </a:r>
            <a:r>
              <a:rPr lang="es-MX" sz="3200" dirty="0"/>
              <a:t> y </a:t>
            </a:r>
            <a:r>
              <a:rPr lang="es-MX" sz="3200" b="1" u="sng" dirty="0">
                <a:solidFill>
                  <a:srgbClr val="FF0000"/>
                </a:solidFill>
              </a:rPr>
              <a:t>depuración</a:t>
            </a:r>
            <a:r>
              <a:rPr lang="es-MX" sz="3200" dirty="0"/>
              <a:t> de bases de datos relacionales. Generalmente el Modelo Entidad Relación es el paso previo a la implementación final de una base de datos, donde primero se </a:t>
            </a:r>
            <a:r>
              <a:rPr lang="es-MX" sz="3200" b="1" u="sng" dirty="0"/>
              <a:t>determinan</a:t>
            </a:r>
            <a:r>
              <a:rPr lang="es-MX" sz="3200" dirty="0"/>
              <a:t> los </a:t>
            </a:r>
            <a:r>
              <a:rPr lang="es-MX" sz="3200" b="1" u="sng" dirty="0">
                <a:solidFill>
                  <a:srgbClr val="FF0000"/>
                </a:solidFill>
              </a:rPr>
              <a:t>requisitos</a:t>
            </a:r>
            <a:r>
              <a:rPr lang="es-MX" sz="3200" dirty="0"/>
              <a:t> y </a:t>
            </a:r>
            <a:r>
              <a:rPr lang="es-MX" sz="3200" b="1" u="sng" dirty="0">
                <a:solidFill>
                  <a:srgbClr val="FF0000"/>
                </a:solidFill>
              </a:rPr>
              <a:t>procesos</a:t>
            </a:r>
            <a:r>
              <a:rPr lang="es-MX" sz="3200" dirty="0"/>
              <a:t> de negocio para posteriormente </a:t>
            </a:r>
            <a:r>
              <a:rPr lang="es-MX" sz="3200" b="1" u="sng" dirty="0"/>
              <a:t>modelar</a:t>
            </a:r>
            <a:r>
              <a:rPr lang="es-MX" sz="3200" dirty="0"/>
              <a:t> y </a:t>
            </a:r>
            <a:r>
              <a:rPr lang="es-MX" sz="3200" b="1" u="sng" dirty="0"/>
              <a:t>diseñar gráficamente</a:t>
            </a:r>
            <a:r>
              <a:rPr lang="es-MX" sz="3200" dirty="0"/>
              <a:t> la estructura del sistema a implementar.</a:t>
            </a:r>
            <a:endParaRPr lang="es-CU" sz="3200" dirty="0"/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2994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4400" b="1" dirty="0"/>
              <a:t>¿QUÉ ES EL MODELO ENTIDAD-RELACIÓN?</a:t>
            </a:r>
            <a:endParaRPr lang="es-CU" b="1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ADBABA-3709-4729-8BE8-1D311586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i="1" dirty="0"/>
              <a:t>Como podemos prever, el uso del </a:t>
            </a:r>
            <a:r>
              <a:rPr lang="es-MX" sz="3200" b="1" i="1" dirty="0"/>
              <a:t>Modelo Entidad Relación</a:t>
            </a:r>
            <a:r>
              <a:rPr lang="es-MX" sz="3200" i="1" dirty="0"/>
              <a:t>, nos </a:t>
            </a:r>
            <a:r>
              <a:rPr lang="es-MX" sz="3200" i="1" dirty="0">
                <a:solidFill>
                  <a:srgbClr val="FF0000"/>
                </a:solidFill>
              </a:rPr>
              <a:t>facilita</a:t>
            </a:r>
            <a:r>
              <a:rPr lang="es-MX" sz="3200" i="1" dirty="0"/>
              <a:t> la implementación final de una base de datos, pues dispondremos de un diagrama </a:t>
            </a:r>
            <a:r>
              <a:rPr lang="es-MX" sz="3200" i="1" dirty="0">
                <a:solidFill>
                  <a:srgbClr val="FF0000"/>
                </a:solidFill>
              </a:rPr>
              <a:t>estructurado</a:t>
            </a:r>
            <a:r>
              <a:rPr lang="es-MX" sz="3200" i="1" dirty="0"/>
              <a:t> y </a:t>
            </a:r>
            <a:r>
              <a:rPr lang="es-MX" sz="3200" i="1" dirty="0">
                <a:solidFill>
                  <a:srgbClr val="FF0000"/>
                </a:solidFill>
              </a:rPr>
              <a:t>modificable</a:t>
            </a:r>
            <a:r>
              <a:rPr lang="es-MX" sz="3200" i="1" dirty="0"/>
              <a:t>, donde podemos </a:t>
            </a:r>
            <a:r>
              <a:rPr lang="es-MX" sz="3200" i="1" u="sng" dirty="0"/>
              <a:t>visualizar</a:t>
            </a:r>
            <a:r>
              <a:rPr lang="es-MX" sz="3200" i="1" dirty="0"/>
              <a:t> en conjunto el sistema en su totalidad antes de su implementación final.</a:t>
            </a:r>
            <a:endParaRPr lang="es-CU" sz="3200" i="1" dirty="0"/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82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4400" b="1" dirty="0"/>
              <a:t>¿QUÉ ES EL MODELO ENTIDAD-RELACIÓN?</a:t>
            </a:r>
            <a:endParaRPr lang="es-CU" b="1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ADBABA-3709-4729-8BE8-1D3115860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dirty="0"/>
              <a:t>El </a:t>
            </a:r>
            <a:r>
              <a:rPr lang="es-MX" sz="3200" b="1" dirty="0"/>
              <a:t>Modelo Entidad Relación</a:t>
            </a:r>
            <a:r>
              <a:rPr lang="es-MX" sz="3200" dirty="0"/>
              <a:t>, también resulta muy útil para </a:t>
            </a:r>
            <a:r>
              <a:rPr lang="es-MX" sz="3200" u="sng" dirty="0"/>
              <a:t>detectar</a:t>
            </a:r>
            <a:r>
              <a:rPr lang="es-MX" sz="3200" dirty="0"/>
              <a:t> y </a:t>
            </a:r>
            <a:r>
              <a:rPr lang="es-MX" sz="3200" u="sng" dirty="0"/>
              <a:t>solucionar problemas</a:t>
            </a:r>
            <a:r>
              <a:rPr lang="es-MX" sz="3200" dirty="0"/>
              <a:t> y </a:t>
            </a:r>
            <a:r>
              <a:rPr lang="es-MX" sz="3200" u="sng" dirty="0"/>
              <a:t>deficiencias</a:t>
            </a:r>
            <a:r>
              <a:rPr lang="es-MX" sz="3200" dirty="0"/>
              <a:t> en bases de datos ya implementadas, pues en muchas ocasiones a medida que se va generando el diagrama, se ponen de manifiesto los errores de diseño y lógica precedentes.</a:t>
            </a:r>
            <a:endParaRPr lang="es-CU" sz="3200" dirty="0"/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93832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1347</Words>
  <Application>Microsoft Office PowerPoint</Application>
  <PresentationFormat>Panorámica</PresentationFormat>
  <Paragraphs>119</Paragraphs>
  <Slides>29</Slides>
  <Notes>25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Times New Roman</vt:lpstr>
      <vt:lpstr>Tema de Office</vt:lpstr>
      <vt:lpstr>BASES DE DATOS</vt:lpstr>
      <vt:lpstr>CLASE#1: INTRODUCCIÓN A LOS SBD</vt:lpstr>
      <vt:lpstr>OBJETIVO DE LA CLASE</vt:lpstr>
      <vt:lpstr>CONTENIDO DE LA CLASE</vt:lpstr>
      <vt:lpstr>¿QUÉ ES EL MODELO ENTIDAD-RELACIÓN?</vt:lpstr>
      <vt:lpstr>¿QUÉ ES EL MODELO ENTIDAD-RELACIÓN?</vt:lpstr>
      <vt:lpstr>¿QUÉ ES EL MODELO ENTIDAD-RELACIÓN?</vt:lpstr>
      <vt:lpstr>¿QUÉ ES EL MODELO ENTIDAD-RELACIÓN?</vt:lpstr>
      <vt:lpstr>¿QUÉ ES EL MODELO ENTIDAD-RELACIÓN?</vt:lpstr>
      <vt:lpstr>¿QUÉ ES EL MODELO ENTIDAD-RELACIÓN?</vt:lpstr>
      <vt:lpstr>COMPONENTES DEL MODELO ENTIDAD RELACIÓN</vt:lpstr>
      <vt:lpstr>COMPONENTES DEL MODELO ENTIDAD RELACIÓN</vt:lpstr>
      <vt:lpstr>COMPONENTES DEL MODELO ENTIDAD RELACIÓN</vt:lpstr>
      <vt:lpstr>COMPONENTES DEL MODELO ENTIDAD RELACIÓN</vt:lpstr>
      <vt:lpstr>COMPONENTES DEL MODELO ENTIDAD RELACIÓN</vt:lpstr>
      <vt:lpstr>COMPONENTES DEL MODELO ENTIDAD RELACIÓN</vt:lpstr>
      <vt:lpstr>COMPONENTES DEL MODELO ENTIDAD RELACIÓN</vt:lpstr>
      <vt:lpstr>COMPONENTES DEL MODELO ENTIDAD RELACIÓN</vt:lpstr>
      <vt:lpstr>COMPONENTES DEL MODELO ENTIDAD RELACIÓN</vt:lpstr>
      <vt:lpstr>COMPONENTES DEL MODELO ENTIDAD RELACIÓN</vt:lpstr>
      <vt:lpstr>COMPONENTES DEL MODELO ENTIDAD RELACIÓN</vt:lpstr>
      <vt:lpstr>COMPONENTES DEL MODELO ENTIDAD RELACIÓN</vt:lpstr>
      <vt:lpstr>COMPONENTES DEL MODELO ENTIDAD RELACIÓN</vt:lpstr>
      <vt:lpstr>COMPONENTES DEL MODELO ENTIDAD RELACIÓN</vt:lpstr>
      <vt:lpstr>COMPONENTES DEL MODELO ENTIDAD RELACIÓN</vt:lpstr>
      <vt:lpstr>COMPONENTES DEL MODELO ENTIDAD RELACIÓN</vt:lpstr>
      <vt:lpstr>COMPONENTES DEL MODELO ENTIDAD RELACIÓN</vt:lpstr>
      <vt:lpstr>COMPONENTES DEL MODELO ENTIDAD RELACIÓN</vt:lpstr>
      <vt:lpstr>COMPONENTES DEL MODELO ENTIDAD RELACIÓN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BASE DE DATOS</dc:title>
  <dc:creator>nodo2</dc:creator>
  <cp:lastModifiedBy>Artemisa PC</cp:lastModifiedBy>
  <cp:revision>54</cp:revision>
  <dcterms:created xsi:type="dcterms:W3CDTF">2024-10-16T14:38:57Z</dcterms:created>
  <dcterms:modified xsi:type="dcterms:W3CDTF">2026-02-28T11:45:38Z</dcterms:modified>
</cp:coreProperties>
</file>