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87" r:id="rId4"/>
    <p:sldId id="288" r:id="rId5"/>
    <p:sldId id="289" r:id="rId6"/>
    <p:sldId id="291" r:id="rId7"/>
    <p:sldId id="290" r:id="rId8"/>
    <p:sldId id="292" r:id="rId9"/>
    <p:sldId id="293"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FCBF5"/>
    <a:srgbClr val="FF0000"/>
    <a:srgbClr val="DA88E8"/>
    <a:srgbClr val="F0C2E6"/>
    <a:srgbClr val="F08C8C"/>
    <a:srgbClr val="E84848"/>
    <a:srgbClr val="0DFF7A"/>
    <a:srgbClr val="00FFFF"/>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9" autoAdjust="0"/>
    <p:restoredTop sz="94660"/>
  </p:normalViewPr>
  <p:slideViewPr>
    <p:cSldViewPr snapToGrid="0">
      <p:cViewPr varScale="1">
        <p:scale>
          <a:sx n="59" d="100"/>
          <a:sy n="59" d="100"/>
        </p:scale>
        <p:origin x="84" y="4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E49296-4468-4B6F-9ACA-636057065628}"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s-ES"/>
        </a:p>
      </dgm:t>
    </dgm:pt>
    <dgm:pt modelId="{B8C50FD7-FFF5-4E07-A2D2-E021B826DD10}">
      <dgm:prSet phldrT="[Texto]" custT="1"/>
      <dgm:spPr>
        <a:solidFill>
          <a:srgbClr val="DA88E8"/>
        </a:solidFill>
        <a:ln w="50800">
          <a:solidFill>
            <a:schemeClr val="tx1"/>
          </a:solidFill>
        </a:ln>
      </dgm:spPr>
      <dgm:t>
        <a:bodyPr/>
        <a:lstStyle/>
        <a:p>
          <a:pPr rtl="0"/>
          <a:r>
            <a:rPr lang="es-ES" sz="2400" b="1" dirty="0">
              <a:solidFill>
                <a:schemeClr val="tx1"/>
              </a:solidFill>
              <a:latin typeface="Arial" pitchFamily="34" charset="0"/>
              <a:cs typeface="Arial" pitchFamily="34" charset="0"/>
            </a:rPr>
            <a:t>SISTEMA DE CONOCIMIENTOS</a:t>
          </a:r>
          <a:endParaRPr lang="es-ES" sz="2400" dirty="0">
            <a:solidFill>
              <a:schemeClr val="tx1"/>
            </a:solidFill>
            <a:latin typeface="Arial" pitchFamily="34" charset="0"/>
            <a:cs typeface="Arial" pitchFamily="34" charset="0"/>
          </a:endParaRPr>
        </a:p>
      </dgm:t>
    </dgm:pt>
    <dgm:pt modelId="{A70DDA6B-8740-41A7-9704-ECB16E2FBC22}" type="parTrans" cxnId="{D20F3B16-718B-46A7-A848-2F7BCBAF90DC}">
      <dgm:prSet/>
      <dgm:spPr/>
      <dgm:t>
        <a:bodyPr/>
        <a:lstStyle/>
        <a:p>
          <a:endParaRPr lang="es-ES"/>
        </a:p>
      </dgm:t>
    </dgm:pt>
    <dgm:pt modelId="{C60ABB40-3771-44B5-B42E-FF3829B6AC41}" type="sibTrans" cxnId="{D20F3B16-718B-46A7-A848-2F7BCBAF90DC}">
      <dgm:prSet/>
      <dgm:spPr/>
      <dgm:t>
        <a:bodyPr/>
        <a:lstStyle/>
        <a:p>
          <a:endParaRPr lang="es-ES"/>
        </a:p>
      </dgm:t>
    </dgm:pt>
    <dgm:pt modelId="{92D3BEFD-E6D0-4E0C-9F12-3BB801A14073}">
      <dgm:prSet/>
      <dgm:spPr/>
      <dgm:t>
        <a:bodyPr/>
        <a:lstStyle/>
        <a:p>
          <a:endParaRPr lang="es-ES"/>
        </a:p>
      </dgm:t>
    </dgm:pt>
    <dgm:pt modelId="{479A24C0-8DB2-4909-A590-C5A8B6AE8297}" type="parTrans" cxnId="{83C03E8A-E9AB-41E4-A01C-3AF016A5A4A5}">
      <dgm:prSet/>
      <dgm:spPr/>
      <dgm:t>
        <a:bodyPr/>
        <a:lstStyle/>
        <a:p>
          <a:endParaRPr lang="es-ES"/>
        </a:p>
      </dgm:t>
    </dgm:pt>
    <dgm:pt modelId="{A51792AD-CADC-40D4-95D8-CAE21CA02868}" type="sibTrans" cxnId="{83C03E8A-E9AB-41E4-A01C-3AF016A5A4A5}">
      <dgm:prSet/>
      <dgm:spPr/>
      <dgm:t>
        <a:bodyPr/>
        <a:lstStyle/>
        <a:p>
          <a:endParaRPr lang="es-ES"/>
        </a:p>
      </dgm:t>
    </dgm:pt>
    <dgm:pt modelId="{F9907B26-2AD2-42FB-86F7-E7BC7C68BB50}">
      <dgm:prSet phldrT="[Texto]" custT="1"/>
      <dgm:spPr>
        <a:solidFill>
          <a:srgbClr val="EFCBF5"/>
        </a:solidFill>
        <a:ln w="50800">
          <a:solidFill>
            <a:schemeClr val="tx1"/>
          </a:solidFill>
        </a:ln>
      </dgm:spPr>
      <dgm:t>
        <a:bodyPr/>
        <a:lstStyle/>
        <a:p>
          <a:pPr algn="just"/>
          <a:r>
            <a:rPr lang="es-ES" sz="1400" b="1" dirty="0">
              <a:solidFill>
                <a:schemeClr val="tx1"/>
              </a:solidFill>
              <a:latin typeface="Arial" pitchFamily="34" charset="0"/>
              <a:cs typeface="Arial" pitchFamily="34" charset="0"/>
            </a:rPr>
            <a:t>TEMA 3. </a:t>
          </a:r>
          <a:r>
            <a:rPr lang="es-ES" sz="1400" dirty="0">
              <a:solidFill>
                <a:schemeClr val="tx1"/>
              </a:solidFill>
              <a:latin typeface="Arial" pitchFamily="34" charset="0"/>
              <a:cs typeface="Arial" pitchFamily="34" charset="0"/>
            </a:rPr>
            <a:t>Tensión psíquica. Tensión psíquica en el entrenamiento. Tensión psíquica precompetitiva. Tensión psíquica durante la competencia. Tensión psíquica postcompetitiva. </a:t>
          </a:r>
          <a:endParaRPr lang="es-ES" sz="1600" dirty="0">
            <a:solidFill>
              <a:schemeClr val="tx1"/>
            </a:solidFill>
            <a:latin typeface="Arial" pitchFamily="34" charset="0"/>
            <a:cs typeface="Arial" pitchFamily="34" charset="0"/>
          </a:endParaRPr>
        </a:p>
      </dgm:t>
    </dgm:pt>
    <dgm:pt modelId="{A2824F88-6AEB-4DB2-9AFD-D1A6FB0426B9}" type="parTrans" cxnId="{09D1B675-FF61-4247-9AF4-F3DE50156757}">
      <dgm:prSet/>
      <dgm:spPr>
        <a:solidFill>
          <a:srgbClr val="7030A0"/>
        </a:solidFill>
      </dgm:spPr>
      <dgm:t>
        <a:bodyPr/>
        <a:lstStyle/>
        <a:p>
          <a:endParaRPr lang="es-ES"/>
        </a:p>
      </dgm:t>
    </dgm:pt>
    <dgm:pt modelId="{E7F917DE-8061-41F2-B887-A66BC83DEE0B}" type="sibTrans" cxnId="{09D1B675-FF61-4247-9AF4-F3DE50156757}">
      <dgm:prSet/>
      <dgm:spPr/>
      <dgm:t>
        <a:bodyPr/>
        <a:lstStyle/>
        <a:p>
          <a:endParaRPr lang="es-ES"/>
        </a:p>
      </dgm:t>
    </dgm:pt>
    <dgm:pt modelId="{2597FF78-E57D-41DB-912D-AB399CCDE313}" type="pres">
      <dgm:prSet presAssocID="{93E49296-4468-4B6F-9ACA-636057065628}" presName="Name0" presStyleCnt="0">
        <dgm:presLayoutVars>
          <dgm:chMax val="1"/>
          <dgm:dir/>
          <dgm:animLvl val="ctr"/>
          <dgm:resizeHandles val="exact"/>
        </dgm:presLayoutVars>
      </dgm:prSet>
      <dgm:spPr/>
    </dgm:pt>
    <dgm:pt modelId="{82681DA9-0C0D-4C1B-AF86-BBEAA30E8C49}" type="pres">
      <dgm:prSet presAssocID="{B8C50FD7-FFF5-4E07-A2D2-E021B826DD10}" presName="centerShape" presStyleLbl="node0" presStyleIdx="0" presStyleCnt="1" custScaleX="313352" custScaleY="69113" custLinFactNeighborX="-735" custLinFactNeighborY="237"/>
      <dgm:spPr/>
    </dgm:pt>
    <dgm:pt modelId="{D30CD98D-A40A-4F47-B979-03AE30508C7A}" type="pres">
      <dgm:prSet presAssocID="{A2824F88-6AEB-4DB2-9AFD-D1A6FB0426B9}" presName="parTrans" presStyleLbl="sibTrans2D1" presStyleIdx="0" presStyleCnt="1" custAng="21414254" custLinFactNeighborX="12338" custLinFactNeighborY="-6571"/>
      <dgm:spPr/>
    </dgm:pt>
    <dgm:pt modelId="{623794C1-3DB7-4B18-BE4A-96BD455015FA}" type="pres">
      <dgm:prSet presAssocID="{A2824F88-6AEB-4DB2-9AFD-D1A6FB0426B9}" presName="connectorText" presStyleLbl="sibTrans2D1" presStyleIdx="0" presStyleCnt="1"/>
      <dgm:spPr/>
    </dgm:pt>
    <dgm:pt modelId="{4E5C0D0D-8AFC-441E-A2CF-B92C6F4BC5EB}" type="pres">
      <dgm:prSet presAssocID="{F9907B26-2AD2-42FB-86F7-E7BC7C68BB50}" presName="node" presStyleLbl="node1" presStyleIdx="0" presStyleCnt="1" custScaleX="206294" custScaleY="65551" custRadScaleRad="87632" custRadScaleInc="1367">
        <dgm:presLayoutVars>
          <dgm:bulletEnabled val="1"/>
        </dgm:presLayoutVars>
      </dgm:prSet>
      <dgm:spPr/>
    </dgm:pt>
  </dgm:ptLst>
  <dgm:cxnLst>
    <dgm:cxn modelId="{D20F3B16-718B-46A7-A848-2F7BCBAF90DC}" srcId="{93E49296-4468-4B6F-9ACA-636057065628}" destId="{B8C50FD7-FFF5-4E07-A2D2-E021B826DD10}" srcOrd="0" destOrd="0" parTransId="{A70DDA6B-8740-41A7-9704-ECB16E2FBC22}" sibTransId="{C60ABB40-3771-44B5-B42E-FF3829B6AC41}"/>
    <dgm:cxn modelId="{7F3D4016-9FA2-491F-932C-720FD44CEC22}" type="presOf" srcId="{B8C50FD7-FFF5-4E07-A2D2-E021B826DD10}" destId="{82681DA9-0C0D-4C1B-AF86-BBEAA30E8C49}" srcOrd="0" destOrd="0" presId="urn:microsoft.com/office/officeart/2005/8/layout/radial5"/>
    <dgm:cxn modelId="{0E5C8A28-2059-4C20-9249-9D79FFDC7C3D}" type="presOf" srcId="{93E49296-4468-4B6F-9ACA-636057065628}" destId="{2597FF78-E57D-41DB-912D-AB399CCDE313}" srcOrd="0" destOrd="0" presId="urn:microsoft.com/office/officeart/2005/8/layout/radial5"/>
    <dgm:cxn modelId="{FAEB6367-EA25-4B3A-9BF2-A227F9B44ED8}" type="presOf" srcId="{F9907B26-2AD2-42FB-86F7-E7BC7C68BB50}" destId="{4E5C0D0D-8AFC-441E-A2CF-B92C6F4BC5EB}" srcOrd="0" destOrd="0" presId="urn:microsoft.com/office/officeart/2005/8/layout/radial5"/>
    <dgm:cxn modelId="{09D1B675-FF61-4247-9AF4-F3DE50156757}" srcId="{B8C50FD7-FFF5-4E07-A2D2-E021B826DD10}" destId="{F9907B26-2AD2-42FB-86F7-E7BC7C68BB50}" srcOrd="0" destOrd="0" parTransId="{A2824F88-6AEB-4DB2-9AFD-D1A6FB0426B9}" sibTransId="{E7F917DE-8061-41F2-B887-A66BC83DEE0B}"/>
    <dgm:cxn modelId="{9B7E8076-877C-4517-B0FF-B3C2AFE972EF}" type="presOf" srcId="{A2824F88-6AEB-4DB2-9AFD-D1A6FB0426B9}" destId="{D30CD98D-A40A-4F47-B979-03AE30508C7A}" srcOrd="0" destOrd="0" presId="urn:microsoft.com/office/officeart/2005/8/layout/radial5"/>
    <dgm:cxn modelId="{A045A885-F699-44DE-9063-0F66829054D2}" type="presOf" srcId="{A2824F88-6AEB-4DB2-9AFD-D1A6FB0426B9}" destId="{623794C1-3DB7-4B18-BE4A-96BD455015FA}" srcOrd="1" destOrd="0" presId="urn:microsoft.com/office/officeart/2005/8/layout/radial5"/>
    <dgm:cxn modelId="{83C03E8A-E9AB-41E4-A01C-3AF016A5A4A5}" srcId="{93E49296-4468-4B6F-9ACA-636057065628}" destId="{92D3BEFD-E6D0-4E0C-9F12-3BB801A14073}" srcOrd="1" destOrd="0" parTransId="{479A24C0-8DB2-4909-A590-C5A8B6AE8297}" sibTransId="{A51792AD-CADC-40D4-95D8-CAE21CA02868}"/>
    <dgm:cxn modelId="{F38989BB-C279-493B-AA81-E72280FCE7AC}" type="presParOf" srcId="{2597FF78-E57D-41DB-912D-AB399CCDE313}" destId="{82681DA9-0C0D-4C1B-AF86-BBEAA30E8C49}" srcOrd="0" destOrd="0" presId="urn:microsoft.com/office/officeart/2005/8/layout/radial5"/>
    <dgm:cxn modelId="{A08C155F-2AD9-43F5-9966-B51EF7005B01}" type="presParOf" srcId="{2597FF78-E57D-41DB-912D-AB399CCDE313}" destId="{D30CD98D-A40A-4F47-B979-03AE30508C7A}" srcOrd="1" destOrd="0" presId="urn:microsoft.com/office/officeart/2005/8/layout/radial5"/>
    <dgm:cxn modelId="{66823D90-7218-4DB0-881D-270C89EF580E}" type="presParOf" srcId="{D30CD98D-A40A-4F47-B979-03AE30508C7A}" destId="{623794C1-3DB7-4B18-BE4A-96BD455015FA}" srcOrd="0" destOrd="0" presId="urn:microsoft.com/office/officeart/2005/8/layout/radial5"/>
    <dgm:cxn modelId="{0E3F4071-A7B2-41F4-8673-688AA375C97B}" type="presParOf" srcId="{2597FF78-E57D-41DB-912D-AB399CCDE313}" destId="{4E5C0D0D-8AFC-441E-A2CF-B92C6F4BC5EB}" srcOrd="2" destOrd="0" presId="urn:microsoft.com/office/officeart/2005/8/layout/radial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B87587-3AA1-4C67-878C-3A960A7F0571}"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s-ES"/>
        </a:p>
      </dgm:t>
    </dgm:pt>
    <dgm:pt modelId="{BA4D9D19-2632-4917-9B1F-C7B912C6AEE4}">
      <dgm:prSet phldrT="[Texto]" custT="1"/>
      <dgm:spPr/>
      <dgm:t>
        <a:bodyPr/>
        <a:lstStyle/>
        <a:p>
          <a:pPr algn="ctr"/>
          <a:r>
            <a:rPr lang="es-ES_tradnl" sz="3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Magnitud de las cargas</a:t>
          </a:r>
          <a:endParaRPr lang="es-ES" sz="3200" dirty="0">
            <a:solidFill>
              <a:schemeClr val="tx1"/>
            </a:solidFill>
            <a:latin typeface="Arial" panose="020B0604020202020204" pitchFamily="34" charset="0"/>
            <a:cs typeface="Arial" panose="020B0604020202020204" pitchFamily="34" charset="0"/>
          </a:endParaRPr>
        </a:p>
      </dgm:t>
    </dgm:pt>
    <dgm:pt modelId="{7EC2A1E9-2EB4-4B64-BEAB-B8AB93FDEA26}" type="parTrans" cxnId="{1A9F85E4-EB47-4588-9A1A-2F28371A2725}">
      <dgm:prSet/>
      <dgm:spPr/>
      <dgm:t>
        <a:bodyPr/>
        <a:lstStyle/>
        <a:p>
          <a:endParaRPr lang="es-ES"/>
        </a:p>
      </dgm:t>
    </dgm:pt>
    <dgm:pt modelId="{ABC2AE8C-B8A2-42DC-9664-3815D4D029B0}" type="sibTrans" cxnId="{1A9F85E4-EB47-4588-9A1A-2F28371A2725}">
      <dgm:prSet/>
      <dgm:spPr/>
      <dgm:t>
        <a:bodyPr/>
        <a:lstStyle/>
        <a:p>
          <a:endParaRPr lang="es-ES"/>
        </a:p>
      </dgm:t>
    </dgm:pt>
    <dgm:pt modelId="{00259C92-DE61-46E9-B34B-048C51C1FA51}">
      <dgm:prSet phldrT="[Texto]" custT="1"/>
      <dgm:spPr/>
      <dgm:t>
        <a:bodyPr/>
        <a:lstStyle/>
        <a:p>
          <a:pPr algn="ctr"/>
          <a:r>
            <a:rPr lang="es-ES_tradnl" sz="4000" b="1" dirty="0">
              <a:effectLst/>
              <a:latin typeface="Arial" panose="020B0604020202020204" pitchFamily="34" charset="0"/>
              <a:ea typeface="Times New Roman" panose="02020603050405020304" pitchFamily="18" charset="0"/>
              <a:cs typeface="Arial" panose="020B0604020202020204" pitchFamily="34" charset="0"/>
            </a:rPr>
            <a:t>TENSIÓN PSÍQUICA </a:t>
          </a:r>
          <a:endParaRPr lang="es-ES" sz="4000" dirty="0"/>
        </a:p>
      </dgm:t>
    </dgm:pt>
    <dgm:pt modelId="{BC973D4F-6AA7-49DF-8748-23F810919B2D}" type="parTrans" cxnId="{DA1B7F2B-D573-4624-97C2-E9A459EEEE2C}">
      <dgm:prSet/>
      <dgm:spPr/>
      <dgm:t>
        <a:bodyPr/>
        <a:lstStyle/>
        <a:p>
          <a:endParaRPr lang="es-ES"/>
        </a:p>
      </dgm:t>
    </dgm:pt>
    <dgm:pt modelId="{4C98EC83-4B39-4CB9-9CE0-75EDBDADC58C}" type="sibTrans" cxnId="{DA1B7F2B-D573-4624-97C2-E9A459EEEE2C}">
      <dgm:prSet/>
      <dgm:spPr/>
      <dgm:t>
        <a:bodyPr/>
        <a:lstStyle/>
        <a:p>
          <a:endParaRPr lang="es-ES"/>
        </a:p>
      </dgm:t>
    </dgm:pt>
    <dgm:pt modelId="{4618E77E-7AED-49A2-A46F-AAF6DC9BF8D7}">
      <dgm:prSet phldrT="[Texto]" custT="1"/>
      <dgm:spPr/>
      <dgm:t>
        <a:bodyPr/>
        <a:lstStyle/>
        <a:p>
          <a:pPr algn="ctr"/>
          <a:r>
            <a:rPr lang="es-ES_tradnl" sz="1800" dirty="0">
              <a:solidFill>
                <a:srgbClr val="0066FF"/>
              </a:solidFill>
              <a:effectLst/>
              <a:latin typeface="Times New Roman" panose="02020603050405020304" pitchFamily="18" charset="0"/>
              <a:ea typeface="Times New Roman" panose="02020603050405020304" pitchFamily="18" charset="0"/>
            </a:rPr>
            <a:t> </a:t>
          </a:r>
          <a:r>
            <a:rPr lang="es-ES_tradnl" sz="3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Duración de las cargas </a:t>
          </a:r>
          <a:endParaRPr lang="es-ES" sz="3200" dirty="0">
            <a:solidFill>
              <a:schemeClr val="tx1"/>
            </a:solidFill>
            <a:latin typeface="Arial" panose="020B0604020202020204" pitchFamily="34" charset="0"/>
            <a:cs typeface="Arial" panose="020B0604020202020204" pitchFamily="34" charset="0"/>
          </a:endParaRPr>
        </a:p>
      </dgm:t>
    </dgm:pt>
    <dgm:pt modelId="{06B08F17-A7C7-4E79-9D8C-58B3B57C0847}" type="parTrans" cxnId="{C108EC60-16D2-4194-A64D-5FDE35A3BDDE}">
      <dgm:prSet/>
      <dgm:spPr/>
      <dgm:t>
        <a:bodyPr/>
        <a:lstStyle/>
        <a:p>
          <a:endParaRPr lang="es-ES"/>
        </a:p>
      </dgm:t>
    </dgm:pt>
    <dgm:pt modelId="{9982BA7E-3B36-46F5-BFEE-E396800E19ED}" type="sibTrans" cxnId="{C108EC60-16D2-4194-A64D-5FDE35A3BDDE}">
      <dgm:prSet/>
      <dgm:spPr/>
      <dgm:t>
        <a:bodyPr/>
        <a:lstStyle/>
        <a:p>
          <a:endParaRPr lang="es-ES"/>
        </a:p>
      </dgm:t>
    </dgm:pt>
    <dgm:pt modelId="{013D82E4-5560-4B4E-B475-09E81E58A1C1}" type="pres">
      <dgm:prSet presAssocID="{D8B87587-3AA1-4C67-878C-3A960A7F0571}" presName="arrowDiagram" presStyleCnt="0">
        <dgm:presLayoutVars>
          <dgm:chMax val="5"/>
          <dgm:dir/>
          <dgm:resizeHandles val="exact"/>
        </dgm:presLayoutVars>
      </dgm:prSet>
      <dgm:spPr/>
    </dgm:pt>
    <dgm:pt modelId="{5E610FBA-B3E7-4467-968A-02BAEAF2514A}" type="pres">
      <dgm:prSet presAssocID="{D8B87587-3AA1-4C67-878C-3A960A7F0571}" presName="arrow" presStyleLbl="bgShp" presStyleIdx="0" presStyleCnt="1"/>
      <dgm:spPr>
        <a:solidFill>
          <a:schemeClr val="accent6">
            <a:lumMod val="40000"/>
            <a:lumOff val="60000"/>
          </a:schemeClr>
        </a:solidFill>
      </dgm:spPr>
    </dgm:pt>
    <dgm:pt modelId="{72D4B19A-6103-4DCB-A3DB-618C9F2CD6CC}" type="pres">
      <dgm:prSet presAssocID="{D8B87587-3AA1-4C67-878C-3A960A7F0571}" presName="arrowDiagram3" presStyleCnt="0"/>
      <dgm:spPr/>
    </dgm:pt>
    <dgm:pt modelId="{E4351278-B62F-48F6-829E-3AE3DE54AB0B}" type="pres">
      <dgm:prSet presAssocID="{BA4D9D19-2632-4917-9B1F-C7B912C6AEE4}" presName="bullet3a" presStyleLbl="node1" presStyleIdx="0" presStyleCnt="3"/>
      <dgm:spPr/>
    </dgm:pt>
    <dgm:pt modelId="{38AB4319-6934-40A1-876F-CADF7CDEF54C}" type="pres">
      <dgm:prSet presAssocID="{BA4D9D19-2632-4917-9B1F-C7B912C6AEE4}" presName="textBox3a" presStyleLbl="revTx" presStyleIdx="0" presStyleCnt="3">
        <dgm:presLayoutVars>
          <dgm:bulletEnabled val="1"/>
        </dgm:presLayoutVars>
      </dgm:prSet>
      <dgm:spPr/>
    </dgm:pt>
    <dgm:pt modelId="{AE01BDD1-7576-4157-A6FA-6CEE7FFF0A8E}" type="pres">
      <dgm:prSet presAssocID="{4618E77E-7AED-49A2-A46F-AAF6DC9BF8D7}" presName="bullet3b" presStyleLbl="node1" presStyleIdx="1" presStyleCnt="3"/>
      <dgm:spPr/>
    </dgm:pt>
    <dgm:pt modelId="{1F3DC635-FEA8-4C4C-A2D1-D5AD940B42D4}" type="pres">
      <dgm:prSet presAssocID="{4618E77E-7AED-49A2-A46F-AAF6DC9BF8D7}" presName="textBox3b" presStyleLbl="revTx" presStyleIdx="1" presStyleCnt="3">
        <dgm:presLayoutVars>
          <dgm:bulletEnabled val="1"/>
        </dgm:presLayoutVars>
      </dgm:prSet>
      <dgm:spPr/>
    </dgm:pt>
    <dgm:pt modelId="{0EC51EAE-19F8-4A7E-AE17-38656191686A}" type="pres">
      <dgm:prSet presAssocID="{00259C92-DE61-46E9-B34B-048C51C1FA51}" presName="bullet3c" presStyleLbl="node1" presStyleIdx="2" presStyleCnt="3"/>
      <dgm:spPr/>
    </dgm:pt>
    <dgm:pt modelId="{AA205FF6-B31B-44A1-854B-A0CF8EF8AA44}" type="pres">
      <dgm:prSet presAssocID="{00259C92-DE61-46E9-B34B-048C51C1FA51}" presName="textBox3c" presStyleLbl="revTx" presStyleIdx="2" presStyleCnt="3" custScaleX="165869">
        <dgm:presLayoutVars>
          <dgm:bulletEnabled val="1"/>
        </dgm:presLayoutVars>
      </dgm:prSet>
      <dgm:spPr/>
    </dgm:pt>
  </dgm:ptLst>
  <dgm:cxnLst>
    <dgm:cxn modelId="{81F8AC09-E334-4B20-9F8A-2B3D030EF939}" type="presOf" srcId="{BA4D9D19-2632-4917-9B1F-C7B912C6AEE4}" destId="{38AB4319-6934-40A1-876F-CADF7CDEF54C}" srcOrd="0" destOrd="0" presId="urn:microsoft.com/office/officeart/2005/8/layout/arrow2"/>
    <dgm:cxn modelId="{21188015-A210-42B1-A622-52B467C03BE3}" type="presOf" srcId="{00259C92-DE61-46E9-B34B-048C51C1FA51}" destId="{AA205FF6-B31B-44A1-854B-A0CF8EF8AA44}" srcOrd="0" destOrd="0" presId="urn:microsoft.com/office/officeart/2005/8/layout/arrow2"/>
    <dgm:cxn modelId="{DA1B7F2B-D573-4624-97C2-E9A459EEEE2C}" srcId="{D8B87587-3AA1-4C67-878C-3A960A7F0571}" destId="{00259C92-DE61-46E9-B34B-048C51C1FA51}" srcOrd="2" destOrd="0" parTransId="{BC973D4F-6AA7-49DF-8748-23F810919B2D}" sibTransId="{4C98EC83-4B39-4CB9-9CE0-75EDBDADC58C}"/>
    <dgm:cxn modelId="{DFBA9D2C-A8FF-4C78-8272-41738DC181DE}" type="presOf" srcId="{D8B87587-3AA1-4C67-878C-3A960A7F0571}" destId="{013D82E4-5560-4B4E-B475-09E81E58A1C1}" srcOrd="0" destOrd="0" presId="urn:microsoft.com/office/officeart/2005/8/layout/arrow2"/>
    <dgm:cxn modelId="{C108EC60-16D2-4194-A64D-5FDE35A3BDDE}" srcId="{D8B87587-3AA1-4C67-878C-3A960A7F0571}" destId="{4618E77E-7AED-49A2-A46F-AAF6DC9BF8D7}" srcOrd="1" destOrd="0" parTransId="{06B08F17-A7C7-4E79-9D8C-58B3B57C0847}" sibTransId="{9982BA7E-3B36-46F5-BFEE-E396800E19ED}"/>
    <dgm:cxn modelId="{DBE58E41-DA45-4196-A953-D46A62957B01}" type="presOf" srcId="{4618E77E-7AED-49A2-A46F-AAF6DC9BF8D7}" destId="{1F3DC635-FEA8-4C4C-A2D1-D5AD940B42D4}" srcOrd="0" destOrd="0" presId="urn:microsoft.com/office/officeart/2005/8/layout/arrow2"/>
    <dgm:cxn modelId="{1A9F85E4-EB47-4588-9A1A-2F28371A2725}" srcId="{D8B87587-3AA1-4C67-878C-3A960A7F0571}" destId="{BA4D9D19-2632-4917-9B1F-C7B912C6AEE4}" srcOrd="0" destOrd="0" parTransId="{7EC2A1E9-2EB4-4B64-BEAB-B8AB93FDEA26}" sibTransId="{ABC2AE8C-B8A2-42DC-9664-3815D4D029B0}"/>
    <dgm:cxn modelId="{907FE34C-8572-4971-B465-1CAD758DB295}" type="presParOf" srcId="{013D82E4-5560-4B4E-B475-09E81E58A1C1}" destId="{5E610FBA-B3E7-4467-968A-02BAEAF2514A}" srcOrd="0" destOrd="0" presId="urn:microsoft.com/office/officeart/2005/8/layout/arrow2"/>
    <dgm:cxn modelId="{4B012004-AB78-4428-93D7-A30E82B912DC}" type="presParOf" srcId="{013D82E4-5560-4B4E-B475-09E81E58A1C1}" destId="{72D4B19A-6103-4DCB-A3DB-618C9F2CD6CC}" srcOrd="1" destOrd="0" presId="urn:microsoft.com/office/officeart/2005/8/layout/arrow2"/>
    <dgm:cxn modelId="{694F5EBD-26D8-48EE-8FE4-6857C160FFFE}" type="presParOf" srcId="{72D4B19A-6103-4DCB-A3DB-618C9F2CD6CC}" destId="{E4351278-B62F-48F6-829E-3AE3DE54AB0B}" srcOrd="0" destOrd="0" presId="urn:microsoft.com/office/officeart/2005/8/layout/arrow2"/>
    <dgm:cxn modelId="{DFE02EEB-875F-48C3-B30C-FCA8F59FD4F3}" type="presParOf" srcId="{72D4B19A-6103-4DCB-A3DB-618C9F2CD6CC}" destId="{38AB4319-6934-40A1-876F-CADF7CDEF54C}" srcOrd="1" destOrd="0" presId="urn:microsoft.com/office/officeart/2005/8/layout/arrow2"/>
    <dgm:cxn modelId="{EDC09A7B-A9B0-4D0A-B4BC-F09EA2B4D5C0}" type="presParOf" srcId="{72D4B19A-6103-4DCB-A3DB-618C9F2CD6CC}" destId="{AE01BDD1-7576-4157-A6FA-6CEE7FFF0A8E}" srcOrd="2" destOrd="0" presId="urn:microsoft.com/office/officeart/2005/8/layout/arrow2"/>
    <dgm:cxn modelId="{0C122F0C-B474-4B9F-9503-A3B8F08C3848}" type="presParOf" srcId="{72D4B19A-6103-4DCB-A3DB-618C9F2CD6CC}" destId="{1F3DC635-FEA8-4C4C-A2D1-D5AD940B42D4}" srcOrd="3" destOrd="0" presId="urn:microsoft.com/office/officeart/2005/8/layout/arrow2"/>
    <dgm:cxn modelId="{7BED73C7-44B0-48F3-9002-39117DA4A0AF}" type="presParOf" srcId="{72D4B19A-6103-4DCB-A3DB-618C9F2CD6CC}" destId="{0EC51EAE-19F8-4A7E-AE17-38656191686A}" srcOrd="4" destOrd="0" presId="urn:microsoft.com/office/officeart/2005/8/layout/arrow2"/>
    <dgm:cxn modelId="{F1B082C4-E2DF-4A61-ACD6-3CDD142D4150}" type="presParOf" srcId="{72D4B19A-6103-4DCB-A3DB-618C9F2CD6CC}" destId="{AA205FF6-B31B-44A1-854B-A0CF8EF8AA44}"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974053-7E82-47F9-8137-A58608F245D2}"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s-ES"/>
        </a:p>
      </dgm:t>
    </dgm:pt>
    <dgm:pt modelId="{47711BDB-827A-4D26-9D43-FF30184CD627}">
      <dgm:prSet phldrT="[Texto]" custT="1"/>
      <dgm:spPr>
        <a:noFill/>
        <a:ln>
          <a:noFill/>
        </a:ln>
      </dgm:spPr>
      <dgm:t>
        <a:bodyPr/>
        <a:lstStyle/>
        <a:p>
          <a:pPr algn="ctr"/>
          <a:endParaRPr kumimoji="0" lang="es-ES_tradnl" sz="1400" b="1" i="0" u="none" strike="noStrike"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endParaRPr>
        </a:p>
        <a:p>
          <a:pPr algn="ctr"/>
          <a:endParaRPr kumimoji="0" lang="es-ES_tradnl" sz="1400" b="1" i="0" u="none" strike="noStrike"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endParaRPr>
        </a:p>
        <a:p>
          <a:pPr algn="ctr"/>
          <a:r>
            <a:rPr kumimoji="0" lang="es-ES_tradnl" sz="2800" b="1" i="0" u="none" strike="noStrike"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Indiferencia de Salida u Optimismo Infundado</a:t>
          </a:r>
        </a:p>
        <a:p>
          <a:pPr algn="just"/>
          <a:r>
            <a:rPr lang="es-ES_tradnl" sz="20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Estado de tensión que pudiéramos denominar normal, donde el deportista se encuentra relativamente tranquilo y mantiene este comportamiento estable hasta el momento de salir a competir.</a:t>
          </a:r>
          <a:endParaRPr kumimoji="0" lang="es-ES_tradnl" sz="2000" b="1" i="0" u="none" strike="noStrike"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algn="ctr"/>
          <a:endParaRPr kumimoji="0" lang="es-ES_tradnl" sz="1400" b="1" i="0" u="none" strike="noStrike"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algn="ctr"/>
          <a:endParaRPr lang="es-ES" sz="1400" dirty="0"/>
        </a:p>
      </dgm:t>
    </dgm:pt>
    <dgm:pt modelId="{0CB8017E-7A30-4328-B330-4D81543C6602}" type="parTrans" cxnId="{49A9FEE4-BAA9-4DD3-AB45-17C97392073D}">
      <dgm:prSet/>
      <dgm:spPr/>
      <dgm:t>
        <a:bodyPr/>
        <a:lstStyle/>
        <a:p>
          <a:endParaRPr lang="es-ES"/>
        </a:p>
      </dgm:t>
    </dgm:pt>
    <dgm:pt modelId="{A00476A9-8EBB-4F6D-8B1B-C5C08F0E3C8C}" type="sibTrans" cxnId="{49A9FEE4-BAA9-4DD3-AB45-17C97392073D}">
      <dgm:prSet/>
      <dgm:spPr/>
      <dgm:t>
        <a:bodyPr/>
        <a:lstStyle/>
        <a:p>
          <a:endParaRPr lang="es-ES"/>
        </a:p>
      </dgm:t>
    </dgm:pt>
    <dgm:pt modelId="{EA6E9EB2-1F8A-41BD-9189-7B80B3E9BC49}">
      <dgm:prSet phldrT="[Texto]" custT="1"/>
      <dgm:spPr>
        <a:noFill/>
        <a:ln>
          <a:noFill/>
        </a:ln>
      </dgm:spPr>
      <dgm:t>
        <a:bodyPr/>
        <a:lstStyle/>
        <a:p>
          <a:pPr algn="l"/>
          <a:r>
            <a:rPr kumimoji="0" lang="es-ES_tradnl" sz="2800" b="1" i="0" u="none" strike="noStrike"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Fiebre de Salida</a:t>
          </a:r>
        </a:p>
        <a:p>
          <a:pPr algn="l"/>
          <a:r>
            <a:rPr kumimoji="0" lang="es-ES_tradnl" sz="2000" b="1" i="0" u="none" strike="noStrike"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 </a:t>
          </a:r>
          <a:r>
            <a:rPr lang="es-ES_tradnl" sz="2000" dirty="0">
              <a:solidFill>
                <a:schemeClr val="tx1"/>
              </a:solidFill>
              <a:latin typeface="Arial" panose="020B0604020202020204" pitchFamily="34" charset="0"/>
              <a:cs typeface="Arial" panose="020B0604020202020204" pitchFamily="34" charset="0"/>
            </a:rPr>
            <a:t>La tensión psíquica puede pasar el óptimo y llegar al máximo de lo que puede soportar su sistema nervioso, apareciendo una sobreexcitación, la motivación resulta excesiva con vistas a rendir bien en la competencia</a:t>
          </a:r>
          <a:endParaRPr lang="es-ES" sz="2000" dirty="0">
            <a:solidFill>
              <a:schemeClr val="tx1"/>
            </a:solidFill>
          </a:endParaRPr>
        </a:p>
      </dgm:t>
    </dgm:pt>
    <dgm:pt modelId="{93AC0125-BBA6-4191-8057-B881340D3625}" type="parTrans" cxnId="{3CD55C81-689B-4FD0-86BE-7938E1086748}">
      <dgm:prSet/>
      <dgm:spPr/>
      <dgm:t>
        <a:bodyPr/>
        <a:lstStyle/>
        <a:p>
          <a:endParaRPr lang="es-ES"/>
        </a:p>
      </dgm:t>
    </dgm:pt>
    <dgm:pt modelId="{510949C6-1F40-4967-AD0A-4351106898D4}" type="sibTrans" cxnId="{3CD55C81-689B-4FD0-86BE-7938E1086748}">
      <dgm:prSet/>
      <dgm:spPr/>
      <dgm:t>
        <a:bodyPr/>
        <a:lstStyle/>
        <a:p>
          <a:endParaRPr lang="es-ES"/>
        </a:p>
      </dgm:t>
    </dgm:pt>
    <dgm:pt modelId="{0FF3C353-ACC0-4BEF-A693-EA90E7F64A47}">
      <dgm:prSet phldrT="[Texto]" custT="1"/>
      <dgm:spPr>
        <a:noFill/>
        <a:ln>
          <a:noFill/>
        </a:ln>
      </dgm:spPr>
      <dgm:t>
        <a:bodyPr/>
        <a:lstStyle/>
        <a:p>
          <a:pPr algn="l"/>
          <a:r>
            <a:rPr lang="es-ES_tradnl" sz="2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Disposición Combativa</a:t>
          </a:r>
        </a:p>
        <a:p>
          <a:pPr algn="l"/>
          <a:r>
            <a:rPr lang="es-ES_tradnl" sz="20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El nivel óptimo de tensión coincide con el tiempo de salida donde se combinan los sistemas, funciones y conductas que aseguran su actividad y la puesta en práctica de las posibilidades de su reserva</a:t>
          </a:r>
          <a:endParaRPr lang="es-ES" sz="2000" dirty="0">
            <a:solidFill>
              <a:schemeClr val="tx1"/>
            </a:solidFill>
          </a:endParaRPr>
        </a:p>
      </dgm:t>
    </dgm:pt>
    <dgm:pt modelId="{3E5020D1-F173-46BF-85D6-AA08701CCD89}" type="parTrans" cxnId="{36C5671D-F646-47BE-9BCC-77E9A1FFB05A}">
      <dgm:prSet/>
      <dgm:spPr/>
      <dgm:t>
        <a:bodyPr/>
        <a:lstStyle/>
        <a:p>
          <a:endParaRPr lang="es-ES"/>
        </a:p>
      </dgm:t>
    </dgm:pt>
    <dgm:pt modelId="{CCB64C25-94AB-49D3-BF7F-9F8FF73724BE}" type="sibTrans" cxnId="{36C5671D-F646-47BE-9BCC-77E9A1FFB05A}">
      <dgm:prSet/>
      <dgm:spPr/>
      <dgm:t>
        <a:bodyPr/>
        <a:lstStyle/>
        <a:p>
          <a:endParaRPr lang="es-ES"/>
        </a:p>
      </dgm:t>
    </dgm:pt>
    <dgm:pt modelId="{0DF62A61-97EC-46C1-8F9C-58C96BA4288C}">
      <dgm:prSet phldrT="[Texto]" custT="1"/>
      <dgm:spPr>
        <a:noFill/>
        <a:ln>
          <a:noFill/>
        </a:ln>
      </dgm:spPr>
      <dgm:t>
        <a:bodyPr/>
        <a:lstStyle/>
        <a:p>
          <a:pPr algn="ctr"/>
          <a:r>
            <a:rPr kumimoji="0" lang="es-ES_tradnl" sz="2800" b="1" i="0" u="none" strike="noStrike"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Apatía de Salida</a:t>
          </a:r>
        </a:p>
        <a:p>
          <a:pPr algn="just"/>
          <a:r>
            <a:rPr lang="es-ES_tradnl" sz="1800" dirty="0">
              <a:solidFill>
                <a:schemeClr val="tx1"/>
              </a:solidFill>
              <a:latin typeface="Arial" panose="020B0604020202020204" pitchFamily="34" charset="0"/>
              <a:cs typeface="Arial" panose="020B0604020202020204" pitchFamily="34" charset="0"/>
            </a:rPr>
            <a:t>Aparece en víspera de la salida, cuando el nivel de tensión psíquica disminuye bruscamente, casi siempre es consecuencia de una fuerte y excesiva tensión que le ha antecedido, aparece con frecuencia en aquellos principiantes con deficiente preparación.</a:t>
          </a:r>
          <a:endParaRPr lang="es-ES" sz="1800" dirty="0">
            <a:solidFill>
              <a:schemeClr val="tx1"/>
            </a:solidFill>
          </a:endParaRPr>
        </a:p>
      </dgm:t>
    </dgm:pt>
    <dgm:pt modelId="{384E178F-D4A4-4E8A-9795-4C62FF49C444}" type="parTrans" cxnId="{8FD84CBA-F45D-4DB2-B116-B8470BC12484}">
      <dgm:prSet/>
      <dgm:spPr/>
      <dgm:t>
        <a:bodyPr/>
        <a:lstStyle/>
        <a:p>
          <a:endParaRPr lang="es-ES"/>
        </a:p>
      </dgm:t>
    </dgm:pt>
    <dgm:pt modelId="{0B5BDFAB-C3B8-41DF-8168-26ED735C1B10}" type="sibTrans" cxnId="{8FD84CBA-F45D-4DB2-B116-B8470BC12484}">
      <dgm:prSet/>
      <dgm:spPr/>
      <dgm:t>
        <a:bodyPr/>
        <a:lstStyle/>
        <a:p>
          <a:endParaRPr lang="es-ES"/>
        </a:p>
      </dgm:t>
    </dgm:pt>
    <dgm:pt modelId="{1D648F01-A569-4057-B4EB-9CBA028CFF54}" type="pres">
      <dgm:prSet presAssocID="{82974053-7E82-47F9-8137-A58608F245D2}" presName="Name0" presStyleCnt="0">
        <dgm:presLayoutVars>
          <dgm:dir/>
          <dgm:resizeHandles val="exact"/>
        </dgm:presLayoutVars>
      </dgm:prSet>
      <dgm:spPr/>
    </dgm:pt>
    <dgm:pt modelId="{EAC9784F-8652-4DB8-9A6E-8C9EAC72164E}" type="pres">
      <dgm:prSet presAssocID="{47711BDB-827A-4D26-9D43-FF30184CD627}" presName="node" presStyleLbl="node1" presStyleIdx="0" presStyleCnt="4">
        <dgm:presLayoutVars>
          <dgm:bulletEnabled val="1"/>
        </dgm:presLayoutVars>
      </dgm:prSet>
      <dgm:spPr/>
    </dgm:pt>
    <dgm:pt modelId="{0F7706C3-73AB-4CCC-A2EF-604291B15469}" type="pres">
      <dgm:prSet presAssocID="{A00476A9-8EBB-4F6D-8B1B-C5C08F0E3C8C}" presName="sibTrans" presStyleCnt="0"/>
      <dgm:spPr/>
    </dgm:pt>
    <dgm:pt modelId="{788DEE3D-DC63-45B9-94AC-DEB64600A4C5}" type="pres">
      <dgm:prSet presAssocID="{0DF62A61-97EC-46C1-8F9C-58C96BA4288C}" presName="node" presStyleLbl="node1" presStyleIdx="1" presStyleCnt="4">
        <dgm:presLayoutVars>
          <dgm:bulletEnabled val="1"/>
        </dgm:presLayoutVars>
      </dgm:prSet>
      <dgm:spPr/>
    </dgm:pt>
    <dgm:pt modelId="{467D6091-3704-46ED-BFB5-B3E8336F8068}" type="pres">
      <dgm:prSet presAssocID="{0B5BDFAB-C3B8-41DF-8168-26ED735C1B10}" presName="sibTrans" presStyleCnt="0"/>
      <dgm:spPr/>
    </dgm:pt>
    <dgm:pt modelId="{EAADE1F2-FBC9-4E75-9E89-D7649B739CE3}" type="pres">
      <dgm:prSet presAssocID="{EA6E9EB2-1F8A-41BD-9189-7B80B3E9BC49}" presName="node" presStyleLbl="node1" presStyleIdx="2" presStyleCnt="4">
        <dgm:presLayoutVars>
          <dgm:bulletEnabled val="1"/>
        </dgm:presLayoutVars>
      </dgm:prSet>
      <dgm:spPr/>
    </dgm:pt>
    <dgm:pt modelId="{1CBF42B9-D391-49B5-8691-70D73367DAD5}" type="pres">
      <dgm:prSet presAssocID="{510949C6-1F40-4967-AD0A-4351106898D4}" presName="sibTrans" presStyleCnt="0"/>
      <dgm:spPr/>
    </dgm:pt>
    <dgm:pt modelId="{D55708FA-1829-4352-9FE8-733573B0A1BE}" type="pres">
      <dgm:prSet presAssocID="{0FF3C353-ACC0-4BEF-A693-EA90E7F64A47}" presName="node" presStyleLbl="node1" presStyleIdx="3" presStyleCnt="4">
        <dgm:presLayoutVars>
          <dgm:bulletEnabled val="1"/>
        </dgm:presLayoutVars>
      </dgm:prSet>
      <dgm:spPr/>
    </dgm:pt>
  </dgm:ptLst>
  <dgm:cxnLst>
    <dgm:cxn modelId="{AFD27811-5A93-4065-AC47-E36B003FF608}" type="presOf" srcId="{82974053-7E82-47F9-8137-A58608F245D2}" destId="{1D648F01-A569-4057-B4EB-9CBA028CFF54}" srcOrd="0" destOrd="0" presId="urn:microsoft.com/office/officeart/2005/8/layout/hList6"/>
    <dgm:cxn modelId="{D810FB18-BD8B-48FD-8340-2CDAE0EB39B5}" type="presOf" srcId="{EA6E9EB2-1F8A-41BD-9189-7B80B3E9BC49}" destId="{EAADE1F2-FBC9-4E75-9E89-D7649B739CE3}" srcOrd="0" destOrd="0" presId="urn:microsoft.com/office/officeart/2005/8/layout/hList6"/>
    <dgm:cxn modelId="{36C5671D-F646-47BE-9BCC-77E9A1FFB05A}" srcId="{82974053-7E82-47F9-8137-A58608F245D2}" destId="{0FF3C353-ACC0-4BEF-A693-EA90E7F64A47}" srcOrd="3" destOrd="0" parTransId="{3E5020D1-F173-46BF-85D6-AA08701CCD89}" sibTransId="{CCB64C25-94AB-49D3-BF7F-9F8FF73724BE}"/>
    <dgm:cxn modelId="{6A7EDF4D-2B93-48C6-A3F9-58960FD29E2D}" type="presOf" srcId="{47711BDB-827A-4D26-9D43-FF30184CD627}" destId="{EAC9784F-8652-4DB8-9A6E-8C9EAC72164E}" srcOrd="0" destOrd="0" presId="urn:microsoft.com/office/officeart/2005/8/layout/hList6"/>
    <dgm:cxn modelId="{3CD55C81-689B-4FD0-86BE-7938E1086748}" srcId="{82974053-7E82-47F9-8137-A58608F245D2}" destId="{EA6E9EB2-1F8A-41BD-9189-7B80B3E9BC49}" srcOrd="2" destOrd="0" parTransId="{93AC0125-BBA6-4191-8057-B881340D3625}" sibTransId="{510949C6-1F40-4967-AD0A-4351106898D4}"/>
    <dgm:cxn modelId="{7DF10FB0-A849-4DE1-A25C-CD41C63B95D0}" type="presOf" srcId="{0FF3C353-ACC0-4BEF-A693-EA90E7F64A47}" destId="{D55708FA-1829-4352-9FE8-733573B0A1BE}" srcOrd="0" destOrd="0" presId="urn:microsoft.com/office/officeart/2005/8/layout/hList6"/>
    <dgm:cxn modelId="{8FD84CBA-F45D-4DB2-B116-B8470BC12484}" srcId="{82974053-7E82-47F9-8137-A58608F245D2}" destId="{0DF62A61-97EC-46C1-8F9C-58C96BA4288C}" srcOrd="1" destOrd="0" parTransId="{384E178F-D4A4-4E8A-9795-4C62FF49C444}" sibTransId="{0B5BDFAB-C3B8-41DF-8168-26ED735C1B10}"/>
    <dgm:cxn modelId="{B2C4E6E4-CC31-441B-B03E-0A1385A2AA02}" type="presOf" srcId="{0DF62A61-97EC-46C1-8F9C-58C96BA4288C}" destId="{788DEE3D-DC63-45B9-94AC-DEB64600A4C5}" srcOrd="0" destOrd="0" presId="urn:microsoft.com/office/officeart/2005/8/layout/hList6"/>
    <dgm:cxn modelId="{49A9FEE4-BAA9-4DD3-AB45-17C97392073D}" srcId="{82974053-7E82-47F9-8137-A58608F245D2}" destId="{47711BDB-827A-4D26-9D43-FF30184CD627}" srcOrd="0" destOrd="0" parTransId="{0CB8017E-7A30-4328-B330-4D81543C6602}" sibTransId="{A00476A9-8EBB-4F6D-8B1B-C5C08F0E3C8C}"/>
    <dgm:cxn modelId="{673D001F-4FE0-45C6-8218-272CB4971A90}" type="presParOf" srcId="{1D648F01-A569-4057-B4EB-9CBA028CFF54}" destId="{EAC9784F-8652-4DB8-9A6E-8C9EAC72164E}" srcOrd="0" destOrd="0" presId="urn:microsoft.com/office/officeart/2005/8/layout/hList6"/>
    <dgm:cxn modelId="{738D8F20-0DAD-4D6A-B5AE-8FF13D94B77D}" type="presParOf" srcId="{1D648F01-A569-4057-B4EB-9CBA028CFF54}" destId="{0F7706C3-73AB-4CCC-A2EF-604291B15469}" srcOrd="1" destOrd="0" presId="urn:microsoft.com/office/officeart/2005/8/layout/hList6"/>
    <dgm:cxn modelId="{CCED1CB6-C770-4230-BAEE-D4A0E1549302}" type="presParOf" srcId="{1D648F01-A569-4057-B4EB-9CBA028CFF54}" destId="{788DEE3D-DC63-45B9-94AC-DEB64600A4C5}" srcOrd="2" destOrd="0" presId="urn:microsoft.com/office/officeart/2005/8/layout/hList6"/>
    <dgm:cxn modelId="{BC56C2B6-6F45-4734-B814-E0BCBA95C3E2}" type="presParOf" srcId="{1D648F01-A569-4057-B4EB-9CBA028CFF54}" destId="{467D6091-3704-46ED-BFB5-B3E8336F8068}" srcOrd="3" destOrd="0" presId="urn:microsoft.com/office/officeart/2005/8/layout/hList6"/>
    <dgm:cxn modelId="{E656F657-A821-4AA3-8B80-2AFB7DFD9C55}" type="presParOf" srcId="{1D648F01-A569-4057-B4EB-9CBA028CFF54}" destId="{EAADE1F2-FBC9-4E75-9E89-D7649B739CE3}" srcOrd="4" destOrd="0" presId="urn:microsoft.com/office/officeart/2005/8/layout/hList6"/>
    <dgm:cxn modelId="{19D2B754-8329-4088-AE00-27405558B13B}" type="presParOf" srcId="{1D648F01-A569-4057-B4EB-9CBA028CFF54}" destId="{1CBF42B9-D391-49B5-8691-70D73367DAD5}" srcOrd="5" destOrd="0" presId="urn:microsoft.com/office/officeart/2005/8/layout/hList6"/>
    <dgm:cxn modelId="{C39898B2-8288-4795-8E96-97D69E820417}" type="presParOf" srcId="{1D648F01-A569-4057-B4EB-9CBA028CFF54}" destId="{D55708FA-1829-4352-9FE8-733573B0A1BE}"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C3897A-5FCF-435A-86D0-95294628AF2D}"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s-ES"/>
        </a:p>
      </dgm:t>
    </dgm:pt>
    <dgm:pt modelId="{450876DF-5552-47DD-B011-F52A0951E180}">
      <dgm:prSet phldrT="[Texto]" custT="1"/>
      <dgm:spPr>
        <a:solidFill>
          <a:schemeClr val="accent6">
            <a:lumMod val="20000"/>
            <a:lumOff val="80000"/>
          </a:schemeClr>
        </a:solidFill>
        <a:ln w="38100">
          <a:solidFill>
            <a:schemeClr val="tx1"/>
          </a:solidFill>
        </a:ln>
      </dgm:spPr>
      <dgm:t>
        <a:bodyPr/>
        <a:lstStyle/>
        <a:p>
          <a:r>
            <a:rPr lang="es-ES_tradnl" sz="3600" b="1" i="0" u="none" dirty="0">
              <a:solidFill>
                <a:schemeClr val="tx1"/>
              </a:solidFill>
              <a:latin typeface="Arial" panose="020B0604020202020204" pitchFamily="34" charset="0"/>
              <a:cs typeface="Arial" panose="020B0604020202020204" pitchFamily="34" charset="0"/>
            </a:rPr>
            <a:t>Vivencias emocionales competitivas</a:t>
          </a:r>
          <a:endParaRPr lang="es-ES" sz="3600" i="0" u="none" dirty="0">
            <a:solidFill>
              <a:schemeClr val="tx1"/>
            </a:solidFill>
            <a:latin typeface="Arial" panose="020B0604020202020204" pitchFamily="34" charset="0"/>
            <a:cs typeface="Arial" panose="020B0604020202020204" pitchFamily="34" charset="0"/>
          </a:endParaRPr>
        </a:p>
      </dgm:t>
    </dgm:pt>
    <dgm:pt modelId="{EC85060E-835D-4B05-A255-FCF006924612}" type="parTrans" cxnId="{BCA5A4DE-F5C1-4F3B-B458-8C5809A46305}">
      <dgm:prSet/>
      <dgm:spPr/>
      <dgm:t>
        <a:bodyPr/>
        <a:lstStyle/>
        <a:p>
          <a:endParaRPr lang="es-ES"/>
        </a:p>
      </dgm:t>
    </dgm:pt>
    <dgm:pt modelId="{4ADE1160-3969-4A5C-BCCE-7A292C986FB2}" type="sibTrans" cxnId="{BCA5A4DE-F5C1-4F3B-B458-8C5809A46305}">
      <dgm:prSet/>
      <dgm:spPr/>
      <dgm:t>
        <a:bodyPr/>
        <a:lstStyle/>
        <a:p>
          <a:endParaRPr lang="es-ES"/>
        </a:p>
      </dgm:t>
    </dgm:pt>
    <dgm:pt modelId="{83EBA9B6-DDDD-43CC-A31F-0973CE335D55}">
      <dgm:prSet phldrT="[Texto]" custT="1"/>
      <dgm:spPr>
        <a:solidFill>
          <a:schemeClr val="accent6">
            <a:lumMod val="20000"/>
            <a:lumOff val="80000"/>
          </a:schemeClr>
        </a:solidFill>
        <a:ln w="38100">
          <a:solidFill>
            <a:schemeClr val="tx1"/>
          </a:solidFill>
        </a:ln>
      </dgm:spPr>
      <dgm:t>
        <a:bodyPr/>
        <a:lstStyle/>
        <a:p>
          <a:r>
            <a:rPr lang="es-ES_tradnl" sz="2800" i="0" u="none" dirty="0">
              <a:solidFill>
                <a:schemeClr val="tx1"/>
              </a:solidFill>
              <a:latin typeface="Arial" panose="020B0604020202020204" pitchFamily="34" charset="0"/>
              <a:cs typeface="Arial" panose="020B0604020202020204" pitchFamily="34" charset="0"/>
            </a:rPr>
            <a:t>Rivalidad deportiva</a:t>
          </a:r>
          <a:endParaRPr lang="es-ES" sz="2800" i="0" u="none" dirty="0">
            <a:solidFill>
              <a:schemeClr val="tx1"/>
            </a:solidFill>
            <a:latin typeface="Arial" panose="020B0604020202020204" pitchFamily="34" charset="0"/>
            <a:cs typeface="Arial" panose="020B0604020202020204" pitchFamily="34" charset="0"/>
          </a:endParaRPr>
        </a:p>
      </dgm:t>
    </dgm:pt>
    <dgm:pt modelId="{5444C475-C4D8-4BE9-A4D7-2CBABC38B6A8}" type="parTrans" cxnId="{9D4E722C-A46B-4352-8DF8-2A8BCD159184}">
      <dgm:prSet/>
      <dgm:spPr>
        <a:ln w="38100">
          <a:solidFill>
            <a:schemeClr val="tx1"/>
          </a:solidFill>
        </a:ln>
      </dgm:spPr>
      <dgm:t>
        <a:bodyPr/>
        <a:lstStyle/>
        <a:p>
          <a:endParaRPr lang="es-ES"/>
        </a:p>
      </dgm:t>
    </dgm:pt>
    <dgm:pt modelId="{0F6C2C07-E07E-4C83-B7ED-D7FFE4E0727D}" type="sibTrans" cxnId="{9D4E722C-A46B-4352-8DF8-2A8BCD159184}">
      <dgm:prSet/>
      <dgm:spPr/>
      <dgm:t>
        <a:bodyPr/>
        <a:lstStyle/>
        <a:p>
          <a:endParaRPr lang="es-ES"/>
        </a:p>
      </dgm:t>
    </dgm:pt>
    <dgm:pt modelId="{2485B981-D93E-461A-976E-5032327718E7}">
      <dgm:prSet phldrT="[Texto]" custT="1"/>
      <dgm:spPr>
        <a:solidFill>
          <a:schemeClr val="accent6">
            <a:lumMod val="20000"/>
            <a:lumOff val="80000"/>
          </a:schemeClr>
        </a:solidFill>
        <a:ln w="38100">
          <a:solidFill>
            <a:schemeClr val="tx1"/>
          </a:solidFill>
        </a:ln>
      </dgm:spPr>
      <dgm:t>
        <a:bodyPr/>
        <a:lstStyle/>
        <a:p>
          <a:r>
            <a:rPr lang="es-ES_tradnl" sz="2800" i="0" u="none" dirty="0">
              <a:solidFill>
                <a:schemeClr val="tx1"/>
              </a:solidFill>
              <a:latin typeface="Arial" panose="020B0604020202020204" pitchFamily="34" charset="0"/>
              <a:cs typeface="Arial" panose="020B0604020202020204" pitchFamily="34" charset="0"/>
            </a:rPr>
            <a:t>Irritación deportiva</a:t>
          </a:r>
          <a:endParaRPr lang="es-ES" sz="2800" i="0" u="none" dirty="0">
            <a:solidFill>
              <a:schemeClr val="tx1"/>
            </a:solidFill>
            <a:latin typeface="Arial" panose="020B0604020202020204" pitchFamily="34" charset="0"/>
            <a:cs typeface="Arial" panose="020B0604020202020204" pitchFamily="34" charset="0"/>
          </a:endParaRPr>
        </a:p>
      </dgm:t>
    </dgm:pt>
    <dgm:pt modelId="{8C3B572E-5C0B-48A0-9B4A-CF885FC76486}" type="parTrans" cxnId="{1A402BB5-F780-411E-9EBA-8E100ED28FD8}">
      <dgm:prSet/>
      <dgm:spPr>
        <a:ln w="38100">
          <a:solidFill>
            <a:schemeClr val="tx1"/>
          </a:solidFill>
        </a:ln>
      </dgm:spPr>
      <dgm:t>
        <a:bodyPr/>
        <a:lstStyle/>
        <a:p>
          <a:endParaRPr lang="es-ES"/>
        </a:p>
      </dgm:t>
    </dgm:pt>
    <dgm:pt modelId="{1A428DE4-701D-482F-BAA1-9DDE6ABFE779}" type="sibTrans" cxnId="{1A402BB5-F780-411E-9EBA-8E100ED28FD8}">
      <dgm:prSet/>
      <dgm:spPr/>
      <dgm:t>
        <a:bodyPr/>
        <a:lstStyle/>
        <a:p>
          <a:endParaRPr lang="es-ES"/>
        </a:p>
      </dgm:t>
    </dgm:pt>
    <dgm:pt modelId="{00C4CFA4-DA10-4401-8F78-7E7C5E180621}">
      <dgm:prSet phldrT="[Texto]" custT="1"/>
      <dgm:spPr>
        <a:solidFill>
          <a:schemeClr val="accent6">
            <a:lumMod val="20000"/>
            <a:lumOff val="80000"/>
          </a:schemeClr>
        </a:solidFill>
        <a:ln w="38100">
          <a:solidFill>
            <a:schemeClr val="tx1"/>
          </a:solidFill>
        </a:ln>
      </dgm:spPr>
      <dgm:t>
        <a:bodyPr/>
        <a:lstStyle/>
        <a:p>
          <a:r>
            <a:rPr lang="es-ES_tradnl" sz="2800" i="0" u="none" dirty="0">
              <a:solidFill>
                <a:schemeClr val="tx1"/>
              </a:solidFill>
              <a:latin typeface="Arial" panose="020B0604020202020204" pitchFamily="34" charset="0"/>
              <a:cs typeface="Arial" panose="020B0604020202020204" pitchFamily="34" charset="0"/>
            </a:rPr>
            <a:t>Exaltación deportiva</a:t>
          </a:r>
          <a:endParaRPr lang="es-ES" sz="2800" i="0" u="none" dirty="0">
            <a:solidFill>
              <a:schemeClr val="tx1"/>
            </a:solidFill>
            <a:latin typeface="Arial" panose="020B0604020202020204" pitchFamily="34" charset="0"/>
            <a:cs typeface="Arial" panose="020B0604020202020204" pitchFamily="34" charset="0"/>
          </a:endParaRPr>
        </a:p>
      </dgm:t>
    </dgm:pt>
    <dgm:pt modelId="{3FF48654-0A42-4CB1-880A-D88D69C71606}" type="parTrans" cxnId="{EBC8DA33-B9E8-4BC9-A1D7-1804EA7A6C9C}">
      <dgm:prSet/>
      <dgm:spPr>
        <a:ln w="38100">
          <a:solidFill>
            <a:schemeClr val="tx1"/>
          </a:solidFill>
        </a:ln>
      </dgm:spPr>
      <dgm:t>
        <a:bodyPr/>
        <a:lstStyle/>
        <a:p>
          <a:endParaRPr lang="es-ES"/>
        </a:p>
      </dgm:t>
    </dgm:pt>
    <dgm:pt modelId="{89F0CAEA-18B2-4DBD-9575-9DA63D48E891}" type="sibTrans" cxnId="{EBC8DA33-B9E8-4BC9-A1D7-1804EA7A6C9C}">
      <dgm:prSet/>
      <dgm:spPr/>
      <dgm:t>
        <a:bodyPr/>
        <a:lstStyle/>
        <a:p>
          <a:endParaRPr lang="es-ES"/>
        </a:p>
      </dgm:t>
    </dgm:pt>
    <dgm:pt modelId="{89B80359-E635-45BE-B2C3-AAA1B5C4CE7A}">
      <dgm:prSet phldrT="[Texto]" custT="1"/>
      <dgm:spPr>
        <a:solidFill>
          <a:schemeClr val="accent6">
            <a:lumMod val="20000"/>
            <a:lumOff val="80000"/>
          </a:schemeClr>
        </a:solidFill>
        <a:ln w="38100">
          <a:solidFill>
            <a:schemeClr val="tx1"/>
          </a:solidFill>
        </a:ln>
      </dgm:spPr>
      <dgm:t>
        <a:bodyPr/>
        <a:lstStyle/>
        <a:p>
          <a:r>
            <a:rPr lang="es-ES_tradnl" sz="2800" i="0" u="none" dirty="0">
              <a:solidFill>
                <a:schemeClr val="tx1"/>
              </a:solidFill>
              <a:latin typeface="Arial" panose="020B0604020202020204" pitchFamily="34" charset="0"/>
              <a:cs typeface="Arial" panose="020B0604020202020204" pitchFamily="34" charset="0"/>
            </a:rPr>
            <a:t>Honor deportivo</a:t>
          </a:r>
          <a:endParaRPr lang="es-ES" sz="2800" i="0" u="none" dirty="0">
            <a:solidFill>
              <a:schemeClr val="tx1"/>
            </a:solidFill>
            <a:latin typeface="Arial" panose="020B0604020202020204" pitchFamily="34" charset="0"/>
            <a:cs typeface="Arial" panose="020B0604020202020204" pitchFamily="34" charset="0"/>
          </a:endParaRPr>
        </a:p>
      </dgm:t>
    </dgm:pt>
    <dgm:pt modelId="{68813675-6309-4FDD-8ECE-BE77060A9D73}" type="parTrans" cxnId="{824A5BE7-D0C2-48D5-98E6-D7D089D4A9E2}">
      <dgm:prSet/>
      <dgm:spPr>
        <a:ln w="38100">
          <a:solidFill>
            <a:schemeClr val="tx1"/>
          </a:solidFill>
        </a:ln>
      </dgm:spPr>
      <dgm:t>
        <a:bodyPr/>
        <a:lstStyle/>
        <a:p>
          <a:endParaRPr lang="es-ES"/>
        </a:p>
      </dgm:t>
    </dgm:pt>
    <dgm:pt modelId="{8D59B699-D7C8-4C7C-9463-A0F711480A85}" type="sibTrans" cxnId="{824A5BE7-D0C2-48D5-98E6-D7D089D4A9E2}">
      <dgm:prSet/>
      <dgm:spPr/>
      <dgm:t>
        <a:bodyPr/>
        <a:lstStyle/>
        <a:p>
          <a:endParaRPr lang="es-ES"/>
        </a:p>
      </dgm:t>
    </dgm:pt>
    <dgm:pt modelId="{C954CDA1-D21E-48BF-B07A-4B674EA30C42}">
      <dgm:prSet phldrT="[Texto]" custT="1"/>
      <dgm:spPr>
        <a:solidFill>
          <a:schemeClr val="accent6">
            <a:lumMod val="20000"/>
            <a:lumOff val="80000"/>
          </a:schemeClr>
        </a:solidFill>
        <a:ln w="38100">
          <a:solidFill>
            <a:schemeClr val="tx1"/>
          </a:solidFill>
        </a:ln>
      </dgm:spPr>
      <dgm:t>
        <a:bodyPr/>
        <a:lstStyle/>
        <a:p>
          <a:r>
            <a:rPr lang="es-ES_tradnl" sz="2800" i="0" u="none" dirty="0">
              <a:solidFill>
                <a:schemeClr val="tx1"/>
              </a:solidFill>
              <a:latin typeface="Arial" panose="020B0604020202020204" pitchFamily="34" charset="0"/>
              <a:cs typeface="Arial" panose="020B0604020202020204" pitchFamily="34" charset="0"/>
            </a:rPr>
            <a:t>Orgullo deportivo</a:t>
          </a:r>
          <a:endParaRPr lang="es-ES" sz="2800" i="0" u="none" dirty="0">
            <a:solidFill>
              <a:schemeClr val="tx1"/>
            </a:solidFill>
            <a:latin typeface="Arial" panose="020B0604020202020204" pitchFamily="34" charset="0"/>
            <a:cs typeface="Arial" panose="020B0604020202020204" pitchFamily="34" charset="0"/>
          </a:endParaRPr>
        </a:p>
      </dgm:t>
    </dgm:pt>
    <dgm:pt modelId="{9E71BA0E-934D-4C83-A231-571F9259EC40}" type="parTrans" cxnId="{88AFFDC6-5F0E-4596-810F-F02F3FCB3853}">
      <dgm:prSet/>
      <dgm:spPr>
        <a:ln w="38100">
          <a:solidFill>
            <a:schemeClr val="tx1"/>
          </a:solidFill>
        </a:ln>
      </dgm:spPr>
      <dgm:t>
        <a:bodyPr/>
        <a:lstStyle/>
        <a:p>
          <a:endParaRPr lang="es-ES"/>
        </a:p>
      </dgm:t>
    </dgm:pt>
    <dgm:pt modelId="{E4B7868D-899A-4E8A-829F-13DBA08C0872}" type="sibTrans" cxnId="{88AFFDC6-5F0E-4596-810F-F02F3FCB3853}">
      <dgm:prSet/>
      <dgm:spPr/>
      <dgm:t>
        <a:bodyPr/>
        <a:lstStyle/>
        <a:p>
          <a:endParaRPr lang="es-ES"/>
        </a:p>
      </dgm:t>
    </dgm:pt>
    <dgm:pt modelId="{F40C10A0-5F68-4CA0-B479-FC1B98316A37}">
      <dgm:prSet phldrT="[Texto]" custT="1"/>
      <dgm:spPr>
        <a:solidFill>
          <a:schemeClr val="accent6">
            <a:lumMod val="20000"/>
            <a:lumOff val="80000"/>
          </a:schemeClr>
        </a:solidFill>
        <a:ln w="38100"/>
      </dgm:spPr>
      <dgm:t>
        <a:bodyPr/>
        <a:lstStyle/>
        <a:p>
          <a:r>
            <a:rPr lang="es-ES_tradnl" sz="2800" i="0" u="none" dirty="0">
              <a:solidFill>
                <a:schemeClr val="tx1"/>
              </a:solidFill>
              <a:latin typeface="Arial" panose="020B0604020202020204" pitchFamily="34" charset="0"/>
              <a:cs typeface="Arial" panose="020B0604020202020204" pitchFamily="34" charset="0"/>
            </a:rPr>
            <a:t>Animación deportiva</a:t>
          </a:r>
          <a:endParaRPr lang="es-ES" sz="2800" i="0" u="none" dirty="0">
            <a:solidFill>
              <a:schemeClr val="tx1"/>
            </a:solidFill>
            <a:latin typeface="Arial" panose="020B0604020202020204" pitchFamily="34" charset="0"/>
            <a:cs typeface="Arial" panose="020B0604020202020204" pitchFamily="34" charset="0"/>
          </a:endParaRPr>
        </a:p>
      </dgm:t>
    </dgm:pt>
    <dgm:pt modelId="{82DAF400-C8A9-499B-99D5-D80CDE25075E}" type="parTrans" cxnId="{C7D8429D-4EFC-4C67-A076-E8EA7E7FFD1D}">
      <dgm:prSet/>
      <dgm:spPr>
        <a:ln w="38100">
          <a:solidFill>
            <a:schemeClr val="tx1"/>
          </a:solidFill>
        </a:ln>
      </dgm:spPr>
      <dgm:t>
        <a:bodyPr/>
        <a:lstStyle/>
        <a:p>
          <a:endParaRPr lang="es-ES"/>
        </a:p>
      </dgm:t>
    </dgm:pt>
    <dgm:pt modelId="{6C11915C-BAB4-47EA-8E20-8D1C3BAE3FC9}" type="sibTrans" cxnId="{C7D8429D-4EFC-4C67-A076-E8EA7E7FFD1D}">
      <dgm:prSet/>
      <dgm:spPr/>
      <dgm:t>
        <a:bodyPr/>
        <a:lstStyle/>
        <a:p>
          <a:endParaRPr lang="es-ES"/>
        </a:p>
      </dgm:t>
    </dgm:pt>
    <dgm:pt modelId="{841B1847-39DF-44B0-B493-94A2A12B78D2}" type="pres">
      <dgm:prSet presAssocID="{30C3897A-5FCF-435A-86D0-95294628AF2D}" presName="Name0" presStyleCnt="0">
        <dgm:presLayoutVars>
          <dgm:chMax val="1"/>
          <dgm:chPref val="1"/>
          <dgm:dir/>
          <dgm:animOne val="branch"/>
          <dgm:animLvl val="lvl"/>
        </dgm:presLayoutVars>
      </dgm:prSet>
      <dgm:spPr/>
    </dgm:pt>
    <dgm:pt modelId="{4A06419E-76AC-4C1B-ADB8-C46873ECAAB9}" type="pres">
      <dgm:prSet presAssocID="{450876DF-5552-47DD-B011-F52A0951E180}" presName="singleCycle" presStyleCnt="0"/>
      <dgm:spPr/>
    </dgm:pt>
    <dgm:pt modelId="{37547989-A0BE-436E-B86B-D7084E9D3B9E}" type="pres">
      <dgm:prSet presAssocID="{450876DF-5552-47DD-B011-F52A0951E180}" presName="singleCenter" presStyleLbl="node1" presStyleIdx="0" presStyleCnt="7" custScaleX="217095" custScaleY="114127" custLinFactNeighborX="0" custLinFactNeighborY="-6098">
        <dgm:presLayoutVars>
          <dgm:chMax val="7"/>
          <dgm:chPref val="7"/>
        </dgm:presLayoutVars>
      </dgm:prSet>
      <dgm:spPr/>
    </dgm:pt>
    <dgm:pt modelId="{75411025-52A6-4589-B74B-8F81A41BD48C}" type="pres">
      <dgm:prSet presAssocID="{5444C475-C4D8-4BE9-A4D7-2CBABC38B6A8}" presName="Name56" presStyleLbl="parChTrans1D2" presStyleIdx="0" presStyleCnt="6"/>
      <dgm:spPr/>
    </dgm:pt>
    <dgm:pt modelId="{F2C71859-29C7-4144-AF57-57F6854B65B0}" type="pres">
      <dgm:prSet presAssocID="{83EBA9B6-DDDD-43CC-A31F-0973CE335D55}" presName="text0" presStyleLbl="node1" presStyleIdx="1" presStyleCnt="7" custScaleX="214964" custRadScaleRad="92377">
        <dgm:presLayoutVars>
          <dgm:bulletEnabled val="1"/>
        </dgm:presLayoutVars>
      </dgm:prSet>
      <dgm:spPr/>
    </dgm:pt>
    <dgm:pt modelId="{CBA83172-C3E3-4F38-9812-7429C955CD0E}" type="pres">
      <dgm:prSet presAssocID="{68813675-6309-4FDD-8ECE-BE77060A9D73}" presName="Name56" presStyleLbl="parChTrans1D2" presStyleIdx="1" presStyleCnt="6"/>
      <dgm:spPr/>
    </dgm:pt>
    <dgm:pt modelId="{03EEB18B-E500-42FE-AC08-FEE03DF83E5F}" type="pres">
      <dgm:prSet presAssocID="{89B80359-E635-45BE-B2C3-AAA1B5C4CE7A}" presName="text0" presStyleLbl="node1" presStyleIdx="2" presStyleCnt="7" custScaleX="180985" custRadScaleRad="165577" custRadScaleInc="29118">
        <dgm:presLayoutVars>
          <dgm:bulletEnabled val="1"/>
        </dgm:presLayoutVars>
      </dgm:prSet>
      <dgm:spPr/>
    </dgm:pt>
    <dgm:pt modelId="{23C126AD-7EDC-4FF8-8C1B-8C0CD1EF23AF}" type="pres">
      <dgm:prSet presAssocID="{9E71BA0E-934D-4C83-A231-571F9259EC40}" presName="Name56" presStyleLbl="parChTrans1D2" presStyleIdx="2" presStyleCnt="6"/>
      <dgm:spPr/>
    </dgm:pt>
    <dgm:pt modelId="{6A5D69A0-D45E-4564-98D2-6222879F1452}" type="pres">
      <dgm:prSet presAssocID="{C954CDA1-D21E-48BF-B07A-4B674EA30C42}" presName="text0" presStyleLbl="node1" presStyleIdx="3" presStyleCnt="7" custScaleX="164878" custRadScaleRad="171632" custRadScaleInc="-42155">
        <dgm:presLayoutVars>
          <dgm:bulletEnabled val="1"/>
        </dgm:presLayoutVars>
      </dgm:prSet>
      <dgm:spPr/>
    </dgm:pt>
    <dgm:pt modelId="{6E5F82C7-E0AF-4FCA-B610-530B278AA76A}" type="pres">
      <dgm:prSet presAssocID="{82DAF400-C8A9-499B-99D5-D80CDE25075E}" presName="Name56" presStyleLbl="parChTrans1D2" presStyleIdx="3" presStyleCnt="6"/>
      <dgm:spPr/>
    </dgm:pt>
    <dgm:pt modelId="{7F2E93CB-FAD4-4381-A691-3844D5F88D2E}" type="pres">
      <dgm:prSet presAssocID="{F40C10A0-5F68-4CA0-B479-FC1B98316A37}" presName="text0" presStyleLbl="node1" presStyleIdx="4" presStyleCnt="7" custScaleX="185995" custRadScaleRad="91662" custRadScaleInc="-4095">
        <dgm:presLayoutVars>
          <dgm:bulletEnabled val="1"/>
        </dgm:presLayoutVars>
      </dgm:prSet>
      <dgm:spPr/>
    </dgm:pt>
    <dgm:pt modelId="{488BA037-E74D-4E7F-A23F-EE4272F49F07}" type="pres">
      <dgm:prSet presAssocID="{3FF48654-0A42-4CB1-880A-D88D69C71606}" presName="Name56" presStyleLbl="parChTrans1D2" presStyleIdx="4" presStyleCnt="6"/>
      <dgm:spPr/>
    </dgm:pt>
    <dgm:pt modelId="{2994B1A5-39F7-4F53-B8FA-1EE5518F0500}" type="pres">
      <dgm:prSet presAssocID="{00C4CFA4-DA10-4401-8F78-7E7C5E180621}" presName="text0" presStyleLbl="node1" presStyleIdx="5" presStyleCnt="7" custScaleX="232287" custScaleY="126684" custRadScaleRad="165983" custRadScaleInc="39581">
        <dgm:presLayoutVars>
          <dgm:bulletEnabled val="1"/>
        </dgm:presLayoutVars>
      </dgm:prSet>
      <dgm:spPr/>
    </dgm:pt>
    <dgm:pt modelId="{F9A1794C-91D1-4729-A168-EA0DFBB5FA5B}" type="pres">
      <dgm:prSet presAssocID="{8C3B572E-5C0B-48A0-9B4A-CF885FC76486}" presName="Name56" presStyleLbl="parChTrans1D2" presStyleIdx="5" presStyleCnt="6"/>
      <dgm:spPr/>
    </dgm:pt>
    <dgm:pt modelId="{245BAEBB-9C73-4F96-91B8-63EDEE31F07F}" type="pres">
      <dgm:prSet presAssocID="{2485B981-D93E-461A-976E-5032327718E7}" presName="text0" presStyleLbl="node1" presStyleIdx="6" presStyleCnt="7" custScaleX="175170" custRadScaleRad="167919" custRadScaleInc="-16972">
        <dgm:presLayoutVars>
          <dgm:bulletEnabled val="1"/>
        </dgm:presLayoutVars>
      </dgm:prSet>
      <dgm:spPr/>
    </dgm:pt>
  </dgm:ptLst>
  <dgm:cxnLst>
    <dgm:cxn modelId="{44E38B18-C253-4167-BEA5-506B14DC7BEA}" type="presOf" srcId="{C954CDA1-D21E-48BF-B07A-4B674EA30C42}" destId="{6A5D69A0-D45E-4564-98D2-6222879F1452}" srcOrd="0" destOrd="0" presId="urn:microsoft.com/office/officeart/2008/layout/RadialCluster"/>
    <dgm:cxn modelId="{9D4E722C-A46B-4352-8DF8-2A8BCD159184}" srcId="{450876DF-5552-47DD-B011-F52A0951E180}" destId="{83EBA9B6-DDDD-43CC-A31F-0973CE335D55}" srcOrd="0" destOrd="0" parTransId="{5444C475-C4D8-4BE9-A4D7-2CBABC38B6A8}" sibTransId="{0F6C2C07-E07E-4C83-B7ED-D7FFE4E0727D}"/>
    <dgm:cxn modelId="{EBC8DA33-B9E8-4BC9-A1D7-1804EA7A6C9C}" srcId="{450876DF-5552-47DD-B011-F52A0951E180}" destId="{00C4CFA4-DA10-4401-8F78-7E7C5E180621}" srcOrd="4" destOrd="0" parTransId="{3FF48654-0A42-4CB1-880A-D88D69C71606}" sibTransId="{89F0CAEA-18B2-4DBD-9575-9DA63D48E891}"/>
    <dgm:cxn modelId="{E0D86E3F-8CC3-4CFD-AF8A-5BDEDADE8E55}" type="presOf" srcId="{89B80359-E635-45BE-B2C3-AAA1B5C4CE7A}" destId="{03EEB18B-E500-42FE-AC08-FEE03DF83E5F}" srcOrd="0" destOrd="0" presId="urn:microsoft.com/office/officeart/2008/layout/RadialCluster"/>
    <dgm:cxn modelId="{F1700C62-4469-44E6-81FB-6D108B785DEA}" type="presOf" srcId="{68813675-6309-4FDD-8ECE-BE77060A9D73}" destId="{CBA83172-C3E3-4F38-9812-7429C955CD0E}" srcOrd="0" destOrd="0" presId="urn:microsoft.com/office/officeart/2008/layout/RadialCluster"/>
    <dgm:cxn modelId="{72D11A47-A782-4097-B1CA-372FC2A01A6A}" type="presOf" srcId="{5444C475-C4D8-4BE9-A4D7-2CBABC38B6A8}" destId="{75411025-52A6-4589-B74B-8F81A41BD48C}" srcOrd="0" destOrd="0" presId="urn:microsoft.com/office/officeart/2008/layout/RadialCluster"/>
    <dgm:cxn modelId="{EFFE1F80-C42D-41AC-AA80-7C79212C853F}" type="presOf" srcId="{30C3897A-5FCF-435A-86D0-95294628AF2D}" destId="{841B1847-39DF-44B0-B493-94A2A12B78D2}" srcOrd="0" destOrd="0" presId="urn:microsoft.com/office/officeart/2008/layout/RadialCluster"/>
    <dgm:cxn modelId="{08E6858C-B158-4BA9-8C45-F9E8836E53BE}" type="presOf" srcId="{83EBA9B6-DDDD-43CC-A31F-0973CE335D55}" destId="{F2C71859-29C7-4144-AF57-57F6854B65B0}" srcOrd="0" destOrd="0" presId="urn:microsoft.com/office/officeart/2008/layout/RadialCluster"/>
    <dgm:cxn modelId="{C7D8429D-4EFC-4C67-A076-E8EA7E7FFD1D}" srcId="{450876DF-5552-47DD-B011-F52A0951E180}" destId="{F40C10A0-5F68-4CA0-B479-FC1B98316A37}" srcOrd="3" destOrd="0" parTransId="{82DAF400-C8A9-499B-99D5-D80CDE25075E}" sibTransId="{6C11915C-BAB4-47EA-8E20-8D1C3BAE3FC9}"/>
    <dgm:cxn modelId="{660448AB-6D4F-4CE7-A1CF-59C8C4DA815F}" type="presOf" srcId="{3FF48654-0A42-4CB1-880A-D88D69C71606}" destId="{488BA037-E74D-4E7F-A23F-EE4272F49F07}" srcOrd="0" destOrd="0" presId="urn:microsoft.com/office/officeart/2008/layout/RadialCluster"/>
    <dgm:cxn modelId="{3079FFAD-E40C-44C6-9493-727DE7474D25}" type="presOf" srcId="{00C4CFA4-DA10-4401-8F78-7E7C5E180621}" destId="{2994B1A5-39F7-4F53-B8FA-1EE5518F0500}" srcOrd="0" destOrd="0" presId="urn:microsoft.com/office/officeart/2008/layout/RadialCluster"/>
    <dgm:cxn modelId="{B468ACAE-F164-4B1D-9354-71E8F5C8207F}" type="presOf" srcId="{F40C10A0-5F68-4CA0-B479-FC1B98316A37}" destId="{7F2E93CB-FAD4-4381-A691-3844D5F88D2E}" srcOrd="0" destOrd="0" presId="urn:microsoft.com/office/officeart/2008/layout/RadialCluster"/>
    <dgm:cxn modelId="{1A402BB5-F780-411E-9EBA-8E100ED28FD8}" srcId="{450876DF-5552-47DD-B011-F52A0951E180}" destId="{2485B981-D93E-461A-976E-5032327718E7}" srcOrd="5" destOrd="0" parTransId="{8C3B572E-5C0B-48A0-9B4A-CF885FC76486}" sibTransId="{1A428DE4-701D-482F-BAA1-9DDE6ABFE779}"/>
    <dgm:cxn modelId="{88AFFDC6-5F0E-4596-810F-F02F3FCB3853}" srcId="{450876DF-5552-47DD-B011-F52A0951E180}" destId="{C954CDA1-D21E-48BF-B07A-4B674EA30C42}" srcOrd="2" destOrd="0" parTransId="{9E71BA0E-934D-4C83-A231-571F9259EC40}" sibTransId="{E4B7868D-899A-4E8A-829F-13DBA08C0872}"/>
    <dgm:cxn modelId="{AB7431CA-0A8B-46C2-B59C-CE3A76248737}" type="presOf" srcId="{9E71BA0E-934D-4C83-A231-571F9259EC40}" destId="{23C126AD-7EDC-4FF8-8C1B-8C0CD1EF23AF}" srcOrd="0" destOrd="0" presId="urn:microsoft.com/office/officeart/2008/layout/RadialCluster"/>
    <dgm:cxn modelId="{6F636BCA-B41C-4C61-ABC0-393AC404D6D9}" type="presOf" srcId="{2485B981-D93E-461A-976E-5032327718E7}" destId="{245BAEBB-9C73-4F96-91B8-63EDEE31F07F}" srcOrd="0" destOrd="0" presId="urn:microsoft.com/office/officeart/2008/layout/RadialCluster"/>
    <dgm:cxn modelId="{9FFDDACA-DA9F-45B1-AFF9-1FAD0F9A97C1}" type="presOf" srcId="{8C3B572E-5C0B-48A0-9B4A-CF885FC76486}" destId="{F9A1794C-91D1-4729-A168-EA0DFBB5FA5B}" srcOrd="0" destOrd="0" presId="urn:microsoft.com/office/officeart/2008/layout/RadialCluster"/>
    <dgm:cxn modelId="{BCA5A4DE-F5C1-4F3B-B458-8C5809A46305}" srcId="{30C3897A-5FCF-435A-86D0-95294628AF2D}" destId="{450876DF-5552-47DD-B011-F52A0951E180}" srcOrd="0" destOrd="0" parTransId="{EC85060E-835D-4B05-A255-FCF006924612}" sibTransId="{4ADE1160-3969-4A5C-BCCE-7A292C986FB2}"/>
    <dgm:cxn modelId="{824A5BE7-D0C2-48D5-98E6-D7D089D4A9E2}" srcId="{450876DF-5552-47DD-B011-F52A0951E180}" destId="{89B80359-E635-45BE-B2C3-AAA1B5C4CE7A}" srcOrd="1" destOrd="0" parTransId="{68813675-6309-4FDD-8ECE-BE77060A9D73}" sibTransId="{8D59B699-D7C8-4C7C-9463-A0F711480A85}"/>
    <dgm:cxn modelId="{EF5E60ED-954F-49E1-BEFF-3CD93BCEE9A5}" type="presOf" srcId="{82DAF400-C8A9-499B-99D5-D80CDE25075E}" destId="{6E5F82C7-E0AF-4FCA-B610-530B278AA76A}" srcOrd="0" destOrd="0" presId="urn:microsoft.com/office/officeart/2008/layout/RadialCluster"/>
    <dgm:cxn modelId="{528158EE-1A5B-4DB8-8FF3-315E4B78F4E0}" type="presOf" srcId="{450876DF-5552-47DD-B011-F52A0951E180}" destId="{37547989-A0BE-436E-B86B-D7084E9D3B9E}" srcOrd="0" destOrd="0" presId="urn:microsoft.com/office/officeart/2008/layout/RadialCluster"/>
    <dgm:cxn modelId="{B2C2E5F8-CAA5-4C91-A3AF-559BF3288043}" type="presParOf" srcId="{841B1847-39DF-44B0-B493-94A2A12B78D2}" destId="{4A06419E-76AC-4C1B-ADB8-C46873ECAAB9}" srcOrd="0" destOrd="0" presId="urn:microsoft.com/office/officeart/2008/layout/RadialCluster"/>
    <dgm:cxn modelId="{B0A58A7C-0153-4FFB-ADCA-4FEBD502C06F}" type="presParOf" srcId="{4A06419E-76AC-4C1B-ADB8-C46873ECAAB9}" destId="{37547989-A0BE-436E-B86B-D7084E9D3B9E}" srcOrd="0" destOrd="0" presId="urn:microsoft.com/office/officeart/2008/layout/RadialCluster"/>
    <dgm:cxn modelId="{71717326-EE6D-42CC-99AA-DB3DF9F9A4DA}" type="presParOf" srcId="{4A06419E-76AC-4C1B-ADB8-C46873ECAAB9}" destId="{75411025-52A6-4589-B74B-8F81A41BD48C}" srcOrd="1" destOrd="0" presId="urn:microsoft.com/office/officeart/2008/layout/RadialCluster"/>
    <dgm:cxn modelId="{7555DA0B-3130-4A83-893A-1E38255F8544}" type="presParOf" srcId="{4A06419E-76AC-4C1B-ADB8-C46873ECAAB9}" destId="{F2C71859-29C7-4144-AF57-57F6854B65B0}" srcOrd="2" destOrd="0" presId="urn:microsoft.com/office/officeart/2008/layout/RadialCluster"/>
    <dgm:cxn modelId="{02DA4E4D-D279-4888-92C1-535294825F2F}" type="presParOf" srcId="{4A06419E-76AC-4C1B-ADB8-C46873ECAAB9}" destId="{CBA83172-C3E3-4F38-9812-7429C955CD0E}" srcOrd="3" destOrd="0" presId="urn:microsoft.com/office/officeart/2008/layout/RadialCluster"/>
    <dgm:cxn modelId="{9EA15B7E-C28C-4355-9FED-2E2445BC2472}" type="presParOf" srcId="{4A06419E-76AC-4C1B-ADB8-C46873ECAAB9}" destId="{03EEB18B-E500-42FE-AC08-FEE03DF83E5F}" srcOrd="4" destOrd="0" presId="urn:microsoft.com/office/officeart/2008/layout/RadialCluster"/>
    <dgm:cxn modelId="{7F6CC71C-E9BD-4537-84A8-F6CFA94D8241}" type="presParOf" srcId="{4A06419E-76AC-4C1B-ADB8-C46873ECAAB9}" destId="{23C126AD-7EDC-4FF8-8C1B-8C0CD1EF23AF}" srcOrd="5" destOrd="0" presId="urn:microsoft.com/office/officeart/2008/layout/RadialCluster"/>
    <dgm:cxn modelId="{5EF9E650-5FA0-4B22-9FD4-251B7BD5E19A}" type="presParOf" srcId="{4A06419E-76AC-4C1B-ADB8-C46873ECAAB9}" destId="{6A5D69A0-D45E-4564-98D2-6222879F1452}" srcOrd="6" destOrd="0" presId="urn:microsoft.com/office/officeart/2008/layout/RadialCluster"/>
    <dgm:cxn modelId="{6BDCDBDF-5163-455C-BB75-655030D8AE3D}" type="presParOf" srcId="{4A06419E-76AC-4C1B-ADB8-C46873ECAAB9}" destId="{6E5F82C7-E0AF-4FCA-B610-530B278AA76A}" srcOrd="7" destOrd="0" presId="urn:microsoft.com/office/officeart/2008/layout/RadialCluster"/>
    <dgm:cxn modelId="{D466CDCE-B9B7-463A-A6B1-04F7EB69EA36}" type="presParOf" srcId="{4A06419E-76AC-4C1B-ADB8-C46873ECAAB9}" destId="{7F2E93CB-FAD4-4381-A691-3844D5F88D2E}" srcOrd="8" destOrd="0" presId="urn:microsoft.com/office/officeart/2008/layout/RadialCluster"/>
    <dgm:cxn modelId="{772770E3-C5CB-4845-80E9-7827883AEA4B}" type="presParOf" srcId="{4A06419E-76AC-4C1B-ADB8-C46873ECAAB9}" destId="{488BA037-E74D-4E7F-A23F-EE4272F49F07}" srcOrd="9" destOrd="0" presId="urn:microsoft.com/office/officeart/2008/layout/RadialCluster"/>
    <dgm:cxn modelId="{B291C97C-204D-4AE7-861F-0A779715EDCE}" type="presParOf" srcId="{4A06419E-76AC-4C1B-ADB8-C46873ECAAB9}" destId="{2994B1A5-39F7-4F53-B8FA-1EE5518F0500}" srcOrd="10" destOrd="0" presId="urn:microsoft.com/office/officeart/2008/layout/RadialCluster"/>
    <dgm:cxn modelId="{DE9B004E-2926-4B67-AD2F-45A90C88BF67}" type="presParOf" srcId="{4A06419E-76AC-4C1B-ADB8-C46873ECAAB9}" destId="{F9A1794C-91D1-4729-A168-EA0DFBB5FA5B}" srcOrd="11" destOrd="0" presId="urn:microsoft.com/office/officeart/2008/layout/RadialCluster"/>
    <dgm:cxn modelId="{7DABB84F-4F3E-4D4D-B677-FD6312E2133A}" type="presParOf" srcId="{4A06419E-76AC-4C1B-ADB8-C46873ECAAB9}" destId="{245BAEBB-9C73-4F96-91B8-63EDEE31F07F}"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681DA9-0C0D-4C1B-AF86-BBEAA30E8C49}">
      <dsp:nvSpPr>
        <dsp:cNvPr id="0" name=""/>
        <dsp:cNvSpPr/>
      </dsp:nvSpPr>
      <dsp:spPr>
        <a:xfrm>
          <a:off x="1511666" y="4750017"/>
          <a:ext cx="9589306" cy="2115020"/>
        </a:xfrm>
        <a:prstGeom prst="ellipse">
          <a:avLst/>
        </a:prstGeom>
        <a:solidFill>
          <a:srgbClr val="DA88E8"/>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es-ES" sz="2400" b="1" kern="1200" dirty="0">
              <a:solidFill>
                <a:schemeClr val="tx1"/>
              </a:solidFill>
              <a:latin typeface="Arial" pitchFamily="34" charset="0"/>
              <a:cs typeface="Arial" pitchFamily="34" charset="0"/>
            </a:rPr>
            <a:t>SISTEMA DE CONOCIMIENTOS</a:t>
          </a:r>
          <a:endParaRPr lang="es-ES" sz="2400" kern="1200" dirty="0">
            <a:solidFill>
              <a:schemeClr val="tx1"/>
            </a:solidFill>
            <a:latin typeface="Arial" pitchFamily="34" charset="0"/>
            <a:cs typeface="Arial" pitchFamily="34" charset="0"/>
          </a:endParaRPr>
        </a:p>
      </dsp:txBody>
      <dsp:txXfrm>
        <a:off x="2915987" y="5059755"/>
        <a:ext cx="6780664" cy="1495544"/>
      </dsp:txXfrm>
    </dsp:sp>
    <dsp:sp modelId="{D30CD98D-A40A-4F47-B979-03AE30508C7A}">
      <dsp:nvSpPr>
        <dsp:cNvPr id="0" name=""/>
        <dsp:cNvSpPr/>
      </dsp:nvSpPr>
      <dsp:spPr>
        <a:xfrm rot="16218355">
          <a:off x="6076674" y="3332538"/>
          <a:ext cx="907472" cy="1040479"/>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es-ES" sz="4400" kern="1200"/>
        </a:p>
      </dsp:txBody>
      <dsp:txXfrm>
        <a:off x="6212068" y="3676753"/>
        <a:ext cx="635230" cy="624287"/>
      </dsp:txXfrm>
    </dsp:sp>
    <dsp:sp modelId="{4E5C0D0D-8AFC-441E-A2CF-B92C6F4BC5EB}">
      <dsp:nvSpPr>
        <dsp:cNvPr id="0" name=""/>
        <dsp:cNvSpPr/>
      </dsp:nvSpPr>
      <dsp:spPr>
        <a:xfrm>
          <a:off x="3373836" y="1035077"/>
          <a:ext cx="6313080" cy="2006014"/>
        </a:xfrm>
        <a:prstGeom prst="ellipse">
          <a:avLst/>
        </a:prstGeom>
        <a:solidFill>
          <a:srgbClr val="EFCBF5"/>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just" defTabSz="622300">
            <a:lnSpc>
              <a:spcPct val="90000"/>
            </a:lnSpc>
            <a:spcBef>
              <a:spcPct val="0"/>
            </a:spcBef>
            <a:spcAft>
              <a:spcPct val="35000"/>
            </a:spcAft>
            <a:buNone/>
          </a:pPr>
          <a:r>
            <a:rPr lang="es-ES" sz="1400" b="1" kern="1200" dirty="0">
              <a:solidFill>
                <a:schemeClr val="tx1"/>
              </a:solidFill>
              <a:latin typeface="Arial" pitchFamily="34" charset="0"/>
              <a:cs typeface="Arial" pitchFamily="34" charset="0"/>
            </a:rPr>
            <a:t>TEMA 3. </a:t>
          </a:r>
          <a:r>
            <a:rPr lang="es-ES" sz="1400" kern="1200" dirty="0">
              <a:solidFill>
                <a:schemeClr val="tx1"/>
              </a:solidFill>
              <a:latin typeface="Arial" pitchFamily="34" charset="0"/>
              <a:cs typeface="Arial" pitchFamily="34" charset="0"/>
            </a:rPr>
            <a:t>Tensión psíquica. Tensión psíquica en el entrenamiento. Tensión psíquica precompetitiva. Tensión psíquica durante la competencia. Tensión psíquica postcompetitiva. </a:t>
          </a:r>
          <a:endParaRPr lang="es-ES" sz="1600" kern="1200" dirty="0">
            <a:solidFill>
              <a:schemeClr val="tx1"/>
            </a:solidFill>
            <a:latin typeface="Arial" pitchFamily="34" charset="0"/>
            <a:cs typeface="Arial" pitchFamily="34" charset="0"/>
          </a:endParaRPr>
        </a:p>
      </dsp:txBody>
      <dsp:txXfrm>
        <a:off x="4298365" y="1328851"/>
        <a:ext cx="4464022" cy="14184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10FBA-B3E7-4467-968A-02BAEAF2514A}">
      <dsp:nvSpPr>
        <dsp:cNvPr id="0" name=""/>
        <dsp:cNvSpPr/>
      </dsp:nvSpPr>
      <dsp:spPr>
        <a:xfrm>
          <a:off x="1828799" y="0"/>
          <a:ext cx="8186057" cy="5116286"/>
        </a:xfrm>
        <a:prstGeom prst="swooshArrow">
          <a:avLst>
            <a:gd name="adj1" fmla="val 25000"/>
            <a:gd name="adj2" fmla="val 25000"/>
          </a:avLst>
        </a:prstGeom>
        <a:solidFill>
          <a:schemeClr val="accent6">
            <a:lumMod val="40000"/>
            <a:lumOff val="60000"/>
          </a:schemeClr>
        </a:solidFill>
        <a:ln>
          <a:noFill/>
        </a:ln>
        <a:effectLst/>
      </dsp:spPr>
      <dsp:style>
        <a:lnRef idx="0">
          <a:scrgbClr r="0" g="0" b="0"/>
        </a:lnRef>
        <a:fillRef idx="1">
          <a:scrgbClr r="0" g="0" b="0"/>
        </a:fillRef>
        <a:effectRef idx="0">
          <a:scrgbClr r="0" g="0" b="0"/>
        </a:effectRef>
        <a:fontRef idx="minor"/>
      </dsp:style>
    </dsp:sp>
    <dsp:sp modelId="{E4351278-B62F-48F6-829E-3AE3DE54AB0B}">
      <dsp:nvSpPr>
        <dsp:cNvPr id="0" name=""/>
        <dsp:cNvSpPr/>
      </dsp:nvSpPr>
      <dsp:spPr>
        <a:xfrm>
          <a:off x="2868429" y="3531260"/>
          <a:ext cx="212837" cy="2128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AB4319-6934-40A1-876F-CADF7CDEF54C}">
      <dsp:nvSpPr>
        <dsp:cNvPr id="0" name=""/>
        <dsp:cNvSpPr/>
      </dsp:nvSpPr>
      <dsp:spPr>
        <a:xfrm>
          <a:off x="2974847" y="3637679"/>
          <a:ext cx="1907351" cy="147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778" tIns="0" rIns="0" bIns="0" numCol="1" spcCol="1270" anchor="t" anchorCtr="0">
          <a:noAutofit/>
        </a:bodyPr>
        <a:lstStyle/>
        <a:p>
          <a:pPr marL="0" lvl="0" indent="0" algn="ctr" defTabSz="1422400">
            <a:lnSpc>
              <a:spcPct val="90000"/>
            </a:lnSpc>
            <a:spcBef>
              <a:spcPct val="0"/>
            </a:spcBef>
            <a:spcAft>
              <a:spcPct val="35000"/>
            </a:spcAft>
            <a:buNone/>
          </a:pPr>
          <a:r>
            <a:rPr lang="es-ES_tradnl" sz="32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Magnitud de las cargas</a:t>
          </a:r>
          <a:endParaRPr lang="es-ES" sz="3200" kern="1200" dirty="0">
            <a:solidFill>
              <a:schemeClr val="tx1"/>
            </a:solidFill>
            <a:latin typeface="Arial" panose="020B0604020202020204" pitchFamily="34" charset="0"/>
            <a:cs typeface="Arial" panose="020B0604020202020204" pitchFamily="34" charset="0"/>
          </a:endParaRPr>
        </a:p>
      </dsp:txBody>
      <dsp:txXfrm>
        <a:off x="2974847" y="3637679"/>
        <a:ext cx="1907351" cy="1478606"/>
      </dsp:txXfrm>
    </dsp:sp>
    <dsp:sp modelId="{AE01BDD1-7576-4157-A6FA-6CEE7FFF0A8E}">
      <dsp:nvSpPr>
        <dsp:cNvPr id="0" name=""/>
        <dsp:cNvSpPr/>
      </dsp:nvSpPr>
      <dsp:spPr>
        <a:xfrm>
          <a:off x="4747129" y="2140654"/>
          <a:ext cx="384744" cy="38474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3DC635-FEA8-4C4C-A2D1-D5AD940B42D4}">
      <dsp:nvSpPr>
        <dsp:cNvPr id="0" name=""/>
        <dsp:cNvSpPr/>
      </dsp:nvSpPr>
      <dsp:spPr>
        <a:xfrm>
          <a:off x="4939501" y="2333026"/>
          <a:ext cx="1964653" cy="2783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868" tIns="0" rIns="0" bIns="0" numCol="1" spcCol="1270" anchor="t" anchorCtr="0">
          <a:noAutofit/>
        </a:bodyPr>
        <a:lstStyle/>
        <a:p>
          <a:pPr marL="0" lvl="0" indent="0" algn="ctr" defTabSz="800100">
            <a:lnSpc>
              <a:spcPct val="90000"/>
            </a:lnSpc>
            <a:spcBef>
              <a:spcPct val="0"/>
            </a:spcBef>
            <a:spcAft>
              <a:spcPct val="35000"/>
            </a:spcAft>
            <a:buNone/>
          </a:pPr>
          <a:r>
            <a:rPr lang="es-ES_tradnl" sz="1800" kern="1200" dirty="0">
              <a:solidFill>
                <a:srgbClr val="0066FF"/>
              </a:solidFill>
              <a:effectLst/>
              <a:latin typeface="Times New Roman" panose="02020603050405020304" pitchFamily="18" charset="0"/>
              <a:ea typeface="Times New Roman" panose="02020603050405020304" pitchFamily="18" charset="0"/>
            </a:rPr>
            <a:t> </a:t>
          </a:r>
          <a:r>
            <a:rPr lang="es-ES_tradnl" sz="32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Duración de las cargas </a:t>
          </a:r>
          <a:endParaRPr lang="es-ES" sz="3200" kern="1200" dirty="0">
            <a:solidFill>
              <a:schemeClr val="tx1"/>
            </a:solidFill>
            <a:latin typeface="Arial" panose="020B0604020202020204" pitchFamily="34" charset="0"/>
            <a:cs typeface="Arial" panose="020B0604020202020204" pitchFamily="34" charset="0"/>
          </a:endParaRPr>
        </a:p>
      </dsp:txBody>
      <dsp:txXfrm>
        <a:off x="4939501" y="2333026"/>
        <a:ext cx="1964653" cy="2783259"/>
      </dsp:txXfrm>
    </dsp:sp>
    <dsp:sp modelId="{0EC51EAE-19F8-4A7E-AE17-38656191686A}">
      <dsp:nvSpPr>
        <dsp:cNvPr id="0" name=""/>
        <dsp:cNvSpPr/>
      </dsp:nvSpPr>
      <dsp:spPr>
        <a:xfrm>
          <a:off x="7006481" y="1294420"/>
          <a:ext cx="532093" cy="5320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205FF6-B31B-44A1-854B-A0CF8EF8AA44}">
      <dsp:nvSpPr>
        <dsp:cNvPr id="0" name=""/>
        <dsp:cNvSpPr/>
      </dsp:nvSpPr>
      <dsp:spPr>
        <a:xfrm>
          <a:off x="6625479" y="1560467"/>
          <a:ext cx="3258751" cy="3555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945" tIns="0" rIns="0" bIns="0" numCol="1" spcCol="1270" anchor="t" anchorCtr="0">
          <a:noAutofit/>
        </a:bodyPr>
        <a:lstStyle/>
        <a:p>
          <a:pPr marL="0" lvl="0" indent="0" algn="ctr" defTabSz="1778000">
            <a:lnSpc>
              <a:spcPct val="90000"/>
            </a:lnSpc>
            <a:spcBef>
              <a:spcPct val="0"/>
            </a:spcBef>
            <a:spcAft>
              <a:spcPct val="35000"/>
            </a:spcAft>
            <a:buNone/>
          </a:pPr>
          <a:r>
            <a:rPr lang="es-ES_tradnl" sz="4000" b="1" kern="1200" dirty="0">
              <a:effectLst/>
              <a:latin typeface="Arial" panose="020B0604020202020204" pitchFamily="34" charset="0"/>
              <a:ea typeface="Times New Roman" panose="02020603050405020304" pitchFamily="18" charset="0"/>
              <a:cs typeface="Arial" panose="020B0604020202020204" pitchFamily="34" charset="0"/>
            </a:rPr>
            <a:t>TENSIÓN PSÍQUICA </a:t>
          </a:r>
          <a:endParaRPr lang="es-ES" sz="4000" kern="1200" dirty="0"/>
        </a:p>
      </dsp:txBody>
      <dsp:txXfrm>
        <a:off x="6625479" y="1560467"/>
        <a:ext cx="3258751" cy="35558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C9784F-8652-4DB8-9A6E-8C9EAC72164E}">
      <dsp:nvSpPr>
        <dsp:cNvPr id="0" name=""/>
        <dsp:cNvSpPr/>
      </dsp:nvSpPr>
      <dsp:spPr>
        <a:xfrm rot="16200000">
          <a:off x="-1090748" y="1093422"/>
          <a:ext cx="4811033" cy="2624188"/>
        </a:xfrm>
        <a:prstGeom prst="flowChartManualOperation">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marL="0" lvl="0" indent="0" algn="ctr" defTabSz="622300">
            <a:lnSpc>
              <a:spcPct val="90000"/>
            </a:lnSpc>
            <a:spcBef>
              <a:spcPct val="0"/>
            </a:spcBef>
            <a:spcAft>
              <a:spcPct val="35000"/>
            </a:spcAft>
            <a:buNone/>
          </a:pPr>
          <a:endParaRPr kumimoji="0" lang="es-ES_tradnl" sz="14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lvl="0" indent="0" algn="ctr" defTabSz="622300">
            <a:lnSpc>
              <a:spcPct val="90000"/>
            </a:lnSpc>
            <a:spcBef>
              <a:spcPct val="0"/>
            </a:spcBef>
            <a:spcAft>
              <a:spcPct val="35000"/>
            </a:spcAft>
            <a:buNone/>
          </a:pPr>
          <a:endParaRPr kumimoji="0" lang="es-ES_tradnl" sz="14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lvl="0" indent="0" algn="ctr" defTabSz="622300">
            <a:lnSpc>
              <a:spcPct val="90000"/>
            </a:lnSpc>
            <a:spcBef>
              <a:spcPct val="0"/>
            </a:spcBef>
            <a:spcAft>
              <a:spcPct val="35000"/>
            </a:spcAft>
            <a:buNone/>
          </a:pPr>
          <a:r>
            <a:rPr kumimoji="0" lang="es-ES_tradnl" sz="28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Indiferencia de Salida u Optimismo Infundado</a:t>
          </a:r>
        </a:p>
        <a:p>
          <a:pPr marL="0" lvl="0" indent="0" algn="just" defTabSz="622300">
            <a:lnSpc>
              <a:spcPct val="90000"/>
            </a:lnSpc>
            <a:spcBef>
              <a:spcPct val="0"/>
            </a:spcBef>
            <a:spcAft>
              <a:spcPct val="35000"/>
            </a:spcAft>
            <a:buNone/>
          </a:pPr>
          <a:r>
            <a:rPr lang="es-ES_tradnl" sz="20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Estado de tensión que pudiéramos denominar normal, donde el deportista se encuentra relativamente tranquilo y mantiene este comportamiento estable hasta el momento de salir a competir.</a:t>
          </a:r>
          <a:endParaRPr kumimoji="0" lang="es-ES_tradnl" sz="20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0" lvl="0" indent="0" algn="ctr" defTabSz="622300">
            <a:lnSpc>
              <a:spcPct val="90000"/>
            </a:lnSpc>
            <a:spcBef>
              <a:spcPct val="0"/>
            </a:spcBef>
            <a:spcAft>
              <a:spcPct val="35000"/>
            </a:spcAft>
            <a:buNone/>
          </a:pPr>
          <a:endParaRPr kumimoji="0" lang="es-ES_tradnl" sz="14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0" lvl="0" indent="0" algn="ctr" defTabSz="622300">
            <a:lnSpc>
              <a:spcPct val="90000"/>
            </a:lnSpc>
            <a:spcBef>
              <a:spcPct val="0"/>
            </a:spcBef>
            <a:spcAft>
              <a:spcPct val="35000"/>
            </a:spcAft>
            <a:buNone/>
          </a:pPr>
          <a:endParaRPr lang="es-ES" sz="1400" kern="1200" dirty="0"/>
        </a:p>
      </dsp:txBody>
      <dsp:txXfrm rot="5400000">
        <a:off x="2674" y="962207"/>
        <a:ext cx="2624188" cy="2886619"/>
      </dsp:txXfrm>
    </dsp:sp>
    <dsp:sp modelId="{788DEE3D-DC63-45B9-94AC-DEB64600A4C5}">
      <dsp:nvSpPr>
        <dsp:cNvPr id="0" name=""/>
        <dsp:cNvSpPr/>
      </dsp:nvSpPr>
      <dsp:spPr>
        <a:xfrm rot="16200000">
          <a:off x="1730253" y="1093422"/>
          <a:ext cx="4811033" cy="2624188"/>
        </a:xfrm>
        <a:prstGeom prst="flowChartManualOperation">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7800" bIns="0" numCol="1" spcCol="1270" anchor="ctr" anchorCtr="0">
          <a:noAutofit/>
        </a:bodyPr>
        <a:lstStyle/>
        <a:p>
          <a:pPr marL="0" lvl="0" indent="0" algn="ctr" defTabSz="1244600">
            <a:lnSpc>
              <a:spcPct val="90000"/>
            </a:lnSpc>
            <a:spcBef>
              <a:spcPct val="0"/>
            </a:spcBef>
            <a:spcAft>
              <a:spcPct val="35000"/>
            </a:spcAft>
            <a:buNone/>
          </a:pPr>
          <a:r>
            <a:rPr kumimoji="0" lang="es-ES_tradnl" sz="28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Apatía de Salida</a:t>
          </a:r>
        </a:p>
        <a:p>
          <a:pPr marL="0" lvl="0" indent="0" algn="just" defTabSz="1244600">
            <a:lnSpc>
              <a:spcPct val="90000"/>
            </a:lnSpc>
            <a:spcBef>
              <a:spcPct val="0"/>
            </a:spcBef>
            <a:spcAft>
              <a:spcPct val="35000"/>
            </a:spcAft>
            <a:buNone/>
          </a:pPr>
          <a:r>
            <a:rPr lang="es-ES_tradnl" sz="1800" kern="1200" dirty="0">
              <a:solidFill>
                <a:schemeClr val="tx1"/>
              </a:solidFill>
              <a:latin typeface="Arial" panose="020B0604020202020204" pitchFamily="34" charset="0"/>
              <a:cs typeface="Arial" panose="020B0604020202020204" pitchFamily="34" charset="0"/>
            </a:rPr>
            <a:t>Aparece en víspera de la salida, cuando el nivel de tensión psíquica disminuye bruscamente, casi siempre es consecuencia de una fuerte y excesiva tensión que le ha antecedido, aparece con frecuencia en aquellos principiantes con deficiente preparación.</a:t>
          </a:r>
          <a:endParaRPr lang="es-ES" sz="1800" kern="1200" dirty="0">
            <a:solidFill>
              <a:schemeClr val="tx1"/>
            </a:solidFill>
          </a:endParaRPr>
        </a:p>
      </dsp:txBody>
      <dsp:txXfrm rot="5400000">
        <a:off x="2823675" y="962207"/>
        <a:ext cx="2624188" cy="2886619"/>
      </dsp:txXfrm>
    </dsp:sp>
    <dsp:sp modelId="{EAADE1F2-FBC9-4E75-9E89-D7649B739CE3}">
      <dsp:nvSpPr>
        <dsp:cNvPr id="0" name=""/>
        <dsp:cNvSpPr/>
      </dsp:nvSpPr>
      <dsp:spPr>
        <a:xfrm rot="16200000">
          <a:off x="4551256" y="1093422"/>
          <a:ext cx="4811033" cy="2624188"/>
        </a:xfrm>
        <a:prstGeom prst="flowChartManualOperation">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7800" bIns="0" numCol="1" spcCol="1270" anchor="ctr" anchorCtr="0">
          <a:noAutofit/>
        </a:bodyPr>
        <a:lstStyle/>
        <a:p>
          <a:pPr marL="0" lvl="0" indent="0" algn="l" defTabSz="1244600">
            <a:lnSpc>
              <a:spcPct val="90000"/>
            </a:lnSpc>
            <a:spcBef>
              <a:spcPct val="0"/>
            </a:spcBef>
            <a:spcAft>
              <a:spcPct val="35000"/>
            </a:spcAft>
            <a:buNone/>
          </a:pPr>
          <a:r>
            <a:rPr kumimoji="0" lang="es-ES_tradnl" sz="28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Fiebre de Salida</a:t>
          </a:r>
        </a:p>
        <a:p>
          <a:pPr marL="0" lvl="0" indent="0" algn="l" defTabSz="1244600">
            <a:lnSpc>
              <a:spcPct val="90000"/>
            </a:lnSpc>
            <a:spcBef>
              <a:spcPct val="0"/>
            </a:spcBef>
            <a:spcAft>
              <a:spcPct val="35000"/>
            </a:spcAft>
            <a:buNone/>
          </a:pPr>
          <a:r>
            <a:rPr kumimoji="0" lang="es-ES_tradnl" sz="20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 </a:t>
          </a:r>
          <a:r>
            <a:rPr lang="es-ES_tradnl" sz="2000" kern="1200" dirty="0">
              <a:solidFill>
                <a:schemeClr val="tx1"/>
              </a:solidFill>
              <a:latin typeface="Arial" panose="020B0604020202020204" pitchFamily="34" charset="0"/>
              <a:cs typeface="Arial" panose="020B0604020202020204" pitchFamily="34" charset="0"/>
            </a:rPr>
            <a:t>La tensión psíquica puede pasar el óptimo y llegar al máximo de lo que puede soportar su sistema nervioso, apareciendo una sobreexcitación, la motivación resulta excesiva con vistas a rendir bien en la competencia</a:t>
          </a:r>
          <a:endParaRPr lang="es-ES" sz="2000" kern="1200" dirty="0">
            <a:solidFill>
              <a:schemeClr val="tx1"/>
            </a:solidFill>
          </a:endParaRPr>
        </a:p>
      </dsp:txBody>
      <dsp:txXfrm rot="5400000">
        <a:off x="5644678" y="962207"/>
        <a:ext cx="2624188" cy="2886619"/>
      </dsp:txXfrm>
    </dsp:sp>
    <dsp:sp modelId="{D55708FA-1829-4352-9FE8-733573B0A1BE}">
      <dsp:nvSpPr>
        <dsp:cNvPr id="0" name=""/>
        <dsp:cNvSpPr/>
      </dsp:nvSpPr>
      <dsp:spPr>
        <a:xfrm rot="16200000">
          <a:off x="7372258" y="1093422"/>
          <a:ext cx="4811033" cy="2624188"/>
        </a:xfrm>
        <a:prstGeom prst="flowChartManualOperation">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7800" bIns="0" numCol="1" spcCol="1270" anchor="ctr" anchorCtr="0">
          <a:noAutofit/>
        </a:bodyPr>
        <a:lstStyle/>
        <a:p>
          <a:pPr marL="0" lvl="0" indent="0" algn="l" defTabSz="1244600">
            <a:lnSpc>
              <a:spcPct val="90000"/>
            </a:lnSpc>
            <a:spcBef>
              <a:spcPct val="0"/>
            </a:spcBef>
            <a:spcAft>
              <a:spcPct val="35000"/>
            </a:spcAft>
            <a:buNone/>
          </a:pPr>
          <a:r>
            <a:rPr lang="es-ES_tradnl" sz="2800" b="1"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Disposición Combativa</a:t>
          </a:r>
        </a:p>
        <a:p>
          <a:pPr marL="0" lvl="0" indent="0" algn="l" defTabSz="1244600">
            <a:lnSpc>
              <a:spcPct val="90000"/>
            </a:lnSpc>
            <a:spcBef>
              <a:spcPct val="0"/>
            </a:spcBef>
            <a:spcAft>
              <a:spcPct val="35000"/>
            </a:spcAft>
            <a:buNone/>
          </a:pPr>
          <a:r>
            <a:rPr lang="es-ES_tradnl" sz="20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El nivel óptimo de tensión coincide con el tiempo de salida donde se combinan los sistemas, funciones y conductas que aseguran su actividad y la puesta en práctica de las posibilidades de su reserva</a:t>
          </a:r>
          <a:endParaRPr lang="es-ES" sz="2000" kern="1200" dirty="0">
            <a:solidFill>
              <a:schemeClr val="tx1"/>
            </a:solidFill>
          </a:endParaRPr>
        </a:p>
      </dsp:txBody>
      <dsp:txXfrm rot="5400000">
        <a:off x="8465680" y="962207"/>
        <a:ext cx="2624188" cy="28866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547989-A0BE-436E-B86B-D7084E9D3B9E}">
      <dsp:nvSpPr>
        <dsp:cNvPr id="0" name=""/>
        <dsp:cNvSpPr/>
      </dsp:nvSpPr>
      <dsp:spPr>
        <a:xfrm>
          <a:off x="4147581" y="1502229"/>
          <a:ext cx="3493002" cy="1836274"/>
        </a:xfrm>
        <a:prstGeom prst="roundRect">
          <a:avLst/>
        </a:prstGeom>
        <a:solidFill>
          <a:schemeClr val="accent6">
            <a:lumMod val="20000"/>
            <a:lumOff val="8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600200">
            <a:lnSpc>
              <a:spcPct val="90000"/>
            </a:lnSpc>
            <a:spcBef>
              <a:spcPct val="0"/>
            </a:spcBef>
            <a:spcAft>
              <a:spcPct val="35000"/>
            </a:spcAft>
            <a:buNone/>
          </a:pPr>
          <a:r>
            <a:rPr lang="es-ES_tradnl" sz="3600" b="1" i="0" u="none" kern="1200" dirty="0">
              <a:solidFill>
                <a:schemeClr val="tx1"/>
              </a:solidFill>
              <a:latin typeface="Arial" panose="020B0604020202020204" pitchFamily="34" charset="0"/>
              <a:cs typeface="Arial" panose="020B0604020202020204" pitchFamily="34" charset="0"/>
            </a:rPr>
            <a:t>Vivencias emocionales competitivas</a:t>
          </a:r>
          <a:endParaRPr lang="es-ES" sz="3600" i="0" u="none" kern="1200" dirty="0">
            <a:solidFill>
              <a:schemeClr val="tx1"/>
            </a:solidFill>
            <a:latin typeface="Arial" panose="020B0604020202020204" pitchFamily="34" charset="0"/>
            <a:cs typeface="Arial" panose="020B0604020202020204" pitchFamily="34" charset="0"/>
          </a:endParaRPr>
        </a:p>
      </dsp:txBody>
      <dsp:txXfrm>
        <a:off x="4237221" y="1591869"/>
        <a:ext cx="3313722" cy="1656994"/>
      </dsp:txXfrm>
    </dsp:sp>
    <dsp:sp modelId="{75411025-52A6-4589-B74B-8F81A41BD48C}">
      <dsp:nvSpPr>
        <dsp:cNvPr id="0" name=""/>
        <dsp:cNvSpPr/>
      </dsp:nvSpPr>
      <dsp:spPr>
        <a:xfrm rot="16200000">
          <a:off x="5763852" y="1371999"/>
          <a:ext cx="260459" cy="0"/>
        </a:xfrm>
        <a:custGeom>
          <a:avLst/>
          <a:gdLst/>
          <a:ahLst/>
          <a:cxnLst/>
          <a:rect l="0" t="0" r="0" b="0"/>
          <a:pathLst>
            <a:path>
              <a:moveTo>
                <a:pt x="0" y="0"/>
              </a:moveTo>
              <a:lnTo>
                <a:pt x="260459" y="0"/>
              </a:lnTo>
            </a:path>
          </a:pathLst>
        </a:custGeom>
        <a:noFill/>
        <a:ln w="381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2C71859-29C7-4144-AF57-57F6854B65B0}">
      <dsp:nvSpPr>
        <dsp:cNvPr id="0" name=""/>
        <dsp:cNvSpPr/>
      </dsp:nvSpPr>
      <dsp:spPr>
        <a:xfrm>
          <a:off x="4735412" y="163757"/>
          <a:ext cx="2317339" cy="1078012"/>
        </a:xfrm>
        <a:prstGeom prst="roundRect">
          <a:avLst/>
        </a:prstGeom>
        <a:solidFill>
          <a:schemeClr val="accent6">
            <a:lumMod val="20000"/>
            <a:lumOff val="8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ES_tradnl" sz="2800" i="0" u="none" kern="1200" dirty="0">
              <a:solidFill>
                <a:schemeClr val="tx1"/>
              </a:solidFill>
              <a:latin typeface="Arial" panose="020B0604020202020204" pitchFamily="34" charset="0"/>
              <a:cs typeface="Arial" panose="020B0604020202020204" pitchFamily="34" charset="0"/>
            </a:rPr>
            <a:t>Rivalidad deportiva</a:t>
          </a:r>
          <a:endParaRPr lang="es-ES" sz="2800" i="0" u="none" kern="1200" dirty="0">
            <a:solidFill>
              <a:schemeClr val="tx1"/>
            </a:solidFill>
            <a:latin typeface="Arial" panose="020B0604020202020204" pitchFamily="34" charset="0"/>
            <a:cs typeface="Arial" panose="020B0604020202020204" pitchFamily="34" charset="0"/>
          </a:endParaRPr>
        </a:p>
      </dsp:txBody>
      <dsp:txXfrm>
        <a:off x="4788036" y="216381"/>
        <a:ext cx="2212091" cy="972764"/>
      </dsp:txXfrm>
    </dsp:sp>
    <dsp:sp modelId="{CBA83172-C3E3-4F38-9812-7429C955CD0E}">
      <dsp:nvSpPr>
        <dsp:cNvPr id="0" name=""/>
        <dsp:cNvSpPr/>
      </dsp:nvSpPr>
      <dsp:spPr>
        <a:xfrm rot="20566176">
          <a:off x="7626877" y="1788251"/>
          <a:ext cx="610818" cy="0"/>
        </a:xfrm>
        <a:custGeom>
          <a:avLst/>
          <a:gdLst/>
          <a:ahLst/>
          <a:cxnLst/>
          <a:rect l="0" t="0" r="0" b="0"/>
          <a:pathLst>
            <a:path>
              <a:moveTo>
                <a:pt x="0" y="0"/>
              </a:moveTo>
              <a:lnTo>
                <a:pt x="610818" y="0"/>
              </a:lnTo>
            </a:path>
          </a:pathLst>
        </a:custGeom>
        <a:noFill/>
        <a:ln w="381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03EEB18B-E500-42FE-AC08-FEE03DF83E5F}">
      <dsp:nvSpPr>
        <dsp:cNvPr id="0" name=""/>
        <dsp:cNvSpPr/>
      </dsp:nvSpPr>
      <dsp:spPr>
        <a:xfrm>
          <a:off x="8223990" y="856236"/>
          <a:ext cx="1951041" cy="1078012"/>
        </a:xfrm>
        <a:prstGeom prst="roundRect">
          <a:avLst/>
        </a:prstGeom>
        <a:solidFill>
          <a:schemeClr val="accent6">
            <a:lumMod val="20000"/>
            <a:lumOff val="8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ES_tradnl" sz="2800" i="0" u="none" kern="1200" dirty="0">
              <a:solidFill>
                <a:schemeClr val="tx1"/>
              </a:solidFill>
              <a:latin typeface="Arial" panose="020B0604020202020204" pitchFamily="34" charset="0"/>
              <a:cs typeface="Arial" panose="020B0604020202020204" pitchFamily="34" charset="0"/>
            </a:rPr>
            <a:t>Honor deportivo</a:t>
          </a:r>
          <a:endParaRPr lang="es-ES" sz="2800" i="0" u="none" kern="1200" dirty="0">
            <a:solidFill>
              <a:schemeClr val="tx1"/>
            </a:solidFill>
            <a:latin typeface="Arial" panose="020B0604020202020204" pitchFamily="34" charset="0"/>
            <a:cs typeface="Arial" panose="020B0604020202020204" pitchFamily="34" charset="0"/>
          </a:endParaRPr>
        </a:p>
      </dsp:txBody>
      <dsp:txXfrm>
        <a:off x="8276614" y="908860"/>
        <a:ext cx="1845793" cy="972764"/>
      </dsp:txXfrm>
    </dsp:sp>
    <dsp:sp modelId="{23C126AD-7EDC-4FF8-8C1B-8C0CD1EF23AF}">
      <dsp:nvSpPr>
        <dsp:cNvPr id="0" name=""/>
        <dsp:cNvSpPr/>
      </dsp:nvSpPr>
      <dsp:spPr>
        <a:xfrm rot="1269200">
          <a:off x="7609008" y="3265259"/>
          <a:ext cx="937223" cy="0"/>
        </a:xfrm>
        <a:custGeom>
          <a:avLst/>
          <a:gdLst/>
          <a:ahLst/>
          <a:cxnLst/>
          <a:rect l="0" t="0" r="0" b="0"/>
          <a:pathLst>
            <a:path>
              <a:moveTo>
                <a:pt x="0" y="0"/>
              </a:moveTo>
              <a:lnTo>
                <a:pt x="937223" y="0"/>
              </a:lnTo>
            </a:path>
          </a:pathLst>
        </a:custGeom>
        <a:noFill/>
        <a:ln w="381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6A5D69A0-D45E-4564-98D2-6222879F1452}">
      <dsp:nvSpPr>
        <dsp:cNvPr id="0" name=""/>
        <dsp:cNvSpPr/>
      </dsp:nvSpPr>
      <dsp:spPr>
        <a:xfrm>
          <a:off x="8514655" y="3239231"/>
          <a:ext cx="1777406" cy="1078012"/>
        </a:xfrm>
        <a:prstGeom prst="roundRect">
          <a:avLst/>
        </a:prstGeom>
        <a:solidFill>
          <a:schemeClr val="accent6">
            <a:lumMod val="20000"/>
            <a:lumOff val="8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ES_tradnl" sz="2800" i="0" u="none" kern="1200" dirty="0">
              <a:solidFill>
                <a:schemeClr val="tx1"/>
              </a:solidFill>
              <a:latin typeface="Arial" panose="020B0604020202020204" pitchFamily="34" charset="0"/>
              <a:cs typeface="Arial" panose="020B0604020202020204" pitchFamily="34" charset="0"/>
            </a:rPr>
            <a:t>Orgullo deportivo</a:t>
          </a:r>
          <a:endParaRPr lang="es-ES" sz="2800" i="0" u="none" kern="1200" dirty="0">
            <a:solidFill>
              <a:schemeClr val="tx1"/>
            </a:solidFill>
            <a:latin typeface="Arial" panose="020B0604020202020204" pitchFamily="34" charset="0"/>
            <a:cs typeface="Arial" panose="020B0604020202020204" pitchFamily="34" charset="0"/>
          </a:endParaRPr>
        </a:p>
      </dsp:txBody>
      <dsp:txXfrm>
        <a:off x="8567279" y="3291855"/>
        <a:ext cx="1672158" cy="972764"/>
      </dsp:txXfrm>
    </dsp:sp>
    <dsp:sp modelId="{6E5F82C7-E0AF-4FCA-B610-530B278AA76A}">
      <dsp:nvSpPr>
        <dsp:cNvPr id="0" name=""/>
        <dsp:cNvSpPr/>
      </dsp:nvSpPr>
      <dsp:spPr>
        <a:xfrm rot="5334945">
          <a:off x="5535047" y="3722106"/>
          <a:ext cx="767343" cy="0"/>
        </a:xfrm>
        <a:custGeom>
          <a:avLst/>
          <a:gdLst/>
          <a:ahLst/>
          <a:cxnLst/>
          <a:rect l="0" t="0" r="0" b="0"/>
          <a:pathLst>
            <a:path>
              <a:moveTo>
                <a:pt x="0" y="0"/>
              </a:moveTo>
              <a:lnTo>
                <a:pt x="767343" y="0"/>
              </a:lnTo>
            </a:path>
          </a:pathLst>
        </a:custGeom>
        <a:noFill/>
        <a:ln w="381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7F2E93CB-FAD4-4381-A691-3844D5F88D2E}">
      <dsp:nvSpPr>
        <dsp:cNvPr id="0" name=""/>
        <dsp:cNvSpPr/>
      </dsp:nvSpPr>
      <dsp:spPr>
        <a:xfrm>
          <a:off x="4933655" y="4105709"/>
          <a:ext cx="2005049" cy="1078012"/>
        </a:xfrm>
        <a:prstGeom prst="roundRect">
          <a:avLst/>
        </a:prstGeom>
        <a:solidFill>
          <a:schemeClr val="accent6">
            <a:lumMod val="20000"/>
            <a:lumOff val="8000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ES_tradnl" sz="2800" i="0" u="none" kern="1200" dirty="0">
              <a:solidFill>
                <a:schemeClr val="tx1"/>
              </a:solidFill>
              <a:latin typeface="Arial" panose="020B0604020202020204" pitchFamily="34" charset="0"/>
              <a:cs typeface="Arial" panose="020B0604020202020204" pitchFamily="34" charset="0"/>
            </a:rPr>
            <a:t>Animación deportiva</a:t>
          </a:r>
          <a:endParaRPr lang="es-ES" sz="2800" i="0" u="none" kern="1200" dirty="0">
            <a:solidFill>
              <a:schemeClr val="tx1"/>
            </a:solidFill>
            <a:latin typeface="Arial" panose="020B0604020202020204" pitchFamily="34" charset="0"/>
            <a:cs typeface="Arial" panose="020B0604020202020204" pitchFamily="34" charset="0"/>
          </a:endParaRPr>
        </a:p>
      </dsp:txBody>
      <dsp:txXfrm>
        <a:off x="4986279" y="4158333"/>
        <a:ext cx="1899801" cy="972764"/>
      </dsp:txXfrm>
    </dsp:sp>
    <dsp:sp modelId="{488BA037-E74D-4E7F-A23F-EE4272F49F07}">
      <dsp:nvSpPr>
        <dsp:cNvPr id="0" name=""/>
        <dsp:cNvSpPr/>
      </dsp:nvSpPr>
      <dsp:spPr>
        <a:xfrm rot="9478125">
          <a:off x="3751959" y="3204120"/>
          <a:ext cx="410612" cy="0"/>
        </a:xfrm>
        <a:custGeom>
          <a:avLst/>
          <a:gdLst/>
          <a:ahLst/>
          <a:cxnLst/>
          <a:rect l="0" t="0" r="0" b="0"/>
          <a:pathLst>
            <a:path>
              <a:moveTo>
                <a:pt x="0" y="0"/>
              </a:moveTo>
              <a:lnTo>
                <a:pt x="410612" y="0"/>
              </a:lnTo>
            </a:path>
          </a:pathLst>
        </a:custGeom>
        <a:noFill/>
        <a:ln w="381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2994B1A5-39F7-4F53-B8FA-1EE5518F0500}">
      <dsp:nvSpPr>
        <dsp:cNvPr id="0" name=""/>
        <dsp:cNvSpPr/>
      </dsp:nvSpPr>
      <dsp:spPr>
        <a:xfrm>
          <a:off x="1262867" y="3104950"/>
          <a:ext cx="2504083" cy="1365669"/>
        </a:xfrm>
        <a:prstGeom prst="roundRect">
          <a:avLst/>
        </a:prstGeom>
        <a:solidFill>
          <a:schemeClr val="accent6">
            <a:lumMod val="20000"/>
            <a:lumOff val="8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ES_tradnl" sz="2800" i="0" u="none" kern="1200" dirty="0">
              <a:solidFill>
                <a:schemeClr val="tx1"/>
              </a:solidFill>
              <a:latin typeface="Arial" panose="020B0604020202020204" pitchFamily="34" charset="0"/>
              <a:cs typeface="Arial" panose="020B0604020202020204" pitchFamily="34" charset="0"/>
            </a:rPr>
            <a:t>Exaltación deportiva</a:t>
          </a:r>
          <a:endParaRPr lang="es-ES" sz="2800" i="0" u="none" kern="1200" dirty="0">
            <a:solidFill>
              <a:schemeClr val="tx1"/>
            </a:solidFill>
            <a:latin typeface="Arial" panose="020B0604020202020204" pitchFamily="34" charset="0"/>
            <a:cs typeface="Arial" panose="020B0604020202020204" pitchFamily="34" charset="0"/>
          </a:endParaRPr>
        </a:p>
      </dsp:txBody>
      <dsp:txXfrm>
        <a:off x="1329533" y="3171616"/>
        <a:ext cx="2370751" cy="1232337"/>
      </dsp:txXfrm>
    </dsp:sp>
    <dsp:sp modelId="{F9A1794C-91D1-4729-A168-EA0DFBB5FA5B}">
      <dsp:nvSpPr>
        <dsp:cNvPr id="0" name=""/>
        <dsp:cNvSpPr/>
      </dsp:nvSpPr>
      <dsp:spPr>
        <a:xfrm rot="12061257">
          <a:off x="3555381" y="1639344"/>
          <a:ext cx="612583" cy="0"/>
        </a:xfrm>
        <a:custGeom>
          <a:avLst/>
          <a:gdLst/>
          <a:ahLst/>
          <a:cxnLst/>
          <a:rect l="0" t="0" r="0" b="0"/>
          <a:pathLst>
            <a:path>
              <a:moveTo>
                <a:pt x="0" y="0"/>
              </a:moveTo>
              <a:lnTo>
                <a:pt x="612583" y="0"/>
              </a:lnTo>
            </a:path>
          </a:pathLst>
        </a:custGeom>
        <a:noFill/>
        <a:ln w="381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245BAEBB-9C73-4F96-91B8-63EDEE31F07F}">
      <dsp:nvSpPr>
        <dsp:cNvPr id="0" name=""/>
        <dsp:cNvSpPr/>
      </dsp:nvSpPr>
      <dsp:spPr>
        <a:xfrm>
          <a:off x="1687409" y="627636"/>
          <a:ext cx="1888355" cy="1078012"/>
        </a:xfrm>
        <a:prstGeom prst="roundRect">
          <a:avLst/>
        </a:prstGeom>
        <a:solidFill>
          <a:schemeClr val="accent6">
            <a:lumMod val="20000"/>
            <a:lumOff val="80000"/>
          </a:schemeClr>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ES_tradnl" sz="2800" i="0" u="none" kern="1200" dirty="0">
              <a:solidFill>
                <a:schemeClr val="tx1"/>
              </a:solidFill>
              <a:latin typeface="Arial" panose="020B0604020202020204" pitchFamily="34" charset="0"/>
              <a:cs typeface="Arial" panose="020B0604020202020204" pitchFamily="34" charset="0"/>
            </a:rPr>
            <a:t>Irritación deportiva</a:t>
          </a:r>
          <a:endParaRPr lang="es-ES" sz="2800" i="0" u="none" kern="1200" dirty="0">
            <a:solidFill>
              <a:schemeClr val="tx1"/>
            </a:solidFill>
            <a:latin typeface="Arial" panose="020B0604020202020204" pitchFamily="34" charset="0"/>
            <a:cs typeface="Arial" panose="020B0604020202020204" pitchFamily="34" charset="0"/>
          </a:endParaRPr>
        </a:p>
      </dsp:txBody>
      <dsp:txXfrm>
        <a:off x="1740033" y="680260"/>
        <a:ext cx="1783107" cy="972764"/>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78087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91273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31055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663441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915834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1120307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6126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225494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945931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1132105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08818D9-A313-43B4-A85E-8DDEA6FFF4CE}" type="datetimeFigureOut">
              <a:rPr lang="es-ES" smtClean="0"/>
              <a:pPr/>
              <a:t>16/12/2025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59718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818D9-A313-43B4-A85E-8DDEA6FFF4CE}" type="datetimeFigureOut">
              <a:rPr lang="es-ES" smtClean="0"/>
              <a:pPr/>
              <a:t>16/12/2025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47FD2-89E1-4083-9589-9C9C9BA46A12}" type="slidenum">
              <a:rPr lang="es-ES" smtClean="0"/>
              <a:pPr/>
              <a:t>‹Nº›</a:t>
            </a:fld>
            <a:endParaRPr lang="es-ES"/>
          </a:p>
        </p:txBody>
      </p:sp>
    </p:spTree>
    <p:extLst>
      <p:ext uri="{BB962C8B-B14F-4D97-AF65-F5344CB8AC3E}">
        <p14:creationId xmlns:p14="http://schemas.microsoft.com/office/powerpoint/2010/main" val="404306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lenecolomb8@gmail.com" TargetMode="External"/><Relationship Id="rId2" Type="http://schemas.openxmlformats.org/officeDocument/2006/relationships/hyperlink" Target="mailto:%0dmarlenece@uart.edu.c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mailto:marlenecolomb8@gmail.com" TargetMode="External"/><Relationship Id="rId2" Type="http://schemas.openxmlformats.org/officeDocument/2006/relationships/hyperlink" Target="mailto:%0dmarlenece@uart.edu.c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subTitle" idx="1"/>
          </p:nvPr>
        </p:nvSpPr>
        <p:spPr>
          <a:xfrm>
            <a:off x="288758" y="228601"/>
            <a:ext cx="11713945" cy="6499458"/>
          </a:xfrm>
        </p:spPr>
        <p:txBody>
          <a:bodyPr>
            <a:noAutofit/>
          </a:bodyPr>
          <a:lstStyle/>
          <a:p>
            <a:pPr algn="just"/>
            <a:endParaRPr lang="es-ES" sz="1800" b="1" dirty="0">
              <a:latin typeface="Arial" pitchFamily="34" charset="0"/>
              <a:cs typeface="Arial" pitchFamily="34" charset="0"/>
            </a:endParaRPr>
          </a:p>
          <a:p>
            <a:pPr algn="just"/>
            <a:endParaRPr lang="es-ES" sz="1800" b="1" dirty="0">
              <a:latin typeface="Arial" pitchFamily="34" charset="0"/>
              <a:cs typeface="Arial" pitchFamily="34" charset="0"/>
            </a:endParaRPr>
          </a:p>
          <a:p>
            <a:r>
              <a:rPr lang="es-ES" sz="2800" b="1" dirty="0">
                <a:latin typeface="Arial" pitchFamily="34" charset="0"/>
                <a:cs typeface="Arial" pitchFamily="34" charset="0"/>
              </a:rPr>
              <a:t>Universidad de Artemisa Julio Díaz González</a:t>
            </a:r>
          </a:p>
          <a:p>
            <a:r>
              <a:rPr lang="es-ES" sz="2800" b="1" dirty="0">
                <a:latin typeface="Arial" pitchFamily="34" charset="0"/>
                <a:cs typeface="Arial" pitchFamily="34" charset="0"/>
              </a:rPr>
              <a:t>Facultad de Cultura Física. </a:t>
            </a:r>
          </a:p>
          <a:p>
            <a:r>
              <a:rPr lang="es-ES" sz="2800" b="1" dirty="0">
                <a:latin typeface="Arial" pitchFamily="34" charset="0"/>
                <a:cs typeface="Arial" pitchFamily="34" charset="0"/>
              </a:rPr>
              <a:t>Departamento Deporte y Ciencias Aplicadas</a:t>
            </a:r>
          </a:p>
          <a:p>
            <a:endParaRPr lang="es-ES" sz="2800" b="1" dirty="0">
              <a:latin typeface="Arial" pitchFamily="34" charset="0"/>
              <a:cs typeface="Arial" pitchFamily="34" charset="0"/>
            </a:endParaRPr>
          </a:p>
          <a:p>
            <a:endParaRPr lang="es-ES" sz="1800" b="1" dirty="0">
              <a:latin typeface="Arial" pitchFamily="34" charset="0"/>
              <a:cs typeface="Arial" pitchFamily="34" charset="0"/>
            </a:endParaRPr>
          </a:p>
          <a:p>
            <a:r>
              <a:rPr lang="es-ES" b="1" dirty="0">
                <a:latin typeface="Arial" pitchFamily="34" charset="0"/>
                <a:cs typeface="Arial" pitchFamily="34" charset="0"/>
              </a:rPr>
              <a:t>HERRAMIENTAS PSICOLÓGICAS PARA ENTRENADORES Y PROFESORES DE  </a:t>
            </a:r>
          </a:p>
          <a:p>
            <a:r>
              <a:rPr lang="es-ES" b="1" dirty="0">
                <a:latin typeface="Arial" pitchFamily="34" charset="0"/>
                <a:cs typeface="Arial" pitchFamily="34" charset="0"/>
              </a:rPr>
              <a:t>      EDUCACIÓN FÍSICA </a:t>
            </a:r>
          </a:p>
          <a:p>
            <a:endParaRPr lang="es-ES" sz="1800" b="1" dirty="0">
              <a:latin typeface="Arial" pitchFamily="34" charset="0"/>
              <a:cs typeface="Arial" pitchFamily="34" charset="0"/>
            </a:endParaRPr>
          </a:p>
          <a:p>
            <a:pPr algn="r"/>
            <a:endParaRPr lang="es-ES" sz="1800" b="1" dirty="0">
              <a:latin typeface="Arial" pitchFamily="34" charset="0"/>
              <a:cs typeface="Arial" pitchFamily="34" charset="0"/>
            </a:endParaRPr>
          </a:p>
          <a:p>
            <a:pPr algn="l"/>
            <a:r>
              <a:rPr lang="es-ES" sz="1800" b="1" dirty="0">
                <a:latin typeface="Arial" pitchFamily="34" charset="0"/>
                <a:cs typeface="Arial" pitchFamily="34" charset="0"/>
              </a:rPr>
              <a:t>Profesor de curso:</a:t>
            </a:r>
            <a:endParaRPr lang="es-ES" sz="1800" dirty="0">
              <a:latin typeface="Arial" pitchFamily="34" charset="0"/>
              <a:cs typeface="Arial" pitchFamily="34" charset="0"/>
            </a:endParaRPr>
          </a:p>
          <a:p>
            <a:pPr algn="l"/>
            <a:r>
              <a:rPr lang="es-ES" sz="1800" dirty="0" err="1">
                <a:latin typeface="Arial" pitchFamily="34" charset="0"/>
                <a:cs typeface="Arial" pitchFamily="34" charset="0"/>
              </a:rPr>
              <a:t>Msc.</a:t>
            </a:r>
            <a:r>
              <a:rPr lang="es-ES" sz="1800" dirty="0">
                <a:latin typeface="Arial" pitchFamily="34" charset="0"/>
                <a:cs typeface="Arial" pitchFamily="34" charset="0"/>
              </a:rPr>
              <a:t> Marlene Colombé Echenique. Profesora Auxiliar</a:t>
            </a:r>
          </a:p>
          <a:p>
            <a:pPr algn="l"/>
            <a:r>
              <a:rPr lang="es-ES" sz="1800" u="sng" dirty="0">
                <a:latin typeface="Arial" pitchFamily="34" charset="0"/>
                <a:cs typeface="Arial" pitchFamily="34" charset="0"/>
                <a:hlinkClick r:id="rId2"/>
              </a:rPr>
              <a:t>marlenece@uart.edu.cu</a:t>
            </a:r>
            <a:endParaRPr lang="es-ES" sz="1800" dirty="0">
              <a:latin typeface="Arial" pitchFamily="34" charset="0"/>
              <a:cs typeface="Arial" pitchFamily="34" charset="0"/>
            </a:endParaRPr>
          </a:p>
          <a:p>
            <a:pPr algn="l"/>
            <a:r>
              <a:rPr lang="es-ES" sz="1800" u="sng" dirty="0">
                <a:latin typeface="Arial" pitchFamily="34" charset="0"/>
                <a:cs typeface="Arial" pitchFamily="34" charset="0"/>
                <a:hlinkClick r:id="rId3"/>
              </a:rPr>
              <a:t>marlenecolomb8@gmail.com</a:t>
            </a:r>
            <a:endParaRPr lang="es-ES" sz="1800" dirty="0">
              <a:latin typeface="Arial" pitchFamily="34" charset="0"/>
              <a:cs typeface="Arial" pitchFamily="34" charset="0"/>
            </a:endParaRPr>
          </a:p>
          <a:p>
            <a:pPr algn="just"/>
            <a:r>
              <a:rPr lang="es-ES" sz="1800" dirty="0">
                <a:latin typeface="Arial" pitchFamily="34" charset="0"/>
                <a:cs typeface="Arial" pitchFamily="34" charset="0"/>
              </a:rPr>
              <a:t> </a:t>
            </a:r>
            <a:r>
              <a:rPr lang="es-ES" sz="1800" b="1" dirty="0">
                <a:latin typeface="Arial" pitchFamily="34" charset="0"/>
                <a:cs typeface="Arial" pitchFamily="34" charset="0"/>
              </a:rPr>
              <a:t> </a:t>
            </a:r>
            <a:endParaRPr lang="es-ES" sz="1800" dirty="0">
              <a:latin typeface="Arial" pitchFamily="34" charset="0"/>
              <a:cs typeface="Arial" pitchFamily="34" charset="0"/>
            </a:endParaRPr>
          </a:p>
          <a:p>
            <a:r>
              <a:rPr lang="es-ES" sz="1800" dirty="0">
                <a:latin typeface="Arial" pitchFamily="34" charset="0"/>
                <a:cs typeface="Arial" pitchFamily="34" charset="0"/>
              </a:rPr>
              <a:t> </a:t>
            </a:r>
          </a:p>
        </p:txBody>
      </p:sp>
    </p:spTree>
    <p:extLst>
      <p:ext uri="{BB962C8B-B14F-4D97-AF65-F5344CB8AC3E}">
        <p14:creationId xmlns:p14="http://schemas.microsoft.com/office/powerpoint/2010/main" val="3098094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05BB4B62-0DF2-C27C-1386-6243BB03BA6F}"/>
              </a:ext>
            </a:extLst>
          </p:cNvPr>
          <p:cNvSpPr>
            <a:spLocks noGrp="1"/>
          </p:cNvSpPr>
          <p:nvPr>
            <p:ph type="title"/>
          </p:nvPr>
        </p:nvSpPr>
        <p:spPr>
          <a:xfrm>
            <a:off x="838200" y="221342"/>
            <a:ext cx="10515600" cy="919389"/>
          </a:xfrm>
        </p:spPr>
        <p:txBody>
          <a:bodyPr>
            <a:normAutofit fontScale="90000"/>
          </a:bodyPr>
          <a:lstStyle/>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s-ES_tradnl" sz="3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es-ES_tradnl" sz="3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TENSION PSIQUICA PRECOMPETITIVA</a:t>
            </a:r>
            <a:br>
              <a:rPr kumimoji="0" lang="es-ES" sz="3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es-ES_tradnl" sz="3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Tensión que aparece antes de cada salida competitiva </a:t>
            </a:r>
            <a:br>
              <a:rPr kumimoji="0" lang="es-E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s-ES" dirty="0"/>
          </a:p>
        </p:txBody>
      </p:sp>
      <p:graphicFrame>
        <p:nvGraphicFramePr>
          <p:cNvPr id="6" name="Marcador de contenido 5">
            <a:extLst>
              <a:ext uri="{FF2B5EF4-FFF2-40B4-BE49-F238E27FC236}">
                <a16:creationId xmlns:a16="http://schemas.microsoft.com/office/drawing/2014/main" id="{BC6B8AAA-DF62-8432-DBC9-953E14703B1C}"/>
              </a:ext>
            </a:extLst>
          </p:cNvPr>
          <p:cNvGraphicFramePr>
            <a:graphicFrameLocks noGrp="1"/>
          </p:cNvGraphicFramePr>
          <p:nvPr>
            <p:ph idx="1"/>
            <p:extLst>
              <p:ext uri="{D42A27DB-BD31-4B8C-83A1-F6EECF244321}">
                <p14:modId xmlns:p14="http://schemas.microsoft.com/office/powerpoint/2010/main" val="2412252515"/>
              </p:ext>
            </p:extLst>
          </p:nvPr>
        </p:nvGraphicFramePr>
        <p:xfrm>
          <a:off x="838199" y="1825624"/>
          <a:ext cx="11092543" cy="4811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0697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D0DCA21-E1C6-BD90-0E67-F1CB4C891124}"/>
              </a:ext>
            </a:extLst>
          </p:cNvPr>
          <p:cNvSpPr txBox="1"/>
          <p:nvPr/>
        </p:nvSpPr>
        <p:spPr>
          <a:xfrm>
            <a:off x="979714" y="372324"/>
            <a:ext cx="10210800"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3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Indiferencia de Salida u Optimismo Infundado</a:t>
            </a:r>
            <a:endParaRPr kumimoji="0" lang="es-ES"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108AC07-8FA4-53F8-3424-60D891855CF6}"/>
              </a:ext>
            </a:extLst>
          </p:cNvPr>
          <p:cNvSpPr txBox="1"/>
          <p:nvPr/>
        </p:nvSpPr>
        <p:spPr>
          <a:xfrm>
            <a:off x="206829" y="1406605"/>
            <a:ext cx="11691257" cy="1015663"/>
          </a:xfrm>
          <a:prstGeom prst="rect">
            <a:avLst/>
          </a:prstGeom>
          <a:solidFill>
            <a:schemeClr val="bg1">
              <a:lumMod val="85000"/>
            </a:schemeClr>
          </a:solidFill>
          <a:ln w="38100">
            <a:solidFill>
              <a:schemeClr val="tx1"/>
            </a:solidFill>
          </a:ln>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O</a:t>
            </a:r>
            <a:r>
              <a:rPr kumimoji="0" lang="es-ES_tradnl" sz="20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curre cuando la competencia no es importante para el deportista, pues él está seguro que logrará el resultado previsto sin necesidad de poner en función sus reservas. </a:t>
            </a:r>
          </a:p>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N</a:t>
            </a:r>
            <a:r>
              <a:rPr kumimoji="0" lang="es-ES_tradnl" sz="20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o tiende a aparecer durante competencias de alto nivel. </a:t>
            </a:r>
            <a:endParaRPr lang="es-ES" sz="20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3394DF8-2C9A-C570-C7FF-CBF8C5C01585}"/>
              </a:ext>
            </a:extLst>
          </p:cNvPr>
          <p:cNvSpPr txBox="1"/>
          <p:nvPr/>
        </p:nvSpPr>
        <p:spPr>
          <a:xfrm>
            <a:off x="206828" y="2613392"/>
            <a:ext cx="11691256" cy="1631216"/>
          </a:xfrm>
          <a:prstGeom prst="rect">
            <a:avLst/>
          </a:prstGeom>
          <a:solidFill>
            <a:schemeClr val="bg1">
              <a:lumMod val="85000"/>
            </a:schemeClr>
          </a:solidFill>
          <a:ln w="38100">
            <a:solidFill>
              <a:schemeClr val="tx1"/>
            </a:solidFill>
          </a:ln>
        </p:spPr>
        <p:txBody>
          <a:bodyPr wrap="square">
            <a:spAutoFit/>
          </a:bodyPr>
          <a:lstStyle/>
          <a:p>
            <a:pPr algn="just"/>
            <a:r>
              <a:rPr kumimoji="0" lang="es-ES_tradnl" sz="1200" b="0" i="0" u="none" strike="noStrike" kern="1200" cap="none" spc="0" normalizeH="0" baseline="0" noProof="0" dirty="0">
                <a:ln>
                  <a:noFill/>
                </a:ln>
                <a:solidFill>
                  <a:srgbClr val="0066FF"/>
                </a:solidFill>
                <a:effectLst/>
                <a:uLnTx/>
                <a:uFillTx/>
                <a:latin typeface="Times New Roman" panose="02020603050405020304" pitchFamily="18" charset="0"/>
                <a:ea typeface="Times New Roman" panose="02020603050405020304" pitchFamily="18" charset="0"/>
                <a:cs typeface="+mn-cs"/>
              </a:rPr>
              <a:t> </a:t>
            </a:r>
            <a:r>
              <a:rPr lang="es-ES_tradnl" sz="2000" dirty="0">
                <a:latin typeface="Arial" panose="020B0604020202020204" pitchFamily="34" charset="0"/>
                <a:ea typeface="Times New Roman" panose="02020603050405020304" pitchFamily="18" charset="0"/>
                <a:cs typeface="Arial" panose="020B0604020202020204" pitchFamily="34" charset="0"/>
              </a:rPr>
              <a:t>S</a:t>
            </a:r>
            <a:r>
              <a:rPr kumimoji="0" lang="es-ES_tradnl" sz="2000" b="0" i="0" u="none" strike="noStrike" kern="1200" cap="none" spc="0" normalizeH="0" baseline="0" noProof="0" dirty="0" err="1">
                <a:ln>
                  <a:noFill/>
                </a:ln>
                <a:effectLst/>
                <a:uLnTx/>
                <a:uFillTx/>
                <a:latin typeface="Arial" panose="020B0604020202020204" pitchFamily="34" charset="0"/>
                <a:ea typeface="Times New Roman" panose="02020603050405020304" pitchFamily="18" charset="0"/>
                <a:cs typeface="Arial" panose="020B0604020202020204" pitchFamily="34" charset="0"/>
              </a:rPr>
              <a:t>ubestiman</a:t>
            </a:r>
            <a:r>
              <a:rPr kumimoji="0" lang="es-ES_tradnl" sz="20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las dificultades que sí tiene la próxima competencia, los contrarios son débiles, sobrevaloran sus propias fuerzas y las del equipo, las emociones que se manifiestan son positivas pero pasivas, cuando aparecen  las dificultades no se movilizan activamente para superarlas, están seguros de sí mismo, estiman lograr la victoria con facilidad, disminuye la intensidad de la atención y la motivación, se retardan los procesos perceptuales, de pensamiento y de reacción. </a:t>
            </a:r>
            <a:endParaRPr lang="es-ES" sz="2000" dirty="0">
              <a:latin typeface="Arial" panose="020B0604020202020204" pitchFamily="34" charset="0"/>
              <a:cs typeface="Arial" panose="020B0604020202020204" pitchFamily="34" charset="0"/>
            </a:endParaRPr>
          </a:p>
        </p:txBody>
      </p:sp>
      <p:sp>
        <p:nvSpPr>
          <p:cNvPr id="11" name="CuadroTexto 10">
            <a:extLst>
              <a:ext uri="{FF2B5EF4-FFF2-40B4-BE49-F238E27FC236}">
                <a16:creationId xmlns:a16="http://schemas.microsoft.com/office/drawing/2014/main" id="{08D9083A-A064-5512-B1D7-EB043936BFDE}"/>
              </a:ext>
            </a:extLst>
          </p:cNvPr>
          <p:cNvSpPr txBox="1"/>
          <p:nvPr/>
        </p:nvSpPr>
        <p:spPr>
          <a:xfrm>
            <a:off x="206828" y="4435732"/>
            <a:ext cx="11680371" cy="1015663"/>
          </a:xfrm>
          <a:prstGeom prst="rect">
            <a:avLst/>
          </a:prstGeom>
          <a:solidFill>
            <a:schemeClr val="bg1">
              <a:lumMod val="85000"/>
            </a:schemeClr>
          </a:solidFill>
          <a:ln w="38100">
            <a:solidFill>
              <a:schemeClr val="tx1"/>
            </a:solidFill>
          </a:ln>
        </p:spPr>
        <p:txBody>
          <a:bodyPr wrap="square">
            <a:spAutoFit/>
          </a:bodyPr>
          <a:lstStyle/>
          <a:p>
            <a:r>
              <a:rPr lang="es-ES_tradnl" sz="2000" dirty="0">
                <a:latin typeface="Arial" panose="020B0604020202020204" pitchFamily="34" charset="0"/>
                <a:ea typeface="Times New Roman" panose="02020603050405020304" pitchFamily="18" charset="0"/>
                <a:cs typeface="Arial" panose="020B0604020202020204" pitchFamily="34" charset="0"/>
              </a:rPr>
              <a:t>R</a:t>
            </a:r>
            <a:r>
              <a:rPr kumimoji="0" lang="es-ES_tradnl" sz="20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efugio cognitivo, por medio del cual el deportista le resta importancia a la magnitud del reto, haciendo una subestimación del contrario o una sobrevaloración de sus fuerzas, lo que le impide movilizar todos sus recursos disponibles. </a:t>
            </a:r>
            <a:endParaRPr lang="es-ES" sz="2000" dirty="0">
              <a:latin typeface="Arial" panose="020B0604020202020204" pitchFamily="34" charset="0"/>
              <a:cs typeface="Arial" panose="020B0604020202020204" pitchFamily="34" charset="0"/>
            </a:endParaRPr>
          </a:p>
        </p:txBody>
      </p:sp>
      <p:sp>
        <p:nvSpPr>
          <p:cNvPr id="13" name="CuadroTexto 12">
            <a:extLst>
              <a:ext uri="{FF2B5EF4-FFF2-40B4-BE49-F238E27FC236}">
                <a16:creationId xmlns:a16="http://schemas.microsoft.com/office/drawing/2014/main" id="{3E692781-8492-A9C0-E061-70BB8D646D72}"/>
              </a:ext>
            </a:extLst>
          </p:cNvPr>
          <p:cNvSpPr txBox="1"/>
          <p:nvPr/>
        </p:nvSpPr>
        <p:spPr>
          <a:xfrm>
            <a:off x="32656" y="5769465"/>
            <a:ext cx="11865428" cy="954107"/>
          </a:xfrm>
          <a:prstGeom prst="rect">
            <a:avLst/>
          </a:prstGeom>
          <a:noFill/>
        </p:spPr>
        <p:txBody>
          <a:bodyPr wrap="square">
            <a:spAutoFit/>
          </a:bodyPr>
          <a:lstStyle/>
          <a:p>
            <a:pPr algn="just"/>
            <a:r>
              <a:rPr lang="es-ES_tradnl" sz="2800" b="1" dirty="0">
                <a:solidFill>
                  <a:srgbClr val="FF0000"/>
                </a:solidFill>
                <a:latin typeface="Arial" panose="020B0604020202020204" pitchFamily="34" charset="0"/>
                <a:ea typeface="Times New Roman" panose="02020603050405020304" pitchFamily="18" charset="0"/>
                <a:cs typeface="Arial" panose="020B0604020202020204" pitchFamily="34" charset="0"/>
              </a:rPr>
              <a:t>I</a:t>
            </a:r>
            <a:r>
              <a:rPr kumimoji="0" lang="es-ES_tradnl" sz="2800" b="1" i="0" u="none" strike="noStrike" kern="1200" cap="none" spc="0" normalizeH="0" baseline="0" noProof="0" dirty="0" err="1">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nfluye</a:t>
            </a:r>
            <a:r>
              <a:rPr kumimoji="0" lang="es-ES_tradnl" sz="2800" b="1"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 negativamente sobre la eficacia de la capacidad de trabajo y la disposición movilizadora del  deportista y/o equipo deportivo.</a:t>
            </a:r>
            <a:endParaRPr lang="es-ES" sz="2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885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D0DCA21-E1C6-BD90-0E67-F1CB4C891124}"/>
              </a:ext>
            </a:extLst>
          </p:cNvPr>
          <p:cNvSpPr txBox="1"/>
          <p:nvPr/>
        </p:nvSpPr>
        <p:spPr>
          <a:xfrm>
            <a:off x="3439885" y="134428"/>
            <a:ext cx="3842657"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_tradnl" sz="3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Apatía de Salida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108AC07-8FA4-53F8-3424-60D891855CF6}"/>
              </a:ext>
            </a:extLst>
          </p:cNvPr>
          <p:cNvSpPr txBox="1"/>
          <p:nvPr/>
        </p:nvSpPr>
        <p:spPr>
          <a:xfrm>
            <a:off x="206828" y="1018774"/>
            <a:ext cx="11691257" cy="5563831"/>
          </a:xfrm>
          <a:prstGeom prst="rect">
            <a:avLst/>
          </a:prstGeom>
          <a:solidFill>
            <a:schemeClr val="bg1">
              <a:lumMod val="85000"/>
            </a:schemeClr>
          </a:solidFill>
          <a:ln w="38100">
            <a:solidFill>
              <a:schemeClr val="tx1"/>
            </a:solidFill>
          </a:ln>
        </p:spPr>
        <p:txBody>
          <a:bodyPr wrap="square">
            <a:spAutoFit/>
          </a:bodyPr>
          <a:lstStyle/>
          <a:p>
            <a:pPr marL="479425" algn="just">
              <a:lnSpc>
                <a:spcPct val="150000"/>
              </a:lnSpc>
            </a:pPr>
            <a:r>
              <a:rPr lang="es-ES_tradnl" sz="2400" dirty="0">
                <a:latin typeface="Arial" panose="020B0604020202020204" pitchFamily="34" charset="0"/>
                <a:ea typeface="Times New Roman" panose="02020603050405020304" pitchFamily="18" charset="0"/>
                <a:cs typeface="Arial" panose="020B0604020202020204" pitchFamily="34" charset="0"/>
              </a:rPr>
              <a:t>E</a:t>
            </a:r>
            <a:r>
              <a:rPr lang="es-ES_tradnl" sz="2400" dirty="0">
                <a:effectLst/>
                <a:latin typeface="Arial" panose="020B0604020202020204" pitchFamily="34" charset="0"/>
                <a:ea typeface="Times New Roman" panose="02020603050405020304" pitchFamily="18" charset="0"/>
                <a:cs typeface="Arial" panose="020B0604020202020204" pitchFamily="34" charset="0"/>
              </a:rPr>
              <a:t>s consecuencia de una fuerte y excesiva tensión que le ha antecedido. </a:t>
            </a:r>
          </a:p>
          <a:p>
            <a:pPr marL="479425" algn="just">
              <a:lnSpc>
                <a:spcPct val="150000"/>
              </a:lnSpc>
            </a:pPr>
            <a:r>
              <a:rPr lang="es-ES_tradnl" sz="2400" dirty="0">
                <a:effectLst/>
                <a:latin typeface="Arial" panose="020B0604020202020204" pitchFamily="34" charset="0"/>
                <a:ea typeface="Times New Roman" panose="02020603050405020304" pitchFamily="18" charset="0"/>
                <a:cs typeface="Arial" panose="020B0604020202020204" pitchFamily="34" charset="0"/>
              </a:rPr>
              <a:t>Los indicadores acentuados son: </a:t>
            </a:r>
          </a:p>
          <a:p>
            <a:pPr marL="822325" indent="-342900" algn="just">
              <a:lnSpc>
                <a:spcPct val="150000"/>
              </a:lnSpc>
              <a:buFont typeface="Wingdings" panose="05000000000000000000" pitchFamily="2" charset="2"/>
              <a:buChar char="v"/>
            </a:pPr>
            <a:r>
              <a:rPr lang="es-ES_tradnl" sz="2400" dirty="0">
                <a:latin typeface="Arial" panose="020B0604020202020204" pitchFamily="34" charset="0"/>
                <a:ea typeface="Times New Roman" panose="02020603050405020304" pitchFamily="18" charset="0"/>
                <a:cs typeface="Arial" panose="020B0604020202020204" pitchFamily="34" charset="0"/>
              </a:rPr>
              <a:t>D</a:t>
            </a:r>
            <a:r>
              <a:rPr lang="es-ES_tradnl" sz="2400" dirty="0">
                <a:effectLst/>
                <a:latin typeface="Arial" panose="020B0604020202020204" pitchFamily="34" charset="0"/>
                <a:ea typeface="Times New Roman" panose="02020603050405020304" pitchFamily="18" charset="0"/>
                <a:cs typeface="Arial" panose="020B0604020202020204" pitchFamily="34" charset="0"/>
              </a:rPr>
              <a:t>isminución de la motivación competitiva que se expresa en el no desear participar en la lucha y comienza con dificultad la misma. </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Se aminora su sentido de responsabilidad, aumenta la inseguridad, las emociones son negativas y pasivas.</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a:t>
            </a:r>
            <a:r>
              <a:rPr lang="es-ES_tradnl" sz="2400" dirty="0">
                <a:latin typeface="Arial" panose="020B0604020202020204" pitchFamily="34" charset="0"/>
                <a:ea typeface="Times New Roman" panose="02020603050405020304" pitchFamily="18" charset="0"/>
                <a:cs typeface="Arial" panose="020B0604020202020204" pitchFamily="34" charset="0"/>
              </a:rPr>
              <a:t>L</a:t>
            </a:r>
            <a:r>
              <a:rPr lang="es-ES_tradnl" sz="2400" dirty="0">
                <a:effectLst/>
                <a:latin typeface="Arial" panose="020B0604020202020204" pitchFamily="34" charset="0"/>
                <a:ea typeface="Times New Roman" panose="02020603050405020304" pitchFamily="18" charset="0"/>
                <a:cs typeface="Arial" panose="020B0604020202020204" pitchFamily="34" charset="0"/>
              </a:rPr>
              <a:t>a atención se distrae con facilidad.</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Se reduce la amplitud perceptual.</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Razona con lentitud y se retardan las reacciones.</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Bajo nivel de actividad volitiva.</a:t>
            </a:r>
            <a:endParaRPr lang="es-ES"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2432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D0DCA21-E1C6-BD90-0E67-F1CB4C891124}"/>
              </a:ext>
            </a:extLst>
          </p:cNvPr>
          <p:cNvSpPr txBox="1"/>
          <p:nvPr/>
        </p:nvSpPr>
        <p:spPr>
          <a:xfrm>
            <a:off x="3243943" y="199742"/>
            <a:ext cx="5377544"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sz="3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Fiebre  de Salida</a:t>
            </a:r>
          </a:p>
        </p:txBody>
      </p:sp>
      <p:sp>
        <p:nvSpPr>
          <p:cNvPr id="3" name="CuadroTexto 2">
            <a:extLst>
              <a:ext uri="{FF2B5EF4-FFF2-40B4-BE49-F238E27FC236}">
                <a16:creationId xmlns:a16="http://schemas.microsoft.com/office/drawing/2014/main" id="{E30F7E5F-1221-C76B-649D-345C0BE68109}"/>
              </a:ext>
            </a:extLst>
          </p:cNvPr>
          <p:cNvSpPr txBox="1"/>
          <p:nvPr/>
        </p:nvSpPr>
        <p:spPr>
          <a:xfrm>
            <a:off x="299357" y="1033702"/>
            <a:ext cx="11593285" cy="5113644"/>
          </a:xfrm>
          <a:prstGeom prst="rect">
            <a:avLst/>
          </a:prstGeom>
          <a:solidFill>
            <a:schemeClr val="bg1">
              <a:lumMod val="85000"/>
            </a:schemeClr>
          </a:solidFill>
          <a:ln w="38100">
            <a:solidFill>
              <a:schemeClr val="tx1"/>
            </a:solidFill>
          </a:ln>
        </p:spPr>
        <p:txBody>
          <a:bodyPr wrap="square">
            <a:spAutoFit/>
          </a:bodyPr>
          <a:lstStyle/>
          <a:p>
            <a:pPr>
              <a:lnSpc>
                <a:spcPct val="150000"/>
              </a:lnSpc>
            </a:pPr>
            <a:r>
              <a:rPr lang="es-ES_tradnl" sz="2000" dirty="0">
                <a:latin typeface="Arial" panose="020B0604020202020204" pitchFamily="34" charset="0"/>
                <a:ea typeface="Times New Roman" panose="02020603050405020304" pitchFamily="18" charset="0"/>
                <a:cs typeface="Arial" panose="020B0604020202020204" pitchFamily="34" charset="0"/>
              </a:rPr>
              <a:t>O</a:t>
            </a:r>
            <a:r>
              <a:rPr lang="es-ES_tradnl" sz="2000" dirty="0">
                <a:effectLst/>
                <a:latin typeface="Arial" panose="020B0604020202020204" pitchFamily="34" charset="0"/>
                <a:ea typeface="Times New Roman" panose="02020603050405020304" pitchFamily="18" charset="0"/>
                <a:cs typeface="Arial" panose="020B0604020202020204" pitchFamily="34" charset="0"/>
              </a:rPr>
              <a:t>curre más frecuentemente cuando los deportistas experimentados no se han preparado lo suficiente o son principiantes bien preparados, pero inexpertos al fin. </a:t>
            </a:r>
          </a:p>
          <a:p>
            <a:pPr>
              <a:lnSpc>
                <a:spcPct val="150000"/>
              </a:lnSpc>
            </a:pPr>
            <a:r>
              <a:rPr lang="es-ES_tradnl" sz="2000" dirty="0">
                <a:effectLst/>
                <a:latin typeface="Arial" panose="020B0604020202020204" pitchFamily="34" charset="0"/>
                <a:ea typeface="Times New Roman" panose="02020603050405020304" pitchFamily="18" charset="0"/>
                <a:cs typeface="Arial" panose="020B0604020202020204" pitchFamily="34" charset="0"/>
              </a:rPr>
              <a:t>Los indicadores de este estado son los siguientes: </a:t>
            </a:r>
          </a:p>
          <a:p>
            <a:pPr marL="342900" indent="-342900">
              <a:lnSpc>
                <a:spcPct val="150000"/>
              </a:lnSpc>
              <a:buFont typeface="Wingdings" panose="05000000000000000000" pitchFamily="2" charset="2"/>
              <a:buChar char="v"/>
            </a:pPr>
            <a:r>
              <a:rPr lang="es-ES_tradnl" sz="2000" dirty="0">
                <a:latin typeface="Arial" panose="020B0604020202020204" pitchFamily="34" charset="0"/>
                <a:ea typeface="Times New Roman" panose="02020603050405020304" pitchFamily="18" charset="0"/>
                <a:cs typeface="Arial" panose="020B0604020202020204" pitchFamily="34" charset="0"/>
              </a:rPr>
              <a:t>D</a:t>
            </a:r>
            <a:r>
              <a:rPr lang="es-ES_tradnl" sz="2000" dirty="0">
                <a:effectLst/>
                <a:latin typeface="Arial" panose="020B0604020202020204" pitchFamily="34" charset="0"/>
                <a:ea typeface="Times New Roman" panose="02020603050405020304" pitchFamily="18" charset="0"/>
                <a:cs typeface="Arial" panose="020B0604020202020204" pitchFamily="34" charset="0"/>
              </a:rPr>
              <a:t>emasiada excitación emocional que desorganiza sus conductas.</a:t>
            </a:r>
          </a:p>
          <a:p>
            <a:pPr marL="342900" indent="-342900">
              <a:lnSpc>
                <a:spcPct val="150000"/>
              </a:lnSpc>
              <a:buFont typeface="Wingdings" panose="05000000000000000000" pitchFamily="2" charset="2"/>
              <a:buChar char="v"/>
            </a:pPr>
            <a:r>
              <a:rPr lang="es-ES_tradnl" sz="2000" dirty="0">
                <a:latin typeface="Arial" panose="020B0604020202020204" pitchFamily="34" charset="0"/>
                <a:ea typeface="Times New Roman" panose="02020603050405020304" pitchFamily="18" charset="0"/>
                <a:cs typeface="Arial" panose="020B0604020202020204" pitchFamily="34" charset="0"/>
              </a:rPr>
              <a:t>L</a:t>
            </a:r>
            <a:r>
              <a:rPr lang="es-ES_tradnl" sz="2000" dirty="0">
                <a:effectLst/>
                <a:latin typeface="Arial" panose="020B0604020202020204" pitchFamily="34" charset="0"/>
                <a:ea typeface="Times New Roman" panose="02020603050405020304" pitchFamily="18" charset="0"/>
                <a:cs typeface="Arial" panose="020B0604020202020204" pitchFamily="34" charset="0"/>
              </a:rPr>
              <a:t>as vivencias emocionales son inestables.</a:t>
            </a:r>
          </a:p>
          <a:p>
            <a:pPr marL="342900" indent="-342900">
              <a:lnSpc>
                <a:spcPct val="150000"/>
              </a:lnSpc>
              <a:buFont typeface="Wingdings" panose="05000000000000000000" pitchFamily="2" charset="2"/>
              <a:buChar char="v"/>
            </a:pPr>
            <a:r>
              <a:rPr lang="es-ES_tradnl" sz="2000" dirty="0">
                <a:latin typeface="Arial" panose="020B0604020202020204" pitchFamily="34" charset="0"/>
                <a:ea typeface="Times New Roman" panose="02020603050405020304" pitchFamily="18" charset="0"/>
                <a:cs typeface="Arial" panose="020B0604020202020204" pitchFamily="34" charset="0"/>
              </a:rPr>
              <a:t>N</a:t>
            </a:r>
            <a:r>
              <a:rPr lang="es-ES_tradnl" sz="2000" dirty="0">
                <a:effectLst/>
                <a:latin typeface="Arial" panose="020B0604020202020204" pitchFamily="34" charset="0"/>
                <a:ea typeface="Times New Roman" panose="02020603050405020304" pitchFamily="18" charset="0"/>
                <a:cs typeface="Arial" panose="020B0604020202020204" pitchFamily="34" charset="0"/>
              </a:rPr>
              <a:t>o pueden controlar la concentración de su atención y por supuesto no escuchan adecuadamente las orientaciones del entrenador.</a:t>
            </a:r>
          </a:p>
          <a:p>
            <a:pPr marL="342900" indent="-342900">
              <a:lnSpc>
                <a:spcPct val="150000"/>
              </a:lnSpc>
              <a:buFont typeface="Wingdings" panose="05000000000000000000" pitchFamily="2" charset="2"/>
              <a:buChar char="v"/>
            </a:pPr>
            <a:r>
              <a:rPr lang="es-ES_tradnl" sz="2000" dirty="0">
                <a:latin typeface="Arial" panose="020B0604020202020204" pitchFamily="34" charset="0"/>
                <a:ea typeface="Times New Roman" panose="02020603050405020304" pitchFamily="18" charset="0"/>
                <a:cs typeface="Arial" panose="020B0604020202020204" pitchFamily="34" charset="0"/>
              </a:rPr>
              <a:t>L</a:t>
            </a:r>
            <a:r>
              <a:rPr lang="es-ES_tradnl" sz="2000" dirty="0">
                <a:effectLst/>
                <a:latin typeface="Arial" panose="020B0604020202020204" pitchFamily="34" charset="0"/>
                <a:ea typeface="Times New Roman" panose="02020603050405020304" pitchFamily="18" charset="0"/>
                <a:cs typeface="Arial" panose="020B0604020202020204" pitchFamily="34" charset="0"/>
              </a:rPr>
              <a:t>as percepciones y las representaciones son imprecisas.</a:t>
            </a:r>
          </a:p>
          <a:p>
            <a:pPr marL="342900" indent="-342900">
              <a:lnSpc>
                <a:spcPct val="150000"/>
              </a:lnSpc>
              <a:buFont typeface="Wingdings" panose="05000000000000000000" pitchFamily="2" charset="2"/>
              <a:buChar char="v"/>
            </a:pPr>
            <a:r>
              <a:rPr lang="es-ES_tradnl" sz="2000" dirty="0">
                <a:latin typeface="Arial" panose="020B0604020202020204" pitchFamily="34" charset="0"/>
                <a:ea typeface="Times New Roman" panose="02020603050405020304" pitchFamily="18" charset="0"/>
                <a:cs typeface="Arial" panose="020B0604020202020204" pitchFamily="34" charset="0"/>
              </a:rPr>
              <a:t>L</a:t>
            </a:r>
            <a:r>
              <a:rPr lang="es-ES_tradnl" sz="2000" dirty="0">
                <a:effectLst/>
                <a:latin typeface="Arial" panose="020B0604020202020204" pitchFamily="34" charset="0"/>
                <a:ea typeface="Times New Roman" panose="02020603050405020304" pitchFamily="18" charset="0"/>
                <a:cs typeface="Arial" panose="020B0604020202020204" pitchFamily="34" charset="0"/>
              </a:rPr>
              <a:t>as actuaciones y reacciones son inadecuadas con expresiones de aceleración.</a:t>
            </a:r>
          </a:p>
          <a:p>
            <a:pPr marL="342900" indent="-342900">
              <a:lnSpc>
                <a:spcPct val="150000"/>
              </a:lnSpc>
              <a:buFont typeface="Wingdings" panose="05000000000000000000" pitchFamily="2" charset="2"/>
              <a:buChar char="v"/>
            </a:pPr>
            <a:r>
              <a:rPr lang="es-ES_tradnl" sz="2000" dirty="0">
                <a:latin typeface="Arial" panose="020B0604020202020204" pitchFamily="34" charset="0"/>
                <a:ea typeface="Times New Roman" panose="02020603050405020304" pitchFamily="18" charset="0"/>
                <a:cs typeface="Arial" panose="020B0604020202020204" pitchFamily="34" charset="0"/>
              </a:rPr>
              <a:t>G</a:t>
            </a:r>
            <a:r>
              <a:rPr lang="es-ES_tradnl" sz="2000" dirty="0">
                <a:effectLst/>
                <a:latin typeface="Arial" panose="020B0604020202020204" pitchFamily="34" charset="0"/>
                <a:ea typeface="Times New Roman" panose="02020603050405020304" pitchFamily="18" charset="0"/>
                <a:cs typeface="Arial" panose="020B0604020202020204" pitchFamily="34" charset="0"/>
              </a:rPr>
              <a:t>ran agitación que pueden estar acompañadas de una sudoración copiosa y de un cierto temblor en las extremidades reduciendo la exactitud ejecutiva.</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4569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D0DCA21-E1C6-BD90-0E67-F1CB4C891124}"/>
              </a:ext>
            </a:extLst>
          </p:cNvPr>
          <p:cNvSpPr txBox="1"/>
          <p:nvPr/>
        </p:nvSpPr>
        <p:spPr>
          <a:xfrm>
            <a:off x="3243943" y="199742"/>
            <a:ext cx="5377544"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sz="3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Disposición Combativa</a:t>
            </a:r>
            <a:endParaRPr kumimoji="0" lang="es-ES"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E30F7E5F-1221-C76B-649D-345C0BE68109}"/>
              </a:ext>
            </a:extLst>
          </p:cNvPr>
          <p:cNvSpPr txBox="1"/>
          <p:nvPr/>
        </p:nvSpPr>
        <p:spPr>
          <a:xfrm>
            <a:off x="299357" y="1217216"/>
            <a:ext cx="11593285" cy="3901837"/>
          </a:xfrm>
          <a:prstGeom prst="rect">
            <a:avLst/>
          </a:prstGeom>
          <a:solidFill>
            <a:schemeClr val="bg1">
              <a:lumMod val="85000"/>
            </a:schemeClr>
          </a:solidFill>
          <a:ln w="38100">
            <a:solidFill>
              <a:schemeClr val="tx1"/>
            </a:solidFill>
          </a:ln>
        </p:spPr>
        <p:txBody>
          <a:bodyPr wrap="square">
            <a:spAutoFit/>
          </a:bodyPr>
          <a:lstStyle/>
          <a:p>
            <a:pPr marL="822325" indent="-342900" algn="just">
              <a:lnSpc>
                <a:spcPct val="150000"/>
              </a:lnSpc>
              <a:buFont typeface="Wingdings" panose="05000000000000000000" pitchFamily="2" charset="2"/>
              <a:buChar char="v"/>
            </a:pPr>
            <a:r>
              <a:rPr lang="es-ES_tradnl" sz="2400" dirty="0">
                <a:latin typeface="Arial" panose="020B0604020202020204" pitchFamily="34" charset="0"/>
                <a:ea typeface="Times New Roman" panose="02020603050405020304" pitchFamily="18" charset="0"/>
                <a:cs typeface="Arial" panose="020B0604020202020204" pitchFamily="34" charset="0"/>
              </a:rPr>
              <a:t>T</a:t>
            </a:r>
            <a:r>
              <a:rPr lang="es-ES_tradnl" sz="2400" dirty="0">
                <a:effectLst/>
                <a:latin typeface="Arial" panose="020B0604020202020204" pitchFamily="34" charset="0"/>
                <a:ea typeface="Times New Roman" panose="02020603050405020304" pitchFamily="18" charset="0"/>
                <a:cs typeface="Arial" panose="020B0604020202020204" pitchFamily="34" charset="0"/>
              </a:rPr>
              <a:t>oma de conciencia en cuanto a la importancia de las tareas a cumplir.</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a:t>
            </a:r>
            <a:r>
              <a:rPr lang="es-ES_tradnl" sz="2400" dirty="0">
                <a:latin typeface="Arial" panose="020B0604020202020204" pitchFamily="34" charset="0"/>
                <a:ea typeface="Times New Roman" panose="02020603050405020304" pitchFamily="18" charset="0"/>
                <a:cs typeface="Arial" panose="020B0604020202020204" pitchFamily="34" charset="0"/>
              </a:rPr>
              <a:t>S</a:t>
            </a:r>
            <a:r>
              <a:rPr lang="es-ES_tradnl" sz="2400" dirty="0">
                <a:effectLst/>
                <a:latin typeface="Arial" panose="020B0604020202020204" pitchFamily="34" charset="0"/>
                <a:ea typeface="Times New Roman" panose="02020603050405020304" pitchFamily="18" charset="0"/>
                <a:cs typeface="Arial" panose="020B0604020202020204" pitchFamily="34" charset="0"/>
              </a:rPr>
              <a:t>e acentúa la motivación y la aspiración activa a luchar hasta el fin.</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a:t>
            </a:r>
            <a:r>
              <a:rPr lang="es-ES_tradnl" sz="2400" dirty="0">
                <a:latin typeface="Arial" panose="020B0604020202020204" pitchFamily="34" charset="0"/>
                <a:ea typeface="Times New Roman" panose="02020603050405020304" pitchFamily="18" charset="0"/>
                <a:cs typeface="Arial" panose="020B0604020202020204" pitchFamily="34" charset="0"/>
              </a:rPr>
              <a:t>L</a:t>
            </a:r>
            <a:r>
              <a:rPr lang="es-ES_tradnl" sz="2400" dirty="0">
                <a:effectLst/>
                <a:latin typeface="Arial" panose="020B0604020202020204" pitchFamily="34" charset="0"/>
                <a:ea typeface="Times New Roman" panose="02020603050405020304" pitchFamily="18" charset="0"/>
                <a:cs typeface="Arial" panose="020B0604020202020204" pitchFamily="34" charset="0"/>
              </a:rPr>
              <a:t>as emociones son positivas con un carácter intenso.</a:t>
            </a:r>
          </a:p>
          <a:p>
            <a:pPr marL="822325" indent="-342900" algn="just">
              <a:lnSpc>
                <a:spcPct val="150000"/>
              </a:lnSpc>
              <a:buFont typeface="Wingdings" panose="05000000000000000000" pitchFamily="2" charset="2"/>
              <a:buChar char="v"/>
            </a:pPr>
            <a:r>
              <a:rPr lang="es-ES_tradnl" sz="2400" dirty="0">
                <a:latin typeface="Arial" panose="020B0604020202020204" pitchFamily="34" charset="0"/>
                <a:ea typeface="Times New Roman" panose="02020603050405020304" pitchFamily="18" charset="0"/>
                <a:cs typeface="Arial" panose="020B0604020202020204" pitchFamily="34" charset="0"/>
              </a:rPr>
              <a:t>A</a:t>
            </a:r>
            <a:r>
              <a:rPr lang="es-ES_tradnl" sz="2400" dirty="0">
                <a:effectLst/>
                <a:latin typeface="Arial" panose="020B0604020202020204" pitchFamily="34" charset="0"/>
                <a:ea typeface="Times New Roman" panose="02020603050405020304" pitchFamily="18" charset="0"/>
                <a:cs typeface="Arial" panose="020B0604020202020204" pitchFamily="34" charset="0"/>
              </a:rPr>
              <a:t>tención intensa y estable.</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a:t>
            </a:r>
            <a:r>
              <a:rPr lang="es-ES_tradnl" sz="2400" dirty="0">
                <a:latin typeface="Arial" panose="020B0604020202020204" pitchFamily="34" charset="0"/>
                <a:ea typeface="Times New Roman" panose="02020603050405020304" pitchFamily="18" charset="0"/>
                <a:cs typeface="Arial" panose="020B0604020202020204" pitchFamily="34" charset="0"/>
              </a:rPr>
              <a:t>A</a:t>
            </a:r>
            <a:r>
              <a:rPr lang="es-ES_tradnl" sz="2400" dirty="0">
                <a:effectLst/>
                <a:latin typeface="Arial" panose="020B0604020202020204" pitchFamily="34" charset="0"/>
                <a:ea typeface="Times New Roman" panose="02020603050405020304" pitchFamily="18" charset="0"/>
                <a:cs typeface="Arial" panose="020B0604020202020204" pitchFamily="34" charset="0"/>
              </a:rPr>
              <a:t>guda percepción.</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a:t>
            </a:r>
            <a:r>
              <a:rPr lang="es-ES_tradnl" sz="2400" dirty="0">
                <a:latin typeface="Arial" panose="020B0604020202020204" pitchFamily="34" charset="0"/>
                <a:ea typeface="Times New Roman" panose="02020603050405020304" pitchFamily="18" charset="0"/>
                <a:cs typeface="Arial" panose="020B0604020202020204" pitchFamily="34" charset="0"/>
              </a:rPr>
              <a:t>R</a:t>
            </a:r>
            <a:r>
              <a:rPr lang="es-ES_tradnl" sz="2400" dirty="0">
                <a:effectLst/>
                <a:latin typeface="Arial" panose="020B0604020202020204" pitchFamily="34" charset="0"/>
                <a:ea typeface="Times New Roman" panose="02020603050405020304" pitchFamily="18" charset="0"/>
                <a:cs typeface="Arial" panose="020B0604020202020204" pitchFamily="34" charset="0"/>
              </a:rPr>
              <a:t>ecuerda y reconoce con claridad.</a:t>
            </a:r>
          </a:p>
          <a:p>
            <a:pPr marL="822325" indent="-342900" algn="just">
              <a:lnSpc>
                <a:spcPct val="150000"/>
              </a:lnSpc>
              <a:buFont typeface="Wingdings" panose="05000000000000000000" pitchFamily="2" charset="2"/>
              <a:buChar char="v"/>
            </a:pPr>
            <a:r>
              <a:rPr lang="es-ES_tradnl" sz="2400" dirty="0">
                <a:effectLst/>
                <a:latin typeface="Arial" panose="020B0604020202020204" pitchFamily="34" charset="0"/>
                <a:ea typeface="Times New Roman" panose="02020603050405020304" pitchFamily="18" charset="0"/>
                <a:cs typeface="Arial" panose="020B0604020202020204" pitchFamily="34" charset="0"/>
              </a:rPr>
              <a:t> advierte con rapidez lo importante y hace esfuerzos volitivos máximos.</a:t>
            </a:r>
          </a:p>
        </p:txBody>
      </p:sp>
      <p:sp>
        <p:nvSpPr>
          <p:cNvPr id="4" name="CuadroTexto 3">
            <a:extLst>
              <a:ext uri="{FF2B5EF4-FFF2-40B4-BE49-F238E27FC236}">
                <a16:creationId xmlns:a16="http://schemas.microsoft.com/office/drawing/2014/main" id="{A3E0D319-2221-680F-7F56-D147B9F2C0ED}"/>
              </a:ext>
            </a:extLst>
          </p:cNvPr>
          <p:cNvSpPr txBox="1"/>
          <p:nvPr/>
        </p:nvSpPr>
        <p:spPr>
          <a:xfrm>
            <a:off x="299357" y="5490197"/>
            <a:ext cx="11489871" cy="954107"/>
          </a:xfrm>
          <a:prstGeom prst="rect">
            <a:avLst/>
          </a:prstGeom>
          <a:noFill/>
        </p:spPr>
        <p:txBody>
          <a:bodyPr wrap="square">
            <a:spAutoFit/>
          </a:bodyPr>
          <a:lstStyle/>
          <a:p>
            <a:r>
              <a:rPr kumimoji="0" lang="es-ES_tradnl" sz="28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Este tipo de estado de </a:t>
            </a:r>
            <a:r>
              <a:rPr kumimoji="0" lang="es-ES_tradnl" sz="2800" b="1" i="0" u="none" strike="noStrike" kern="1200" cap="none" spc="0" normalizeH="0" baseline="0" noProof="0" dirty="0" err="1">
                <a:ln>
                  <a:noFill/>
                </a:ln>
                <a:effectLst/>
                <a:uLnTx/>
                <a:uFillTx/>
                <a:latin typeface="Arial" panose="020B0604020202020204" pitchFamily="34" charset="0"/>
                <a:ea typeface="Times New Roman" panose="02020603050405020304" pitchFamily="18" charset="0"/>
                <a:cs typeface="Arial" panose="020B0604020202020204" pitchFamily="34" charset="0"/>
              </a:rPr>
              <a:t>prearranque</a:t>
            </a:r>
            <a:r>
              <a:rPr kumimoji="0" lang="es-ES_tradnl" sz="28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se encuentra particularmente en aquellos deportistas bien preparados y con  experiencia.</a:t>
            </a: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818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a:extLst>
              <a:ext uri="{FF2B5EF4-FFF2-40B4-BE49-F238E27FC236}">
                <a16:creationId xmlns:a16="http://schemas.microsoft.com/office/drawing/2014/main" id="{4DC0F8C6-347E-E73E-645A-AC7ACE9AB3C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pSp>
        <p:nvGrpSpPr>
          <p:cNvPr id="3" name="Group 1">
            <a:extLst>
              <a:ext uri="{FF2B5EF4-FFF2-40B4-BE49-F238E27FC236}">
                <a16:creationId xmlns:a16="http://schemas.microsoft.com/office/drawing/2014/main" id="{09D76291-4C1C-AD02-097B-6A39624F104E}"/>
              </a:ext>
            </a:extLst>
          </p:cNvPr>
          <p:cNvGrpSpPr>
            <a:grpSpLocks/>
          </p:cNvGrpSpPr>
          <p:nvPr/>
        </p:nvGrpSpPr>
        <p:grpSpPr bwMode="auto">
          <a:xfrm>
            <a:off x="842907" y="754600"/>
            <a:ext cx="10675933" cy="4927743"/>
            <a:chOff x="3917" y="7318"/>
            <a:chExt cx="5344" cy="2346"/>
          </a:xfrm>
        </p:grpSpPr>
        <p:sp>
          <p:nvSpPr>
            <p:cNvPr id="4" name="Line 16">
              <a:extLst>
                <a:ext uri="{FF2B5EF4-FFF2-40B4-BE49-F238E27FC236}">
                  <a16:creationId xmlns:a16="http://schemas.microsoft.com/office/drawing/2014/main" id="{9C9E95FA-530C-375D-6C7E-C48C071B1E13}"/>
                </a:ext>
              </a:extLst>
            </p:cNvPr>
            <p:cNvSpPr>
              <a:spLocks noChangeShapeType="1"/>
            </p:cNvSpPr>
            <p:nvPr/>
          </p:nvSpPr>
          <p:spPr bwMode="auto">
            <a:xfrm>
              <a:off x="5301" y="7384"/>
              <a:ext cx="0" cy="2280"/>
            </a:xfrm>
            <a:prstGeom prst="line">
              <a:avLst/>
            </a:prstGeom>
            <a:noFill/>
            <a:ln w="101600">
              <a:solidFill>
                <a:srgbClr val="000000"/>
              </a:solidFill>
              <a:round/>
              <a:headEnd type="triangle" w="med" len="me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5" name="Line 15">
              <a:extLst>
                <a:ext uri="{FF2B5EF4-FFF2-40B4-BE49-F238E27FC236}">
                  <a16:creationId xmlns:a16="http://schemas.microsoft.com/office/drawing/2014/main" id="{4C6FEF3D-973A-2E91-D138-68C456731E39}"/>
                </a:ext>
              </a:extLst>
            </p:cNvPr>
            <p:cNvSpPr>
              <a:spLocks noChangeShapeType="1"/>
            </p:cNvSpPr>
            <p:nvPr/>
          </p:nvSpPr>
          <p:spPr bwMode="auto">
            <a:xfrm>
              <a:off x="5181" y="9544"/>
              <a:ext cx="2760" cy="0"/>
            </a:xfrm>
            <a:prstGeom prst="line">
              <a:avLst/>
            </a:prstGeom>
            <a:noFill/>
            <a:ln w="1016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6" name="Line 14">
              <a:extLst>
                <a:ext uri="{FF2B5EF4-FFF2-40B4-BE49-F238E27FC236}">
                  <a16:creationId xmlns:a16="http://schemas.microsoft.com/office/drawing/2014/main" id="{D973C015-B916-4691-8FD6-DC05C9B3CB5A}"/>
                </a:ext>
              </a:extLst>
            </p:cNvPr>
            <p:cNvSpPr>
              <a:spLocks noChangeShapeType="1"/>
            </p:cNvSpPr>
            <p:nvPr/>
          </p:nvSpPr>
          <p:spPr bwMode="auto">
            <a:xfrm>
              <a:off x="5301" y="9064"/>
              <a:ext cx="2640"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7" name="Line 13">
              <a:extLst>
                <a:ext uri="{FF2B5EF4-FFF2-40B4-BE49-F238E27FC236}">
                  <a16:creationId xmlns:a16="http://schemas.microsoft.com/office/drawing/2014/main" id="{9CA80D6C-A0C5-E155-3F61-BC93D6D9090F}"/>
                </a:ext>
              </a:extLst>
            </p:cNvPr>
            <p:cNvSpPr>
              <a:spLocks noChangeShapeType="1"/>
            </p:cNvSpPr>
            <p:nvPr/>
          </p:nvSpPr>
          <p:spPr bwMode="auto">
            <a:xfrm>
              <a:off x="5301" y="7984"/>
              <a:ext cx="2640"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 name="Oval 12">
              <a:extLst>
                <a:ext uri="{FF2B5EF4-FFF2-40B4-BE49-F238E27FC236}">
                  <a16:creationId xmlns:a16="http://schemas.microsoft.com/office/drawing/2014/main" id="{A2D8DFDB-F194-519E-A8E8-0067D4BE008B}"/>
                </a:ext>
              </a:extLst>
            </p:cNvPr>
            <p:cNvSpPr>
              <a:spLocks noChangeArrowheads="1"/>
            </p:cNvSpPr>
            <p:nvPr/>
          </p:nvSpPr>
          <p:spPr bwMode="auto">
            <a:xfrm>
              <a:off x="5916" y="9004"/>
              <a:ext cx="120" cy="12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9" name="Oval 11">
              <a:extLst>
                <a:ext uri="{FF2B5EF4-FFF2-40B4-BE49-F238E27FC236}">
                  <a16:creationId xmlns:a16="http://schemas.microsoft.com/office/drawing/2014/main" id="{B41B32DF-00D7-6C7D-A770-409A73D05EB2}"/>
                </a:ext>
              </a:extLst>
            </p:cNvPr>
            <p:cNvSpPr>
              <a:spLocks noChangeArrowheads="1"/>
            </p:cNvSpPr>
            <p:nvPr/>
          </p:nvSpPr>
          <p:spPr bwMode="auto">
            <a:xfrm>
              <a:off x="7221" y="9184"/>
              <a:ext cx="120" cy="12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0" name="Oval 10">
              <a:extLst>
                <a:ext uri="{FF2B5EF4-FFF2-40B4-BE49-F238E27FC236}">
                  <a16:creationId xmlns:a16="http://schemas.microsoft.com/office/drawing/2014/main" id="{A0CEB524-6908-24C2-6D75-CCB4D4598A59}"/>
                </a:ext>
              </a:extLst>
            </p:cNvPr>
            <p:cNvSpPr>
              <a:spLocks noChangeArrowheads="1"/>
            </p:cNvSpPr>
            <p:nvPr/>
          </p:nvSpPr>
          <p:spPr bwMode="auto">
            <a:xfrm>
              <a:off x="6261" y="7924"/>
              <a:ext cx="120" cy="12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1" name="Oval 9">
              <a:extLst>
                <a:ext uri="{FF2B5EF4-FFF2-40B4-BE49-F238E27FC236}">
                  <a16:creationId xmlns:a16="http://schemas.microsoft.com/office/drawing/2014/main" id="{6F6C928C-36EE-757C-BDFA-60FCD712ACA7}"/>
                </a:ext>
              </a:extLst>
            </p:cNvPr>
            <p:cNvSpPr>
              <a:spLocks noChangeArrowheads="1"/>
            </p:cNvSpPr>
            <p:nvPr/>
          </p:nvSpPr>
          <p:spPr bwMode="auto">
            <a:xfrm>
              <a:off x="7341" y="7624"/>
              <a:ext cx="120" cy="12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2" name="Text Box 8">
              <a:extLst>
                <a:ext uri="{FF2B5EF4-FFF2-40B4-BE49-F238E27FC236}">
                  <a16:creationId xmlns:a16="http://schemas.microsoft.com/office/drawing/2014/main" id="{515907D8-0DAB-4BC7-C74E-2314BB8C0954}"/>
                </a:ext>
              </a:extLst>
            </p:cNvPr>
            <p:cNvSpPr txBox="1">
              <a:spLocks noChangeArrowheads="1"/>
            </p:cNvSpPr>
            <p:nvPr/>
          </p:nvSpPr>
          <p:spPr bwMode="auto">
            <a:xfrm>
              <a:off x="6122" y="7624"/>
              <a:ext cx="600" cy="36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DC</a:t>
              </a:r>
              <a:endParaRPr kumimoji="0" lang="es-ES" altLang="es-ES" sz="2800" b="0" i="0" u="none" strike="noStrike" cap="none" normalizeH="0" baseline="0" dirty="0">
                <a:ln>
                  <a:noFill/>
                </a:ln>
                <a:solidFill>
                  <a:schemeClr val="tx1"/>
                </a:solidFill>
                <a:effectLst/>
                <a:latin typeface="Arial" panose="020B0604020202020204" pitchFamily="34" charset="0"/>
              </a:endParaRPr>
            </a:p>
          </p:txBody>
        </p:sp>
        <p:sp>
          <p:nvSpPr>
            <p:cNvPr id="13" name="Text Box 7">
              <a:extLst>
                <a:ext uri="{FF2B5EF4-FFF2-40B4-BE49-F238E27FC236}">
                  <a16:creationId xmlns:a16="http://schemas.microsoft.com/office/drawing/2014/main" id="{6F3FE74D-2EE8-1B37-7759-478275C1CF3A}"/>
                </a:ext>
              </a:extLst>
            </p:cNvPr>
            <p:cNvSpPr txBox="1">
              <a:spLocks noChangeArrowheads="1"/>
            </p:cNvSpPr>
            <p:nvPr/>
          </p:nvSpPr>
          <p:spPr bwMode="auto">
            <a:xfrm>
              <a:off x="7243" y="7318"/>
              <a:ext cx="600" cy="36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FS</a:t>
              </a:r>
              <a:endParaRPr kumimoji="0" lang="es-ES" altLang="es-ES" sz="2800" b="0" i="0" u="none" strike="noStrike" cap="none" normalizeH="0" baseline="0" dirty="0">
                <a:ln>
                  <a:noFill/>
                </a:ln>
                <a:solidFill>
                  <a:schemeClr val="tx1"/>
                </a:solidFill>
                <a:effectLst/>
                <a:latin typeface="Arial" panose="020B0604020202020204" pitchFamily="34" charset="0"/>
              </a:endParaRPr>
            </a:p>
          </p:txBody>
        </p:sp>
        <p:sp>
          <p:nvSpPr>
            <p:cNvPr id="14" name="Text Box 6">
              <a:extLst>
                <a:ext uri="{FF2B5EF4-FFF2-40B4-BE49-F238E27FC236}">
                  <a16:creationId xmlns:a16="http://schemas.microsoft.com/office/drawing/2014/main" id="{1F97DC2F-A149-B140-FF03-39FAEEF64E25}"/>
                </a:ext>
              </a:extLst>
            </p:cNvPr>
            <p:cNvSpPr txBox="1">
              <a:spLocks noChangeArrowheads="1"/>
            </p:cNvSpPr>
            <p:nvPr/>
          </p:nvSpPr>
          <p:spPr bwMode="auto">
            <a:xfrm>
              <a:off x="5822" y="8704"/>
              <a:ext cx="600" cy="30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 S</a:t>
              </a:r>
              <a:endParaRPr kumimoji="0" lang="es-ES" altLang="es-ES" sz="2800" b="0" i="0" u="none" strike="noStrike" cap="none" normalizeH="0" baseline="0" dirty="0">
                <a:ln>
                  <a:noFill/>
                </a:ln>
                <a:solidFill>
                  <a:schemeClr val="tx1"/>
                </a:solidFill>
                <a:effectLst/>
                <a:latin typeface="Arial" panose="020B0604020202020204" pitchFamily="34" charset="0"/>
              </a:endParaRPr>
            </a:p>
          </p:txBody>
        </p:sp>
        <p:sp>
          <p:nvSpPr>
            <p:cNvPr id="15" name="Text Box 5">
              <a:extLst>
                <a:ext uri="{FF2B5EF4-FFF2-40B4-BE49-F238E27FC236}">
                  <a16:creationId xmlns:a16="http://schemas.microsoft.com/office/drawing/2014/main" id="{F1DF4234-B790-6509-A4C1-8085442BCD8C}"/>
                </a:ext>
              </a:extLst>
            </p:cNvPr>
            <p:cNvSpPr txBox="1">
              <a:spLocks noChangeArrowheads="1"/>
            </p:cNvSpPr>
            <p:nvPr/>
          </p:nvSpPr>
          <p:spPr bwMode="auto">
            <a:xfrm>
              <a:off x="7408" y="9064"/>
              <a:ext cx="600" cy="36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AS</a:t>
              </a:r>
              <a:endParaRPr kumimoji="0" lang="es-ES" altLang="es-ES" sz="2800" b="0" i="0" u="none" strike="noStrike" cap="none" normalizeH="0" baseline="0" dirty="0">
                <a:ln>
                  <a:noFill/>
                </a:ln>
                <a:solidFill>
                  <a:schemeClr val="tx1"/>
                </a:solidFill>
                <a:effectLst/>
                <a:latin typeface="Arial" panose="020B0604020202020204" pitchFamily="34" charset="0"/>
              </a:endParaRPr>
            </a:p>
          </p:txBody>
        </p:sp>
        <p:sp>
          <p:nvSpPr>
            <p:cNvPr id="16" name="Text Box 4">
              <a:extLst>
                <a:ext uri="{FF2B5EF4-FFF2-40B4-BE49-F238E27FC236}">
                  <a16:creationId xmlns:a16="http://schemas.microsoft.com/office/drawing/2014/main" id="{5725CB57-3B23-4198-70BB-20307F2603C0}"/>
                </a:ext>
              </a:extLst>
            </p:cNvPr>
            <p:cNvSpPr txBox="1">
              <a:spLocks noChangeArrowheads="1"/>
            </p:cNvSpPr>
            <p:nvPr/>
          </p:nvSpPr>
          <p:spPr bwMode="auto">
            <a:xfrm>
              <a:off x="8061" y="8852"/>
              <a:ext cx="1200" cy="36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NORMAL</a:t>
              </a:r>
              <a:endParaRPr kumimoji="0" lang="es-ES" altLang="es-ES" sz="2800" b="0" i="0" u="none" strike="noStrike" cap="none" normalizeH="0" baseline="0" dirty="0">
                <a:ln>
                  <a:noFill/>
                </a:ln>
                <a:solidFill>
                  <a:schemeClr val="tx1"/>
                </a:solidFill>
                <a:effectLst/>
                <a:latin typeface="Arial" panose="020B0604020202020204" pitchFamily="34" charset="0"/>
              </a:endParaRPr>
            </a:p>
          </p:txBody>
        </p:sp>
        <p:sp>
          <p:nvSpPr>
            <p:cNvPr id="17" name="Text Box 3">
              <a:extLst>
                <a:ext uri="{FF2B5EF4-FFF2-40B4-BE49-F238E27FC236}">
                  <a16:creationId xmlns:a16="http://schemas.microsoft.com/office/drawing/2014/main" id="{AA671734-33A3-9B11-71BA-7194277321CE}"/>
                </a:ext>
              </a:extLst>
            </p:cNvPr>
            <p:cNvSpPr txBox="1">
              <a:spLocks noChangeArrowheads="1"/>
            </p:cNvSpPr>
            <p:nvPr/>
          </p:nvSpPr>
          <p:spPr bwMode="auto">
            <a:xfrm>
              <a:off x="8061" y="7744"/>
              <a:ext cx="1080" cy="36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OPTIMO</a:t>
              </a:r>
              <a:endParaRPr kumimoji="0" lang="es-ES" altLang="es-ES" sz="3200" b="0" i="0" u="none" strike="noStrike" cap="none" normalizeH="0" baseline="0" dirty="0">
                <a:ln>
                  <a:noFill/>
                </a:ln>
                <a:solidFill>
                  <a:schemeClr val="tx1"/>
                </a:solidFill>
                <a:effectLst/>
                <a:latin typeface="Arial" panose="020B0604020202020204" pitchFamily="34" charset="0"/>
              </a:endParaRPr>
            </a:p>
          </p:txBody>
        </p:sp>
        <p:sp>
          <p:nvSpPr>
            <p:cNvPr id="18" name="Text Box 2">
              <a:extLst>
                <a:ext uri="{FF2B5EF4-FFF2-40B4-BE49-F238E27FC236}">
                  <a16:creationId xmlns:a16="http://schemas.microsoft.com/office/drawing/2014/main" id="{866AFCE8-7F5A-2F6A-C080-41CC7FC5A61E}"/>
                </a:ext>
              </a:extLst>
            </p:cNvPr>
            <p:cNvSpPr txBox="1">
              <a:spLocks noChangeArrowheads="1"/>
            </p:cNvSpPr>
            <p:nvPr/>
          </p:nvSpPr>
          <p:spPr bwMode="auto">
            <a:xfrm>
              <a:off x="3917" y="8404"/>
              <a:ext cx="1317" cy="60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2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TENSIÓN </a:t>
              </a:r>
              <a:endParaRPr kumimoji="0" lang="es-ES" altLang="es-ES" sz="2800" b="1"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2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PSIQUICA</a:t>
              </a:r>
              <a:endParaRPr kumimoji="0" lang="es-ES" altLang="es-ES" sz="2800" b="1" i="0" u="none" strike="noStrike" cap="none" normalizeH="0" baseline="0" dirty="0">
                <a:ln>
                  <a:noFill/>
                </a:ln>
                <a:solidFill>
                  <a:schemeClr val="tx1"/>
                </a:solidFill>
                <a:effectLst/>
                <a:latin typeface="Arial" panose="020B0604020202020204" pitchFamily="34" charset="0"/>
              </a:endParaRPr>
            </a:p>
          </p:txBody>
        </p:sp>
      </p:grpSp>
      <p:sp>
        <p:nvSpPr>
          <p:cNvPr id="19" name="Rectangle 25">
            <a:extLst>
              <a:ext uri="{FF2B5EF4-FFF2-40B4-BE49-F238E27FC236}">
                <a16:creationId xmlns:a16="http://schemas.microsoft.com/office/drawing/2014/main" id="{A07D5423-4D7E-F74C-4947-2B9D523E3A56}"/>
              </a:ext>
            </a:extLst>
          </p:cNvPr>
          <p:cNvSpPr>
            <a:spLocks noChangeArrowheads="1"/>
          </p:cNvSpPr>
          <p:nvPr/>
        </p:nvSpPr>
        <p:spPr bwMode="auto">
          <a:xfrm>
            <a:off x="7151584" y="5313298"/>
            <a:ext cx="4811754"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ctr" defTabSz="914400" rtl="0" eaLnBrk="0" fontAlgn="base" latinLnBrk="0" hangingPunct="0">
              <a:lnSpc>
                <a:spcPct val="100000"/>
              </a:lnSpc>
              <a:spcBef>
                <a:spcPct val="0"/>
              </a:spcBef>
              <a:spcAft>
                <a:spcPct val="0"/>
              </a:spcAft>
              <a:buClrTx/>
              <a:buSzTx/>
              <a:buFontTx/>
              <a:buNone/>
              <a:tabLst/>
            </a:pPr>
            <a:endParaRPr kumimoji="0" lang="es-ES" altLang="es-ES" sz="1600" b="0" i="0" u="none" strike="noStrike" cap="none" normalizeH="0" baseline="0" dirty="0">
              <a:ln>
                <a:noFill/>
              </a:ln>
              <a:solidFill>
                <a:schemeClr val="tx1"/>
              </a:solidFill>
              <a:effectLst/>
              <a:latin typeface="Arial" panose="020B0604020202020204"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pPr>
            <a:r>
              <a:rPr kumimoji="0" lang="es-ES" altLang="es-ES" sz="1600" b="0" i="0" u="none" strike="noStrike" cap="none" normalizeH="0" baseline="0" dirty="0">
                <a:ln>
                  <a:noFill/>
                </a:ln>
                <a:solidFill>
                  <a:schemeClr val="tx1"/>
                </a:solidFill>
                <a:effectLst/>
                <a:latin typeface="Arial" panose="020B0604020202020204" pitchFamily="34" charset="0"/>
              </a:rPr>
              <a:t>LEYENDA</a:t>
            </a:r>
            <a:endParaRPr kumimoji="0" lang="es-ES" altLang="es-ES" sz="1800" b="0" i="0" u="none" strike="noStrike" cap="none" normalizeH="0" baseline="0" dirty="0">
              <a:ln>
                <a:noFill/>
              </a:ln>
              <a:solidFill>
                <a:schemeClr val="tx1"/>
              </a:solidFill>
              <a:effectLst/>
              <a:latin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ES_tradnl" altLang="es-ES" sz="1200" b="0" i="0" u="none" strike="noStrike" cap="none" normalizeH="0" baseline="0" dirty="0">
                <a:ln>
                  <a:noFill/>
                </a:ln>
                <a:solidFill>
                  <a:srgbClr val="0066FF"/>
                </a:solidFill>
                <a:effectLst/>
                <a:latin typeface="Arial" panose="020B0604020202020204" pitchFamily="34" charset="0"/>
                <a:ea typeface="Times New Roman" panose="02020603050405020304" pitchFamily="18" charset="0"/>
              </a:rPr>
              <a:t>         </a:t>
            </a:r>
            <a:r>
              <a:rPr kumimoji="0" lang="es-ES_tradnl" altLang="es-ES" sz="1200" b="0" i="0" u="none" strike="noStrike" cap="none" normalizeH="0" baseline="0" dirty="0">
                <a:ln>
                  <a:noFill/>
                </a:ln>
                <a:effectLst/>
                <a:latin typeface="Arial" panose="020B0604020202020204" pitchFamily="34" charset="0"/>
                <a:ea typeface="Times New Roman" panose="02020603050405020304" pitchFamily="18" charset="0"/>
              </a:rPr>
              <a:t>DC: Disposición Combativa</a:t>
            </a:r>
            <a:endParaRPr kumimoji="0" lang="es-ES" altLang="es-ES" sz="800" b="0" i="0" u="none" strike="noStrike" cap="none" normalizeH="0" baseline="0" dirty="0">
              <a:ln>
                <a:noFill/>
              </a:ln>
              <a:effectLst/>
              <a:latin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lang="es-ES_tradnl" altLang="es-ES" sz="1200" dirty="0">
                <a:ea typeface="Times New Roman" panose="02020603050405020304" pitchFamily="18" charset="0"/>
              </a:rPr>
              <a:t>         </a:t>
            </a:r>
            <a:r>
              <a:rPr kumimoji="0" lang="es-ES_tradnl" altLang="es-ES" sz="1200" b="0" i="0" u="none" strike="noStrike" cap="none" normalizeH="0" baseline="0" dirty="0">
                <a:ln>
                  <a:noFill/>
                </a:ln>
                <a:effectLst/>
                <a:latin typeface="Arial" panose="020B0604020202020204" pitchFamily="34" charset="0"/>
                <a:ea typeface="Times New Roman" panose="02020603050405020304" pitchFamily="18" charset="0"/>
              </a:rPr>
              <a:t>FS: Fiebre de Salida</a:t>
            </a:r>
            <a:endParaRPr kumimoji="0" lang="es-ES" altLang="es-ES" sz="800" b="0" i="0" u="none" strike="noStrike" cap="none" normalizeH="0" baseline="0" dirty="0">
              <a:ln>
                <a:noFill/>
              </a:ln>
              <a:effectLst/>
              <a:latin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lang="es-ES_tradnl" altLang="es-ES" sz="1200" dirty="0">
                <a:ea typeface="Times New Roman" panose="02020603050405020304" pitchFamily="18" charset="0"/>
              </a:rPr>
              <a:t>         </a:t>
            </a:r>
            <a:r>
              <a:rPr kumimoji="0" lang="es-ES_tradnl" altLang="es-ES" sz="1200" b="0" i="0" u="none" strike="noStrike" cap="none" normalizeH="0" baseline="0" dirty="0">
                <a:ln>
                  <a:noFill/>
                </a:ln>
                <a:effectLst/>
                <a:latin typeface="Arial" panose="020B0604020202020204" pitchFamily="34" charset="0"/>
                <a:ea typeface="Times New Roman" panose="02020603050405020304" pitchFamily="18" charset="0"/>
              </a:rPr>
              <a:t>IS: Indiferencia de Salida u OI: Optimismo Infundado</a:t>
            </a:r>
            <a:endParaRPr kumimoji="0" lang="es-ES" altLang="es-ES" sz="800" b="0" i="0" u="none" strike="noStrike" cap="none" normalizeH="0" baseline="0" dirty="0">
              <a:ln>
                <a:noFill/>
              </a:ln>
              <a:effectLst/>
              <a:latin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ES_tradnl" altLang="es-ES" sz="1200" b="0" i="0" u="none" strike="noStrike" cap="none" normalizeH="0" baseline="0" dirty="0">
                <a:ln>
                  <a:noFill/>
                </a:ln>
                <a:effectLst/>
                <a:latin typeface="Arial" panose="020B0604020202020204" pitchFamily="34" charset="0"/>
                <a:ea typeface="Times New Roman" panose="02020603050405020304" pitchFamily="18" charset="0"/>
              </a:rPr>
              <a:t>         AS: Apatía de Salida</a:t>
            </a:r>
            <a:endParaRPr kumimoji="0" lang="es-ES_tradnl" altLang="es-ES" sz="18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706165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16A894-6D52-1ADD-F478-69C015615024}"/>
              </a:ext>
            </a:extLst>
          </p:cNvPr>
          <p:cNvSpPr>
            <a:spLocks noChangeArrowheads="1"/>
          </p:cNvSpPr>
          <p:nvPr/>
        </p:nvSpPr>
        <p:spPr bwMode="auto">
          <a:xfrm rot="10800000" flipV="1">
            <a:off x="517070" y="179535"/>
            <a:ext cx="1131025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_tradnl" altLang="es-ES" sz="3600" b="1" i="0" u="none" strike="noStrike" cap="none" normalizeH="0" baseline="0" dirty="0">
                <a:ln>
                  <a:noFill/>
                </a:ln>
                <a:effectLst/>
                <a:latin typeface="Arial" panose="020B0604020202020204" pitchFamily="34" charset="0"/>
                <a:ea typeface="Times New Roman" panose="02020603050405020304" pitchFamily="18" charset="0"/>
              </a:rPr>
              <a:t>TENSION PSIQUICA DURANTE LA COMPETENCIA</a:t>
            </a:r>
            <a:r>
              <a:rPr kumimoji="0" lang="es-ES" altLang="es-ES" sz="3600" b="1" i="0" u="none" strike="noStrike" cap="none" normalizeH="0" baseline="0" dirty="0">
                <a:ln>
                  <a:noFill/>
                </a:ln>
                <a:effectLst/>
                <a:latin typeface="Arial" panose="020B0604020202020204" pitchFamily="34" charset="0"/>
              </a:rPr>
              <a:t> </a:t>
            </a:r>
          </a:p>
        </p:txBody>
      </p:sp>
      <p:sp>
        <p:nvSpPr>
          <p:cNvPr id="4" name="CuadroTexto 3">
            <a:extLst>
              <a:ext uri="{FF2B5EF4-FFF2-40B4-BE49-F238E27FC236}">
                <a16:creationId xmlns:a16="http://schemas.microsoft.com/office/drawing/2014/main" id="{4288838F-8A90-4FE9-DC10-26B3F70EA669}"/>
              </a:ext>
            </a:extLst>
          </p:cNvPr>
          <p:cNvSpPr txBox="1"/>
          <p:nvPr/>
        </p:nvSpPr>
        <p:spPr>
          <a:xfrm>
            <a:off x="1034141" y="960254"/>
            <a:ext cx="10276115" cy="400110"/>
          </a:xfrm>
          <a:prstGeom prst="rect">
            <a:avLst/>
          </a:prstGeom>
          <a:noFill/>
        </p:spPr>
        <p:txBody>
          <a:bodyPr wrap="square">
            <a:spAutoFit/>
          </a:bodyPr>
          <a:lstStyle/>
          <a:p>
            <a:r>
              <a:rPr lang="es-ES_tradnl" sz="2000" dirty="0">
                <a:latin typeface="Arial" panose="020B0604020202020204" pitchFamily="34" charset="0"/>
                <a:ea typeface="Times New Roman" panose="02020603050405020304" pitchFamily="18" charset="0"/>
                <a:cs typeface="Arial" panose="020B0604020202020204" pitchFamily="34" charset="0"/>
              </a:rPr>
              <a:t>Componente de las  vivencias emocionales en el transcurso de los desafíos</a:t>
            </a:r>
            <a:endParaRPr lang="es-ES" sz="2000" dirty="0"/>
          </a:p>
        </p:txBody>
      </p:sp>
      <p:graphicFrame>
        <p:nvGraphicFramePr>
          <p:cNvPr id="5" name="Diagrama 4">
            <a:extLst>
              <a:ext uri="{FF2B5EF4-FFF2-40B4-BE49-F238E27FC236}">
                <a16:creationId xmlns:a16="http://schemas.microsoft.com/office/drawing/2014/main" id="{A29385E7-FF84-6195-A2A8-D1ECB29F900A}"/>
              </a:ext>
            </a:extLst>
          </p:cNvPr>
          <p:cNvGraphicFramePr/>
          <p:nvPr>
            <p:extLst>
              <p:ext uri="{D42A27DB-BD31-4B8C-83A1-F6EECF244321}">
                <p14:modId xmlns:p14="http://schemas.microsoft.com/office/powerpoint/2010/main" val="1836929067"/>
              </p:ext>
            </p:extLst>
          </p:nvPr>
        </p:nvGraphicFramePr>
        <p:xfrm>
          <a:off x="315685" y="1494751"/>
          <a:ext cx="11511644" cy="5363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5896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0FE170B-2777-83E8-655D-5ECCFD898540}"/>
              </a:ext>
            </a:extLst>
          </p:cNvPr>
          <p:cNvSpPr txBox="1"/>
          <p:nvPr/>
        </p:nvSpPr>
        <p:spPr>
          <a:xfrm>
            <a:off x="326571" y="819600"/>
            <a:ext cx="6923315" cy="1015663"/>
          </a:xfrm>
          <a:prstGeom prst="rect">
            <a:avLst/>
          </a:prstGeom>
          <a:solidFill>
            <a:schemeClr val="accent1">
              <a:lumMod val="20000"/>
              <a:lumOff val="80000"/>
            </a:schemeClr>
          </a:solidFill>
          <a:ln w="38100">
            <a:solidFill>
              <a:schemeClr val="tx1"/>
            </a:solidFill>
          </a:ln>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E</a:t>
            </a:r>
            <a:r>
              <a:rPr lang="es-ES_tradnl" sz="2000" dirty="0">
                <a:effectLst/>
                <a:latin typeface="Arial" panose="020B0604020202020204" pitchFamily="34" charset="0"/>
                <a:ea typeface="Times New Roman" panose="02020603050405020304" pitchFamily="18" charset="0"/>
                <a:cs typeface="Arial" panose="020B0604020202020204" pitchFamily="34" charset="0"/>
              </a:rPr>
              <a:t>jecuciones que conducen a largas e intensas tensiones, produciendo de esta manera alteraciones en la actividad del sistema nervioso central, del somático y del vegetativo.</a:t>
            </a:r>
            <a:endParaRPr lang="es-ES" sz="20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D8977F07-8D8F-BDD6-20D7-F56497689708}"/>
              </a:ext>
            </a:extLst>
          </p:cNvPr>
          <p:cNvSpPr txBox="1"/>
          <p:nvPr/>
        </p:nvSpPr>
        <p:spPr>
          <a:xfrm>
            <a:off x="8371113" y="942689"/>
            <a:ext cx="3494315" cy="523220"/>
          </a:xfrm>
          <a:prstGeom prst="rect">
            <a:avLst/>
          </a:prstGeom>
          <a:solidFill>
            <a:schemeClr val="accent1">
              <a:lumMod val="20000"/>
              <a:lumOff val="80000"/>
            </a:schemeClr>
          </a:solidFill>
          <a:ln w="38100">
            <a:solidFill>
              <a:schemeClr val="tx1"/>
            </a:solidFill>
          </a:ln>
        </p:spPr>
        <p:txBody>
          <a:bodyPr wrap="square">
            <a:spAutoFit/>
          </a:bodyPr>
          <a:lstStyle/>
          <a:p>
            <a:r>
              <a:rPr lang="es-ES_tradnl" sz="2800" b="1" dirty="0">
                <a:effectLst/>
                <a:latin typeface="Arial" panose="020B0604020202020204" pitchFamily="34" charset="0"/>
                <a:ea typeface="Times New Roman" panose="02020603050405020304" pitchFamily="18" charset="0"/>
                <a:cs typeface="Arial" panose="020B0604020202020204" pitchFamily="34" charset="0"/>
              </a:rPr>
              <a:t>“</a:t>
            </a:r>
            <a:r>
              <a:rPr lang="es-ES_tradnl" sz="2800" b="1" i="1" dirty="0">
                <a:effectLst/>
                <a:latin typeface="Arial" panose="020B0604020202020204" pitchFamily="34" charset="0"/>
                <a:ea typeface="Times New Roman" panose="02020603050405020304" pitchFamily="18" charset="0"/>
                <a:cs typeface="Arial" panose="020B0604020202020204" pitchFamily="34" charset="0"/>
              </a:rPr>
              <a:t>PUNTO MUERTO</a:t>
            </a:r>
            <a:r>
              <a:rPr lang="es-ES_tradnl" sz="2800" b="1" dirty="0">
                <a:effectLst/>
                <a:latin typeface="Arial" panose="020B0604020202020204" pitchFamily="34" charset="0"/>
                <a:ea typeface="Times New Roman" panose="02020603050405020304" pitchFamily="18" charset="0"/>
                <a:cs typeface="Arial" panose="020B0604020202020204" pitchFamily="34" charset="0"/>
              </a:rPr>
              <a:t>”</a:t>
            </a:r>
            <a:endParaRPr lang="es-ES" sz="2800" b="1" dirty="0">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F9FFCFD3-01B5-802D-CE98-726966C4308C}"/>
              </a:ext>
            </a:extLst>
          </p:cNvPr>
          <p:cNvSpPr txBox="1"/>
          <p:nvPr/>
        </p:nvSpPr>
        <p:spPr>
          <a:xfrm>
            <a:off x="326571" y="2059181"/>
            <a:ext cx="8567058" cy="1015663"/>
          </a:xfrm>
          <a:prstGeom prst="rect">
            <a:avLst/>
          </a:prstGeom>
          <a:solidFill>
            <a:schemeClr val="accent1">
              <a:lumMod val="20000"/>
              <a:lumOff val="80000"/>
            </a:schemeClr>
          </a:solidFill>
          <a:ln w="38100">
            <a:solidFill>
              <a:schemeClr val="tx1"/>
            </a:solidFill>
          </a:ln>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A</a:t>
            </a:r>
            <a:r>
              <a:rPr lang="es-ES_tradnl" sz="2000" dirty="0">
                <a:effectLst/>
                <a:latin typeface="Arial" panose="020B0604020202020204" pitchFamily="34" charset="0"/>
                <a:ea typeface="Times New Roman" panose="02020603050405020304" pitchFamily="18" charset="0"/>
                <a:cs typeface="Arial" panose="020B0604020202020204" pitchFamily="34" charset="0"/>
              </a:rPr>
              <a:t>umento de la frecuencia del pulso y la respiración, así como de la presión arterial; disminuyendo al mismo tiempo la capacidad pulmonar y  la actividad motriz</a:t>
            </a:r>
            <a:endParaRPr lang="es-ES" sz="20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98B28363-3FB6-2194-9B6D-8EEC83568CC6}"/>
              </a:ext>
            </a:extLst>
          </p:cNvPr>
          <p:cNvSpPr txBox="1"/>
          <p:nvPr/>
        </p:nvSpPr>
        <p:spPr>
          <a:xfrm>
            <a:off x="92528" y="3279136"/>
            <a:ext cx="10657116" cy="2246769"/>
          </a:xfrm>
          <a:prstGeom prst="rect">
            <a:avLst/>
          </a:prstGeom>
          <a:solidFill>
            <a:schemeClr val="accent1">
              <a:lumMod val="20000"/>
              <a:lumOff val="80000"/>
            </a:schemeClr>
          </a:solidFill>
          <a:ln w="38100">
            <a:solidFill>
              <a:schemeClr val="tx1"/>
            </a:solidFill>
          </a:ln>
        </p:spPr>
        <p:txBody>
          <a:bodyPr wrap="square">
            <a:spAutoFit/>
          </a:bodyPr>
          <a:lstStyle/>
          <a:p>
            <a:pPr algn="ctr"/>
            <a:r>
              <a:rPr lang="es-ES_tradnl" sz="2000" dirty="0">
                <a:latin typeface="Arial" panose="020B0604020202020204" pitchFamily="34" charset="0"/>
                <a:ea typeface="Times New Roman" panose="02020603050405020304" pitchFamily="18" charset="0"/>
                <a:cs typeface="Arial" panose="020B0604020202020204" pitchFamily="34" charset="0"/>
              </a:rPr>
              <a:t>S</a:t>
            </a:r>
            <a:r>
              <a:rPr lang="es-ES_tradnl" sz="2000" dirty="0">
                <a:effectLst/>
                <a:latin typeface="Arial" panose="020B0604020202020204" pitchFamily="34" charset="0"/>
                <a:ea typeface="Times New Roman" panose="02020603050405020304" pitchFamily="18" charset="0"/>
                <a:cs typeface="Arial" panose="020B0604020202020204" pitchFamily="34" charset="0"/>
              </a:rPr>
              <a:t>íntomas: </a:t>
            </a: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anose="020B0604020202020204" pitchFamily="34" charset="0"/>
              </a:rPr>
              <a:t>S</a:t>
            </a:r>
            <a:r>
              <a:rPr lang="es-ES_tradnl" sz="2000" dirty="0">
                <a:effectLst/>
                <a:latin typeface="Arial" panose="020B0604020202020204" pitchFamily="34" charset="0"/>
                <a:ea typeface="Times New Roman" panose="02020603050405020304" pitchFamily="18" charset="0"/>
                <a:cs typeface="Arial" panose="020B0604020202020204" pitchFamily="34" charset="0"/>
              </a:rPr>
              <a:t>ensaciones de ahogo y dolor en los músculos.</a:t>
            </a: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anose="020B0604020202020204" pitchFamily="34" charset="0"/>
              </a:rPr>
              <a:t>P</a:t>
            </a:r>
            <a:r>
              <a:rPr lang="es-ES_tradnl" sz="2000" dirty="0">
                <a:effectLst/>
                <a:latin typeface="Arial" panose="020B0604020202020204" pitchFamily="34" charset="0"/>
                <a:ea typeface="Times New Roman" panose="02020603050405020304" pitchFamily="18" charset="0"/>
                <a:cs typeface="Arial" panose="020B0604020202020204" pitchFamily="34" charset="0"/>
              </a:rPr>
              <a:t>esadez de todo el cuerpo.</a:t>
            </a: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anose="020B0604020202020204" pitchFamily="34" charset="0"/>
              </a:rPr>
              <a:t>V</a:t>
            </a:r>
            <a:r>
              <a:rPr lang="es-ES_tradnl" sz="2000" dirty="0">
                <a:effectLst/>
                <a:latin typeface="Arial" panose="020B0604020202020204" pitchFamily="34" charset="0"/>
                <a:ea typeface="Times New Roman" panose="02020603050405020304" pitchFamily="18" charset="0"/>
                <a:cs typeface="Arial" panose="020B0604020202020204" pitchFamily="34" charset="0"/>
              </a:rPr>
              <a:t>ivencias de depresión, inseguridad, inquietud, y de temor a no soportar la tensión.</a:t>
            </a: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anose="020B0604020202020204" pitchFamily="34" charset="0"/>
              </a:rPr>
              <a:t>D</a:t>
            </a:r>
            <a:r>
              <a:rPr lang="es-ES_tradnl" sz="2000" dirty="0">
                <a:effectLst/>
                <a:latin typeface="Arial" panose="020B0604020202020204" pitchFamily="34" charset="0"/>
                <a:ea typeface="Times New Roman" panose="02020603050405020304" pitchFamily="18" charset="0"/>
                <a:cs typeface="Arial" panose="020B0604020202020204" pitchFamily="34" charset="0"/>
              </a:rPr>
              <a:t>udas sobre el desenlace de la competencia.</a:t>
            </a:r>
          </a:p>
          <a:p>
            <a:pPr marL="342900" indent="-342900" algn="just">
              <a:buFont typeface="Arial" panose="020B0604020202020204" pitchFamily="34" charset="0"/>
              <a:buChar char="•"/>
            </a:pPr>
            <a:r>
              <a:rPr lang="es-ES_tradnl" sz="2000" dirty="0">
                <a:latin typeface="Arial" panose="020B0604020202020204" pitchFamily="34" charset="0"/>
                <a:ea typeface="Times New Roman" panose="02020603050405020304" pitchFamily="18" charset="0"/>
                <a:cs typeface="Arial" panose="020B0604020202020204" pitchFamily="34" charset="0"/>
              </a:rPr>
              <a:t>A</a:t>
            </a:r>
            <a:r>
              <a:rPr lang="es-ES_tradnl" sz="2000" dirty="0">
                <a:effectLst/>
                <a:latin typeface="Arial" panose="020B0604020202020204" pitchFamily="34" charset="0"/>
                <a:ea typeface="Times New Roman" panose="02020603050405020304" pitchFamily="18" charset="0"/>
                <a:cs typeface="Arial" panose="020B0604020202020204" pitchFamily="34" charset="0"/>
              </a:rPr>
              <a:t>lteración de la atención, debilitamiento de la actividad perceptual, de la memoria y el pensamiento, limitaciones en la actividad de la conciencia.</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1" name="CuadroTexto 10">
            <a:extLst>
              <a:ext uri="{FF2B5EF4-FFF2-40B4-BE49-F238E27FC236}">
                <a16:creationId xmlns:a16="http://schemas.microsoft.com/office/drawing/2014/main" id="{21022FD4-E772-6F54-37B2-D455E711D51E}"/>
              </a:ext>
            </a:extLst>
          </p:cNvPr>
          <p:cNvSpPr txBox="1"/>
          <p:nvPr/>
        </p:nvSpPr>
        <p:spPr>
          <a:xfrm>
            <a:off x="92528" y="5730198"/>
            <a:ext cx="12099471" cy="923330"/>
          </a:xfrm>
          <a:prstGeom prst="rect">
            <a:avLst/>
          </a:prstGeom>
          <a:noFill/>
        </p:spPr>
        <p:txBody>
          <a:bodyPr wrap="square">
            <a:spAutoFit/>
          </a:bodyPr>
          <a:lstStyle/>
          <a:p>
            <a:pPr algn="just"/>
            <a:r>
              <a:rPr lang="es-ES_tradnl" b="1" dirty="0">
                <a:solidFill>
                  <a:srgbClr val="FF0000"/>
                </a:solidFill>
                <a:latin typeface="Arial" panose="020B0604020202020204" pitchFamily="34" charset="0"/>
                <a:ea typeface="Times New Roman" panose="02020603050405020304" pitchFamily="18" charset="0"/>
                <a:cs typeface="Arial" panose="020B0604020202020204" pitchFamily="34" charset="0"/>
              </a:rPr>
              <a:t>S</a:t>
            </a:r>
            <a:r>
              <a:rPr lang="es-ES_tradnl"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e soporta con dificultad, si la atención se concentra en los indicadores fisiológicos y motrices. </a:t>
            </a:r>
            <a:endParaRPr lang="es-ES_tradnl" b="1"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algn="just"/>
            <a:r>
              <a:rPr lang="es-ES_tradnl" b="1" dirty="0">
                <a:solidFill>
                  <a:srgbClr val="FF0000"/>
                </a:solidFill>
                <a:latin typeface="Arial" panose="020B0604020202020204" pitchFamily="34" charset="0"/>
                <a:ea typeface="Times New Roman" panose="02020603050405020304" pitchFamily="18" charset="0"/>
                <a:cs typeface="Arial" panose="020B0604020202020204" pitchFamily="34" charset="0"/>
              </a:rPr>
              <a:t>E</a:t>
            </a:r>
            <a:r>
              <a:rPr lang="es-ES_tradnl"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l deportista llega a sentir alivio si cambia la orientación de la atención hacia la representación de vivencias emocionales positivas y hacia el objetivo final en forma de victoria.</a:t>
            </a:r>
            <a:endParaRPr lang="es-ES"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12" name="Flecha: a la derecha 11">
            <a:extLst>
              <a:ext uri="{FF2B5EF4-FFF2-40B4-BE49-F238E27FC236}">
                <a16:creationId xmlns:a16="http://schemas.microsoft.com/office/drawing/2014/main" id="{9431D401-0A22-6000-DDA6-DD04FE533F70}"/>
              </a:ext>
            </a:extLst>
          </p:cNvPr>
          <p:cNvSpPr/>
          <p:nvPr/>
        </p:nvSpPr>
        <p:spPr>
          <a:xfrm>
            <a:off x="7456714" y="1039544"/>
            <a:ext cx="707571" cy="419406"/>
          </a:xfrm>
          <a:prstGeom prst="righ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Flecha: doblada 13">
            <a:extLst>
              <a:ext uri="{FF2B5EF4-FFF2-40B4-BE49-F238E27FC236}">
                <a16:creationId xmlns:a16="http://schemas.microsoft.com/office/drawing/2014/main" id="{A3ECFBB9-88A5-1936-D599-AC3FEC23B3E5}"/>
              </a:ext>
            </a:extLst>
          </p:cNvPr>
          <p:cNvSpPr/>
          <p:nvPr/>
        </p:nvSpPr>
        <p:spPr>
          <a:xfrm flipH="1" flipV="1">
            <a:off x="9198426" y="1708344"/>
            <a:ext cx="1551217" cy="1286445"/>
          </a:xfrm>
          <a:prstGeom prst="ben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5" name="Flecha: doblada 14">
            <a:extLst>
              <a:ext uri="{FF2B5EF4-FFF2-40B4-BE49-F238E27FC236}">
                <a16:creationId xmlns:a16="http://schemas.microsoft.com/office/drawing/2014/main" id="{2A355B3E-6C0B-9799-0603-B657AC225A4F}"/>
              </a:ext>
            </a:extLst>
          </p:cNvPr>
          <p:cNvSpPr/>
          <p:nvPr/>
        </p:nvSpPr>
        <p:spPr>
          <a:xfrm flipH="1" flipV="1">
            <a:off x="10842169" y="1720191"/>
            <a:ext cx="1023259" cy="2775608"/>
          </a:xfrm>
          <a:prstGeom prst="ben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p14="http://schemas.microsoft.com/office/powerpoint/2010/main" val="216213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0FE170B-2777-83E8-655D-5ECCFD898540}"/>
              </a:ext>
            </a:extLst>
          </p:cNvPr>
          <p:cNvSpPr txBox="1"/>
          <p:nvPr/>
        </p:nvSpPr>
        <p:spPr>
          <a:xfrm>
            <a:off x="326571" y="819600"/>
            <a:ext cx="6923315" cy="1384995"/>
          </a:xfrm>
          <a:prstGeom prst="rect">
            <a:avLst/>
          </a:prstGeom>
          <a:solidFill>
            <a:schemeClr val="accent1">
              <a:lumMod val="20000"/>
              <a:lumOff val="80000"/>
            </a:schemeClr>
          </a:solidFill>
          <a:ln w="38100">
            <a:solidFill>
              <a:schemeClr val="tx1"/>
            </a:solidFill>
          </a:ln>
        </p:spPr>
        <p:txBody>
          <a:bodyPr wrap="square">
            <a:spAutoFit/>
          </a:bodyPr>
          <a:lstStyle/>
          <a:p>
            <a:pPr algn="just"/>
            <a:r>
              <a:rPr lang="es-ES_tradnl" sz="2800" dirty="0">
                <a:latin typeface="Arial" panose="020B0604020202020204" pitchFamily="34" charset="0"/>
                <a:ea typeface="Times New Roman" panose="02020603050405020304" pitchFamily="18" charset="0"/>
                <a:cs typeface="Arial" panose="020B0604020202020204" pitchFamily="34" charset="0"/>
              </a:rPr>
              <a:t>R</a:t>
            </a:r>
            <a:r>
              <a:rPr lang="es-ES_tradnl" sz="2800" dirty="0">
                <a:effectLst/>
                <a:latin typeface="Arial" panose="020B0604020202020204" pitchFamily="34" charset="0"/>
                <a:ea typeface="Times New Roman" panose="02020603050405020304" pitchFamily="18" charset="0"/>
                <a:cs typeface="Arial" panose="020B0604020202020204" pitchFamily="34" charset="0"/>
              </a:rPr>
              <a:t>esultado de la utilización de los esfuerzos volitivos después de cierto tiempo.</a:t>
            </a:r>
            <a:endParaRPr lang="es-ES" sz="28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D8977F07-8D8F-BDD6-20D7-F56497689708}"/>
              </a:ext>
            </a:extLst>
          </p:cNvPr>
          <p:cNvSpPr txBox="1"/>
          <p:nvPr/>
        </p:nvSpPr>
        <p:spPr>
          <a:xfrm>
            <a:off x="8371113" y="1177718"/>
            <a:ext cx="3494315" cy="523220"/>
          </a:xfrm>
          <a:prstGeom prst="rect">
            <a:avLst/>
          </a:prstGeom>
          <a:solidFill>
            <a:schemeClr val="accent1">
              <a:lumMod val="20000"/>
              <a:lumOff val="80000"/>
            </a:schemeClr>
          </a:solidFill>
          <a:ln w="38100">
            <a:solidFill>
              <a:schemeClr val="tx1"/>
            </a:solidFill>
          </a:ln>
        </p:spPr>
        <p:txBody>
          <a:bodyPr wrap="square">
            <a:spAutoFit/>
          </a:bodyPr>
          <a:lstStyle/>
          <a:p>
            <a:pPr algn="ctr"/>
            <a:r>
              <a:rPr lang="es-ES_tradnl" sz="2800" b="1" dirty="0">
                <a:effectLst/>
                <a:latin typeface="Arial" panose="020B0604020202020204" pitchFamily="34" charset="0"/>
                <a:ea typeface="Times New Roman" panose="02020603050405020304" pitchFamily="18" charset="0"/>
                <a:cs typeface="Arial" panose="020B0604020202020204" pitchFamily="34" charset="0"/>
              </a:rPr>
              <a:t>“</a:t>
            </a:r>
            <a:r>
              <a:rPr lang="es-ES_tradnl" sz="2800" b="1" i="1" dirty="0">
                <a:effectLst/>
                <a:latin typeface="Arial" panose="020B0604020202020204" pitchFamily="34" charset="0"/>
                <a:ea typeface="Times New Roman" panose="02020603050405020304" pitchFamily="18" charset="0"/>
                <a:cs typeface="Arial" panose="020B0604020202020204" pitchFamily="34" charset="0"/>
              </a:rPr>
              <a:t>SEGUNDO AIRE</a:t>
            </a:r>
            <a:r>
              <a:rPr lang="es-ES_tradnl" sz="2800" b="1" dirty="0">
                <a:effectLst/>
                <a:latin typeface="Arial" panose="020B0604020202020204" pitchFamily="34" charset="0"/>
                <a:ea typeface="Times New Roman" panose="02020603050405020304" pitchFamily="18" charset="0"/>
                <a:cs typeface="Arial" panose="020B0604020202020204" pitchFamily="34" charset="0"/>
              </a:rPr>
              <a:t>”</a:t>
            </a:r>
            <a:endParaRPr lang="es-ES" sz="2800" b="1" dirty="0">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F9FFCFD3-01B5-802D-CE98-726966C4308C}"/>
              </a:ext>
            </a:extLst>
          </p:cNvPr>
          <p:cNvSpPr txBox="1"/>
          <p:nvPr/>
        </p:nvSpPr>
        <p:spPr>
          <a:xfrm>
            <a:off x="576942" y="3547299"/>
            <a:ext cx="8567058" cy="3046988"/>
          </a:xfrm>
          <a:prstGeom prst="rect">
            <a:avLst/>
          </a:prstGeom>
          <a:solidFill>
            <a:schemeClr val="accent1">
              <a:lumMod val="20000"/>
              <a:lumOff val="80000"/>
            </a:schemeClr>
          </a:solidFill>
          <a:ln w="38100">
            <a:solidFill>
              <a:schemeClr val="tx1"/>
            </a:solidFill>
          </a:ln>
        </p:spPr>
        <p:txBody>
          <a:bodyPr wrap="square">
            <a:spAutoFit/>
          </a:bodyPr>
          <a:lstStyle/>
          <a:p>
            <a:pPr algn="just"/>
            <a:r>
              <a:rPr lang="es-ES_tradnl" sz="2400" dirty="0">
                <a:latin typeface="Arial" panose="020B0604020202020204" pitchFamily="34" charset="0"/>
                <a:ea typeface="Times New Roman" panose="02020603050405020304" pitchFamily="18" charset="0"/>
                <a:cs typeface="Arial" panose="020B0604020202020204" pitchFamily="34" charset="0"/>
              </a:rPr>
              <a:t>E</a:t>
            </a:r>
            <a:r>
              <a:rPr lang="es-ES_tradnl" sz="2400" dirty="0">
                <a:effectLst/>
                <a:latin typeface="Arial" panose="020B0604020202020204" pitchFamily="34" charset="0"/>
                <a:ea typeface="Times New Roman" panose="02020603050405020304" pitchFamily="18" charset="0"/>
                <a:cs typeface="Arial" panose="020B0604020202020204" pitchFamily="34" charset="0"/>
              </a:rPr>
              <a:t>l organismo se ha adaptado a la ejecución de un intenso trabajo, ajustando la actividad de los procesos nerviosos.</a:t>
            </a:r>
          </a:p>
          <a:p>
            <a:pPr marL="342900" indent="-342900" algn="just">
              <a:buFont typeface="Arial" panose="020B0604020202020204" pitchFamily="34" charset="0"/>
              <a:buChar char="•"/>
            </a:pPr>
            <a:r>
              <a:rPr lang="es-ES_tradnl" sz="2400" dirty="0">
                <a:effectLst/>
                <a:latin typeface="Arial" panose="020B0604020202020204" pitchFamily="34" charset="0"/>
                <a:ea typeface="Times New Roman" panose="02020603050405020304" pitchFamily="18" charset="0"/>
                <a:cs typeface="Arial" panose="020B0604020202020204" pitchFamily="34" charset="0"/>
              </a:rPr>
              <a:t>Mejoría de la actividad respiratoria, cardiaca y motriz.</a:t>
            </a:r>
          </a:p>
          <a:p>
            <a:pPr marL="342900" indent="-342900" algn="just">
              <a:buFont typeface="Arial" panose="020B0604020202020204" pitchFamily="34" charset="0"/>
              <a:buChar char="•"/>
            </a:pPr>
            <a:r>
              <a:rPr lang="es-ES_tradnl" sz="2400" dirty="0">
                <a:latin typeface="Arial" panose="020B0604020202020204" pitchFamily="34" charset="0"/>
                <a:ea typeface="Times New Roman" panose="02020603050405020304" pitchFamily="18" charset="0"/>
                <a:cs typeface="Arial" panose="020B0604020202020204" pitchFamily="34" charset="0"/>
              </a:rPr>
              <a:t>E</a:t>
            </a:r>
            <a:r>
              <a:rPr lang="es-ES_tradnl" sz="2400" dirty="0">
                <a:effectLst/>
                <a:latin typeface="Arial" panose="020B0604020202020204" pitchFamily="34" charset="0"/>
                <a:ea typeface="Times New Roman" panose="02020603050405020304" pitchFamily="18" charset="0"/>
                <a:cs typeface="Arial" panose="020B0604020202020204" pitchFamily="34" charset="0"/>
              </a:rPr>
              <a:t>mociones positivas y activas, de seguridad.</a:t>
            </a:r>
          </a:p>
          <a:p>
            <a:pPr marL="342900" indent="-342900" algn="just">
              <a:buFont typeface="Arial" panose="020B0604020202020204" pitchFamily="34" charset="0"/>
              <a:buChar char="•"/>
            </a:pPr>
            <a:r>
              <a:rPr lang="es-ES_tradnl" sz="2400" dirty="0">
                <a:effectLst/>
                <a:latin typeface="Arial" panose="020B0604020202020204" pitchFamily="34" charset="0"/>
                <a:ea typeface="Times New Roman" panose="02020603050405020304" pitchFamily="18" charset="0"/>
                <a:cs typeface="Arial" panose="020B0604020202020204" pitchFamily="34" charset="0"/>
              </a:rPr>
              <a:t>Se normaliza la actividad de los diferentes procesos psíquicos. </a:t>
            </a:r>
          </a:p>
          <a:p>
            <a:pPr marL="342900" indent="-342900" algn="just">
              <a:buFont typeface="Arial" panose="020B0604020202020204" pitchFamily="34" charset="0"/>
              <a:buChar char="•"/>
            </a:pPr>
            <a:r>
              <a:rPr lang="es-ES_tradnl" sz="2400" dirty="0">
                <a:latin typeface="Arial" panose="020B0604020202020204" pitchFamily="34" charset="0"/>
                <a:ea typeface="Times New Roman" panose="02020603050405020304" pitchFamily="18" charset="0"/>
                <a:cs typeface="Arial" panose="020B0604020202020204" pitchFamily="34" charset="0"/>
              </a:rPr>
              <a:t>Se es</a:t>
            </a:r>
            <a:r>
              <a:rPr lang="es-ES_tradnl" sz="2400" dirty="0">
                <a:effectLst/>
                <a:latin typeface="Arial" panose="020B0604020202020204" pitchFamily="34" charset="0"/>
                <a:ea typeface="Times New Roman" panose="02020603050405020304" pitchFamily="18" charset="0"/>
                <a:cs typeface="Arial" panose="020B0604020202020204" pitchFamily="34" charset="0"/>
              </a:rPr>
              <a:t>tabilizan los deseos de continuar en la competencia y de lograr el fin propuesto.</a:t>
            </a:r>
            <a:endParaRPr lang="es-ES" sz="2400" dirty="0">
              <a:latin typeface="Arial" panose="020B0604020202020204" pitchFamily="34" charset="0"/>
              <a:cs typeface="Arial" panose="020B0604020202020204" pitchFamily="34" charset="0"/>
            </a:endParaRPr>
          </a:p>
        </p:txBody>
      </p:sp>
      <p:sp>
        <p:nvSpPr>
          <p:cNvPr id="12" name="Flecha: a la derecha 11">
            <a:extLst>
              <a:ext uri="{FF2B5EF4-FFF2-40B4-BE49-F238E27FC236}">
                <a16:creationId xmlns:a16="http://schemas.microsoft.com/office/drawing/2014/main" id="{9431D401-0A22-6000-DDA6-DD04FE533F70}"/>
              </a:ext>
            </a:extLst>
          </p:cNvPr>
          <p:cNvSpPr/>
          <p:nvPr/>
        </p:nvSpPr>
        <p:spPr>
          <a:xfrm>
            <a:off x="7456714" y="1199931"/>
            <a:ext cx="707571" cy="516261"/>
          </a:xfrm>
          <a:prstGeom prst="righ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Flecha: doblada 13">
            <a:extLst>
              <a:ext uri="{FF2B5EF4-FFF2-40B4-BE49-F238E27FC236}">
                <a16:creationId xmlns:a16="http://schemas.microsoft.com/office/drawing/2014/main" id="{A3ECFBB9-88A5-1936-D599-AC3FEC23B3E5}"/>
              </a:ext>
            </a:extLst>
          </p:cNvPr>
          <p:cNvSpPr/>
          <p:nvPr/>
        </p:nvSpPr>
        <p:spPr>
          <a:xfrm flipH="1" flipV="1">
            <a:off x="9459683" y="1850908"/>
            <a:ext cx="1915888" cy="4064403"/>
          </a:xfrm>
          <a:prstGeom prst="ben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p14="http://schemas.microsoft.com/office/powerpoint/2010/main" val="757251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783A3AD-93DE-85D4-47EE-6AFC07593A17}"/>
              </a:ext>
            </a:extLst>
          </p:cNvPr>
          <p:cNvSpPr txBox="1"/>
          <p:nvPr/>
        </p:nvSpPr>
        <p:spPr>
          <a:xfrm>
            <a:off x="957943" y="423446"/>
            <a:ext cx="10276114" cy="523220"/>
          </a:xfrm>
          <a:prstGeom prst="rect">
            <a:avLst/>
          </a:prstGeom>
          <a:noFill/>
        </p:spPr>
        <p:txBody>
          <a:bodyPr wrap="square">
            <a:spAutoFit/>
          </a:bodyPr>
          <a:lstStyle/>
          <a:p>
            <a:pPr algn="ctr"/>
            <a:r>
              <a:rPr lang="es-ES_tradnl" sz="2800" b="1" dirty="0">
                <a:effectLst/>
                <a:latin typeface="Arial" panose="020B0604020202020204" pitchFamily="34" charset="0"/>
                <a:ea typeface="Times New Roman" panose="02020603050405020304" pitchFamily="18" charset="0"/>
                <a:cs typeface="Arial" panose="020B0604020202020204" pitchFamily="34" charset="0"/>
              </a:rPr>
              <a:t>TENSION PSIQUICA POSTCOMPETITIVA</a:t>
            </a:r>
            <a:endParaRPr lang="es-ES" sz="28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CuadroTexto 4">
            <a:extLst>
              <a:ext uri="{FF2B5EF4-FFF2-40B4-BE49-F238E27FC236}">
                <a16:creationId xmlns:a16="http://schemas.microsoft.com/office/drawing/2014/main" id="{B706EE26-799A-EE5B-4DEE-EE1A113A2F8E}"/>
              </a:ext>
            </a:extLst>
          </p:cNvPr>
          <p:cNvSpPr txBox="1"/>
          <p:nvPr/>
        </p:nvSpPr>
        <p:spPr>
          <a:xfrm>
            <a:off x="332014" y="1424721"/>
            <a:ext cx="11527971" cy="5009833"/>
          </a:xfrm>
          <a:prstGeom prst="rect">
            <a:avLst/>
          </a:prstGeom>
          <a:solidFill>
            <a:srgbClr val="EFCBF5"/>
          </a:solidFill>
          <a:ln w="38100">
            <a:solidFill>
              <a:schemeClr val="tx1"/>
            </a:solidFill>
          </a:ln>
        </p:spPr>
        <p:txBody>
          <a:bodyPr wrap="square">
            <a:spAutoFit/>
          </a:bodyPr>
          <a:lstStyle/>
          <a:p>
            <a:pPr algn="just">
              <a:lnSpc>
                <a:spcPct val="150000"/>
              </a:lnSpc>
            </a:pPr>
            <a:r>
              <a:rPr lang="es-ES_tradnl" sz="2400" dirty="0">
                <a:effectLst/>
                <a:latin typeface="Arial" panose="020B0604020202020204" pitchFamily="34" charset="0"/>
                <a:ea typeface="Times New Roman" panose="02020603050405020304" pitchFamily="18" charset="0"/>
                <a:cs typeface="Arial" panose="020B0604020202020204" pitchFamily="34" charset="0"/>
              </a:rPr>
              <a:t>Se experimentan por los deportistas debido a factores condicionantes tales como:</a:t>
            </a:r>
          </a:p>
          <a:p>
            <a:pPr marL="285750" indent="-285750" algn="just">
              <a:lnSpc>
                <a:spcPct val="150000"/>
              </a:lnSpc>
              <a:buFont typeface="Wingdings" panose="05000000000000000000" pitchFamily="2" charset="2"/>
              <a:buChar char="ü"/>
            </a:pPr>
            <a:r>
              <a:rPr lang="es-ES_tradnl" sz="2400" dirty="0">
                <a:latin typeface="Arial" panose="020B0604020202020204" pitchFamily="34" charset="0"/>
                <a:ea typeface="Times New Roman" panose="02020603050405020304" pitchFamily="18" charset="0"/>
                <a:cs typeface="Arial" panose="020B0604020202020204" pitchFamily="34" charset="0"/>
              </a:rPr>
              <a:t>L</a:t>
            </a:r>
            <a:r>
              <a:rPr lang="es-ES_tradnl" sz="2400" dirty="0">
                <a:effectLst/>
                <a:latin typeface="Arial" panose="020B0604020202020204" pitchFamily="34" charset="0"/>
                <a:ea typeface="Times New Roman" panose="02020603050405020304" pitchFamily="18" charset="0"/>
                <a:cs typeface="Arial" panose="020B0604020202020204" pitchFamily="34" charset="0"/>
              </a:rPr>
              <a:t>a relación entre el nivel de aspiración y los resultados alcanzados. </a:t>
            </a:r>
          </a:p>
          <a:p>
            <a:pPr marL="285750" indent="-285750" algn="just">
              <a:lnSpc>
                <a:spcPct val="150000"/>
              </a:lnSpc>
              <a:buFont typeface="Wingdings" panose="05000000000000000000" pitchFamily="2" charset="2"/>
              <a:buChar char="ü"/>
            </a:pPr>
            <a:r>
              <a:rPr lang="es-ES_tradnl" sz="2400" dirty="0">
                <a:effectLst/>
                <a:latin typeface="Arial" panose="020B0604020202020204" pitchFamily="34" charset="0"/>
                <a:ea typeface="Times New Roman" panose="02020603050405020304" pitchFamily="18" charset="0"/>
                <a:cs typeface="Arial" panose="020B0604020202020204" pitchFamily="34" charset="0"/>
              </a:rPr>
              <a:t>El rendimiento concretado en los resultados de éxito y fracaso y  la significación social que esto representa. </a:t>
            </a:r>
          </a:p>
          <a:p>
            <a:pPr marL="285750" indent="-285750" algn="just">
              <a:lnSpc>
                <a:spcPct val="150000"/>
              </a:lnSpc>
              <a:buFont typeface="Wingdings" panose="05000000000000000000" pitchFamily="2" charset="2"/>
              <a:buChar char="ü"/>
            </a:pPr>
            <a:r>
              <a:rPr lang="es-ES_tradnl" sz="2400" dirty="0">
                <a:latin typeface="Arial" panose="020B0604020202020204" pitchFamily="34" charset="0"/>
                <a:ea typeface="Times New Roman" panose="02020603050405020304" pitchFamily="18" charset="0"/>
                <a:cs typeface="Arial" panose="020B0604020202020204" pitchFamily="34" charset="0"/>
              </a:rPr>
              <a:t>L</a:t>
            </a:r>
            <a:r>
              <a:rPr lang="es-ES_tradnl" sz="2400" dirty="0">
                <a:effectLst/>
                <a:latin typeface="Arial" panose="020B0604020202020204" pitchFamily="34" charset="0"/>
                <a:ea typeface="Times New Roman" panose="02020603050405020304" pitchFamily="18" charset="0"/>
                <a:cs typeface="Arial" panose="020B0604020202020204" pitchFamily="34" charset="0"/>
              </a:rPr>
              <a:t>as tensiones vividas a partir del nivel de significación de las dificultades y obstáculos encontrados. </a:t>
            </a:r>
          </a:p>
          <a:p>
            <a:pPr marL="285750" indent="-285750" algn="just">
              <a:lnSpc>
                <a:spcPct val="150000"/>
              </a:lnSpc>
              <a:buFont typeface="Wingdings" panose="05000000000000000000" pitchFamily="2" charset="2"/>
              <a:buChar char="ü"/>
            </a:pPr>
            <a:r>
              <a:rPr lang="es-ES_tradnl" sz="2400" dirty="0">
                <a:latin typeface="Arial" panose="020B0604020202020204" pitchFamily="34" charset="0"/>
                <a:ea typeface="Times New Roman" panose="02020603050405020304" pitchFamily="18" charset="0"/>
                <a:cs typeface="Arial" panose="020B0604020202020204" pitchFamily="34" charset="0"/>
              </a:rPr>
              <a:t>L</a:t>
            </a:r>
            <a:r>
              <a:rPr lang="es-ES_tradnl" sz="2400" dirty="0">
                <a:effectLst/>
                <a:latin typeface="Arial" panose="020B0604020202020204" pitchFamily="34" charset="0"/>
                <a:ea typeface="Times New Roman" panose="02020603050405020304" pitchFamily="18" charset="0"/>
                <a:cs typeface="Arial" panose="020B0604020202020204" pitchFamily="34" charset="0"/>
              </a:rPr>
              <a:t>as cualidades de los procesos y formaciones psicológicas de la personalidad como son: las de orden volitiva, atencional, afectiva, intelectual, caracterológicas y morales presentes en los deportistas</a:t>
            </a:r>
            <a:r>
              <a:rPr lang="es-ES_tradnl" sz="2400" dirty="0">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8140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47651" y="809897"/>
            <a:ext cx="9272452" cy="1143000"/>
          </a:xfrm>
        </p:spPr>
        <p:txBody>
          <a:bodyPr>
            <a:normAutofit fontScale="90000"/>
          </a:bodyPr>
          <a:lstStyle/>
          <a:p>
            <a:pPr algn="l" eaLnBrk="1" hangingPunct="1">
              <a:lnSpc>
                <a:spcPct val="140000"/>
              </a:lnSpc>
            </a:pPr>
            <a:br>
              <a:rPr lang="es-MX" altLang="es-ES" sz="2000" dirty="0"/>
            </a:br>
            <a:r>
              <a:rPr lang="es-MX" altLang="es-ES" sz="2000" dirty="0"/>
              <a:t>.</a:t>
            </a:r>
            <a:br>
              <a:rPr lang="es-MX" altLang="es-ES" sz="2000" dirty="0"/>
            </a:br>
            <a:r>
              <a:rPr lang="es-MX" altLang="es-ES" sz="2000" dirty="0"/>
              <a:t> </a:t>
            </a:r>
            <a:br>
              <a:rPr lang="es-MX" altLang="es-ES" sz="2000" dirty="0"/>
            </a:br>
            <a:br>
              <a:rPr lang="es-MX" altLang="es-ES" sz="2000" dirty="0"/>
            </a:br>
            <a:br>
              <a:rPr lang="es-MX" altLang="es-ES" sz="2000" dirty="0"/>
            </a:br>
            <a:endParaRPr lang="en-US" altLang="es-ES" sz="2000" dirty="0"/>
          </a:p>
        </p:txBody>
      </p:sp>
      <p:graphicFrame>
        <p:nvGraphicFramePr>
          <p:cNvPr id="4" name="3 Diagrama"/>
          <p:cNvGraphicFramePr/>
          <p:nvPr>
            <p:extLst>
              <p:ext uri="{D42A27DB-BD31-4B8C-83A1-F6EECF244321}">
                <p14:modId xmlns:p14="http://schemas.microsoft.com/office/powerpoint/2010/main" val="952726958"/>
              </p:ext>
            </p:extLst>
          </p:nvPr>
        </p:nvGraphicFramePr>
        <p:xfrm>
          <a:off x="-546538" y="-488732"/>
          <a:ext cx="12738538" cy="734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11316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783A3AD-93DE-85D4-47EE-6AFC07593A17}"/>
              </a:ext>
            </a:extLst>
          </p:cNvPr>
          <p:cNvSpPr txBox="1"/>
          <p:nvPr/>
        </p:nvSpPr>
        <p:spPr>
          <a:xfrm>
            <a:off x="957943" y="423446"/>
            <a:ext cx="10276114" cy="523220"/>
          </a:xfrm>
          <a:prstGeom prst="rect">
            <a:avLst/>
          </a:prstGeom>
          <a:noFill/>
        </p:spPr>
        <p:txBody>
          <a:bodyPr wrap="square">
            <a:spAutoFit/>
          </a:bodyPr>
          <a:lstStyle/>
          <a:p>
            <a:pPr algn="ctr"/>
            <a:r>
              <a:rPr lang="es-ES_tradnl" sz="2800" b="1" dirty="0">
                <a:effectLst/>
                <a:latin typeface="Arial" panose="020B0604020202020204" pitchFamily="34" charset="0"/>
                <a:ea typeface="Times New Roman" panose="02020603050405020304" pitchFamily="18" charset="0"/>
                <a:cs typeface="Arial" panose="020B0604020202020204" pitchFamily="34" charset="0"/>
              </a:rPr>
              <a:t>TENSION PSIQUICA POSTCOMPETITIVA</a:t>
            </a:r>
            <a:endParaRPr lang="es-ES" sz="28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CuadroTexto 6">
            <a:extLst>
              <a:ext uri="{FF2B5EF4-FFF2-40B4-BE49-F238E27FC236}">
                <a16:creationId xmlns:a16="http://schemas.microsoft.com/office/drawing/2014/main" id="{163F87E2-994D-5B73-AC73-80E96CA6F838}"/>
              </a:ext>
            </a:extLst>
          </p:cNvPr>
          <p:cNvSpPr txBox="1"/>
          <p:nvPr/>
        </p:nvSpPr>
        <p:spPr>
          <a:xfrm>
            <a:off x="1126671" y="1471442"/>
            <a:ext cx="3537857" cy="523220"/>
          </a:xfrm>
          <a:prstGeom prst="rect">
            <a:avLst/>
          </a:prstGeom>
          <a:solidFill>
            <a:srgbClr val="FFFF99"/>
          </a:solidFill>
          <a:ln w="38100">
            <a:solidFill>
              <a:schemeClr val="tx1"/>
            </a:solidFill>
          </a:ln>
        </p:spPr>
        <p:txBody>
          <a:bodyPr wrap="square">
            <a:spAutoFit/>
          </a:bodyPr>
          <a:lstStyle/>
          <a:p>
            <a:pPr algn="ctr"/>
            <a:r>
              <a:rPr lang="es-ES_tradnl" sz="2800" b="1" dirty="0">
                <a:latin typeface="Arial" panose="020B0604020202020204" pitchFamily="34" charset="0"/>
                <a:ea typeface="Times New Roman" panose="02020603050405020304" pitchFamily="18" charset="0"/>
                <a:cs typeface="Arial" panose="020B0604020202020204" pitchFamily="34" charset="0"/>
              </a:rPr>
              <a:t>V</a:t>
            </a:r>
            <a:r>
              <a:rPr lang="es-ES_tradnl" sz="2800" b="1" dirty="0">
                <a:effectLst/>
                <a:latin typeface="Arial" panose="020B0604020202020204" pitchFamily="34" charset="0"/>
                <a:ea typeface="Times New Roman" panose="02020603050405020304" pitchFamily="18" charset="0"/>
                <a:cs typeface="Arial" panose="020B0604020202020204" pitchFamily="34" charset="0"/>
              </a:rPr>
              <a:t>ivencias del éxito </a:t>
            </a:r>
            <a:endParaRPr lang="es-ES" sz="2800" b="1"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00FB98CB-7439-2E7E-D15B-FDDB23ADA77F}"/>
              </a:ext>
            </a:extLst>
          </p:cNvPr>
          <p:cNvSpPr txBox="1"/>
          <p:nvPr/>
        </p:nvSpPr>
        <p:spPr>
          <a:xfrm>
            <a:off x="185059" y="2338894"/>
            <a:ext cx="5747658" cy="4093428"/>
          </a:xfrm>
          <a:prstGeom prst="rect">
            <a:avLst/>
          </a:prstGeom>
          <a:solidFill>
            <a:srgbClr val="FFFF99"/>
          </a:solidFill>
          <a:ln w="38100">
            <a:solidFill>
              <a:schemeClr val="tx1"/>
            </a:solidFill>
          </a:ln>
        </p:spPr>
        <p:txBody>
          <a:bodyPr wrap="square">
            <a:spAutoFit/>
          </a:bodyPr>
          <a:lstStyle/>
          <a:p>
            <a:pPr marL="342900" indent="-342900" algn="just">
              <a:buFont typeface="Wingdings" panose="05000000000000000000" pitchFamily="2" charset="2"/>
              <a:buChar char="Ø"/>
            </a:pPr>
            <a:r>
              <a:rPr lang="es-ES_tradnl" sz="2000" dirty="0">
                <a:latin typeface="Arial" panose="020B0604020202020204" pitchFamily="34" charset="0"/>
                <a:ea typeface="Times New Roman" panose="02020603050405020304" pitchFamily="18" charset="0"/>
                <a:cs typeface="Arial" panose="020B0604020202020204" pitchFamily="34" charset="0"/>
              </a:rPr>
              <a:t>A</a:t>
            </a:r>
            <a:r>
              <a:rPr lang="es-ES_tradnl" sz="2000" dirty="0">
                <a:effectLst/>
                <a:latin typeface="Arial" panose="020B0604020202020204" pitchFamily="34" charset="0"/>
                <a:ea typeface="Times New Roman" panose="02020603050405020304" pitchFamily="18" charset="0"/>
                <a:cs typeface="Arial" panose="020B0604020202020204" pitchFamily="34" charset="0"/>
              </a:rPr>
              <a:t>legría, placer, satisfacción y bienestar, </a:t>
            </a:r>
            <a:r>
              <a:rPr lang="es-ES_tradnl" sz="2000" dirty="0">
                <a:latin typeface="Arial" panose="020B0604020202020204" pitchFamily="34" charset="0"/>
                <a:ea typeface="Times New Roman" panose="02020603050405020304" pitchFamily="18" charset="0"/>
                <a:cs typeface="Arial" panose="020B0604020202020204" pitchFamily="34" charset="0"/>
              </a:rPr>
              <a:t>que</a:t>
            </a:r>
            <a:r>
              <a:rPr lang="es-ES_tradnl" sz="2000" dirty="0">
                <a:effectLst/>
                <a:latin typeface="Arial" panose="020B0604020202020204" pitchFamily="34" charset="0"/>
                <a:ea typeface="Times New Roman" panose="02020603050405020304" pitchFamily="18" charset="0"/>
                <a:cs typeface="Arial" panose="020B0604020202020204" pitchFamily="34" charset="0"/>
              </a:rPr>
              <a:t> acentúan la seguridad del deportista.</a:t>
            </a:r>
          </a:p>
          <a:p>
            <a:pPr marL="342900" indent="-342900" algn="just">
              <a:buFont typeface="Wingdings" panose="05000000000000000000" pitchFamily="2" charset="2"/>
              <a:buChar char="Ø"/>
            </a:pPr>
            <a:r>
              <a:rPr lang="es-ES_tradnl" sz="2000" dirty="0">
                <a:latin typeface="Arial" panose="020B0604020202020204" pitchFamily="34" charset="0"/>
                <a:ea typeface="Times New Roman" panose="02020603050405020304" pitchFamily="18" charset="0"/>
                <a:cs typeface="Arial" panose="020B0604020202020204" pitchFamily="34" charset="0"/>
              </a:rPr>
              <a:t>E</a:t>
            </a:r>
            <a:r>
              <a:rPr lang="es-ES_tradnl" sz="2000" dirty="0">
                <a:effectLst/>
                <a:latin typeface="Arial" panose="020B0604020202020204" pitchFamily="34" charset="0"/>
                <a:ea typeface="Times New Roman" panose="02020603050405020304" pitchFamily="18" charset="0"/>
                <a:cs typeface="Arial" panose="020B0604020202020204" pitchFamily="34" charset="0"/>
              </a:rPr>
              <a:t>s  </a:t>
            </a:r>
            <a:r>
              <a:rPr lang="es-ES_tradnl" sz="2000" i="1" u="sng" dirty="0">
                <a:effectLst/>
                <a:latin typeface="Arial" panose="020B0604020202020204" pitchFamily="34" charset="0"/>
                <a:ea typeface="Times New Roman" panose="02020603050405020304" pitchFamily="18" charset="0"/>
                <a:cs typeface="Arial" panose="020B0604020202020204" pitchFamily="34" charset="0"/>
              </a:rPr>
              <a:t>positiva</a:t>
            </a:r>
            <a:r>
              <a:rPr lang="es-ES_tradnl" sz="2000" i="1" dirty="0">
                <a:effectLst/>
                <a:latin typeface="Arial" panose="020B0604020202020204" pitchFamily="34" charset="0"/>
                <a:ea typeface="Times New Roman" panose="02020603050405020304" pitchFamily="18" charset="0"/>
                <a:cs typeface="Arial" panose="020B0604020202020204" pitchFamily="34" charset="0"/>
              </a:rPr>
              <a:t> </a:t>
            </a:r>
            <a:r>
              <a:rPr lang="es-ES_tradnl" sz="2000" dirty="0">
                <a:effectLst/>
                <a:latin typeface="Arial" panose="020B0604020202020204" pitchFamily="34" charset="0"/>
                <a:ea typeface="Times New Roman" panose="02020603050405020304" pitchFamily="18" charset="0"/>
                <a:cs typeface="Arial" panose="020B0604020202020204" pitchFamily="34" charset="0"/>
              </a:rPr>
              <a:t>hacia la siguiente preparación cuando aumenta la energía de la actividad y orienta adecuadamente el comportamiento psicomotor.</a:t>
            </a:r>
          </a:p>
          <a:p>
            <a:pPr marL="342900" indent="-342900" algn="just">
              <a:buFont typeface="Wingdings" panose="05000000000000000000" pitchFamily="2" charset="2"/>
              <a:buChar char="Ø"/>
            </a:pPr>
            <a:r>
              <a:rPr lang="es-ES_tradnl" sz="2000" dirty="0">
                <a:effectLst/>
                <a:latin typeface="Arial" panose="020B0604020202020204" pitchFamily="34" charset="0"/>
                <a:ea typeface="Times New Roman" panose="02020603050405020304" pitchFamily="18" charset="0"/>
                <a:cs typeface="Arial" panose="020B0604020202020204" pitchFamily="34" charset="0"/>
              </a:rPr>
              <a:t>Es </a:t>
            </a:r>
            <a:r>
              <a:rPr lang="es-ES_tradnl" sz="2000" i="1" u="sng" dirty="0">
                <a:effectLst/>
                <a:latin typeface="Arial" panose="020B0604020202020204" pitchFamily="34" charset="0"/>
                <a:ea typeface="Times New Roman" panose="02020603050405020304" pitchFamily="18" charset="0"/>
                <a:cs typeface="Arial" panose="020B0604020202020204" pitchFamily="34" charset="0"/>
              </a:rPr>
              <a:t>negativa</a:t>
            </a:r>
            <a:r>
              <a:rPr lang="es-ES_tradnl" sz="2000" i="1" dirty="0">
                <a:effectLst/>
                <a:latin typeface="Arial" panose="020B0604020202020204" pitchFamily="34" charset="0"/>
                <a:ea typeface="Times New Roman" panose="02020603050405020304" pitchFamily="18" charset="0"/>
                <a:cs typeface="Arial" panose="020B0604020202020204" pitchFamily="34" charset="0"/>
              </a:rPr>
              <a:t> </a:t>
            </a:r>
            <a:r>
              <a:rPr lang="es-ES_tradnl" sz="2000" dirty="0">
                <a:effectLst/>
                <a:latin typeface="Arial" panose="020B0604020202020204" pitchFamily="34" charset="0"/>
                <a:ea typeface="Times New Roman" panose="02020603050405020304" pitchFamily="18" charset="0"/>
                <a:cs typeface="Arial" panose="020B0604020202020204" pitchFamily="34" charset="0"/>
              </a:rPr>
              <a:t>cuando la orientación del deportista es disonante con respecto al inicio de una nueva etapa de preparación por disminución de la energía de la actividad</a:t>
            </a:r>
            <a:r>
              <a:rPr lang="es-ES_tradnl" sz="2000" dirty="0">
                <a:latin typeface="Arial" panose="020B0604020202020204" pitchFamily="34" charset="0"/>
                <a:ea typeface="Times New Roman" panose="02020603050405020304" pitchFamily="18" charset="0"/>
                <a:cs typeface="Arial" panose="020B0604020202020204" pitchFamily="34" charset="0"/>
              </a:rPr>
              <a:t> (</a:t>
            </a:r>
            <a:r>
              <a:rPr lang="es-ES_tradnl" sz="2000" dirty="0">
                <a:effectLst/>
                <a:latin typeface="Arial" panose="020B0604020202020204" pitchFamily="34" charset="0"/>
                <a:ea typeface="Times New Roman" panose="02020603050405020304" pitchFamily="18" charset="0"/>
                <a:cs typeface="Arial" panose="020B0604020202020204" pitchFamily="34" charset="0"/>
              </a:rPr>
              <a:t>debido a la sobreestimación de las posibilidades y resultados que ha conquistado el deportista).</a:t>
            </a:r>
            <a:endParaRPr lang="es-ES" sz="2000" dirty="0">
              <a:latin typeface="Arial" panose="020B0604020202020204" pitchFamily="34" charset="0"/>
              <a:cs typeface="Arial" panose="020B0604020202020204" pitchFamily="34" charset="0"/>
            </a:endParaRPr>
          </a:p>
        </p:txBody>
      </p:sp>
      <p:sp>
        <p:nvSpPr>
          <p:cNvPr id="11" name="CuadroTexto 10">
            <a:extLst>
              <a:ext uri="{FF2B5EF4-FFF2-40B4-BE49-F238E27FC236}">
                <a16:creationId xmlns:a16="http://schemas.microsoft.com/office/drawing/2014/main" id="{A7265C5A-808B-F57D-4ACE-4A1415901084}"/>
              </a:ext>
            </a:extLst>
          </p:cNvPr>
          <p:cNvSpPr txBox="1"/>
          <p:nvPr/>
        </p:nvSpPr>
        <p:spPr>
          <a:xfrm>
            <a:off x="7339693" y="1381170"/>
            <a:ext cx="4087585" cy="523220"/>
          </a:xfrm>
          <a:prstGeom prst="rect">
            <a:avLst/>
          </a:prstGeom>
          <a:solidFill>
            <a:srgbClr val="FFFF99"/>
          </a:solidFill>
          <a:ln w="38100">
            <a:solidFill>
              <a:schemeClr val="tx1"/>
            </a:solidFill>
          </a:ln>
        </p:spPr>
        <p:txBody>
          <a:bodyPr wrap="square">
            <a:spAutoFit/>
          </a:bodyPr>
          <a:lstStyle/>
          <a:p>
            <a:pPr algn="ctr"/>
            <a:r>
              <a:rPr lang="es-ES_tradnl" sz="2800" b="1" dirty="0">
                <a:latin typeface="Arial" panose="020B0604020202020204" pitchFamily="34" charset="0"/>
                <a:ea typeface="Times New Roman" panose="02020603050405020304" pitchFamily="18" charset="0"/>
                <a:cs typeface="Arial" panose="020B0604020202020204" pitchFamily="34" charset="0"/>
              </a:rPr>
              <a:t>V</a:t>
            </a:r>
            <a:r>
              <a:rPr lang="es-ES_tradnl" sz="2800" b="1" dirty="0">
                <a:effectLst/>
                <a:latin typeface="Arial" panose="020B0604020202020204" pitchFamily="34" charset="0"/>
                <a:ea typeface="Times New Roman" panose="02020603050405020304" pitchFamily="18" charset="0"/>
                <a:cs typeface="Arial" panose="020B0604020202020204" pitchFamily="34" charset="0"/>
              </a:rPr>
              <a:t>ivencias del fracaso </a:t>
            </a:r>
            <a:endParaRPr lang="es-ES" sz="2800" b="1" dirty="0">
              <a:latin typeface="Arial" panose="020B0604020202020204" pitchFamily="34" charset="0"/>
              <a:cs typeface="Arial" panose="020B0604020202020204" pitchFamily="34" charset="0"/>
            </a:endParaRPr>
          </a:p>
        </p:txBody>
      </p:sp>
      <p:sp>
        <p:nvSpPr>
          <p:cNvPr id="13" name="CuadroTexto 12">
            <a:extLst>
              <a:ext uri="{FF2B5EF4-FFF2-40B4-BE49-F238E27FC236}">
                <a16:creationId xmlns:a16="http://schemas.microsoft.com/office/drawing/2014/main" id="{622F748B-B872-BBA4-E529-4E22EB13173D}"/>
              </a:ext>
            </a:extLst>
          </p:cNvPr>
          <p:cNvSpPr txBox="1"/>
          <p:nvPr/>
        </p:nvSpPr>
        <p:spPr>
          <a:xfrm>
            <a:off x="6651171" y="2338894"/>
            <a:ext cx="5225143" cy="3785652"/>
          </a:xfrm>
          <a:prstGeom prst="rect">
            <a:avLst/>
          </a:prstGeom>
          <a:solidFill>
            <a:srgbClr val="FFFF99"/>
          </a:solidFill>
          <a:ln w="38100">
            <a:solidFill>
              <a:schemeClr val="tx1"/>
            </a:solidFill>
          </a:ln>
        </p:spPr>
        <p:txBody>
          <a:bodyPr wrap="square">
            <a:spAutoFit/>
          </a:bodyPr>
          <a:lstStyle/>
          <a:p>
            <a:pPr marL="171450" indent="-171450" algn="just">
              <a:buFont typeface="Wingdings" panose="05000000000000000000" pitchFamily="2" charset="2"/>
              <a:buChar char="Ø"/>
            </a:pPr>
            <a:r>
              <a:rPr lang="es-ES_tradnl" sz="2000" dirty="0">
                <a:latin typeface="Arial" panose="020B0604020202020204" pitchFamily="34" charset="0"/>
                <a:ea typeface="Times New Roman" panose="02020603050405020304" pitchFamily="18" charset="0"/>
                <a:cs typeface="Arial" panose="020B0604020202020204" pitchFamily="34" charset="0"/>
              </a:rPr>
              <a:t>T</a:t>
            </a:r>
            <a:r>
              <a:rPr lang="es-ES_tradnl" sz="2000" dirty="0">
                <a:effectLst/>
                <a:latin typeface="Arial" panose="020B0604020202020204" pitchFamily="34" charset="0"/>
                <a:ea typeface="Times New Roman" panose="02020603050405020304" pitchFamily="18" charset="0"/>
                <a:cs typeface="Arial" panose="020B0604020202020204" pitchFamily="34" charset="0"/>
              </a:rPr>
              <a:t>risteza, amargura, agobio y decepción conducen generalmente a la desconfianza, haciendo que en dependencia de la relación entre la valoración de los demás en los análisis (fundamentalmente el del entrenador) y la autovaloración del deportista y/o equipo deportivo sobre la base de  la preparación realizada y la experiencia deportiva con los resultados alcanzados.</a:t>
            </a:r>
          </a:p>
          <a:p>
            <a:pPr marL="342900" indent="-342900" algn="just">
              <a:buFont typeface="Wingdings" panose="05000000000000000000" pitchFamily="2" charset="2"/>
              <a:buChar char="Ø"/>
            </a:pPr>
            <a:r>
              <a:rPr lang="es-ES_tradnl" sz="2000" dirty="0">
                <a:latin typeface="Arial" panose="020B0604020202020204" pitchFamily="34" charset="0"/>
                <a:ea typeface="Times New Roman" panose="02020603050405020304" pitchFamily="18" charset="0"/>
                <a:cs typeface="Arial" panose="020B0604020202020204" pitchFamily="34" charset="0"/>
              </a:rPr>
              <a:t>P</a:t>
            </a:r>
            <a:r>
              <a:rPr lang="es-ES_tradnl" sz="2000" dirty="0">
                <a:effectLst/>
                <a:latin typeface="Arial" panose="020B0604020202020204" pitchFamily="34" charset="0"/>
                <a:ea typeface="Times New Roman" panose="02020603050405020304" pitchFamily="18" charset="0"/>
                <a:cs typeface="Arial" panose="020B0604020202020204" pitchFamily="34" charset="0"/>
              </a:rPr>
              <a:t>ueden producir una disminución o un aumento de la energía de  la actividad.</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2790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subTitle" idx="1"/>
          </p:nvPr>
        </p:nvSpPr>
        <p:spPr>
          <a:xfrm>
            <a:off x="288758" y="228601"/>
            <a:ext cx="11713945" cy="6499458"/>
          </a:xfrm>
        </p:spPr>
        <p:txBody>
          <a:bodyPr>
            <a:noAutofit/>
          </a:bodyPr>
          <a:lstStyle/>
          <a:p>
            <a:pPr algn="just"/>
            <a:endParaRPr lang="es-ES" sz="1800" b="1" dirty="0">
              <a:latin typeface="Arial" pitchFamily="34" charset="0"/>
              <a:cs typeface="Arial" pitchFamily="34" charset="0"/>
            </a:endParaRPr>
          </a:p>
          <a:p>
            <a:pPr algn="just"/>
            <a:endParaRPr lang="es-ES" sz="1800" b="1" dirty="0">
              <a:latin typeface="Arial" pitchFamily="34" charset="0"/>
              <a:cs typeface="Arial" pitchFamily="34" charset="0"/>
            </a:endParaRPr>
          </a:p>
          <a:p>
            <a:r>
              <a:rPr lang="es-ES" sz="2800" b="1" dirty="0">
                <a:latin typeface="Arial" pitchFamily="34" charset="0"/>
                <a:cs typeface="Arial" pitchFamily="34" charset="0"/>
              </a:rPr>
              <a:t>Universidad de Artemisa Julio Díaz González</a:t>
            </a:r>
          </a:p>
          <a:p>
            <a:r>
              <a:rPr lang="es-ES" sz="2800" b="1" dirty="0">
                <a:latin typeface="Arial" pitchFamily="34" charset="0"/>
                <a:cs typeface="Arial" pitchFamily="34" charset="0"/>
              </a:rPr>
              <a:t>Facultad de Cultura Física. </a:t>
            </a:r>
          </a:p>
          <a:p>
            <a:r>
              <a:rPr lang="es-ES" sz="2800" b="1" dirty="0">
                <a:latin typeface="Arial" pitchFamily="34" charset="0"/>
                <a:cs typeface="Arial" pitchFamily="34" charset="0"/>
              </a:rPr>
              <a:t>Departamento Deporte y Ciencias Aplicadas</a:t>
            </a:r>
          </a:p>
          <a:p>
            <a:endParaRPr lang="es-ES" sz="2800" b="1" dirty="0">
              <a:latin typeface="Arial" pitchFamily="34" charset="0"/>
              <a:cs typeface="Arial" pitchFamily="34" charset="0"/>
            </a:endParaRPr>
          </a:p>
          <a:p>
            <a:endParaRPr lang="es-ES" sz="1800" b="1" dirty="0">
              <a:latin typeface="Arial" pitchFamily="34" charset="0"/>
              <a:cs typeface="Arial" pitchFamily="34" charset="0"/>
            </a:endParaRPr>
          </a:p>
          <a:p>
            <a:r>
              <a:rPr lang="es-ES" b="1" dirty="0">
                <a:latin typeface="Arial" pitchFamily="34" charset="0"/>
                <a:cs typeface="Arial" pitchFamily="34" charset="0"/>
              </a:rPr>
              <a:t>HERRAMIENTAS PSICOLÓGICAS PARA ENTRENADORES Y PROFESORES DE  </a:t>
            </a:r>
          </a:p>
          <a:p>
            <a:r>
              <a:rPr lang="es-ES" b="1" dirty="0">
                <a:latin typeface="Arial" pitchFamily="34" charset="0"/>
                <a:cs typeface="Arial" pitchFamily="34" charset="0"/>
              </a:rPr>
              <a:t>      EDUCACIÓN FÍSICA </a:t>
            </a:r>
          </a:p>
          <a:p>
            <a:endParaRPr lang="es-ES" sz="1800" b="1" dirty="0">
              <a:latin typeface="Arial" pitchFamily="34" charset="0"/>
              <a:cs typeface="Arial" pitchFamily="34" charset="0"/>
            </a:endParaRPr>
          </a:p>
          <a:p>
            <a:pPr algn="r"/>
            <a:endParaRPr lang="es-ES" sz="1800" b="1" dirty="0">
              <a:latin typeface="Arial" pitchFamily="34" charset="0"/>
              <a:cs typeface="Arial" pitchFamily="34" charset="0"/>
            </a:endParaRPr>
          </a:p>
          <a:p>
            <a:pPr algn="l"/>
            <a:r>
              <a:rPr lang="es-ES" sz="1800" b="1" dirty="0">
                <a:latin typeface="Arial" pitchFamily="34" charset="0"/>
                <a:cs typeface="Arial" pitchFamily="34" charset="0"/>
              </a:rPr>
              <a:t>Profesor de curso:</a:t>
            </a:r>
            <a:endParaRPr lang="es-ES" sz="1800" dirty="0">
              <a:latin typeface="Arial" pitchFamily="34" charset="0"/>
              <a:cs typeface="Arial" pitchFamily="34" charset="0"/>
            </a:endParaRPr>
          </a:p>
          <a:p>
            <a:pPr algn="l"/>
            <a:r>
              <a:rPr lang="es-ES" sz="1800" dirty="0" err="1">
                <a:latin typeface="Arial" pitchFamily="34" charset="0"/>
                <a:cs typeface="Arial" pitchFamily="34" charset="0"/>
              </a:rPr>
              <a:t>Msc.</a:t>
            </a:r>
            <a:r>
              <a:rPr lang="es-ES" sz="1800" dirty="0">
                <a:latin typeface="Arial" pitchFamily="34" charset="0"/>
                <a:cs typeface="Arial" pitchFamily="34" charset="0"/>
              </a:rPr>
              <a:t> Marlene Colombé Echenique. Profesora Auxiliar</a:t>
            </a:r>
          </a:p>
          <a:p>
            <a:pPr algn="l"/>
            <a:r>
              <a:rPr lang="es-ES" sz="1800" u="sng" dirty="0">
                <a:latin typeface="Arial" pitchFamily="34" charset="0"/>
                <a:cs typeface="Arial" pitchFamily="34" charset="0"/>
                <a:hlinkClick r:id="rId2"/>
              </a:rPr>
              <a:t>marlenece@uart.edu.cu</a:t>
            </a:r>
            <a:endParaRPr lang="es-ES" sz="1800" dirty="0">
              <a:latin typeface="Arial" pitchFamily="34" charset="0"/>
              <a:cs typeface="Arial" pitchFamily="34" charset="0"/>
            </a:endParaRPr>
          </a:p>
          <a:p>
            <a:pPr algn="l"/>
            <a:r>
              <a:rPr lang="es-ES" sz="1800" u="sng" dirty="0">
                <a:latin typeface="Arial" pitchFamily="34" charset="0"/>
                <a:cs typeface="Arial" pitchFamily="34" charset="0"/>
                <a:hlinkClick r:id="rId3"/>
              </a:rPr>
              <a:t>marlenecolomb8@gmail.com</a:t>
            </a:r>
            <a:endParaRPr lang="es-ES" sz="1800" dirty="0">
              <a:latin typeface="Arial" pitchFamily="34" charset="0"/>
              <a:cs typeface="Arial" pitchFamily="34" charset="0"/>
            </a:endParaRPr>
          </a:p>
          <a:p>
            <a:pPr algn="just"/>
            <a:r>
              <a:rPr lang="es-ES" sz="1800" dirty="0">
                <a:latin typeface="Arial" pitchFamily="34" charset="0"/>
                <a:cs typeface="Arial" pitchFamily="34" charset="0"/>
              </a:rPr>
              <a:t> </a:t>
            </a:r>
            <a:r>
              <a:rPr lang="es-ES" sz="1800" b="1" dirty="0">
                <a:latin typeface="Arial" pitchFamily="34" charset="0"/>
                <a:cs typeface="Arial" pitchFamily="34" charset="0"/>
              </a:rPr>
              <a:t> </a:t>
            </a:r>
            <a:endParaRPr lang="es-ES" sz="1800" dirty="0">
              <a:latin typeface="Arial" pitchFamily="34" charset="0"/>
              <a:cs typeface="Arial" pitchFamily="34" charset="0"/>
            </a:endParaRPr>
          </a:p>
          <a:p>
            <a:r>
              <a:rPr lang="es-ES" sz="1800" dirty="0">
                <a:latin typeface="Arial" pitchFamily="34" charset="0"/>
                <a:cs typeface="Arial" pitchFamily="34" charset="0"/>
              </a:rPr>
              <a:t> </a:t>
            </a:r>
          </a:p>
        </p:txBody>
      </p:sp>
    </p:spTree>
    <p:extLst>
      <p:ext uri="{BB962C8B-B14F-4D97-AF65-F5344CB8AC3E}">
        <p14:creationId xmlns:p14="http://schemas.microsoft.com/office/powerpoint/2010/main" val="2365485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4A93255-2D30-5127-739F-8C7C3237971D}"/>
              </a:ext>
            </a:extLst>
          </p:cNvPr>
          <p:cNvSpPr txBox="1"/>
          <p:nvPr/>
        </p:nvSpPr>
        <p:spPr>
          <a:xfrm>
            <a:off x="739833" y="366000"/>
            <a:ext cx="9642763" cy="1538883"/>
          </a:xfrm>
          <a:prstGeom prst="rect">
            <a:avLst/>
          </a:prstGeom>
          <a:noFill/>
        </p:spPr>
        <p:txBody>
          <a:bodyPr wrap="square">
            <a:spAutoFit/>
          </a:bodyPr>
          <a:lstStyle/>
          <a:p>
            <a:pPr algn="ctr">
              <a:lnSpc>
                <a:spcPct val="150000"/>
              </a:lnSpc>
              <a:spcBef>
                <a:spcPts val="380"/>
              </a:spcBef>
            </a:pPr>
            <a:r>
              <a:rPr lang="es-ES_tradnl" sz="2800" b="1" dirty="0">
                <a:effectLst/>
                <a:latin typeface="Arial" panose="020B0604020202020204" pitchFamily="34" charset="0"/>
                <a:cs typeface="Arial" panose="020B0604020202020204" pitchFamily="34" charset="0"/>
              </a:rPr>
              <a:t>TENSION PSIQUICA EN EL ENTRENAMIENTO DEPORTIVO</a:t>
            </a:r>
            <a:endParaRPr lang="es-ES" sz="2800" b="1" dirty="0">
              <a:effectLst/>
              <a:latin typeface="Arial" panose="020B0604020202020204" pitchFamily="34" charset="0"/>
              <a:cs typeface="Arial" panose="020B0604020202020204" pitchFamily="34" charset="0"/>
            </a:endParaRPr>
          </a:p>
          <a:p>
            <a:r>
              <a:rPr lang="es-ES_tradnl" sz="1000" dirty="0">
                <a:solidFill>
                  <a:srgbClr val="0066FF"/>
                </a:solidFill>
                <a:effectLst/>
                <a:latin typeface="Times New Roman" panose="02020603050405020304" pitchFamily="18" charset="0"/>
                <a:ea typeface="Times New Roman" panose="02020603050405020304" pitchFamily="18" charset="0"/>
              </a:rPr>
              <a:t> </a:t>
            </a:r>
            <a:endParaRPr lang="es-ES" sz="1000" dirty="0">
              <a:effectLst/>
              <a:latin typeface="Times New Roman" panose="02020603050405020304" pitchFamily="18" charset="0"/>
              <a:ea typeface="Times New Roman" panose="02020603050405020304" pitchFamily="18" charset="0"/>
            </a:endParaRPr>
          </a:p>
        </p:txBody>
      </p:sp>
      <p:sp>
        <p:nvSpPr>
          <p:cNvPr id="9" name="CuadroTexto 8">
            <a:extLst>
              <a:ext uri="{FF2B5EF4-FFF2-40B4-BE49-F238E27FC236}">
                <a16:creationId xmlns:a16="http://schemas.microsoft.com/office/drawing/2014/main" id="{7A24599B-D35E-6901-7955-449B0A5A132D}"/>
              </a:ext>
            </a:extLst>
          </p:cNvPr>
          <p:cNvSpPr txBox="1"/>
          <p:nvPr/>
        </p:nvSpPr>
        <p:spPr>
          <a:xfrm>
            <a:off x="433300" y="2121592"/>
            <a:ext cx="10565476" cy="2554545"/>
          </a:xfrm>
          <a:prstGeom prst="rect">
            <a:avLst/>
          </a:prstGeom>
          <a:noFill/>
        </p:spPr>
        <p:txBody>
          <a:bodyPr wrap="square">
            <a:spAutoFit/>
          </a:bodyPr>
          <a:lstStyle/>
          <a:p>
            <a:pPr algn="ctr"/>
            <a:r>
              <a:rPr lang="es-ES_tradnl" sz="1200" dirty="0">
                <a:solidFill>
                  <a:srgbClr val="0066FF"/>
                </a:solidFill>
                <a:effectLst/>
                <a:latin typeface="Times New Roman" panose="02020603050405020304" pitchFamily="18" charset="0"/>
                <a:ea typeface="Times New Roman" panose="02020603050405020304" pitchFamily="18" charset="0"/>
              </a:rPr>
              <a:t> </a:t>
            </a:r>
            <a:r>
              <a:rPr lang="es-ES_tradnl" sz="3200" dirty="0">
                <a:latin typeface="Arial" panose="020B0604020202020204" pitchFamily="34" charset="0"/>
                <a:ea typeface="Times New Roman" panose="02020603050405020304" pitchFamily="18" charset="0"/>
                <a:cs typeface="Arial" panose="020B0604020202020204" pitchFamily="34" charset="0"/>
              </a:rPr>
              <a:t>E</a:t>
            </a:r>
            <a:r>
              <a:rPr lang="es-ES_tradnl" sz="3200" dirty="0">
                <a:effectLst/>
                <a:latin typeface="Arial" panose="020B0604020202020204" pitchFamily="34" charset="0"/>
                <a:ea typeface="Times New Roman" panose="02020603050405020304" pitchFamily="18" charset="0"/>
                <a:cs typeface="Arial" panose="020B0604020202020204" pitchFamily="34" charset="0"/>
              </a:rPr>
              <a:t>strés        Tensión </a:t>
            </a:r>
          </a:p>
          <a:p>
            <a:pPr algn="ctr"/>
            <a:endParaRPr lang="es-ES_tradnl" sz="3200" dirty="0">
              <a:latin typeface="Arial" panose="020B0604020202020204" pitchFamily="34" charset="0"/>
              <a:ea typeface="Times New Roman" panose="02020603050405020304" pitchFamily="18" charset="0"/>
              <a:cs typeface="Arial" panose="020B0604020202020204" pitchFamily="34" charset="0"/>
            </a:endParaRPr>
          </a:p>
          <a:p>
            <a:pPr algn="ctr"/>
            <a:r>
              <a:rPr lang="es-ES_tradnl" sz="3200" dirty="0">
                <a:latin typeface="Arial" panose="020B0604020202020204" pitchFamily="34" charset="0"/>
                <a:ea typeface="Times New Roman" panose="02020603050405020304" pitchFamily="18" charset="0"/>
                <a:cs typeface="Arial" panose="020B0604020202020204" pitchFamily="34" charset="0"/>
              </a:rPr>
              <a:t>E</a:t>
            </a:r>
            <a:r>
              <a:rPr lang="es-ES_tradnl" sz="3200" dirty="0">
                <a:effectLst/>
                <a:latin typeface="Arial" panose="020B0604020202020204" pitchFamily="34" charset="0"/>
                <a:ea typeface="Times New Roman" panose="02020603050405020304" pitchFamily="18" charset="0"/>
                <a:cs typeface="Arial" panose="020B0604020202020204" pitchFamily="34" charset="0"/>
              </a:rPr>
              <a:t>strés          estable     Tensión psíquica         situacional</a:t>
            </a:r>
          </a:p>
          <a:p>
            <a:pPr algn="ctr"/>
            <a:endParaRPr lang="es-ES_tradnl" sz="32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s-ES_tradnl" sz="3200" dirty="0">
                <a:latin typeface="Arial" panose="020B0604020202020204" pitchFamily="34" charset="0"/>
                <a:ea typeface="Times New Roman" panose="02020603050405020304" pitchFamily="18" charset="0"/>
                <a:cs typeface="Arial" panose="020B0604020202020204" pitchFamily="34" charset="0"/>
              </a:rPr>
              <a:t>T</a:t>
            </a:r>
            <a:r>
              <a:rPr lang="es-ES_tradnl" sz="3200" dirty="0">
                <a:effectLst/>
                <a:latin typeface="Arial" panose="020B0604020202020204" pitchFamily="34" charset="0"/>
                <a:ea typeface="Times New Roman" panose="02020603050405020304" pitchFamily="18" charset="0"/>
                <a:cs typeface="Arial" panose="020B0604020202020204" pitchFamily="34" charset="0"/>
              </a:rPr>
              <a:t>ensión               Estrés</a:t>
            </a:r>
            <a:endParaRPr lang="es-ES" sz="3200" dirty="0">
              <a:latin typeface="Arial" panose="020B0604020202020204" pitchFamily="34" charset="0"/>
              <a:cs typeface="Arial" panose="020B0604020202020204" pitchFamily="34" charset="0"/>
            </a:endParaRPr>
          </a:p>
        </p:txBody>
      </p:sp>
      <p:sp>
        <p:nvSpPr>
          <p:cNvPr id="18" name="Es igual a 17">
            <a:extLst>
              <a:ext uri="{FF2B5EF4-FFF2-40B4-BE49-F238E27FC236}">
                <a16:creationId xmlns:a16="http://schemas.microsoft.com/office/drawing/2014/main" id="{FDBAB4D6-F7A1-C0FB-85C0-B9C855C9B5BA}"/>
              </a:ext>
            </a:extLst>
          </p:cNvPr>
          <p:cNvSpPr/>
          <p:nvPr/>
        </p:nvSpPr>
        <p:spPr>
          <a:xfrm>
            <a:off x="5293129" y="2199223"/>
            <a:ext cx="536170" cy="439020"/>
          </a:xfrm>
          <a:prstGeom prst="mathEqual">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cxnSp>
        <p:nvCxnSpPr>
          <p:cNvPr id="20" name="Conector recto de flecha 19">
            <a:extLst>
              <a:ext uri="{FF2B5EF4-FFF2-40B4-BE49-F238E27FC236}">
                <a16:creationId xmlns:a16="http://schemas.microsoft.com/office/drawing/2014/main" id="{BAE5D10C-6AE5-D7EB-0CD2-7D38C6A624DE}"/>
              </a:ext>
            </a:extLst>
          </p:cNvPr>
          <p:cNvCxnSpPr>
            <a:cxnSpLocks/>
          </p:cNvCxnSpPr>
          <p:nvPr/>
        </p:nvCxnSpPr>
        <p:spPr>
          <a:xfrm>
            <a:off x="1896340" y="3429000"/>
            <a:ext cx="846860"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ector recto de flecha 23">
            <a:extLst>
              <a:ext uri="{FF2B5EF4-FFF2-40B4-BE49-F238E27FC236}">
                <a16:creationId xmlns:a16="http://schemas.microsoft.com/office/drawing/2014/main" id="{FDD6B1E0-D163-D241-EB8C-87D5DC771F1E}"/>
              </a:ext>
            </a:extLst>
          </p:cNvPr>
          <p:cNvCxnSpPr>
            <a:cxnSpLocks/>
          </p:cNvCxnSpPr>
          <p:nvPr/>
        </p:nvCxnSpPr>
        <p:spPr>
          <a:xfrm>
            <a:off x="7887887" y="3414642"/>
            <a:ext cx="849630"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Flecha: a la derecha con muesca 26">
            <a:extLst>
              <a:ext uri="{FF2B5EF4-FFF2-40B4-BE49-F238E27FC236}">
                <a16:creationId xmlns:a16="http://schemas.microsoft.com/office/drawing/2014/main" id="{D9A9DC67-64CE-D0AE-DDF9-4126A868A9AD}"/>
              </a:ext>
            </a:extLst>
          </p:cNvPr>
          <p:cNvSpPr/>
          <p:nvPr/>
        </p:nvSpPr>
        <p:spPr>
          <a:xfrm flipV="1">
            <a:off x="5225142" y="4043347"/>
            <a:ext cx="1208314" cy="632790"/>
          </a:xfrm>
          <a:prstGeom prst="notched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87389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39167E5-4CD1-D811-1B8C-69B2A2575FDB}"/>
              </a:ext>
            </a:extLst>
          </p:cNvPr>
          <p:cNvSpPr txBox="1"/>
          <p:nvPr/>
        </p:nvSpPr>
        <p:spPr>
          <a:xfrm>
            <a:off x="653143" y="1120676"/>
            <a:ext cx="6977743" cy="2246769"/>
          </a:xfrm>
          <a:prstGeom prst="rect">
            <a:avLst/>
          </a:prstGeom>
          <a:solidFill>
            <a:schemeClr val="accent2">
              <a:lumMod val="20000"/>
              <a:lumOff val="80000"/>
            </a:schemeClr>
          </a:solidFill>
          <a:ln w="38100">
            <a:solidFill>
              <a:schemeClr val="tx1"/>
            </a:solidFill>
          </a:ln>
        </p:spPr>
        <p:txBody>
          <a:bodyPr wrap="square">
            <a:spAutoFit/>
          </a:bodyPr>
          <a:lstStyle/>
          <a:p>
            <a:pPr algn="just"/>
            <a:r>
              <a:rPr lang="es-ES_tradnl" sz="2800" dirty="0">
                <a:latin typeface="Arial" panose="020B0604020202020204" pitchFamily="34" charset="0"/>
                <a:ea typeface="Times New Roman" panose="02020603050405020304" pitchFamily="18" charset="0"/>
                <a:cs typeface="Arial" panose="020B0604020202020204" pitchFamily="34" charset="0"/>
              </a:rPr>
              <a:t>F</a:t>
            </a:r>
            <a:r>
              <a:rPr lang="es-ES_tradnl" sz="2800" dirty="0">
                <a:effectLst/>
                <a:latin typeface="Arial" panose="020B0604020202020204" pitchFamily="34" charset="0"/>
                <a:ea typeface="Times New Roman" panose="02020603050405020304" pitchFamily="18" charset="0"/>
                <a:cs typeface="Arial" panose="020B0604020202020204" pitchFamily="34" charset="0"/>
              </a:rPr>
              <a:t>avorable y movilizador de la actividad del deportista, especialmente cuando se tiene control de la tarea a desempeñar, apareciendo el optimismo, la confianza y la seguridad</a:t>
            </a:r>
            <a:r>
              <a:rPr lang="es-ES_tradnl" sz="2800" dirty="0">
                <a:latin typeface="Arial" panose="020B0604020202020204" pitchFamily="34" charset="0"/>
                <a:ea typeface="Times New Roman" panose="02020603050405020304" pitchFamily="18" charset="0"/>
                <a:cs typeface="Arial" panose="020B0604020202020204" pitchFamily="34" charset="0"/>
              </a:rPr>
              <a:t>.</a:t>
            </a:r>
            <a:endParaRPr lang="es-ES" sz="2800" dirty="0">
              <a:latin typeface="Arial" panose="020B0604020202020204" pitchFamily="34" charset="0"/>
              <a:cs typeface="Arial" panose="020B0604020202020204" pitchFamily="34" charset="0"/>
            </a:endParaRPr>
          </a:p>
        </p:txBody>
      </p:sp>
      <p:sp>
        <p:nvSpPr>
          <p:cNvPr id="6" name="CuadroTexto 5">
            <a:extLst>
              <a:ext uri="{FF2B5EF4-FFF2-40B4-BE49-F238E27FC236}">
                <a16:creationId xmlns:a16="http://schemas.microsoft.com/office/drawing/2014/main" id="{F1E57FB8-0E88-4C88-24D0-EB1727F27DDF}"/>
              </a:ext>
            </a:extLst>
          </p:cNvPr>
          <p:cNvSpPr txBox="1"/>
          <p:nvPr/>
        </p:nvSpPr>
        <p:spPr>
          <a:xfrm>
            <a:off x="653143" y="4149896"/>
            <a:ext cx="6977742" cy="1815882"/>
          </a:xfrm>
          <a:prstGeom prst="rect">
            <a:avLst/>
          </a:prstGeom>
          <a:solidFill>
            <a:schemeClr val="accent2">
              <a:lumMod val="20000"/>
              <a:lumOff val="80000"/>
            </a:schemeClr>
          </a:solidFill>
          <a:ln w="38100">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_tradnl" sz="2800" dirty="0">
                <a:latin typeface="Arial" panose="020B0604020202020204" pitchFamily="34" charset="0"/>
                <a:ea typeface="Times New Roman" panose="02020603050405020304" pitchFamily="18" charset="0"/>
                <a:cs typeface="Arial" panose="020B0604020202020204" pitchFamily="34" charset="0"/>
              </a:rPr>
              <a:t>D</a:t>
            </a:r>
            <a:r>
              <a:rPr kumimoji="0" lang="es-ES_tradnl" sz="2800" b="0" i="0" u="none" strike="noStrike" kern="1200" cap="none" spc="0" normalizeH="0" baseline="0" noProof="0" dirty="0" err="1">
                <a:ln>
                  <a:noFill/>
                </a:ln>
                <a:effectLst/>
                <a:uLnTx/>
                <a:uFillTx/>
                <a:latin typeface="Arial" panose="020B0604020202020204" pitchFamily="34" charset="0"/>
                <a:ea typeface="Times New Roman" panose="02020603050405020304" pitchFamily="18" charset="0"/>
                <a:cs typeface="Arial" panose="020B0604020202020204" pitchFamily="34" charset="0"/>
              </a:rPr>
              <a:t>esfavorable</a:t>
            </a:r>
            <a:r>
              <a:rPr kumimoji="0" lang="es-ES_tradnl" sz="28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y desorganizador de la conducta, creando inseguridad e incertidumbre en el deportista, ya que el control de la tarea resulta bajo.</a:t>
            </a:r>
            <a:endParaRPr kumimoji="0" lang="es-ES" sz="28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10" name="CuadroTexto 9">
            <a:extLst>
              <a:ext uri="{FF2B5EF4-FFF2-40B4-BE49-F238E27FC236}">
                <a16:creationId xmlns:a16="http://schemas.microsoft.com/office/drawing/2014/main" id="{B68B1426-6677-DDA9-0CE9-16F77AAED9CA}"/>
              </a:ext>
            </a:extLst>
          </p:cNvPr>
          <p:cNvSpPr txBox="1"/>
          <p:nvPr/>
        </p:nvSpPr>
        <p:spPr>
          <a:xfrm>
            <a:off x="9769928" y="1738607"/>
            <a:ext cx="1768929" cy="646331"/>
          </a:xfrm>
          <a:prstGeom prst="rect">
            <a:avLst/>
          </a:prstGeom>
          <a:solidFill>
            <a:schemeClr val="accent2">
              <a:lumMod val="60000"/>
              <a:lumOff val="40000"/>
            </a:schemeClr>
          </a:solidFill>
          <a:ln w="63500">
            <a:solidFill>
              <a:schemeClr val="tx1"/>
            </a:solidFill>
          </a:ln>
        </p:spPr>
        <p:txBody>
          <a:bodyPr wrap="square">
            <a:spAutoFit/>
          </a:bodyPr>
          <a:lstStyle/>
          <a:p>
            <a:pPr algn="ctr"/>
            <a:r>
              <a:rPr kumimoji="0" lang="es-ES_tradnl" sz="3600" b="1"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Eutrés</a:t>
            </a:r>
            <a:endParaRPr lang="es-ES" sz="3600" b="1" dirty="0">
              <a:latin typeface="Arial" panose="020B0604020202020204" pitchFamily="34" charset="0"/>
              <a:cs typeface="Arial" panose="020B0604020202020204" pitchFamily="34" charset="0"/>
            </a:endParaRPr>
          </a:p>
        </p:txBody>
      </p:sp>
      <p:sp>
        <p:nvSpPr>
          <p:cNvPr id="12" name="CuadroTexto 11">
            <a:extLst>
              <a:ext uri="{FF2B5EF4-FFF2-40B4-BE49-F238E27FC236}">
                <a16:creationId xmlns:a16="http://schemas.microsoft.com/office/drawing/2014/main" id="{13B931EE-F9BC-297E-EBD9-178C26315D8F}"/>
              </a:ext>
            </a:extLst>
          </p:cNvPr>
          <p:cNvSpPr txBox="1"/>
          <p:nvPr/>
        </p:nvSpPr>
        <p:spPr>
          <a:xfrm>
            <a:off x="9769928" y="4473062"/>
            <a:ext cx="1856015" cy="646331"/>
          </a:xfrm>
          <a:prstGeom prst="rect">
            <a:avLst/>
          </a:prstGeom>
          <a:solidFill>
            <a:schemeClr val="accent2">
              <a:lumMod val="60000"/>
              <a:lumOff val="40000"/>
            </a:schemeClr>
          </a:solidFill>
          <a:ln w="63500">
            <a:solidFill>
              <a:schemeClr val="tx1"/>
            </a:solidFill>
          </a:ln>
        </p:spPr>
        <p:txBody>
          <a:bodyPr wrap="square">
            <a:spAutoFit/>
          </a:bodyPr>
          <a:lstStyle/>
          <a:p>
            <a:r>
              <a:rPr kumimoji="0" lang="es-ES_tradnl" sz="3600" b="1"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Distrés</a:t>
            </a:r>
            <a:endParaRPr lang="es-ES" sz="3600" b="1" dirty="0">
              <a:latin typeface="Arial" panose="020B0604020202020204" pitchFamily="34" charset="0"/>
              <a:cs typeface="Arial" panose="020B0604020202020204" pitchFamily="34" charset="0"/>
            </a:endParaRPr>
          </a:p>
        </p:txBody>
      </p:sp>
      <p:sp>
        <p:nvSpPr>
          <p:cNvPr id="13" name="Flecha: a la izquierda y derecha 12">
            <a:extLst>
              <a:ext uri="{FF2B5EF4-FFF2-40B4-BE49-F238E27FC236}">
                <a16:creationId xmlns:a16="http://schemas.microsoft.com/office/drawing/2014/main" id="{24186CF5-F101-0897-B6A6-7176A17ADCC1}"/>
              </a:ext>
            </a:extLst>
          </p:cNvPr>
          <p:cNvSpPr/>
          <p:nvPr/>
        </p:nvSpPr>
        <p:spPr>
          <a:xfrm>
            <a:off x="7971064" y="1738607"/>
            <a:ext cx="1458686" cy="646331"/>
          </a:xfrm>
          <a:prstGeom prst="lef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Flecha: a la izquierda y derecha 13">
            <a:extLst>
              <a:ext uri="{FF2B5EF4-FFF2-40B4-BE49-F238E27FC236}">
                <a16:creationId xmlns:a16="http://schemas.microsoft.com/office/drawing/2014/main" id="{2716BB00-535F-CB96-3BFE-043B026E5742}"/>
              </a:ext>
            </a:extLst>
          </p:cNvPr>
          <p:cNvSpPr/>
          <p:nvPr/>
        </p:nvSpPr>
        <p:spPr>
          <a:xfrm>
            <a:off x="7913913" y="4473062"/>
            <a:ext cx="1458686" cy="646331"/>
          </a:xfrm>
          <a:prstGeom prst="lef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409122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a 5">
            <a:extLst>
              <a:ext uri="{FF2B5EF4-FFF2-40B4-BE49-F238E27FC236}">
                <a16:creationId xmlns:a16="http://schemas.microsoft.com/office/drawing/2014/main" id="{ACFDAC46-5BF3-0121-9D7E-A9A5494DF4ED}"/>
              </a:ext>
            </a:extLst>
          </p:cNvPr>
          <p:cNvGraphicFramePr/>
          <p:nvPr>
            <p:extLst>
              <p:ext uri="{D42A27DB-BD31-4B8C-83A1-F6EECF244321}">
                <p14:modId xmlns:p14="http://schemas.microsoft.com/office/powerpoint/2010/main" val="4039048512"/>
              </p:ext>
            </p:extLst>
          </p:nvPr>
        </p:nvGraphicFramePr>
        <p:xfrm>
          <a:off x="152399" y="228600"/>
          <a:ext cx="11843657" cy="5116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uadroTexto 7">
            <a:extLst>
              <a:ext uri="{FF2B5EF4-FFF2-40B4-BE49-F238E27FC236}">
                <a16:creationId xmlns:a16="http://schemas.microsoft.com/office/drawing/2014/main" id="{3C2A2025-2B32-2B96-68E7-18F49BC26E68}"/>
              </a:ext>
            </a:extLst>
          </p:cNvPr>
          <p:cNvSpPr txBox="1"/>
          <p:nvPr/>
        </p:nvSpPr>
        <p:spPr>
          <a:xfrm>
            <a:off x="261258" y="5564556"/>
            <a:ext cx="11244942" cy="1200329"/>
          </a:xfrm>
          <a:prstGeom prst="rect">
            <a:avLst/>
          </a:prstGeom>
          <a:noFill/>
        </p:spPr>
        <p:txBody>
          <a:bodyPr wrap="square">
            <a:spAutoFit/>
          </a:bodyPr>
          <a:lstStyle/>
          <a:p>
            <a:pPr lvl="0" algn="just"/>
            <a:r>
              <a:rPr lang="es-ES_tradnl" sz="2400" b="1" dirty="0">
                <a:effectLst/>
                <a:latin typeface="Arial" panose="020B0604020202020204" pitchFamily="34" charset="0"/>
                <a:ea typeface="Times New Roman" panose="02020603050405020304" pitchFamily="18" charset="0"/>
                <a:cs typeface="Arial" panose="020B0604020202020204" pitchFamily="34" charset="0"/>
              </a:rPr>
              <a:t>En el entrenamiento más contemporáneo se ha constatado que sólo al pasar una etapa de tensión psíquica excesiva el deportista mejora su propio resultado</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0970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B88B1A2-3A33-2E5B-E0BD-ADF64D5A90C2}"/>
              </a:ext>
            </a:extLst>
          </p:cNvPr>
          <p:cNvSpPr txBox="1"/>
          <p:nvPr/>
        </p:nvSpPr>
        <p:spPr>
          <a:xfrm>
            <a:off x="2471057" y="960959"/>
            <a:ext cx="7478485" cy="830997"/>
          </a:xfrm>
          <a:prstGeom prst="rect">
            <a:avLst/>
          </a:prstGeom>
          <a:noFill/>
        </p:spPr>
        <p:txBody>
          <a:bodyPr wrap="square">
            <a:spAutoFit/>
          </a:bodyPr>
          <a:lstStyle/>
          <a:p>
            <a:pPr algn="ctr"/>
            <a:r>
              <a:rPr lang="es-ES_tradnl" sz="4800" b="1" dirty="0">
                <a:effectLst/>
                <a:latin typeface="Arial" panose="020B0604020202020204" pitchFamily="34" charset="0"/>
                <a:ea typeface="Times New Roman" panose="02020603050405020304" pitchFamily="18" charset="0"/>
                <a:cs typeface="Arial" panose="020B0604020202020204" pitchFamily="34" charset="0"/>
              </a:rPr>
              <a:t>SÍNTOMAS GENERALES </a:t>
            </a:r>
            <a:endParaRPr lang="es-ES" sz="4800" b="1"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05C6C396-534D-2326-43D5-E12FFDB09F34}"/>
              </a:ext>
            </a:extLst>
          </p:cNvPr>
          <p:cNvSpPr txBox="1"/>
          <p:nvPr/>
        </p:nvSpPr>
        <p:spPr>
          <a:xfrm>
            <a:off x="478971" y="2490597"/>
            <a:ext cx="11440886" cy="4029501"/>
          </a:xfrm>
          <a:prstGeom prst="rect">
            <a:avLst/>
          </a:prstGeom>
          <a:noFill/>
        </p:spPr>
        <p:txBody>
          <a:bodyPr wrap="square">
            <a:spAutoFit/>
          </a:bodyPr>
          <a:lstStyle/>
          <a:p>
            <a:pPr marL="742950" indent="-742950">
              <a:lnSpc>
                <a:spcPct val="150000"/>
              </a:lnSpc>
              <a:buFont typeface="+mj-lt"/>
              <a:buAutoNum type="arabicParenR"/>
            </a:pPr>
            <a:r>
              <a:rPr lang="es-ES_tradnl" sz="4400" dirty="0">
                <a:latin typeface="Arial" panose="020B0604020202020204" pitchFamily="34" charset="0"/>
                <a:ea typeface="Times New Roman" panose="02020603050405020304" pitchFamily="18" charset="0"/>
                <a:cs typeface="Arial" panose="020B0604020202020204" pitchFamily="34" charset="0"/>
              </a:rPr>
              <a:t>F</a:t>
            </a:r>
            <a:r>
              <a:rPr lang="es-ES_tradnl" sz="4400" dirty="0">
                <a:effectLst/>
                <a:latin typeface="Arial" panose="020B0604020202020204" pitchFamily="34" charset="0"/>
                <a:ea typeface="Times New Roman" panose="02020603050405020304" pitchFamily="18" charset="0"/>
                <a:cs typeface="Arial" panose="020B0604020202020204" pitchFamily="34" charset="0"/>
              </a:rPr>
              <a:t>alta de frescura y ánimo después del sueño</a:t>
            </a:r>
            <a:r>
              <a:rPr lang="es-ES_tradnl" sz="4400" dirty="0">
                <a:latin typeface="Arial" panose="020B0604020202020204" pitchFamily="34" charset="0"/>
                <a:ea typeface="Times New Roman" panose="02020603050405020304" pitchFamily="18" charset="0"/>
                <a:cs typeface="Arial" panose="020B0604020202020204" pitchFamily="34" charset="0"/>
              </a:rPr>
              <a:t>.</a:t>
            </a:r>
          </a:p>
          <a:p>
            <a:pPr marL="742950" indent="-742950">
              <a:lnSpc>
                <a:spcPct val="150000"/>
              </a:lnSpc>
              <a:buFont typeface="+mj-lt"/>
              <a:buAutoNum type="arabicParenR"/>
            </a:pPr>
            <a:r>
              <a:rPr lang="es-ES_tradnl" sz="4400" dirty="0">
                <a:latin typeface="Arial" panose="020B0604020202020204" pitchFamily="34" charset="0"/>
                <a:ea typeface="Times New Roman" panose="02020603050405020304" pitchFamily="18" charset="0"/>
                <a:cs typeface="Arial" panose="020B0604020202020204" pitchFamily="34" charset="0"/>
              </a:rPr>
              <a:t>A</a:t>
            </a:r>
            <a:r>
              <a:rPr lang="es-ES_tradnl" sz="4400" dirty="0">
                <a:effectLst/>
                <a:latin typeface="Arial" panose="020B0604020202020204" pitchFamily="34" charset="0"/>
                <a:ea typeface="Times New Roman" panose="02020603050405020304" pitchFamily="18" charset="0"/>
                <a:cs typeface="Arial" panose="020B0604020202020204" pitchFamily="34" charset="0"/>
              </a:rPr>
              <a:t>gotamiento rápido.</a:t>
            </a:r>
          </a:p>
          <a:p>
            <a:pPr marL="742950" indent="-742950">
              <a:lnSpc>
                <a:spcPct val="150000"/>
              </a:lnSpc>
              <a:buFont typeface="+mj-lt"/>
              <a:buAutoNum type="arabicParenR"/>
            </a:pPr>
            <a:r>
              <a:rPr lang="es-ES_tradnl" sz="4400" dirty="0">
                <a:latin typeface="Arial" panose="020B0604020202020204" pitchFamily="34" charset="0"/>
                <a:ea typeface="Times New Roman" panose="02020603050405020304" pitchFamily="18" charset="0"/>
                <a:cs typeface="Arial" panose="020B0604020202020204" pitchFamily="34" charset="0"/>
              </a:rPr>
              <a:t>D</a:t>
            </a:r>
            <a:r>
              <a:rPr lang="es-ES_tradnl" sz="4400" dirty="0">
                <a:effectLst/>
                <a:latin typeface="Arial" panose="020B0604020202020204" pitchFamily="34" charset="0"/>
                <a:ea typeface="Times New Roman" panose="02020603050405020304" pitchFamily="18" charset="0"/>
                <a:cs typeface="Arial" panose="020B0604020202020204" pitchFamily="34" charset="0"/>
              </a:rPr>
              <a:t>isminución de la capacidad de trabajo. </a:t>
            </a:r>
            <a:endParaRPr lang="es-ES"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1150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xplosión: 14 puntos 7">
            <a:extLst>
              <a:ext uri="{FF2B5EF4-FFF2-40B4-BE49-F238E27FC236}">
                <a16:creationId xmlns:a16="http://schemas.microsoft.com/office/drawing/2014/main" id="{1C659DD7-A8BB-59F5-9F6E-9212A882D759}"/>
              </a:ext>
            </a:extLst>
          </p:cNvPr>
          <p:cNvSpPr/>
          <p:nvPr/>
        </p:nvSpPr>
        <p:spPr>
          <a:xfrm>
            <a:off x="2579914" y="24979"/>
            <a:ext cx="7772400" cy="2652907"/>
          </a:xfrm>
          <a:prstGeom prst="irregularSeal2">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a:extLst>
              <a:ext uri="{FF2B5EF4-FFF2-40B4-BE49-F238E27FC236}">
                <a16:creationId xmlns:a16="http://schemas.microsoft.com/office/drawing/2014/main" id="{A3FEBD7A-C660-350C-55B9-80C60F7428B9}"/>
              </a:ext>
            </a:extLst>
          </p:cNvPr>
          <p:cNvSpPr txBox="1"/>
          <p:nvPr/>
        </p:nvSpPr>
        <p:spPr>
          <a:xfrm>
            <a:off x="92528" y="3019017"/>
            <a:ext cx="11821886" cy="1323439"/>
          </a:xfrm>
          <a:prstGeom prst="rect">
            <a:avLst/>
          </a:prstGeom>
          <a:gradFill>
            <a:gsLst>
              <a:gs pos="0">
                <a:srgbClr val="EFCBF5"/>
              </a:gs>
              <a:gs pos="74000">
                <a:srgbClr val="DA88E8"/>
              </a:gs>
              <a:gs pos="83000">
                <a:srgbClr val="DA88E8"/>
              </a:gs>
              <a:gs pos="100000">
                <a:srgbClr val="DA88E8"/>
              </a:gs>
            </a:gsLst>
            <a:lin ang="5400000" scaled="1"/>
          </a:gradFill>
          <a:ln w="38100">
            <a:solidFill>
              <a:schemeClr val="tx1"/>
            </a:solidFill>
          </a:ln>
        </p:spPr>
        <p:txBody>
          <a:bodyPr wrap="square">
            <a:spAutoFit/>
          </a:bodyPr>
          <a:lstStyle/>
          <a:p>
            <a:pPr algn="just"/>
            <a:r>
              <a:rPr lang="es-ES_tradnl" sz="2000" dirty="0">
                <a:effectLst/>
                <a:latin typeface="Arial" panose="020B0604020202020204" pitchFamily="34" charset="0"/>
                <a:ea typeface="Times New Roman" panose="02020603050405020304" pitchFamily="18" charset="0"/>
                <a:cs typeface="Arial" panose="020B0604020202020204" pitchFamily="34" charset="0"/>
              </a:rPr>
              <a:t>El deportista debe saber y estar preparado con antelación para las altas cargas, porque los cambios en sus vivencias y conductas vinculados con la tensión psíquica excesiva constituye un fenómeno provisional, transitorio, una consecuencia lógica del trabajo de entrenamiento correctamente realizado; y por tanto, resulta esencial que el deportista perciba y experimente la tensión con relativa tranquilidad. </a:t>
            </a:r>
            <a:endParaRPr lang="es-ES" sz="20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520A6024-1D1F-4AFB-2375-629AD6158E5E}"/>
              </a:ext>
            </a:extLst>
          </p:cNvPr>
          <p:cNvSpPr txBox="1"/>
          <p:nvPr/>
        </p:nvSpPr>
        <p:spPr>
          <a:xfrm>
            <a:off x="92528" y="4549285"/>
            <a:ext cx="12006943" cy="2123658"/>
          </a:xfrm>
          <a:prstGeom prst="rect">
            <a:avLst/>
          </a:prstGeom>
          <a:gradFill>
            <a:gsLst>
              <a:gs pos="0">
                <a:srgbClr val="EFCBF5"/>
              </a:gs>
              <a:gs pos="74000">
                <a:srgbClr val="DA88E8"/>
              </a:gs>
              <a:gs pos="83000">
                <a:srgbClr val="DA88E8"/>
              </a:gs>
              <a:gs pos="100000">
                <a:srgbClr val="DA88E8"/>
              </a:gs>
            </a:gsLst>
            <a:lin ang="5400000" scaled="1"/>
          </a:gradFill>
          <a:ln w="38100">
            <a:solidFill>
              <a:schemeClr val="tx1"/>
            </a:solidFill>
          </a:ln>
        </p:spPr>
        <p:txBody>
          <a:bodyPr wrap="square">
            <a:spAutoFit/>
          </a:bodyPr>
          <a:lstStyle/>
          <a:p>
            <a:pPr marL="342900" indent="-342900" algn="just">
              <a:buFont typeface="Wingdings" panose="05000000000000000000" pitchFamily="2" charset="2"/>
              <a:buChar char="q"/>
            </a:pPr>
            <a:r>
              <a:rPr lang="es-ES_tradnl" sz="2000" dirty="0">
                <a:effectLst/>
                <a:latin typeface="Arial" panose="020B0604020202020204" pitchFamily="34" charset="0"/>
                <a:ea typeface="Times New Roman" panose="02020603050405020304" pitchFamily="18" charset="0"/>
                <a:cs typeface="Arial" panose="020B0604020202020204" pitchFamily="34" charset="0"/>
              </a:rPr>
              <a:t>Si la carga no rebasa el límite peligroso de la tolerancia individual, va a condicionar el salto de los resultados en un futuro próximo, pero al mismo tiempo, se crean dificultades a la hora de llevar al deportista a la fecha de salida competitiva. </a:t>
            </a:r>
          </a:p>
          <a:p>
            <a:pPr marL="342900" indent="-342900" algn="just">
              <a:buFont typeface="Wingdings" panose="05000000000000000000" pitchFamily="2" charset="2"/>
              <a:buChar char="q"/>
            </a:pPr>
            <a:r>
              <a:rPr lang="es-ES_tradnl" sz="2000" dirty="0">
                <a:latin typeface="Arial" panose="020B0604020202020204" pitchFamily="34" charset="0"/>
                <a:ea typeface="Times New Roman" panose="02020603050405020304" pitchFamily="18" charset="0"/>
                <a:cs typeface="Arial" panose="020B0604020202020204" pitchFamily="34" charset="0"/>
              </a:rPr>
              <a:t>S</a:t>
            </a:r>
            <a:r>
              <a:rPr lang="es-ES_tradnl" sz="2000" dirty="0">
                <a:effectLst/>
                <a:latin typeface="Arial" panose="020B0604020202020204" pitchFamily="34" charset="0"/>
                <a:ea typeface="Times New Roman" panose="02020603050405020304" pitchFamily="18" charset="0"/>
                <a:cs typeface="Arial" panose="020B0604020202020204" pitchFamily="34" charset="0"/>
              </a:rPr>
              <a:t>i se disminuyen las cargas de entrenamiento al surgir los primeros síntomas de la tensión excesiva, no se pueden esperar cambios profundos del organismo que garanticen el crecimiento de los resultados, por eso se hace necesario que la tensión psíquica  transcurra por diferentes momentos.</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es-ES_tradnl" sz="1200" dirty="0">
                <a:solidFill>
                  <a:srgbClr val="0066FF"/>
                </a:solidFill>
                <a:effectLst/>
                <a:latin typeface="Times New Roman" panose="02020603050405020304" pitchFamily="18" charset="0"/>
                <a:ea typeface="Times New Roman" panose="02020603050405020304" pitchFamily="18" charset="0"/>
              </a:rPr>
              <a:t> </a:t>
            </a:r>
            <a:endParaRPr lang="es-ES" sz="10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id="{63A731D3-29DF-9FBA-158B-FF71DECF5837}"/>
              </a:ext>
            </a:extLst>
          </p:cNvPr>
          <p:cNvSpPr txBox="1"/>
          <p:nvPr/>
        </p:nvSpPr>
        <p:spPr>
          <a:xfrm>
            <a:off x="3967842" y="1097064"/>
            <a:ext cx="4256314" cy="707886"/>
          </a:xfrm>
          <a:prstGeom prst="rect">
            <a:avLst/>
          </a:prstGeom>
          <a:noFill/>
        </p:spPr>
        <p:txBody>
          <a:bodyPr wrap="square">
            <a:spAutoFit/>
          </a:bodyPr>
          <a:lstStyle/>
          <a:p>
            <a:pPr algn="ctr"/>
            <a:r>
              <a:rPr kumimoji="0" lang="es-ES_tradnl" sz="40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IMPORTANTE</a:t>
            </a:r>
            <a:endParaRPr lang="es-ES"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3561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C519D2A-83E5-DE5C-F182-51FE55732A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042" y="152400"/>
            <a:ext cx="11723915" cy="6449786"/>
          </a:xfrm>
          <a:prstGeom prst="rect">
            <a:avLst/>
          </a:prstGeom>
        </p:spPr>
      </p:pic>
    </p:spTree>
    <p:extLst>
      <p:ext uri="{BB962C8B-B14F-4D97-AF65-F5344CB8AC3E}">
        <p14:creationId xmlns:p14="http://schemas.microsoft.com/office/powerpoint/2010/main" val="604088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xplosión: 14 puntos 7">
            <a:extLst>
              <a:ext uri="{FF2B5EF4-FFF2-40B4-BE49-F238E27FC236}">
                <a16:creationId xmlns:a16="http://schemas.microsoft.com/office/drawing/2014/main" id="{1C659DD7-A8BB-59F5-9F6E-9212A882D759}"/>
              </a:ext>
            </a:extLst>
          </p:cNvPr>
          <p:cNvSpPr/>
          <p:nvPr/>
        </p:nvSpPr>
        <p:spPr>
          <a:xfrm>
            <a:off x="2754086" y="24979"/>
            <a:ext cx="7598228" cy="1912026"/>
          </a:xfrm>
          <a:prstGeom prst="irregularSeal2">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CuadroTexto 2">
            <a:extLst>
              <a:ext uri="{FF2B5EF4-FFF2-40B4-BE49-F238E27FC236}">
                <a16:creationId xmlns:a16="http://schemas.microsoft.com/office/drawing/2014/main" id="{A3FEBD7A-C660-350C-55B9-80C60F7428B9}"/>
              </a:ext>
            </a:extLst>
          </p:cNvPr>
          <p:cNvSpPr txBox="1"/>
          <p:nvPr/>
        </p:nvSpPr>
        <p:spPr>
          <a:xfrm>
            <a:off x="500741" y="2069060"/>
            <a:ext cx="11348357" cy="4093428"/>
          </a:xfrm>
          <a:prstGeom prst="rect">
            <a:avLst/>
          </a:prstGeom>
          <a:gradFill>
            <a:gsLst>
              <a:gs pos="0">
                <a:schemeClr val="accent4">
                  <a:lumMod val="20000"/>
                  <a:lumOff val="80000"/>
                </a:schemeClr>
              </a:gs>
              <a:gs pos="74000">
                <a:schemeClr val="accent4">
                  <a:lumMod val="40000"/>
                  <a:lumOff val="60000"/>
                </a:schemeClr>
              </a:gs>
              <a:gs pos="83000">
                <a:schemeClr val="accent4">
                  <a:lumMod val="60000"/>
                  <a:lumOff val="40000"/>
                </a:schemeClr>
              </a:gs>
              <a:gs pos="100000">
                <a:schemeClr val="accent4">
                  <a:lumMod val="60000"/>
                  <a:lumOff val="40000"/>
                </a:schemeClr>
              </a:gs>
            </a:gsLst>
            <a:lin ang="5400000" scaled="1"/>
          </a:gradFill>
          <a:ln w="38100">
            <a:solidFill>
              <a:schemeClr val="tx1"/>
            </a:solidFill>
          </a:ln>
        </p:spPr>
        <p:txBody>
          <a:bodyPr wrap="square">
            <a:spAutoFit/>
          </a:bodyPr>
          <a:lstStyle/>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s-ES_tradnl" sz="2000" dirty="0">
                <a:latin typeface="Arial" panose="020B0604020202020204" pitchFamily="34" charset="0"/>
                <a:ea typeface="Times New Roman" panose="02020603050405020304" pitchFamily="18" charset="0"/>
                <a:cs typeface="Arial" panose="020B0604020202020204" pitchFamily="34" charset="0"/>
              </a:rPr>
              <a:t>S</a:t>
            </a:r>
            <a:r>
              <a:rPr lang="es-ES_tradnl" sz="2000" dirty="0">
                <a:effectLst/>
                <a:latin typeface="Arial" panose="020B0604020202020204" pitchFamily="34" charset="0"/>
                <a:ea typeface="Times New Roman" panose="02020603050405020304" pitchFamily="18" charset="0"/>
                <a:cs typeface="Arial" panose="020B0604020202020204" pitchFamily="34" charset="0"/>
              </a:rPr>
              <a:t>i el deportista con una carga habitual de entrenamiento, lejana a las altas y duraderas, comienza a proyectar síntomas de la primera etapa de la tensión psíquica excesiva, debe revisar rápidamente si está existiendo un clima psicológico desfavorable, si hay presencia de conflictos con algún deportista o de tipo familiar, si ha disminuido la motivación por el entrenamiento o por el deporte en sí mismo debido a estar mucho tiempo entrenando lejos del hogar. Se debe trabajar sobre estos aspectos pero nunca reduciendo la carga.</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s-ES_tradnl" sz="2000" dirty="0">
                <a:effectLst/>
                <a:latin typeface="Arial" panose="020B0604020202020204" pitchFamily="34" charset="0"/>
                <a:ea typeface="Times New Roman" panose="02020603050405020304" pitchFamily="18" charset="0"/>
                <a:cs typeface="Arial" panose="020B0604020202020204" pitchFamily="34" charset="0"/>
              </a:rPr>
              <a:t>Si el deportista presenta los síntomas de la segunda etapa, el entrenador debe revisar la carga planificada y su relación con la recuperación.</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s-ES_tradnl" sz="2000" dirty="0">
                <a:latin typeface="Arial" panose="020B0604020202020204" pitchFamily="34" charset="0"/>
                <a:ea typeface="Times New Roman" panose="02020603050405020304" pitchFamily="18" charset="0"/>
                <a:cs typeface="Arial" panose="020B0604020202020204" pitchFamily="34" charset="0"/>
              </a:rPr>
              <a:t>S</a:t>
            </a:r>
            <a:r>
              <a:rPr lang="es-ES_tradnl" sz="2000" dirty="0">
                <a:effectLst/>
                <a:latin typeface="Arial" panose="020B0604020202020204" pitchFamily="34" charset="0"/>
                <a:ea typeface="Times New Roman" panose="02020603050405020304" pitchFamily="18" charset="0"/>
                <a:cs typeface="Arial" panose="020B0604020202020204" pitchFamily="34" charset="0"/>
              </a:rPr>
              <a:t>i el deportista llega a los síntomas de la tercera etapa, eso le está informando al entrenador que ha cometido errores en el tratamiento metodológico y en la organización del entrenamiento, que existen problemas en la comunicación, así mismo pueden estar ocurriendo dificultades en las condiciones de vida, de descanso y alimentación.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63A731D3-29DF-9FBA-158B-FF71DECF5837}"/>
              </a:ext>
            </a:extLst>
          </p:cNvPr>
          <p:cNvSpPr txBox="1"/>
          <p:nvPr/>
        </p:nvSpPr>
        <p:spPr>
          <a:xfrm>
            <a:off x="4487633" y="641425"/>
            <a:ext cx="353513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sz="40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IMPORTANTE</a:t>
            </a:r>
            <a:endParaRPr kumimoji="0" lang="es-E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CuadroTexto 3">
            <a:extLst>
              <a:ext uri="{FF2B5EF4-FFF2-40B4-BE49-F238E27FC236}">
                <a16:creationId xmlns:a16="http://schemas.microsoft.com/office/drawing/2014/main" id="{42E86545-4F2C-6358-C44B-3533DB2B3A05}"/>
              </a:ext>
            </a:extLst>
          </p:cNvPr>
          <p:cNvSpPr txBox="1"/>
          <p:nvPr/>
        </p:nvSpPr>
        <p:spPr>
          <a:xfrm>
            <a:off x="0" y="6162488"/>
            <a:ext cx="12192000" cy="707886"/>
          </a:xfrm>
          <a:prstGeom prst="rect">
            <a:avLst/>
          </a:prstGeom>
          <a:noFill/>
        </p:spPr>
        <p:txBody>
          <a:bodyPr wrap="square">
            <a:spAutoFit/>
          </a:bodyPr>
          <a:lstStyle/>
          <a:p>
            <a:pPr marL="479425" algn="just"/>
            <a:r>
              <a:rPr lang="es-ES_tradnl" sz="2000" b="1" dirty="0">
                <a:solidFill>
                  <a:srgbClr val="FF0000"/>
                </a:solidFill>
                <a:latin typeface="Arial" panose="020B0604020202020204" pitchFamily="34" charset="0"/>
                <a:ea typeface="Times New Roman" panose="02020603050405020304" pitchFamily="18" charset="0"/>
                <a:cs typeface="Arial" panose="020B0604020202020204" pitchFamily="34" charset="0"/>
              </a:rPr>
              <a:t>Hay que ser muy cuidadoso con la planificación de las cargas y las características físicas y psíquicas del deportista.</a:t>
            </a:r>
            <a:endParaRPr lang="es-ES" sz="2000" b="1"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406094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2503</TotalTime>
  <Words>1856</Words>
  <Application>Microsoft Office PowerPoint</Application>
  <PresentationFormat>Panorámica</PresentationFormat>
  <Paragraphs>165</Paragraphs>
  <Slides>21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Calibri</vt:lpstr>
      <vt:lpstr>Calibri Light</vt:lpstr>
      <vt:lpstr>Times New Roman</vt:lpstr>
      <vt:lpstr>Wingdings</vt:lpstr>
      <vt:lpstr>Tema de Office</vt:lpstr>
      <vt:lpstr>Presentación de PowerPoint</vt:lpstr>
      <vt:lpstr> .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TENSION PSIQUICA PRECOMPETITIVA Tensión que aparece antes de cada salida competitiva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NOS COMUNICAMOS</dc:title>
  <dc:creator>profesor</dc:creator>
  <cp:lastModifiedBy>Ray</cp:lastModifiedBy>
  <cp:revision>78</cp:revision>
  <dcterms:created xsi:type="dcterms:W3CDTF">2021-01-20T03:39:41Z</dcterms:created>
  <dcterms:modified xsi:type="dcterms:W3CDTF">2025-12-17T17:12:16Z</dcterms:modified>
</cp:coreProperties>
</file>