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1302"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6F833E-C1C5-436B-B092-B0C38C5926AB}"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3E6049-D5A5-4E0A-8E59-B1F774A46E3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F833E-C1C5-436B-B092-B0C38C5926AB}" type="datetimeFigureOut">
              <a:rPr lang="es-ES" smtClean="0"/>
              <a:pPr/>
              <a:t>22/03/2026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E6049-D5A5-4E0A-8E59-B1F774A46E3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500042"/>
            <a:ext cx="7772400" cy="857256"/>
          </a:xfrm>
        </p:spPr>
        <p:txBody>
          <a:bodyPr>
            <a:normAutofit/>
          </a:bodyPr>
          <a:lstStyle/>
          <a:p>
            <a:r>
              <a:rPr lang="es-ES" sz="3600" b="1" dirty="0"/>
              <a:t>Tema 3: Las variables demográficas</a:t>
            </a:r>
            <a:endParaRPr lang="es-ES" sz="3600" dirty="0"/>
          </a:p>
        </p:txBody>
      </p:sp>
      <p:sp>
        <p:nvSpPr>
          <p:cNvPr id="3" name="2 Subtítulo"/>
          <p:cNvSpPr>
            <a:spLocks noGrp="1"/>
          </p:cNvSpPr>
          <p:nvPr>
            <p:ph type="subTitle" idx="1"/>
          </p:nvPr>
        </p:nvSpPr>
        <p:spPr>
          <a:xfrm>
            <a:off x="500034" y="1504952"/>
            <a:ext cx="8358246" cy="4352940"/>
          </a:xfrm>
        </p:spPr>
        <p:txBody>
          <a:bodyPr>
            <a:noAutofit/>
          </a:bodyPr>
          <a:lstStyle/>
          <a:p>
            <a:pPr algn="just"/>
            <a:r>
              <a:rPr lang="es-ES" b="1" dirty="0">
                <a:solidFill>
                  <a:schemeClr val="tx1"/>
                </a:solidFill>
              </a:rPr>
              <a:t>L</a:t>
            </a:r>
            <a:r>
              <a:rPr lang="es-ES" b="1" dirty="0" smtClean="0">
                <a:solidFill>
                  <a:schemeClr val="tx1"/>
                </a:solidFill>
              </a:rPr>
              <a:t>a </a:t>
            </a:r>
            <a:r>
              <a:rPr lang="es-ES" b="1" dirty="0">
                <a:solidFill>
                  <a:schemeClr val="tx1"/>
                </a:solidFill>
              </a:rPr>
              <a:t>fecundidad</a:t>
            </a:r>
            <a:endParaRPr lang="es-ES" dirty="0">
              <a:solidFill>
                <a:schemeClr val="tx1"/>
              </a:solidFill>
            </a:endParaRPr>
          </a:p>
          <a:p>
            <a:pPr algn="just"/>
            <a:r>
              <a:rPr lang="es-ES" dirty="0" smtClean="0">
                <a:solidFill>
                  <a:schemeClr val="tx1"/>
                </a:solidFill>
              </a:rPr>
              <a:t>1- </a:t>
            </a:r>
            <a:r>
              <a:rPr lang="es-ES" dirty="0">
                <a:solidFill>
                  <a:schemeClr val="tx1"/>
                </a:solidFill>
              </a:rPr>
              <a:t>Concepto de la Fecundidad.</a:t>
            </a:r>
          </a:p>
          <a:p>
            <a:pPr algn="just"/>
            <a:r>
              <a:rPr lang="es-ES" dirty="0" smtClean="0">
                <a:solidFill>
                  <a:schemeClr val="tx1"/>
                </a:solidFill>
              </a:rPr>
              <a:t>2- </a:t>
            </a:r>
            <a:r>
              <a:rPr lang="es-ES" dirty="0">
                <a:solidFill>
                  <a:schemeClr val="tx1"/>
                </a:solidFill>
              </a:rPr>
              <a:t>Medidas de la Fecundidad.</a:t>
            </a:r>
          </a:p>
          <a:p>
            <a:pPr algn="just"/>
            <a:r>
              <a:rPr lang="es-ES" dirty="0" smtClean="0">
                <a:solidFill>
                  <a:schemeClr val="tx1"/>
                </a:solidFill>
              </a:rPr>
              <a:t>3- </a:t>
            </a:r>
            <a:r>
              <a:rPr lang="es-ES" dirty="0">
                <a:solidFill>
                  <a:schemeClr val="tx1"/>
                </a:solidFill>
              </a:rPr>
              <a:t>Efecto de la fecundidad en el crecimiento y en la estructura de la población. Factores que inciden en los niveles de la fecundidad.</a:t>
            </a:r>
          </a:p>
          <a:p>
            <a:pPr algn="just"/>
            <a:r>
              <a:rPr lang="es-ES" dirty="0" smtClean="0">
                <a:solidFill>
                  <a:schemeClr val="tx1"/>
                </a:solidFill>
              </a:rPr>
              <a:t>4- </a:t>
            </a:r>
            <a:r>
              <a:rPr lang="es-ES" dirty="0">
                <a:solidFill>
                  <a:schemeClr val="tx1"/>
                </a:solidFill>
              </a:rPr>
              <a:t>La Nupcialidad. Consideraciones generales. </a:t>
            </a:r>
          </a:p>
          <a:p>
            <a:pPr algn="just"/>
            <a:r>
              <a:rPr lang="es-ES" dirty="0">
                <a:solidFill>
                  <a:schemeClr val="tx1"/>
                </a:solidFill>
              </a:rPr>
              <a:t> </a:t>
            </a:r>
          </a:p>
          <a:p>
            <a:pPr algn="just"/>
            <a:endParaRPr lang="es-E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286544"/>
          </a:xfrm>
        </p:spPr>
        <p:txBody>
          <a:bodyPr>
            <a:normAutofit fontScale="77500" lnSpcReduction="20000"/>
          </a:bodyPr>
          <a:lstStyle/>
          <a:p>
            <a:pPr algn="just"/>
            <a:r>
              <a:rPr lang="es-ES" dirty="0" smtClean="0"/>
              <a:t>Nótese que en las regiones de concentración de pobreza, las tasas de natalidad son más elevadas que en aquella regiones consideradas como ricas.</a:t>
            </a:r>
          </a:p>
          <a:p>
            <a:pPr algn="just"/>
            <a:r>
              <a:rPr lang="es-ES" b="1" dirty="0" smtClean="0"/>
              <a:t>¿</a:t>
            </a:r>
            <a:r>
              <a:rPr lang="es-ES" b="1" dirty="0"/>
              <a:t>Por qué sucede esto? ¿No sería más razonable suponer que en los lugares más </a:t>
            </a:r>
            <a:r>
              <a:rPr lang="es-ES" b="1" dirty="0" smtClean="0"/>
              <a:t>pobres, </a:t>
            </a:r>
            <a:r>
              <a:rPr lang="es-ES" b="1" dirty="0"/>
              <a:t>debido a la ausencia de mejores condiciones de </a:t>
            </a:r>
            <a:r>
              <a:rPr lang="es-ES" b="1" dirty="0" smtClean="0"/>
              <a:t>vida, </a:t>
            </a:r>
            <a:r>
              <a:rPr lang="es-ES" b="1" dirty="0"/>
              <a:t>las poblaciones tenderían a reproducirse menos?</a:t>
            </a:r>
          </a:p>
          <a:p>
            <a:pPr marL="514350" lvl="0" indent="-514350" algn="just">
              <a:buFont typeface="+mj-lt"/>
              <a:buAutoNum type="arabicPeriod"/>
            </a:pPr>
            <a:r>
              <a:rPr lang="es-ES" dirty="0"/>
              <a:t>En no pocos casos en que se vive en condiciones de vida por debajo del nivel de la pobreza, las propias condiciones de vida estimulan la natalidad.</a:t>
            </a:r>
          </a:p>
          <a:p>
            <a:pPr marL="514350" lvl="0" indent="-514350" algn="just">
              <a:buFont typeface="+mj-lt"/>
              <a:buAutoNum type="arabicPeriod"/>
            </a:pPr>
            <a:r>
              <a:rPr lang="es-ES" dirty="0"/>
              <a:t>Para las poblaciones ligadas a la producción agrícola en el tercer mundo, el aumento de la familia puede significar aumento de los rendimientos agrícolas. En estos países y en estas áreas rurales el trabajo infantil está mucho más diseminado que en las reas urbanas.</a:t>
            </a:r>
          </a:p>
          <a:p>
            <a:pPr marL="514350" lvl="0" indent="-514350" algn="just">
              <a:buFont typeface="+mj-lt"/>
              <a:buAutoNum type="arabicPeriod"/>
            </a:pPr>
            <a:r>
              <a:rPr lang="es-ES" dirty="0"/>
              <a:t>El costo de crianza de un niño en áreas rurales es menor que el costo en áreas urbanas.</a:t>
            </a:r>
          </a:p>
          <a:p>
            <a:pPr marL="514350" lvl="0" indent="-514350" algn="just">
              <a:buFont typeface="+mj-lt"/>
              <a:buAutoNum type="arabicPeriod"/>
            </a:pPr>
            <a:r>
              <a:rPr lang="es-ES" dirty="0"/>
              <a:t>Menor conocimiento y acceso a métodos anticonceptivos, etc.</a:t>
            </a:r>
          </a:p>
          <a:p>
            <a:pPr algn="just"/>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57298"/>
            <a:ext cx="8229600" cy="4525963"/>
          </a:xfrm>
        </p:spPr>
        <p:txBody>
          <a:bodyPr>
            <a:normAutofit/>
          </a:bodyPr>
          <a:lstStyle/>
          <a:p>
            <a:pPr algn="just"/>
            <a:r>
              <a:rPr lang="es-ES" sz="3600" dirty="0"/>
              <a:t>Estas razones tomadas de la literatura universal, como argumentos sistematizados de las áreas rurales del mundo, especialmente subdesarrollado, </a:t>
            </a:r>
            <a:r>
              <a:rPr lang="es-ES" sz="3600" b="1" dirty="0"/>
              <a:t>¿pueden tomarse literalmente en el caso de la población rural cubana?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a:bodyPr>
          <a:lstStyle/>
          <a:p>
            <a:pPr algn="just">
              <a:buNone/>
            </a:pPr>
            <a:r>
              <a:rPr lang="es-ES" dirty="0" smtClean="0"/>
              <a:t>Las </a:t>
            </a:r>
            <a:r>
              <a:rPr lang="es-ES" dirty="0"/>
              <a:t>tasas de fecundidad varían dentro del grupo </a:t>
            </a:r>
            <a:r>
              <a:rPr lang="es-ES" dirty="0" smtClean="0"/>
              <a:t>general.</a:t>
            </a:r>
          </a:p>
          <a:p>
            <a:pPr algn="just">
              <a:buNone/>
            </a:pPr>
            <a:r>
              <a:rPr lang="es-ES" dirty="0" smtClean="0"/>
              <a:t>Pueden </a:t>
            </a:r>
            <a:r>
              <a:rPr lang="es-ES" dirty="0"/>
              <a:t>ser</a:t>
            </a:r>
            <a:r>
              <a:rPr lang="es-ES" dirty="0" smtClean="0"/>
              <a:t>:</a:t>
            </a:r>
            <a:endParaRPr lang="es-ES" dirty="0"/>
          </a:p>
          <a:p>
            <a:pPr lvl="0" algn="just"/>
            <a:r>
              <a:rPr lang="es-ES" dirty="0" smtClean="0"/>
              <a:t>Temprana</a:t>
            </a:r>
            <a:r>
              <a:rPr lang="es-ES" dirty="0"/>
              <a:t>: alcanza su valor máximo entre 20-24 años.</a:t>
            </a:r>
          </a:p>
          <a:p>
            <a:pPr lvl="0" algn="just"/>
            <a:r>
              <a:rPr lang="es-ES" dirty="0"/>
              <a:t>Tardía: cuando alcanza su valor máximo entre 24-29 años.</a:t>
            </a:r>
          </a:p>
          <a:p>
            <a:pPr lvl="0" algn="just"/>
            <a:r>
              <a:rPr lang="es-ES" dirty="0"/>
              <a:t>Dilatada: cuando el valor oscila entre 20-29 años.</a:t>
            </a:r>
          </a:p>
          <a:p>
            <a:pPr algn="just"/>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a:bodyPr>
          <a:lstStyle/>
          <a:p>
            <a:pPr algn="just">
              <a:buNone/>
            </a:pPr>
            <a:r>
              <a:rPr lang="es-ES" dirty="0" smtClean="0"/>
              <a:t>Factores que inciden en la TFG: </a:t>
            </a:r>
          </a:p>
          <a:p>
            <a:pPr marL="0" indent="0" algn="just">
              <a:buNone/>
            </a:pPr>
            <a:r>
              <a:rPr lang="es-ES" dirty="0" smtClean="0"/>
              <a:t>Distribución relativa del grupo de mujeres (15-49). Está afectada por la proporción en que están presentes en el período reproductivo.</a:t>
            </a:r>
          </a:p>
          <a:p>
            <a:pPr algn="just"/>
            <a:r>
              <a:rPr lang="es-ES" b="1" dirty="0" smtClean="0"/>
              <a:t>Factores </a:t>
            </a:r>
            <a:r>
              <a:rPr lang="es-ES" b="1" dirty="0"/>
              <a:t>extrínsecos. </a:t>
            </a:r>
            <a:r>
              <a:rPr lang="es-ES" dirty="0"/>
              <a:t>Ejemplo: a mayor proporción de mujeres en edades reproductivas en que la fecundidad es más alta, la tasa bruta de natalidad (TBN) y la TFG son sobreestimadas. O, a mayor concentración, la TBN y la TFG son sobrestimadas.</a:t>
            </a:r>
          </a:p>
          <a:p>
            <a:pPr algn="just"/>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sz="3600" dirty="0" smtClean="0"/>
              <a:t>La </a:t>
            </a:r>
            <a:r>
              <a:rPr lang="es-ES" sz="3600" dirty="0"/>
              <a:t>tasa bruta de natalidad se mueve en un margen entre 14-55 o 60 por 1000 habitantes.</a:t>
            </a:r>
          </a:p>
          <a:p>
            <a:r>
              <a:rPr lang="es-ES" sz="3600" dirty="0" smtClean="0"/>
              <a:t>La tasa de fecundidad es de 4 a 5 veces mayor que la tasa bruta de natalidad.</a:t>
            </a:r>
          </a:p>
          <a:p>
            <a:endParaRPr lang="es-E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Autofit/>
          </a:bodyPr>
          <a:lstStyle/>
          <a:p>
            <a:pPr algn="just"/>
            <a:r>
              <a:rPr lang="es-ES" sz="2800" b="1" dirty="0" smtClean="0"/>
              <a:t>NUPCIALIDAD</a:t>
            </a:r>
            <a:r>
              <a:rPr lang="es-ES" sz="2800" b="1" dirty="0"/>
              <a:t>: </a:t>
            </a:r>
            <a:r>
              <a:rPr lang="es-ES" sz="2800" dirty="0"/>
              <a:t>son aquellos fenómenos que resultan de las uniones legales o no entre personas de diferentes sexos realizadas por la forma de la ley y la costumbre. Estas uniones implican obligaciones y derechos. La nupcialidad tienen estrecha relación con la fecundidad y el concepto de familia</a:t>
            </a:r>
            <a:r>
              <a:rPr lang="es-ES" sz="2800" dirty="0" smtClean="0"/>
              <a:t>.</a:t>
            </a:r>
            <a:endParaRPr lang="es-ES" sz="2800" dirty="0"/>
          </a:p>
          <a:p>
            <a:pPr algn="just"/>
            <a:r>
              <a:rPr lang="es-ES" sz="2800" b="1" dirty="0" smtClean="0"/>
              <a:t>DIVORCIALIDAD</a:t>
            </a:r>
            <a:r>
              <a:rPr lang="es-ES" sz="2800" b="1" dirty="0"/>
              <a:t>: </a:t>
            </a:r>
            <a:r>
              <a:rPr lang="es-ES" sz="2800" dirty="0"/>
              <a:t>es la ruptura de los vínculos jurídicos que unen a los cónyuges. Está muy vinculada a la fecundidad. Representa el cese temporal al riesgo de concebir (teóricamente). La tasa de mortalidad es relativamente alta en personas divorciadas a lo largo de todas las edades</a:t>
            </a:r>
            <a:r>
              <a:rPr lang="es-ES" sz="2800" dirty="0" smtClean="0"/>
              <a:t>.</a:t>
            </a:r>
            <a:endParaRPr lang="es-ES" sz="2800" dirty="0"/>
          </a:p>
          <a:p>
            <a:pPr algn="just"/>
            <a:endParaRPr lang="es-E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lstStyle/>
          <a:p>
            <a:pPr algn="just"/>
            <a:r>
              <a:rPr lang="es-ES" dirty="0" smtClean="0"/>
              <a:t>La edad media de las personas casadas, teóricamente, tiene </a:t>
            </a:r>
            <a:r>
              <a:rPr lang="es-ES" dirty="0"/>
              <a:t>una relación con la fecundidad porque </a:t>
            </a:r>
            <a:r>
              <a:rPr lang="es-ES" b="1" dirty="0"/>
              <a:t>a mayor edad de la mujer que se casa, menor es probabilidad de concebir, </a:t>
            </a:r>
            <a:r>
              <a:rPr lang="es-ES" dirty="0"/>
              <a:t>pues hay una reducción del período reproductivo.</a:t>
            </a:r>
          </a:p>
          <a:p>
            <a:pPr algn="just"/>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Autofit/>
          </a:bodyPr>
          <a:lstStyle/>
          <a:p>
            <a:pPr algn="just"/>
            <a:r>
              <a:rPr lang="es-ES" sz="3400" dirty="0"/>
              <a:t>Para el análisis demográfico se distinguen dos conceptos:</a:t>
            </a:r>
          </a:p>
          <a:p>
            <a:pPr lvl="0" algn="just"/>
            <a:r>
              <a:rPr lang="es-ES" sz="3400" b="1" dirty="0"/>
              <a:t>Familia</a:t>
            </a:r>
            <a:r>
              <a:rPr lang="es-ES" sz="3400" dirty="0"/>
              <a:t> (ONU) que se define en base a los lazos de parentesco, o lo que es lo mismo, vínculos de sangre, adopción o matrimonio.</a:t>
            </a:r>
          </a:p>
          <a:p>
            <a:pPr lvl="0" algn="just"/>
            <a:r>
              <a:rPr lang="es-ES" sz="3400" b="1" dirty="0"/>
              <a:t>Hogar</a:t>
            </a:r>
            <a:r>
              <a:rPr lang="es-ES" sz="3400" dirty="0"/>
              <a:t> particular o núcleo central: es la unidad que puede estar constituida por una sola persona o por un grupo de personas con vínculos o no de parentesco. Puede ser unipersonal o </a:t>
            </a:r>
            <a:r>
              <a:rPr lang="es-ES" sz="3400" dirty="0" err="1"/>
              <a:t>multipersonal</a:t>
            </a:r>
            <a:r>
              <a:rPr lang="es-ES" sz="3400" dirty="0"/>
              <a:t>.</a:t>
            </a:r>
          </a:p>
          <a:p>
            <a:pPr algn="just"/>
            <a:endParaRPr lang="es-ES" sz="3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6215082"/>
          </a:xfrm>
        </p:spPr>
        <p:txBody>
          <a:bodyPr>
            <a:normAutofit fontScale="70000" lnSpcReduction="20000"/>
          </a:bodyPr>
          <a:lstStyle/>
          <a:p>
            <a:pPr algn="just"/>
            <a:r>
              <a:rPr lang="es-ES" b="1" dirty="0"/>
              <a:t>FAMILIA</a:t>
            </a:r>
            <a:endParaRPr lang="es-ES" dirty="0"/>
          </a:p>
          <a:p>
            <a:pPr marL="0" indent="0" algn="just">
              <a:buNone/>
            </a:pPr>
            <a:r>
              <a:rPr lang="es-ES" dirty="0"/>
              <a:t>Unidad social básica donde se procesa la reproducción de la población y donde se reflejan las transformaciones reproductivas e ideológicas entre otras, o la formación y disolución familiar, la fecundidad y los procesos migratorios</a:t>
            </a:r>
            <a:r>
              <a:rPr lang="es-ES" dirty="0" smtClean="0"/>
              <a:t>.</a:t>
            </a:r>
            <a:endParaRPr lang="es-ES" dirty="0"/>
          </a:p>
          <a:p>
            <a:pPr algn="just"/>
            <a:r>
              <a:rPr lang="es-ES" b="1" dirty="0"/>
              <a:t>Funciones de la familia:</a:t>
            </a:r>
            <a:endParaRPr lang="es-ES" dirty="0"/>
          </a:p>
          <a:p>
            <a:pPr lvl="0" algn="just"/>
            <a:r>
              <a:rPr lang="es-ES" dirty="0"/>
              <a:t>Vinculación de la pareja</a:t>
            </a:r>
          </a:p>
          <a:p>
            <a:pPr lvl="0" algn="just"/>
            <a:r>
              <a:rPr lang="es-ES" dirty="0"/>
              <a:t>Reproducción de sus miembros</a:t>
            </a:r>
          </a:p>
          <a:p>
            <a:pPr lvl="0" algn="just"/>
            <a:r>
              <a:rPr lang="es-ES" dirty="0"/>
              <a:t>Crianza lógica de los hijos.</a:t>
            </a:r>
          </a:p>
          <a:p>
            <a:pPr lvl="0" algn="just"/>
            <a:r>
              <a:rPr lang="es-ES" dirty="0"/>
              <a:t>Socialización primaria de los hijos en las pautas culturales</a:t>
            </a:r>
          </a:p>
          <a:p>
            <a:pPr lvl="0" algn="just"/>
            <a:r>
              <a:rPr lang="es-ES" dirty="0"/>
              <a:t>Asignación a los hijos de un estatus social inicial</a:t>
            </a:r>
          </a:p>
          <a:p>
            <a:pPr lvl="0" algn="just"/>
            <a:r>
              <a:rPr lang="es-ES" dirty="0"/>
              <a:t>Unidad económica fundamental para la producción y/o consumo de </a:t>
            </a:r>
            <a:r>
              <a:rPr lang="es-ES" dirty="0" smtClean="0"/>
              <a:t>bienes.</a:t>
            </a:r>
          </a:p>
          <a:p>
            <a:pPr marL="0" indent="0" algn="just">
              <a:buNone/>
            </a:pPr>
            <a:r>
              <a:rPr lang="es-ES" dirty="0" smtClean="0"/>
              <a:t>Otras funciones:</a:t>
            </a:r>
          </a:p>
          <a:p>
            <a:pPr marL="0" indent="0" algn="just">
              <a:buFontTx/>
              <a:buChar char="-"/>
            </a:pPr>
            <a:r>
              <a:rPr lang="es-ES" dirty="0" smtClean="0"/>
              <a:t>Es una unidad para la planificación familiar (</a:t>
            </a:r>
            <a:r>
              <a:rPr lang="es-ES" dirty="0" err="1" smtClean="0"/>
              <a:t>Ej</a:t>
            </a:r>
            <a:r>
              <a:rPr lang="es-ES" dirty="0" smtClean="0"/>
              <a:t>: para hacer programas de vivienda), </a:t>
            </a:r>
          </a:p>
          <a:p>
            <a:pPr marL="0" indent="0" algn="just">
              <a:buFontTx/>
              <a:buChar char="-"/>
            </a:pPr>
            <a:r>
              <a:rPr lang="es-ES" dirty="0" smtClean="0"/>
              <a:t> Utilidad para investigaciones científicas (para ver factores que afectan la fecundidad y/o migraciones)</a:t>
            </a:r>
          </a:p>
          <a:p>
            <a:pPr lvl="0" algn="just"/>
            <a:endParaRPr lang="es-ES" dirty="0"/>
          </a:p>
          <a:p>
            <a:pPr algn="just"/>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a:bodyPr>
          <a:lstStyle/>
          <a:p>
            <a:pPr algn="just">
              <a:buNone/>
            </a:pPr>
            <a:r>
              <a:rPr lang="es-ES" b="1" dirty="0" smtClean="0"/>
              <a:t>Dos </a:t>
            </a:r>
            <a:r>
              <a:rPr lang="es-ES" b="1" dirty="0"/>
              <a:t>conceptos de hogar</a:t>
            </a:r>
            <a:r>
              <a:rPr lang="es-ES" b="1" dirty="0" smtClean="0"/>
              <a:t>:</a:t>
            </a:r>
            <a:endParaRPr lang="es-ES" dirty="0"/>
          </a:p>
          <a:p>
            <a:pPr lvl="0" algn="just"/>
            <a:r>
              <a:rPr lang="es-ES" b="1" dirty="0"/>
              <a:t>Hogar por el concepto unidad doméstica: </a:t>
            </a:r>
            <a:r>
              <a:rPr lang="es-ES" dirty="0"/>
              <a:t>las personas ocupan la totalidad de una vivienda o parte de ella. –tienen un presupuesto común (comparten comidas y atienden las necesidades básicas)</a:t>
            </a:r>
          </a:p>
          <a:p>
            <a:pPr lvl="0" algn="just"/>
            <a:r>
              <a:rPr lang="es-ES" b="1" dirty="0"/>
              <a:t>Hogar por el concepto hogar-</a:t>
            </a:r>
            <a:r>
              <a:rPr lang="es-ES" dirty="0"/>
              <a:t>v</a:t>
            </a:r>
            <a:r>
              <a:rPr lang="es-ES" b="1" dirty="0"/>
              <a:t>ivienda: </a:t>
            </a:r>
            <a:r>
              <a:rPr lang="es-ES" dirty="0"/>
              <a:t>se comparte una vivienda, no exige el presupuesto común.</a:t>
            </a:r>
          </a:p>
          <a:p>
            <a:pPr algn="just"/>
            <a:r>
              <a:rPr lang="es-ES" b="1" dirty="0"/>
              <a:t>Limitación</a:t>
            </a:r>
            <a:r>
              <a:rPr lang="es-ES" dirty="0"/>
              <a:t>: no da el número real de hogares.</a:t>
            </a:r>
          </a:p>
          <a:p>
            <a:pPr algn="just"/>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00108"/>
            <a:ext cx="8229600" cy="5126055"/>
          </a:xfrm>
          <a:ln w="28575">
            <a:solidFill>
              <a:schemeClr val="tx1"/>
            </a:solidFill>
          </a:ln>
        </p:spPr>
        <p:txBody>
          <a:bodyPr>
            <a:normAutofit lnSpcReduction="10000"/>
          </a:bodyPr>
          <a:lstStyle/>
          <a:p>
            <a:pPr algn="just"/>
            <a:r>
              <a:rPr lang="es-ES" dirty="0"/>
              <a:t>Es el componente poblacional que afecta en el tamaño y en la estructura de la población </a:t>
            </a:r>
            <a:endParaRPr lang="es-ES" dirty="0" smtClean="0"/>
          </a:p>
          <a:p>
            <a:pPr algn="just"/>
            <a:r>
              <a:rPr lang="es-ES" dirty="0" smtClean="0"/>
              <a:t>¿Por </a:t>
            </a:r>
            <a:r>
              <a:rPr lang="es-ES" dirty="0"/>
              <a:t>qué </a:t>
            </a:r>
            <a:r>
              <a:rPr lang="es-ES" dirty="0" smtClean="0"/>
              <a:t>las </a:t>
            </a:r>
            <a:r>
              <a:rPr lang="es-ES" dirty="0"/>
              <a:t>afecta? Cuando se produce un incremento sostenido de la fecundidad, se produce un incremento sostenido de la población, en particular de la población joven en proporción a toda la población. </a:t>
            </a:r>
            <a:endParaRPr lang="es-ES" dirty="0" smtClean="0"/>
          </a:p>
          <a:p>
            <a:pPr algn="just"/>
            <a:r>
              <a:rPr lang="es-ES" dirty="0" smtClean="0"/>
              <a:t>A </a:t>
            </a:r>
            <a:r>
              <a:rPr lang="es-ES" dirty="0"/>
              <a:t>esto se le conoce como </a:t>
            </a:r>
            <a:r>
              <a:rPr lang="es-ES" b="1" dirty="0"/>
              <a:t>rejuvenecimiento por la base</a:t>
            </a:r>
            <a:r>
              <a:rPr lang="es-ES" dirty="0"/>
              <a:t>:</a:t>
            </a:r>
          </a:p>
          <a:p>
            <a:pPr algn="just">
              <a:buNone/>
            </a:pPr>
            <a:r>
              <a:rPr lang="es-ES" dirty="0" smtClean="0"/>
              <a:t>                           </a:t>
            </a:r>
            <a:r>
              <a:rPr lang="es-ES" dirty="0"/>
              <a:t>(▲f    </a:t>
            </a:r>
            <a:r>
              <a:rPr lang="es-ES" dirty="0" smtClean="0"/>
              <a:t>   </a:t>
            </a:r>
            <a:r>
              <a:rPr lang="es-ES" dirty="0"/>
              <a:t>▲r)</a:t>
            </a:r>
          </a:p>
          <a:p>
            <a:pPr algn="just"/>
            <a:endParaRPr lang="es-ES" dirty="0"/>
          </a:p>
        </p:txBody>
      </p:sp>
      <p:cxnSp>
        <p:nvCxnSpPr>
          <p:cNvPr id="5" name="4 Conector recto de flecha"/>
          <p:cNvCxnSpPr/>
          <p:nvPr/>
        </p:nvCxnSpPr>
        <p:spPr>
          <a:xfrm>
            <a:off x="3714744" y="5500702"/>
            <a:ext cx="5715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268931"/>
          </a:xfrm>
        </p:spPr>
        <p:txBody>
          <a:bodyPr>
            <a:normAutofit lnSpcReduction="10000"/>
          </a:bodyPr>
          <a:lstStyle/>
          <a:p>
            <a:pPr algn="just"/>
            <a:r>
              <a:rPr lang="es-ES" b="1" dirty="0" smtClean="0"/>
              <a:t>Relación </a:t>
            </a:r>
            <a:r>
              <a:rPr lang="es-ES" b="1" dirty="0"/>
              <a:t>hogar-familia:</a:t>
            </a:r>
            <a:r>
              <a:rPr lang="es-ES" dirty="0"/>
              <a:t> en cada hogar puede haber más de una familia, puede haber un hogar con una familia junto con personas que no tienen vínculo de parentesco. Un hogar donde vive una sola persona.</a:t>
            </a:r>
          </a:p>
          <a:p>
            <a:pPr algn="just"/>
            <a:r>
              <a:rPr lang="es-ES" b="1" dirty="0"/>
              <a:t>Limitación: </a:t>
            </a:r>
            <a:r>
              <a:rPr lang="es-ES" dirty="0"/>
              <a:t>en general los censos no dan información de la presencia de subfamilias dentro de las familias. No puede obtenerse lo que se llama familia de interacción (interacción u obligaciones recíprocas entre familias de diferentes hogares)</a:t>
            </a:r>
          </a:p>
          <a:p>
            <a:pPr algn="just"/>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642918"/>
            <a:ext cx="8229600" cy="6000792"/>
          </a:xfrm>
        </p:spPr>
        <p:txBody>
          <a:bodyPr>
            <a:normAutofit fontScale="85000" lnSpcReduction="20000"/>
          </a:bodyPr>
          <a:lstStyle/>
          <a:p>
            <a:pPr algn="just">
              <a:buNone/>
            </a:pPr>
            <a:r>
              <a:rPr lang="es-ES" b="1" dirty="0"/>
              <a:t>-Jefe censal o jefe de núcleo (ONU): </a:t>
            </a:r>
            <a:r>
              <a:rPr lang="es-ES" dirty="0"/>
              <a:t>para fines censales, es la persona que en un hogar se reconoce como tal por los demás miembros del hogar. Puede ser el miembro del hogar que cumple determinados requisitos. Generalmente el que aporte la mayor parte de los recursos económicos del hogar o el que se toma las decisiones</a:t>
            </a:r>
            <a:r>
              <a:rPr lang="es-ES" dirty="0" smtClean="0"/>
              <a:t>.</a:t>
            </a:r>
            <a:endParaRPr lang="es-ES" dirty="0"/>
          </a:p>
          <a:p>
            <a:pPr algn="just">
              <a:buNone/>
            </a:pPr>
            <a:r>
              <a:rPr lang="es-ES" b="1" dirty="0"/>
              <a:t>- Complejidad familiar (se refiere al tipo de familia). Puede ser nuclear o extendida.</a:t>
            </a:r>
            <a:endParaRPr lang="es-ES" dirty="0"/>
          </a:p>
          <a:p>
            <a:pPr algn="just"/>
            <a:r>
              <a:rPr lang="es-ES" u="sng" dirty="0"/>
              <a:t>La familia nuclear </a:t>
            </a:r>
            <a:r>
              <a:rPr lang="es-ES" dirty="0"/>
              <a:t>puede estar formada por una pareja sin hijos, con uno o más hijos solteros. También el padre o la madres con 1 o más hijos solteros.</a:t>
            </a:r>
          </a:p>
          <a:p>
            <a:pPr algn="just"/>
            <a:r>
              <a:rPr lang="es-ES" u="sng" dirty="0"/>
              <a:t>La familia extendida </a:t>
            </a:r>
            <a:r>
              <a:rPr lang="es-ES" dirty="0"/>
              <a:t>es la nuclear más otros parientes colaterales. Hipótesis funcional o asociada a esto: “mientras más desarrollado es un país, hay más tendencia a la familia nuclear”.</a:t>
            </a:r>
          </a:p>
          <a:p>
            <a:pPr algn="just"/>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268931"/>
          </a:xfrm>
        </p:spPr>
        <p:txBody>
          <a:bodyPr>
            <a:normAutofit/>
          </a:bodyPr>
          <a:lstStyle/>
          <a:p>
            <a:pPr algn="just">
              <a:buNone/>
            </a:pPr>
            <a:r>
              <a:rPr lang="es-ES" sz="3500" b="1" dirty="0"/>
              <a:t>- Tipos de hogar:</a:t>
            </a:r>
            <a:endParaRPr lang="es-ES" sz="3500" dirty="0"/>
          </a:p>
          <a:p>
            <a:pPr algn="just"/>
            <a:r>
              <a:rPr lang="es-ES" sz="3500" b="1" dirty="0" smtClean="0"/>
              <a:t>Unipersonal</a:t>
            </a:r>
            <a:r>
              <a:rPr lang="es-ES" sz="3500" dirty="0"/>
              <a:t>; una sola persona</a:t>
            </a:r>
          </a:p>
          <a:p>
            <a:pPr algn="just"/>
            <a:r>
              <a:rPr lang="es-ES" sz="3500" b="1" dirty="0" smtClean="0"/>
              <a:t>Nuclear </a:t>
            </a:r>
            <a:r>
              <a:rPr lang="es-ES" sz="3500" dirty="0"/>
              <a:t>(igual que familia nuclear)</a:t>
            </a:r>
          </a:p>
          <a:p>
            <a:pPr algn="just"/>
            <a:r>
              <a:rPr lang="es-ES" sz="3500" b="1" dirty="0" smtClean="0"/>
              <a:t>Extendido</a:t>
            </a:r>
            <a:r>
              <a:rPr lang="es-ES" sz="3500" b="1" dirty="0"/>
              <a:t>: </a:t>
            </a:r>
            <a:r>
              <a:rPr lang="es-ES" sz="3500" dirty="0"/>
              <a:t>nuclear más otros parientes que no sean hijos solteros.</a:t>
            </a:r>
          </a:p>
          <a:p>
            <a:pPr algn="just"/>
            <a:r>
              <a:rPr lang="es-ES" sz="3500" b="1" dirty="0" smtClean="0"/>
              <a:t>Compuesto</a:t>
            </a:r>
            <a:r>
              <a:rPr lang="es-ES" sz="3500" b="1" dirty="0"/>
              <a:t>: </a:t>
            </a:r>
            <a:r>
              <a:rPr lang="es-ES" sz="3500" dirty="0"/>
              <a:t>hogar nuclear o extendido más otras personas que no son parientes</a:t>
            </a:r>
            <a:r>
              <a:rPr lang="es-ES" sz="3500" b="1" dirty="0"/>
              <a:t>.</a:t>
            </a:r>
            <a:endParaRPr lang="es-ES" sz="3500" dirty="0"/>
          </a:p>
          <a:p>
            <a:pPr algn="just"/>
            <a:endParaRPr lang="es-ES" sz="35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715436" cy="5697559"/>
          </a:xfrm>
        </p:spPr>
        <p:txBody>
          <a:bodyPr>
            <a:normAutofit fontScale="92500" lnSpcReduction="20000"/>
          </a:bodyPr>
          <a:lstStyle/>
          <a:p>
            <a:pPr algn="just"/>
            <a:r>
              <a:rPr lang="es-ES" b="1" dirty="0"/>
              <a:t>DIFERENCIALES DE LA FECUNDIDAD. ESQUEMA CONCEPTUAL DE LOS FACTORES VOLUNTARIOS. DETERINANTES DE LA DISMINUCIÓN TRANSICIONAL DE LA </a:t>
            </a:r>
            <a:r>
              <a:rPr lang="es-ES" b="1" dirty="0" smtClean="0"/>
              <a:t>FECUNDIDAD</a:t>
            </a:r>
          </a:p>
          <a:p>
            <a:pPr algn="just">
              <a:buNone/>
            </a:pPr>
            <a:endParaRPr lang="es-ES" b="1" dirty="0" smtClean="0"/>
          </a:p>
          <a:p>
            <a:r>
              <a:rPr lang="es-ES" dirty="0"/>
              <a:t>Diferenciales de la fecundidad (cruce de variables):</a:t>
            </a:r>
          </a:p>
          <a:p>
            <a:pPr lvl="0"/>
            <a:r>
              <a:rPr lang="es-ES" dirty="0"/>
              <a:t>Según categoría social</a:t>
            </a:r>
          </a:p>
          <a:p>
            <a:pPr lvl="0"/>
            <a:r>
              <a:rPr lang="es-ES" dirty="0"/>
              <a:t>Ocupación del esposo</a:t>
            </a:r>
          </a:p>
          <a:p>
            <a:pPr lvl="0"/>
            <a:r>
              <a:rPr lang="es-ES" dirty="0"/>
              <a:t>Ingreso del esposo</a:t>
            </a:r>
          </a:p>
          <a:p>
            <a:pPr lvl="0"/>
            <a:r>
              <a:rPr lang="es-ES" dirty="0"/>
              <a:t>Trabajo femenino</a:t>
            </a:r>
          </a:p>
          <a:p>
            <a:pPr lvl="0"/>
            <a:r>
              <a:rPr lang="es-ES" dirty="0"/>
              <a:t>Instrucción</a:t>
            </a:r>
          </a:p>
          <a:p>
            <a:pPr lvl="0"/>
            <a:r>
              <a:rPr lang="es-ES" dirty="0"/>
              <a:t>Proceso de urbanización</a:t>
            </a:r>
          </a:p>
          <a:p>
            <a:pPr lvl="0"/>
            <a:r>
              <a:rPr lang="es-ES" dirty="0"/>
              <a:t>Relación dicotómica </a:t>
            </a:r>
            <a:r>
              <a:rPr lang="es-ES" dirty="0" smtClean="0"/>
              <a:t>urbano-rural</a:t>
            </a:r>
            <a:endParaRPr lang="es-ES" dirty="0"/>
          </a:p>
          <a:p>
            <a:pPr algn="just">
              <a:buNone/>
            </a:pPr>
            <a:endParaRPr lang="es-ES" dirty="0"/>
          </a:p>
          <a:p>
            <a:pPr algn="just"/>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715040"/>
          </a:xfrm>
        </p:spPr>
        <p:txBody>
          <a:bodyPr>
            <a:normAutofit fontScale="77500" lnSpcReduction="20000"/>
          </a:bodyPr>
          <a:lstStyle/>
          <a:p>
            <a:r>
              <a:rPr lang="es-ES" b="1" dirty="0" smtClean="0"/>
              <a:t>Relación entre urbano-rural</a:t>
            </a:r>
            <a:r>
              <a:rPr lang="es-ES" dirty="0" smtClean="0"/>
              <a:t>:</a:t>
            </a:r>
          </a:p>
          <a:p>
            <a:pPr lvl="0">
              <a:buFont typeface="Wingdings" pitchFamily="2" charset="2"/>
              <a:buChar char="ü"/>
            </a:pPr>
            <a:r>
              <a:rPr lang="es-ES" dirty="0" smtClean="0"/>
              <a:t>Altas expectativas</a:t>
            </a:r>
          </a:p>
          <a:p>
            <a:pPr lvl="0">
              <a:buFont typeface="Wingdings" pitchFamily="2" charset="2"/>
              <a:buChar char="ü"/>
            </a:pPr>
            <a:r>
              <a:rPr lang="es-ES" dirty="0" smtClean="0"/>
              <a:t>Trabajo femenino (importante)</a:t>
            </a:r>
          </a:p>
          <a:p>
            <a:pPr lvl="0">
              <a:buFont typeface="Wingdings" pitchFamily="2" charset="2"/>
              <a:buChar char="ü"/>
            </a:pPr>
            <a:r>
              <a:rPr lang="es-ES" dirty="0" smtClean="0"/>
              <a:t>Educación</a:t>
            </a:r>
          </a:p>
          <a:p>
            <a:pPr lvl="0">
              <a:buFont typeface="Wingdings" pitchFamily="2" charset="2"/>
              <a:buChar char="ü"/>
            </a:pPr>
            <a:r>
              <a:rPr lang="es-ES" dirty="0" smtClean="0"/>
              <a:t>Motivaciones por familias más reducidas</a:t>
            </a:r>
          </a:p>
          <a:p>
            <a:pPr lvl="0">
              <a:buFont typeface="Wingdings" pitchFamily="2" charset="2"/>
              <a:buChar char="ü"/>
            </a:pPr>
            <a:r>
              <a:rPr lang="es-ES" dirty="0" smtClean="0"/>
              <a:t>Culturales</a:t>
            </a:r>
          </a:p>
          <a:p>
            <a:pPr lvl="0">
              <a:buFont typeface="Wingdings" pitchFamily="2" charset="2"/>
              <a:buChar char="ü"/>
            </a:pPr>
            <a:r>
              <a:rPr lang="es-ES" dirty="0" smtClean="0"/>
              <a:t>Religión</a:t>
            </a:r>
          </a:p>
          <a:p>
            <a:pPr lvl="0">
              <a:buFont typeface="Wingdings" pitchFamily="2" charset="2"/>
              <a:buChar char="ü"/>
            </a:pPr>
            <a:r>
              <a:rPr lang="es-ES" dirty="0" smtClean="0"/>
              <a:t>(No se pueden encontrar diferencias por el color de la piel)</a:t>
            </a:r>
          </a:p>
          <a:p>
            <a:pPr>
              <a:buNone/>
            </a:pPr>
            <a:endParaRPr lang="es-ES" dirty="0" smtClean="0"/>
          </a:p>
          <a:p>
            <a:pPr>
              <a:buNone/>
            </a:pPr>
            <a:r>
              <a:rPr lang="es-ES" b="1" dirty="0" smtClean="0"/>
              <a:t>Otros enfoque alternativos</a:t>
            </a:r>
            <a:r>
              <a:rPr lang="es-ES" dirty="0" smtClean="0"/>
              <a:t>:</a:t>
            </a:r>
          </a:p>
          <a:p>
            <a:pPr lvl="0"/>
            <a:r>
              <a:rPr lang="es-ES" dirty="0" err="1" smtClean="0"/>
              <a:t>Ardenale</a:t>
            </a:r>
            <a:r>
              <a:rPr lang="es-ES" dirty="0" smtClean="0"/>
              <a:t>: reproducción de la población en 10 ciudades de AL. Aproximación a un análisis  grupal.</a:t>
            </a:r>
          </a:p>
          <a:p>
            <a:pPr lvl="0"/>
            <a:r>
              <a:rPr lang="es-ES" dirty="0" smtClean="0"/>
              <a:t>P. Singer: comportamiento reproductivo y estructurado de clases. Leyes de población e investigación de la fecundidad.</a:t>
            </a:r>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340369"/>
          </a:xfrm>
        </p:spPr>
        <p:txBody>
          <a:bodyPr>
            <a:normAutofit/>
          </a:bodyPr>
          <a:lstStyle/>
          <a:p>
            <a:pPr algn="just"/>
            <a:r>
              <a:rPr lang="es-ES" dirty="0" smtClean="0"/>
              <a:t>P. Singer también elabora </a:t>
            </a:r>
            <a:r>
              <a:rPr lang="es-ES" dirty="0"/>
              <a:t>familias tipo de acuerdo a la clase social. </a:t>
            </a:r>
            <a:endParaRPr lang="es-ES" dirty="0" smtClean="0"/>
          </a:p>
          <a:p>
            <a:pPr algn="just">
              <a:buNone/>
            </a:pPr>
            <a:r>
              <a:rPr lang="es-ES" dirty="0" smtClean="0"/>
              <a:t>El </a:t>
            </a:r>
            <a:r>
              <a:rPr lang="es-ES" dirty="0"/>
              <a:t>comportamiento reproductivo es </a:t>
            </a:r>
            <a:r>
              <a:rPr lang="es-ES" dirty="0" smtClean="0"/>
              <a:t>diferente </a:t>
            </a:r>
            <a:r>
              <a:rPr lang="es-ES" dirty="0"/>
              <a:t>según el tipo de familia:</a:t>
            </a:r>
          </a:p>
          <a:p>
            <a:pPr algn="just">
              <a:buNone/>
            </a:pPr>
            <a:r>
              <a:rPr lang="es-ES" dirty="0"/>
              <a:t>- familia burguesa</a:t>
            </a:r>
          </a:p>
          <a:p>
            <a:pPr algn="just">
              <a:buNone/>
            </a:pPr>
            <a:r>
              <a:rPr lang="es-ES" dirty="0"/>
              <a:t>- rentista</a:t>
            </a:r>
          </a:p>
          <a:p>
            <a:pPr algn="just">
              <a:buNone/>
            </a:pPr>
            <a:r>
              <a:rPr lang="es-ES" dirty="0"/>
              <a:t>- gerencial o empresarial</a:t>
            </a:r>
          </a:p>
          <a:p>
            <a:pPr algn="just">
              <a:buNone/>
            </a:pPr>
            <a:r>
              <a:rPr lang="es-ES" dirty="0"/>
              <a:t>- proletaria</a:t>
            </a:r>
          </a:p>
          <a:p>
            <a:pPr algn="just">
              <a:buNone/>
            </a:pPr>
            <a:r>
              <a:rPr lang="es-ES" dirty="0"/>
              <a:t>- marginada</a:t>
            </a:r>
          </a:p>
          <a:p>
            <a:pPr algn="just"/>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fontScale="92500" lnSpcReduction="20000"/>
          </a:bodyPr>
          <a:lstStyle/>
          <a:p>
            <a:r>
              <a:rPr lang="es-ES" b="1" dirty="0"/>
              <a:t>Variables </a:t>
            </a:r>
            <a:r>
              <a:rPr lang="es-ES" b="1" dirty="0" smtClean="0"/>
              <a:t>intermedias:</a:t>
            </a:r>
          </a:p>
          <a:p>
            <a:pPr>
              <a:buNone/>
            </a:pPr>
            <a:r>
              <a:rPr lang="es-ES" dirty="0" smtClean="0"/>
              <a:t>Todas estas variables inciden en la fecundidad. Aun se busca el mecanismo que una esta cantidad de variables.</a:t>
            </a:r>
          </a:p>
          <a:p>
            <a:endParaRPr lang="es-ES" dirty="0"/>
          </a:p>
          <a:p>
            <a:pPr lvl="0"/>
            <a:r>
              <a:rPr lang="es-ES" b="1" dirty="0"/>
              <a:t>Que afectan la exposición al coito:</a:t>
            </a:r>
            <a:endParaRPr lang="es-ES" dirty="0"/>
          </a:p>
          <a:p>
            <a:pPr lvl="0"/>
            <a:r>
              <a:rPr lang="es-ES" dirty="0"/>
              <a:t>Edad de inicio de las relaciones sexuales</a:t>
            </a:r>
          </a:p>
          <a:p>
            <a:pPr lvl="0"/>
            <a:r>
              <a:rPr lang="es-ES" dirty="0"/>
              <a:t>Celibato permanente</a:t>
            </a:r>
          </a:p>
          <a:p>
            <a:pPr lvl="0"/>
            <a:r>
              <a:rPr lang="es-ES" dirty="0"/>
              <a:t>Intervalos temporales entre uniones por divorcios o viudez</a:t>
            </a:r>
          </a:p>
          <a:p>
            <a:pPr lvl="0"/>
            <a:r>
              <a:rPr lang="es-ES" dirty="0"/>
              <a:t>Abstinencia voluntaria</a:t>
            </a:r>
          </a:p>
          <a:p>
            <a:pPr lvl="0"/>
            <a:r>
              <a:rPr lang="es-ES" dirty="0"/>
              <a:t>Abstinencia involuntaria</a:t>
            </a:r>
          </a:p>
          <a:p>
            <a:pPr lvl="0"/>
            <a:r>
              <a:rPr lang="es-ES" dirty="0"/>
              <a:t>Frecuencia del coito</a:t>
            </a:r>
          </a:p>
          <a:p>
            <a:pPr>
              <a:buNone/>
            </a:pPr>
            <a:endParaRPr lang="es-ES" dirty="0"/>
          </a:p>
          <a:p>
            <a:pPr>
              <a:buNone/>
            </a:pPr>
            <a:endParaRPr lang="es-ES" dirty="0"/>
          </a:p>
          <a:p>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Autofit/>
          </a:bodyPr>
          <a:lstStyle/>
          <a:p>
            <a:pPr lvl="0" algn="just"/>
            <a:r>
              <a:rPr lang="es-ES" sz="3400" b="1" dirty="0" smtClean="0"/>
              <a:t>Que afectan el riesgo de concebir:</a:t>
            </a:r>
            <a:endParaRPr lang="es-ES" sz="3400" dirty="0" smtClean="0"/>
          </a:p>
          <a:p>
            <a:pPr lvl="0" algn="just"/>
            <a:r>
              <a:rPr lang="es-ES" sz="3400" dirty="0" smtClean="0"/>
              <a:t>Esterilidad voluntaria</a:t>
            </a:r>
          </a:p>
          <a:p>
            <a:pPr lvl="0" algn="just"/>
            <a:r>
              <a:rPr lang="es-ES" sz="3400" dirty="0" smtClean="0"/>
              <a:t>Esterilidad involuntaria</a:t>
            </a:r>
          </a:p>
          <a:p>
            <a:pPr lvl="0" algn="just"/>
            <a:r>
              <a:rPr lang="es-ES" sz="3400" dirty="0" smtClean="0"/>
              <a:t>Uso o no de medios anticonceptivos</a:t>
            </a:r>
          </a:p>
          <a:p>
            <a:pPr algn="just">
              <a:buNone/>
            </a:pPr>
            <a:endParaRPr lang="es-ES" sz="3400" dirty="0" smtClean="0"/>
          </a:p>
          <a:p>
            <a:pPr lvl="0" algn="just"/>
            <a:r>
              <a:rPr lang="es-ES" sz="3400" b="1" dirty="0" smtClean="0"/>
              <a:t>Que afectan la gestación y el éxito del parto:</a:t>
            </a:r>
            <a:endParaRPr lang="es-ES" sz="3400" dirty="0" smtClean="0"/>
          </a:p>
          <a:p>
            <a:pPr lvl="0" algn="just"/>
            <a:r>
              <a:rPr lang="es-ES" sz="3400" dirty="0" smtClean="0"/>
              <a:t>Mortalidad fetal involuntaria</a:t>
            </a:r>
          </a:p>
          <a:p>
            <a:pPr lvl="0" algn="just"/>
            <a:r>
              <a:rPr lang="es-ES" sz="3400" dirty="0" smtClean="0"/>
              <a:t>Mortalidad fetal voluntaria (abortos inducidos)</a:t>
            </a:r>
          </a:p>
          <a:p>
            <a:pPr algn="just"/>
            <a:endParaRPr lang="es-ES" sz="3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rmAutofit/>
          </a:bodyPr>
          <a:lstStyle/>
          <a:p>
            <a:pPr>
              <a:buNone/>
            </a:pPr>
            <a:r>
              <a:rPr lang="es-ES" dirty="0" smtClean="0"/>
              <a:t>Por lo contrario:</a:t>
            </a:r>
          </a:p>
          <a:p>
            <a:pPr marL="0" indent="0" algn="just">
              <a:buNone/>
            </a:pPr>
            <a:r>
              <a:rPr lang="es-ES" dirty="0"/>
              <a:t>Cuando se produce un decrecimiento sostenido de la fecundidad, se produce un decrecimiento sostenido de la población. </a:t>
            </a:r>
            <a:endParaRPr lang="es-ES" dirty="0" smtClean="0"/>
          </a:p>
          <a:p>
            <a:pPr marL="0" indent="0" algn="just">
              <a:buNone/>
            </a:pPr>
            <a:r>
              <a:rPr lang="es-ES" dirty="0" smtClean="0"/>
              <a:t>Entonces, </a:t>
            </a:r>
            <a:r>
              <a:rPr lang="es-ES" dirty="0"/>
              <a:t>se produce un decrecimiento relativo de la población joven y un decrecimiento de personas adultas en relación con la población total. </a:t>
            </a:r>
            <a:endParaRPr lang="es-ES" dirty="0" smtClean="0"/>
          </a:p>
          <a:p>
            <a:pPr marL="0" indent="0" algn="just">
              <a:buNone/>
            </a:pPr>
            <a:r>
              <a:rPr lang="es-ES" dirty="0" smtClean="0"/>
              <a:t>A </a:t>
            </a:r>
            <a:r>
              <a:rPr lang="es-ES" dirty="0"/>
              <a:t>este proceso se le llama </a:t>
            </a:r>
            <a:r>
              <a:rPr lang="es-ES" b="1" dirty="0"/>
              <a:t>envejecimiento por la base. </a:t>
            </a:r>
            <a:endParaRPr lang="es-ES" dirty="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571480"/>
            <a:ext cx="8572560" cy="6072230"/>
          </a:xfrm>
        </p:spPr>
        <p:txBody>
          <a:bodyPr>
            <a:normAutofit fontScale="92500" lnSpcReduction="20000"/>
          </a:bodyPr>
          <a:lstStyle/>
          <a:p>
            <a:pPr marL="0" indent="0" algn="just">
              <a:buNone/>
            </a:pPr>
            <a:r>
              <a:rPr lang="es-ES" dirty="0" smtClean="0"/>
              <a:t>En Cuba existe </a:t>
            </a:r>
            <a:r>
              <a:rPr lang="es-ES" dirty="0"/>
              <a:t>un envejecimiento poblacional sostenido desde hace más de dos </a:t>
            </a:r>
            <a:r>
              <a:rPr lang="es-ES" dirty="0" smtClean="0"/>
              <a:t>décadas.</a:t>
            </a:r>
          </a:p>
          <a:p>
            <a:pPr marL="0" indent="0" algn="just">
              <a:buNone/>
            </a:pPr>
            <a:r>
              <a:rPr lang="es-ES" dirty="0" smtClean="0"/>
              <a:t>Está </a:t>
            </a:r>
            <a:r>
              <a:rPr lang="es-ES" dirty="0"/>
              <a:t>influido no solo por el decrecimiento de la fecundidad, sino sobre todo, por las mejoras introducidas en los sistemas de vida de las personas. </a:t>
            </a:r>
            <a:endParaRPr lang="es-ES" dirty="0" smtClean="0"/>
          </a:p>
          <a:p>
            <a:pPr marL="0" indent="0" algn="just">
              <a:buNone/>
            </a:pPr>
            <a:r>
              <a:rPr lang="es-ES" dirty="0" smtClean="0"/>
              <a:t>Se </a:t>
            </a:r>
            <a:r>
              <a:rPr lang="es-ES" dirty="0"/>
              <a:t>está produciendo un incremento de la población adulta (60 o más años) en relación con el total de la población. A este proceso se le llama </a:t>
            </a:r>
            <a:r>
              <a:rPr lang="es-ES" b="1" dirty="0"/>
              <a:t>envejecimiento por la </a:t>
            </a:r>
            <a:r>
              <a:rPr lang="es-ES" b="1" dirty="0" smtClean="0"/>
              <a:t>cúspide.</a:t>
            </a:r>
          </a:p>
          <a:p>
            <a:pPr marL="0" indent="0" algn="just">
              <a:buNone/>
            </a:pPr>
            <a:r>
              <a:rPr lang="es-ES" b="1" dirty="0" smtClean="0"/>
              <a:t>También lo provoca </a:t>
            </a:r>
            <a:r>
              <a:rPr lang="es-ES" dirty="0" smtClean="0"/>
              <a:t>el </a:t>
            </a:r>
            <a:r>
              <a:rPr lang="es-ES" dirty="0"/>
              <a:t>decrecimiento de la mortalidad y por la prolongación de la vida.</a:t>
            </a:r>
          </a:p>
          <a:p>
            <a:pPr algn="just">
              <a:buNone/>
            </a:pPr>
            <a:r>
              <a:rPr lang="es-ES" dirty="0" smtClean="0"/>
              <a:t>                       </a:t>
            </a:r>
            <a:r>
              <a:rPr lang="es-ES" dirty="0"/>
              <a:t>(▼</a:t>
            </a:r>
            <a:r>
              <a:rPr lang="es-ES" dirty="0" smtClean="0"/>
              <a:t>f        </a:t>
            </a:r>
            <a:r>
              <a:rPr lang="es-ES" dirty="0"/>
              <a:t>▼r)  </a:t>
            </a:r>
            <a:endParaRPr lang="es-ES" dirty="0" smtClean="0"/>
          </a:p>
          <a:p>
            <a:pPr marL="0" indent="0" algn="just">
              <a:buNone/>
            </a:pPr>
            <a:r>
              <a:rPr lang="es-ES" dirty="0" smtClean="0"/>
              <a:t>Hay </a:t>
            </a:r>
            <a:r>
              <a:rPr lang="es-ES" dirty="0"/>
              <a:t>también un envejecimiento de la población por la base.</a:t>
            </a:r>
          </a:p>
          <a:p>
            <a:pPr algn="just"/>
            <a:endParaRPr lang="es-ES" dirty="0"/>
          </a:p>
        </p:txBody>
      </p:sp>
      <p:cxnSp>
        <p:nvCxnSpPr>
          <p:cNvPr id="4" name="3 Conector recto de flecha"/>
          <p:cNvCxnSpPr/>
          <p:nvPr/>
        </p:nvCxnSpPr>
        <p:spPr>
          <a:xfrm>
            <a:off x="3000364" y="5143512"/>
            <a:ext cx="5715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60390"/>
            <a:ext cx="8229600" cy="368280"/>
          </a:xfrm>
        </p:spPr>
        <p:txBody>
          <a:bodyPr>
            <a:normAutofit fontScale="90000"/>
          </a:bodyPr>
          <a:lstStyle/>
          <a:p>
            <a:r>
              <a:rPr lang="es-ES" b="1" dirty="0" smtClean="0"/>
              <a:t/>
            </a:r>
            <a:br>
              <a:rPr lang="es-ES" b="1" dirty="0" smtClean="0"/>
            </a:br>
            <a:r>
              <a:rPr lang="es-ES" b="1" dirty="0" smtClean="0"/>
              <a:t>CONCEPTOS RELACIONADOS</a:t>
            </a:r>
            <a:br>
              <a:rPr lang="es-ES" b="1" dirty="0" smtClean="0"/>
            </a:br>
            <a:endParaRPr lang="es-ES" b="1" dirty="0"/>
          </a:p>
        </p:txBody>
      </p:sp>
      <p:sp>
        <p:nvSpPr>
          <p:cNvPr id="3" name="2 Marcador de contenido"/>
          <p:cNvSpPr>
            <a:spLocks noGrp="1"/>
          </p:cNvSpPr>
          <p:nvPr>
            <p:ph idx="1"/>
          </p:nvPr>
        </p:nvSpPr>
        <p:spPr/>
        <p:txBody>
          <a:bodyPr/>
          <a:lstStyle/>
          <a:p>
            <a:r>
              <a:rPr lang="es-ES" dirty="0"/>
              <a:t> </a:t>
            </a:r>
            <a:r>
              <a:rPr lang="es-ES" dirty="0" smtClean="0"/>
              <a:t>Fertilidad    </a:t>
            </a:r>
            <a:r>
              <a:rPr lang="es-ES" dirty="0"/>
              <a:t>+ </a:t>
            </a:r>
            <a:r>
              <a:rPr lang="es-ES" dirty="0" smtClean="0"/>
              <a:t>    esterilidad </a:t>
            </a:r>
          </a:p>
          <a:p>
            <a:pPr>
              <a:buNone/>
            </a:pPr>
            <a:r>
              <a:rPr lang="es-ES" dirty="0"/>
              <a:t> </a:t>
            </a:r>
            <a:r>
              <a:rPr lang="es-ES" dirty="0" smtClean="0"/>
              <a:t>                     aluden a: </a:t>
            </a:r>
          </a:p>
          <a:p>
            <a:pPr>
              <a:buNone/>
            </a:pPr>
            <a:r>
              <a:rPr lang="es-ES" dirty="0"/>
              <a:t> </a:t>
            </a:r>
            <a:r>
              <a:rPr lang="es-ES" dirty="0" smtClean="0"/>
              <a:t> </a:t>
            </a:r>
          </a:p>
          <a:p>
            <a:pPr>
              <a:buNone/>
            </a:pPr>
            <a:r>
              <a:rPr lang="es-ES" dirty="0" smtClean="0"/>
              <a:t>  la </a:t>
            </a:r>
            <a:r>
              <a:rPr lang="es-ES" dirty="0"/>
              <a:t>capacidad </a:t>
            </a:r>
            <a:r>
              <a:rPr lang="es-ES" dirty="0" smtClean="0"/>
              <a:t> </a:t>
            </a:r>
            <a:r>
              <a:rPr lang="es-ES" dirty="0"/>
              <a:t>o </a:t>
            </a:r>
            <a:r>
              <a:rPr lang="es-ES" dirty="0" smtClean="0"/>
              <a:t>  incapacidad fisiológica</a:t>
            </a:r>
          </a:p>
          <a:p>
            <a:pPr>
              <a:buNone/>
            </a:pPr>
            <a:r>
              <a:rPr lang="es-ES" dirty="0"/>
              <a:t> </a:t>
            </a:r>
            <a:r>
              <a:rPr lang="es-ES" dirty="0" smtClean="0"/>
              <a:t>   </a:t>
            </a:r>
            <a:r>
              <a:rPr lang="es-ES" dirty="0"/>
              <a:t>de procreación (concebir hijos).</a:t>
            </a:r>
          </a:p>
          <a:p>
            <a:endParaRPr lang="es-ES" dirty="0"/>
          </a:p>
        </p:txBody>
      </p:sp>
      <p:sp>
        <p:nvSpPr>
          <p:cNvPr id="4" name="3 Flecha abajo"/>
          <p:cNvSpPr/>
          <p:nvPr/>
        </p:nvSpPr>
        <p:spPr>
          <a:xfrm>
            <a:off x="1785918" y="2714620"/>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Flecha abajo"/>
          <p:cNvSpPr/>
          <p:nvPr/>
        </p:nvSpPr>
        <p:spPr>
          <a:xfrm>
            <a:off x="4929190" y="2714620"/>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286544"/>
          </a:xfrm>
        </p:spPr>
        <p:txBody>
          <a:bodyPr>
            <a:normAutofit/>
          </a:bodyPr>
          <a:lstStyle/>
          <a:p>
            <a:r>
              <a:rPr lang="es-ES" b="1" dirty="0"/>
              <a:t>Fecundidad efectiva:</a:t>
            </a:r>
            <a:r>
              <a:rPr lang="es-ES" dirty="0"/>
              <a:t> se define en términos de nacidos vivos (</a:t>
            </a:r>
            <a:r>
              <a:rPr lang="es-ES" dirty="0" err="1"/>
              <a:t>n.v</a:t>
            </a:r>
            <a:r>
              <a:rPr lang="es-ES" dirty="0" err="1" smtClean="0"/>
              <a:t>.</a:t>
            </a:r>
            <a:r>
              <a:rPr lang="es-ES" dirty="0" smtClean="0"/>
              <a:t>)</a:t>
            </a:r>
            <a:endParaRPr lang="es-ES" dirty="0"/>
          </a:p>
          <a:p>
            <a:r>
              <a:rPr lang="es-ES" b="1" dirty="0"/>
              <a:t>Fecundidad </a:t>
            </a:r>
            <a:r>
              <a:rPr lang="es-ES" dirty="0"/>
              <a:t>en sentido estricto relaciona los nacimientos con la población femenina en edad reproductiva</a:t>
            </a:r>
            <a:r>
              <a:rPr lang="es-ES" dirty="0" smtClean="0"/>
              <a:t>.</a:t>
            </a:r>
            <a:endParaRPr lang="es-ES" dirty="0"/>
          </a:p>
          <a:p>
            <a:r>
              <a:rPr lang="es-ES" b="1" dirty="0"/>
              <a:t>Natalidad: </a:t>
            </a:r>
            <a:r>
              <a:rPr lang="es-ES" dirty="0"/>
              <a:t>solo</a:t>
            </a:r>
            <a:r>
              <a:rPr lang="es-ES" b="1" dirty="0"/>
              <a:t> </a:t>
            </a:r>
            <a:r>
              <a:rPr lang="es-ES" dirty="0"/>
              <a:t>se define o utiliza cuando está referida a las tasas brutas de natalidad</a:t>
            </a:r>
            <a:r>
              <a:rPr lang="es-ES" b="1" dirty="0" smtClean="0"/>
              <a:t>.</a:t>
            </a:r>
            <a:r>
              <a:rPr lang="es-ES" b="1" dirty="0"/>
              <a:t> </a:t>
            </a:r>
            <a:endParaRPr lang="es-ES" dirty="0"/>
          </a:p>
          <a:p>
            <a:r>
              <a:rPr lang="es-ES" b="1" dirty="0"/>
              <a:t>Indicador de </a:t>
            </a:r>
            <a:r>
              <a:rPr lang="es-ES" b="1" dirty="0" smtClean="0"/>
              <a:t>natalidad</a:t>
            </a:r>
          </a:p>
          <a:p>
            <a:pPr>
              <a:buNone/>
            </a:pPr>
            <a:r>
              <a:rPr lang="es-ES" dirty="0" smtClean="0"/>
              <a:t>      Tasa </a:t>
            </a:r>
            <a:r>
              <a:rPr lang="es-ES" dirty="0"/>
              <a:t>de fecundidad general  ═ </a:t>
            </a:r>
            <a:r>
              <a:rPr lang="es-ES" u="sng" dirty="0"/>
              <a:t>B° ͭ</a:t>
            </a:r>
            <a:endParaRPr lang="es-ES" dirty="0"/>
          </a:p>
          <a:p>
            <a:pPr>
              <a:buNone/>
            </a:pPr>
            <a:r>
              <a:rPr lang="es-ES" dirty="0" smtClean="0"/>
              <a:t>                                                            </a:t>
            </a:r>
            <a:r>
              <a:rPr lang="es-ES" dirty="0"/>
              <a:t>N f (</a:t>
            </a:r>
            <a:r>
              <a:rPr lang="es-ES" dirty="0" smtClean="0"/>
              <a:t>período</a:t>
            </a:r>
          </a:p>
          <a:p>
            <a:pPr>
              <a:buNone/>
            </a:pPr>
            <a:r>
              <a:rPr lang="es-ES" dirty="0"/>
              <a:t> </a:t>
            </a:r>
            <a:r>
              <a:rPr lang="es-ES" dirty="0" smtClean="0"/>
              <a:t>                                                           reproductivo</a:t>
            </a:r>
            <a:r>
              <a:rPr lang="es-ES" dirty="0"/>
              <a:t>)</a:t>
            </a:r>
          </a:p>
          <a:p>
            <a:pPr>
              <a:buNone/>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6000792"/>
          </a:xfrm>
        </p:spPr>
        <p:txBody>
          <a:bodyPr>
            <a:normAutofit/>
          </a:bodyPr>
          <a:lstStyle/>
          <a:p>
            <a:pPr algn="just"/>
            <a:r>
              <a:rPr lang="es-ES" sz="3600" b="1" dirty="0" smtClean="0"/>
              <a:t>Infecundidad: </a:t>
            </a:r>
            <a:r>
              <a:rPr lang="es-ES" sz="3600" dirty="0" smtClean="0"/>
              <a:t>falta de procreación. Diferencia entre fertilidad y fecundidad</a:t>
            </a:r>
          </a:p>
          <a:p>
            <a:pPr algn="just"/>
            <a:r>
              <a:rPr lang="es-ES" sz="3600" b="1" dirty="0" smtClean="0"/>
              <a:t>Fecundidad total:</a:t>
            </a:r>
            <a:r>
              <a:rPr lang="es-ES" sz="3600" dirty="0" smtClean="0"/>
              <a:t> dado por el número total de embarazadas.</a:t>
            </a:r>
          </a:p>
          <a:p>
            <a:pPr algn="just"/>
            <a:r>
              <a:rPr lang="es-ES" sz="3600" b="1" dirty="0" err="1" smtClean="0"/>
              <a:t>Fecundabilidad</a:t>
            </a:r>
            <a:r>
              <a:rPr lang="es-ES" sz="3600" b="1" dirty="0" smtClean="0"/>
              <a:t>: </a:t>
            </a:r>
            <a:r>
              <a:rPr lang="es-ES" sz="3600" dirty="0" smtClean="0"/>
              <a:t>alude a la posibilidad de concebir de la mujer en su ciclo menstrual. Es su posibilidad de quedar embarazada.</a:t>
            </a:r>
          </a:p>
          <a:p>
            <a:pPr algn="just"/>
            <a:endParaRPr lang="es-E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6072230"/>
          </a:xfrm>
        </p:spPr>
        <p:txBody>
          <a:bodyPr>
            <a:normAutofit/>
          </a:bodyPr>
          <a:lstStyle/>
          <a:p>
            <a:pPr algn="just"/>
            <a:r>
              <a:rPr lang="es-ES" sz="3600" b="1" dirty="0"/>
              <a:t>Período reproductivo (de reproducción)</a:t>
            </a:r>
            <a:endParaRPr lang="es-ES" sz="3600" dirty="0"/>
          </a:p>
          <a:p>
            <a:pPr algn="just">
              <a:buNone/>
            </a:pPr>
            <a:r>
              <a:rPr lang="es-ES" sz="3600" dirty="0"/>
              <a:t>En países donde hay baja fecundidad, el período se enmarca entre 15 y 44 años (es propio de países desarrollados)</a:t>
            </a:r>
          </a:p>
          <a:p>
            <a:pPr algn="just">
              <a:buNone/>
            </a:pPr>
            <a:r>
              <a:rPr lang="es-ES" sz="3600" dirty="0"/>
              <a:t>En países donde hay alta fecundidad el período se enmarca entre 13 y 49 años (es propio de países subdesarrollados</a:t>
            </a:r>
            <a:r>
              <a:rPr lang="es-ES" sz="3600" dirty="0" smtClean="0"/>
              <a:t>)</a:t>
            </a:r>
            <a:endParaRPr lang="es-ES" sz="3600" dirty="0"/>
          </a:p>
          <a:p>
            <a:pPr algn="just"/>
            <a:r>
              <a:rPr lang="es-ES" sz="3600" dirty="0"/>
              <a:t>Como un modo de homogeneizar el fenómeno se considera el ciclo reproductivo entre los 13 y los 49 años.</a:t>
            </a:r>
          </a:p>
          <a:p>
            <a:pPr algn="just"/>
            <a:endParaRPr lang="es-E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14290"/>
            <a:ext cx="8572560" cy="5483245"/>
          </a:xfrm>
        </p:spPr>
        <p:txBody>
          <a:bodyPr>
            <a:noAutofit/>
          </a:bodyPr>
          <a:lstStyle/>
          <a:p>
            <a:pPr algn="just"/>
            <a:r>
              <a:rPr lang="es-ES" sz="2900" b="1" dirty="0"/>
              <a:t>La tasa de fecundidad general (TFG), </a:t>
            </a:r>
            <a:r>
              <a:rPr lang="es-ES" sz="2900" dirty="0"/>
              <a:t>aparece como indicador muy relacionado con la natalidad, la cual nos relaciona con el número de hijos por mujer</a:t>
            </a:r>
            <a:r>
              <a:rPr lang="es-ES" sz="2900" dirty="0" smtClean="0"/>
              <a:t>.</a:t>
            </a:r>
            <a:endParaRPr lang="es-ES" sz="2900" dirty="0"/>
          </a:p>
          <a:p>
            <a:pPr algn="just">
              <a:buNone/>
            </a:pPr>
            <a:r>
              <a:rPr lang="es-ES" sz="2900" b="1" dirty="0" smtClean="0"/>
              <a:t>      </a:t>
            </a:r>
            <a:r>
              <a:rPr lang="es-ES" sz="2900" b="1" dirty="0"/>
              <a:t>TFG </a:t>
            </a:r>
            <a:r>
              <a:rPr lang="es-ES" sz="2900" dirty="0"/>
              <a:t>═ Número de nacidos vivos / población media de mujeres en edad </a:t>
            </a:r>
            <a:r>
              <a:rPr lang="es-ES" sz="2900" dirty="0" smtClean="0"/>
              <a:t>fértil</a:t>
            </a:r>
            <a:endParaRPr lang="es-ES" sz="2900" dirty="0"/>
          </a:p>
          <a:p>
            <a:pPr algn="just"/>
            <a:r>
              <a:rPr lang="es-ES" sz="2900" dirty="0"/>
              <a:t>Esta tasa varía en los diferentes continentes</a:t>
            </a:r>
            <a:r>
              <a:rPr lang="es-ES" sz="2900" dirty="0" smtClean="0"/>
              <a:t>:</a:t>
            </a:r>
            <a:r>
              <a:rPr lang="es-ES" sz="2900" dirty="0"/>
              <a:t> </a:t>
            </a:r>
          </a:p>
          <a:p>
            <a:pPr algn="just">
              <a:buFont typeface="Wingdings" pitchFamily="2" charset="2"/>
              <a:buChar char="Ø"/>
            </a:pPr>
            <a:r>
              <a:rPr lang="es-ES" sz="2900" dirty="0"/>
              <a:t>De 1.0 a 1.48 hijos/mujer en Europa</a:t>
            </a:r>
          </a:p>
          <a:p>
            <a:pPr algn="just">
              <a:buFont typeface="Wingdings" pitchFamily="2" charset="2"/>
              <a:buChar char="Ø"/>
            </a:pPr>
            <a:r>
              <a:rPr lang="es-ES" sz="2900" dirty="0"/>
              <a:t>De 1.5 a 1.99 hijos/mujer en América del Norte</a:t>
            </a:r>
          </a:p>
          <a:p>
            <a:pPr algn="just">
              <a:buFont typeface="Wingdings" pitchFamily="2" charset="2"/>
              <a:buChar char="Ø"/>
            </a:pPr>
            <a:r>
              <a:rPr lang="es-ES" sz="2900" dirty="0"/>
              <a:t>De 2.0 a 2.49 hijos/mujer en Oceanía</a:t>
            </a:r>
          </a:p>
          <a:p>
            <a:pPr algn="just">
              <a:buFont typeface="Wingdings" pitchFamily="2" charset="2"/>
              <a:buChar char="Ø"/>
            </a:pPr>
            <a:r>
              <a:rPr lang="es-ES" sz="2900" dirty="0"/>
              <a:t>De 2.5 a 2.99 hijos/mujer en América del Sur, Caribe y Asia</a:t>
            </a:r>
          </a:p>
          <a:p>
            <a:pPr algn="just">
              <a:buFont typeface="Wingdings" pitchFamily="2" charset="2"/>
              <a:buChar char="Ø"/>
            </a:pPr>
            <a:r>
              <a:rPr lang="es-ES" sz="2900" dirty="0"/>
              <a:t>De 3.0 a 3.49 hijos/mujer en América Central</a:t>
            </a:r>
          </a:p>
          <a:p>
            <a:pPr algn="just">
              <a:buFont typeface="Wingdings" pitchFamily="2" charset="2"/>
              <a:buChar char="Ø"/>
            </a:pPr>
            <a:r>
              <a:rPr lang="es-ES" sz="2900" dirty="0"/>
              <a:t>Más de 5.0 hijos/mujer en África.</a:t>
            </a:r>
          </a:p>
          <a:p>
            <a:pPr algn="just"/>
            <a:endParaRPr lang="es-ES" sz="29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1777</Words>
  <Application>Microsoft Office PowerPoint</Application>
  <PresentationFormat>Presentación en pantalla (4:3)</PresentationFormat>
  <Paragraphs>148</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Tema 3: Las variables demográficas</vt:lpstr>
      <vt:lpstr>Diapositiva 2</vt:lpstr>
      <vt:lpstr>Diapositiva 3</vt:lpstr>
      <vt:lpstr>Diapositiva 4</vt:lpstr>
      <vt:lpstr> CONCEPTOS RELACIONADOS </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Las variables demográficas</dc:title>
  <dc:creator>LUIS UGALDE</dc:creator>
  <cp:lastModifiedBy>LUIS UGALDE</cp:lastModifiedBy>
  <cp:revision>2</cp:revision>
  <dcterms:created xsi:type="dcterms:W3CDTF">2025-04-03T06:33:52Z</dcterms:created>
  <dcterms:modified xsi:type="dcterms:W3CDTF">2026-03-22T21:20:35Z</dcterms:modified>
</cp:coreProperties>
</file>