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24"/>
  </p:notesMasterIdLst>
  <p:sldIdLst>
    <p:sldId id="324" r:id="rId2"/>
    <p:sldId id="287" r:id="rId3"/>
    <p:sldId id="437" r:id="rId4"/>
    <p:sldId id="483" r:id="rId5"/>
    <p:sldId id="438" r:id="rId6"/>
    <p:sldId id="460" r:id="rId7"/>
    <p:sldId id="463" r:id="rId8"/>
    <p:sldId id="464" r:id="rId9"/>
    <p:sldId id="465" r:id="rId10"/>
    <p:sldId id="484" r:id="rId11"/>
    <p:sldId id="485" r:id="rId12"/>
    <p:sldId id="486" r:id="rId13"/>
    <p:sldId id="487" r:id="rId14"/>
    <p:sldId id="414" r:id="rId15"/>
    <p:sldId id="472" r:id="rId16"/>
    <p:sldId id="488" r:id="rId17"/>
    <p:sldId id="475" r:id="rId18"/>
    <p:sldId id="489" r:id="rId19"/>
    <p:sldId id="490" r:id="rId20"/>
    <p:sldId id="491" r:id="rId21"/>
    <p:sldId id="492" r:id="rId22"/>
    <p:sldId id="340" r:id="rId2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48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0B8F"/>
    <a:srgbClr val="512DEB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4660"/>
  </p:normalViewPr>
  <p:slideViewPr>
    <p:cSldViewPr showGuides="1">
      <p:cViewPr varScale="1">
        <p:scale>
          <a:sx n="70" d="100"/>
          <a:sy n="70" d="100"/>
        </p:scale>
        <p:origin x="1356" y="48"/>
      </p:cViewPr>
      <p:guideLst>
        <p:guide orient="horz" pos="1933"/>
        <p:guide pos="48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32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056578-9E9D-4E9A-846E-23837885E2FF}" type="datetimeFigureOut">
              <a:rPr lang="es-ES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FA82F9-98C4-4A6C-B33B-AEDD7EBCAB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866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12B15-7BBA-42BA-BBE6-888AE3A283EC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51AC06E7-1051-400F-931F-C02C05F7028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65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47D3E-C720-44B1-8172-C96BAE03B598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C3F9F-E31D-4ADE-928F-BE17AEB4580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74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CFC81A-61C5-4E08-9D52-CECA444A928A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74434-2AE3-420B-AA31-E470BDA7093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92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87A73-AE39-42C2-9981-78DE848D582A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9685-749C-48E2-9F34-44C2F9525B2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33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708FC68-6515-4767-B383-EC5F967CA8A7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4E8FB2CE-37EA-4EBE-A19E-964F1483A31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419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2A8E3-92FF-4DAE-980D-E3CF6BA462CC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4AFED-6131-4A92-AD07-4B11299D68D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27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70FDF-7F49-4F67-BCD8-25AAE90DE65A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A1B25-DD51-415E-8A8F-3F23259DB66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2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4D66B7-ECC7-420E-8313-FEB5581A0A4F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BC478-2A3E-46C4-BBD5-D2503B65B98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78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22EA18-6A99-4B23-9BB7-F76944561E4D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44CF0-52ED-4A20-883C-980CC656EAF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25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05CDC4-570A-48AA-99F6-4D5B3E4E68FA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18F642-EE4D-4446-BCD4-683F3E258AD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30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23/03/2025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ítulo 4"/>
          <p:cNvSpPr txBox="1">
            <a:spLocks/>
          </p:cNvSpPr>
          <p:nvPr/>
        </p:nvSpPr>
        <p:spPr>
          <a:xfrm>
            <a:off x="4364828" y="5790236"/>
            <a:ext cx="4003837" cy="15601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28650" fontAlgn="auto">
              <a:spcAft>
                <a:spcPts val="0"/>
              </a:spcAft>
            </a:pPr>
            <a:r>
              <a:rPr lang="es-ES_tradnl" sz="2400" dirty="0" smtClean="0"/>
              <a:t>Lic. </a:t>
            </a:r>
            <a:r>
              <a:rPr lang="es-ES_tradnl" sz="2400" dirty="0" err="1" smtClean="0"/>
              <a:t>Dayana</a:t>
            </a:r>
            <a:r>
              <a:rPr lang="es-ES_tradnl" sz="2400" dirty="0" smtClean="0"/>
              <a:t> García Beltrán</a:t>
            </a:r>
          </a:p>
          <a:p>
            <a:pPr defTabSz="628650" fontAlgn="auto">
              <a:spcAft>
                <a:spcPts val="0"/>
              </a:spcAft>
            </a:pPr>
            <a:r>
              <a:rPr lang="es-ES_tradnl" sz="2400" dirty="0" smtClean="0"/>
              <a:t>Prof. Asistente</a:t>
            </a: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781374" y="3863374"/>
            <a:ext cx="7593330" cy="2684777"/>
          </a:xfrm>
        </p:spPr>
        <p:txBody>
          <a:bodyPr anchor="b"/>
          <a:lstStyle/>
          <a:p>
            <a:pPr algn="ctr"/>
            <a:r>
              <a:rPr lang="es-ES" sz="4400" cap="none" smtClean="0"/>
              <a:t>TEMA</a:t>
            </a:r>
            <a:r>
              <a:rPr lang="es-ES" sz="6000" cap="none" smtClean="0"/>
              <a:t> </a:t>
            </a:r>
            <a:r>
              <a:rPr lang="es-ES" sz="3600" cap="none" smtClean="0"/>
              <a:t>I: </a:t>
            </a:r>
            <a:r>
              <a:rPr lang="es-NI" sz="4000" smtClean="0"/>
              <a:t>Patrimonio </a:t>
            </a:r>
            <a:r>
              <a:rPr lang="es-NI" sz="4000" dirty="0"/>
              <a:t>o capital</a:t>
            </a:r>
            <a:r>
              <a:rPr lang="es-ES" sz="4000" dirty="0"/>
              <a:t/>
            </a:r>
            <a:br>
              <a:rPr lang="es-ES" sz="4000" dirty="0"/>
            </a:br>
            <a:r>
              <a:rPr lang="es-ES" sz="4400" u="sng" cap="none" dirty="0" smtClean="0"/>
              <a:t>Sumario</a:t>
            </a:r>
            <a:r>
              <a:rPr lang="es-ES" sz="4400" cap="none" dirty="0" smtClean="0"/>
              <a:t>: </a:t>
            </a:r>
            <a:r>
              <a:rPr lang="es-ES" sz="4000" cap="none" dirty="0"/>
              <a:t>S</a:t>
            </a:r>
            <a:r>
              <a:rPr lang="es-ES" sz="4000" cap="none" dirty="0" smtClean="0"/>
              <a:t>ociedad en Comandita o comanditaria, definición, características, ventajas y desventajas. Tratamiento contable. Ejemplo ilustrativo. Sociedad de Responsabilidad </a:t>
            </a:r>
            <a:r>
              <a:rPr lang="es-ES" sz="4000" cap="none" dirty="0"/>
              <a:t>L</a:t>
            </a:r>
            <a:r>
              <a:rPr lang="es-ES" sz="4000" cap="none" dirty="0" smtClean="0"/>
              <a:t>imitada, definición, características, tratamiento contable, </a:t>
            </a:r>
            <a:br>
              <a:rPr lang="es-ES" sz="4000" cap="none" dirty="0" smtClean="0"/>
            </a:br>
            <a:r>
              <a:rPr lang="es-ES" sz="4000" cap="none" dirty="0" smtClean="0"/>
              <a:t>ejemplo ilustrativo</a:t>
            </a:r>
            <a:r>
              <a:rPr lang="es-ES" sz="4000" dirty="0" smtClean="0"/>
              <a:t>. </a:t>
            </a:r>
            <a:r>
              <a:rPr lang="es-NI" sz="4000" dirty="0" smtClean="0"/>
              <a:t/>
            </a:r>
            <a:br>
              <a:rPr lang="es-NI" sz="4000" dirty="0" smtClean="0"/>
            </a:br>
            <a:r>
              <a:rPr lang="es-NI" sz="4000" cap="none" dirty="0" smtClean="0"/>
              <a:t/>
            </a:r>
            <a:br>
              <a:rPr lang="es-NI" sz="4000" cap="none" dirty="0" smtClean="0"/>
            </a:br>
            <a:endParaRPr lang="es-ES_tradnl" sz="4000" cap="none" dirty="0"/>
          </a:p>
        </p:txBody>
      </p:sp>
      <p:sp>
        <p:nvSpPr>
          <p:cNvPr id="10" name="Título 3"/>
          <p:cNvSpPr txBox="1">
            <a:spLocks/>
          </p:cNvSpPr>
          <p:nvPr/>
        </p:nvSpPr>
        <p:spPr>
          <a:xfrm>
            <a:off x="2051720" y="216024"/>
            <a:ext cx="5832648" cy="11247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s-ES" sz="4400" cap="none" dirty="0" smtClean="0"/>
              <a:t>CONTABILIDAD GENERAL IV</a:t>
            </a:r>
          </a:p>
        </p:txBody>
      </p:sp>
      <p:pic>
        <p:nvPicPr>
          <p:cNvPr id="11" name="1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63500"/>
            <a:ext cx="792088" cy="11757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3"/>
          <p:cNvSpPr txBox="1">
            <a:spLocks/>
          </p:cNvSpPr>
          <p:nvPr/>
        </p:nvSpPr>
        <p:spPr>
          <a:xfrm>
            <a:off x="3041830" y="1340768"/>
            <a:ext cx="3060340" cy="723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es-ES" sz="3600" cap="none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NI" dirty="0" smtClean="0"/>
              <a:t>Apertura de la sociedad</a:t>
            </a:r>
            <a:br>
              <a:rPr lang="es-NI" dirty="0" smtClean="0"/>
            </a:br>
            <a:r>
              <a:rPr lang="es-NI" dirty="0" smtClean="0"/>
              <a:t>APORTE DE SOCIO COLECTIVO</a:t>
            </a:r>
            <a:endParaRPr lang="es-NI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392059"/>
              </p:ext>
            </p:extLst>
          </p:nvPr>
        </p:nvGraphicFramePr>
        <p:xfrm>
          <a:off x="107502" y="2136575"/>
          <a:ext cx="8928994" cy="3566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05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75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95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</a:p>
                    <a:p>
                      <a:r>
                        <a:rPr lang="es-NI" dirty="0" smtClean="0"/>
                        <a:t>_________   3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__________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1-1-18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Efectivo </a:t>
                      </a: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en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caja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Mercancías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Cuentas por cobrar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Muebles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Cuentas por pagar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C, gerente, capital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el aporte del socio C colectivo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3456.00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18678.00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12356.00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4000.00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13490.00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25000.00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977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Otro caso de apertura para el socio comanditario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R" sz="3600" dirty="0"/>
              <a:t>Se supone que en </a:t>
            </a:r>
            <a:r>
              <a:rPr lang="es-PR" sz="3600" dirty="0" smtClean="0"/>
              <a:t>caso anterior </a:t>
            </a:r>
            <a:r>
              <a:rPr lang="es-PR" sz="3600" dirty="0"/>
              <a:t>el socio A </a:t>
            </a:r>
            <a:r>
              <a:rPr lang="es-PR" sz="3600" dirty="0" smtClean="0"/>
              <a:t>se </a:t>
            </a:r>
            <a:r>
              <a:rPr lang="es-PR" sz="3600" dirty="0"/>
              <a:t>hubiese comprometido a aportar $45 000.00,  $25 000.00 en el acto de constituirse la sociedad y $20 000.00 en marzo del mismo año</a:t>
            </a:r>
            <a:r>
              <a:rPr lang="es-PR" dirty="0" smtClean="0"/>
              <a:t>. 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29556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609344"/>
          </a:xfrm>
        </p:spPr>
        <p:txBody>
          <a:bodyPr/>
          <a:lstStyle/>
          <a:p>
            <a:pPr algn="ctr"/>
            <a:r>
              <a:rPr lang="es-NI" dirty="0" smtClean="0"/>
              <a:t>APERTURA DE LA SOCIEDAD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099401"/>
              </p:ext>
            </p:extLst>
          </p:nvPr>
        </p:nvGraphicFramePr>
        <p:xfrm>
          <a:off x="251520" y="1556792"/>
          <a:ext cx="8604448" cy="513027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43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6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8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FECHA</a:t>
                      </a:r>
                      <a:endParaRPr lang="es-NI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CUENTAS Y DETALLES</a:t>
                      </a:r>
                      <a:endParaRPr lang="es-N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FO</a:t>
                      </a:r>
                      <a:endParaRPr lang="es-N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DEBE</a:t>
                      </a:r>
                      <a:endParaRPr lang="es-NI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HABER </a:t>
                      </a:r>
                      <a:endParaRPr lang="es-NI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1-1-18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_________1________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A, B y C se reúnen a formar una S en C para el negocio de bicicletas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s-NI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Socio Comanditario</a:t>
                      </a:r>
                      <a:endParaRPr lang="es-N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s-NI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Socio Colectivo</a:t>
                      </a:r>
                      <a:endParaRPr lang="es-N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UcPeriod"/>
                      </a:pPr>
                      <a:r>
                        <a:rPr lang="es-NI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Socio Colectivo</a:t>
                      </a:r>
                      <a:endParaRPr lang="es-N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Efectivo en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Banco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Aporte a realizar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  A, Socio Comanditario, Capital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el aporte del socio A, Comanditario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NI" sz="2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$25000.00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20000.00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$</a:t>
                      </a: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45000.00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84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Marzo 2018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454098"/>
              </p:ext>
            </p:extLst>
          </p:nvPr>
        </p:nvGraphicFramePr>
        <p:xfrm>
          <a:off x="107502" y="2136575"/>
          <a:ext cx="8928994" cy="23469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0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</a:p>
                    <a:p>
                      <a:r>
                        <a:rPr lang="es-NI" dirty="0" smtClean="0"/>
                        <a:t>_________   2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__________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1-3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Efectivo en banco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  Aporte a realizar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el aporte de A 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20000.00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20000.00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73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Sueldos mensuales de los socios colectivos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2121408"/>
            <a:ext cx="8206680" cy="4050792"/>
          </a:xfrm>
        </p:spPr>
        <p:txBody>
          <a:bodyPr/>
          <a:lstStyle/>
          <a:p>
            <a:pPr algn="ctr"/>
            <a:r>
              <a:rPr lang="es-ES" sz="4000" dirty="0" smtClean="0"/>
              <a:t> Los socios B </a:t>
            </a:r>
            <a:r>
              <a:rPr lang="es-ES" sz="4000" dirty="0"/>
              <a:t>y C,  </a:t>
            </a:r>
            <a:r>
              <a:rPr lang="es-ES" sz="4000" dirty="0" smtClean="0"/>
              <a:t>gerentes de la sociedad en comandita están </a:t>
            </a:r>
            <a:r>
              <a:rPr lang="es-ES" sz="4000" dirty="0"/>
              <a:t>autorizados para extraer $150.00 y $200.00 mensuales </a:t>
            </a:r>
            <a:r>
              <a:rPr lang="es-ES" sz="4000" dirty="0" smtClean="0"/>
              <a:t>respectivamente</a:t>
            </a:r>
            <a:endParaRPr lang="es-NI" sz="4000" dirty="0"/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07314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Sueldos mensuales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903010"/>
              </p:ext>
            </p:extLst>
          </p:nvPr>
        </p:nvGraphicFramePr>
        <p:xfrm>
          <a:off x="395536" y="1844824"/>
          <a:ext cx="8640959" cy="337971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98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1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3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1-2-18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_______3_______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B, gastos particulares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C, gastos particulares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</a:t>
                      </a: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Efectivo</a:t>
                      </a:r>
                      <a:r>
                        <a:rPr lang="es-ES" sz="28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en </a:t>
                      </a: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banco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</a:t>
                      </a:r>
                      <a:r>
                        <a:rPr lang="es-ES" sz="28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la </a:t>
                      </a: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extracción mensual de los socios B y C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$150.00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200.00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$</a:t>
                      </a: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350.00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15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Contabilizan los sueldos anuales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104277"/>
              </p:ext>
            </p:extLst>
          </p:nvPr>
        </p:nvGraphicFramePr>
        <p:xfrm>
          <a:off x="107503" y="2136575"/>
          <a:ext cx="8784977" cy="3200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162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6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</a:p>
                    <a:p>
                      <a:r>
                        <a:rPr lang="es-NI" dirty="0" smtClean="0"/>
                        <a:t>_________   4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__________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31-12 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</a:t>
                      </a: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, gastos particulares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C, gastos particulares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      </a:t>
                      </a: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Efectivo </a:t>
                      </a: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en banco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la extracción anual </a:t>
                      </a: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 los </a:t>
                      </a: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socios B y C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1800.00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2400.00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4200.00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3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NI" dirty="0" smtClean="0"/>
              <a:t>Distribución de las utilidades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3200" dirty="0"/>
              <a:t>Supongamos que B y C sociedad en comandita hayan pactado que hasta $30 000.00 el socio comanditario recibirá en 15% de las utilidades, distribuyéndose el resto entre todos los socios de acuerdo con el capital pactado. Se conoce que las utilidades son de $45 000.00</a:t>
            </a:r>
            <a:endParaRPr lang="es-NI" sz="3200" dirty="0"/>
          </a:p>
          <a:p>
            <a:pPr algn="just"/>
            <a:endParaRPr lang="es-NI" sz="3200" dirty="0"/>
          </a:p>
        </p:txBody>
      </p:sp>
    </p:spTree>
    <p:extLst>
      <p:ext uri="{BB962C8B-B14F-4D97-AF65-F5344CB8AC3E}">
        <p14:creationId xmlns:p14="http://schemas.microsoft.com/office/powerpoint/2010/main" val="400960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Utilidades a repartir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266518"/>
              </p:ext>
            </p:extLst>
          </p:nvPr>
        </p:nvGraphicFramePr>
        <p:xfrm>
          <a:off x="107503" y="2136575"/>
          <a:ext cx="9001001" cy="222147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08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31-12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_________5 ________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Ganancia o perdida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Utilidades a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repartir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las utilidades</a:t>
                      </a:r>
                      <a:r>
                        <a:rPr lang="es-ES" sz="24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a repartir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$45 000.00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$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45 000.00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04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Distribución de las utilidades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755569"/>
              </p:ext>
            </p:extLst>
          </p:nvPr>
        </p:nvGraphicFramePr>
        <p:xfrm>
          <a:off x="23358" y="2121930"/>
          <a:ext cx="8784977" cy="405027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08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31-12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_________6________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Utilidades a repartir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       A, Comanditario, cuenta particular 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B, Gerente, cuenta particular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C, Gerente, Cuenta Particular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la distribución de las utilidades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45 000.00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11 250.00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17250.00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16500.00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19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526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tx1"/>
                </a:solidFill>
              </a:rPr>
              <a:t>SOCIEDAD EN COMANDITA</a:t>
            </a:r>
            <a:endParaRPr lang="es-ES" sz="3000" b="1" dirty="0">
              <a:solidFill>
                <a:schemeClr val="tx1"/>
              </a:solidFill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251520" y="2204864"/>
            <a:ext cx="8892480" cy="4032448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just"/>
            <a:r>
              <a:rPr lang="es-ES_tradnl" sz="3600" dirty="0"/>
              <a:t>Uno o varios sujetos aportan </a:t>
            </a:r>
            <a:r>
              <a:rPr lang="es-ES_tradnl" sz="3600" dirty="0" smtClean="0"/>
              <a:t>Capital</a:t>
            </a:r>
          </a:p>
          <a:p>
            <a:pPr algn="just"/>
            <a:r>
              <a:rPr lang="es-ES_tradnl" sz="3600" dirty="0" smtClean="0"/>
              <a:t> </a:t>
            </a:r>
            <a:r>
              <a:rPr lang="es-ES_tradnl" sz="3600" dirty="0"/>
              <a:t>determinado </a:t>
            </a:r>
            <a:r>
              <a:rPr lang="es-ES_tradnl" sz="3600" dirty="0" smtClean="0"/>
              <a:t>al </a:t>
            </a:r>
            <a:r>
              <a:rPr lang="es-ES_tradnl" sz="3600" dirty="0"/>
              <a:t>fondo común, para </a:t>
            </a:r>
            <a:r>
              <a:rPr lang="es-ES_tradnl" sz="3600" dirty="0" smtClean="0"/>
              <a:t>estar</a:t>
            </a:r>
          </a:p>
          <a:p>
            <a:pPr algn="just"/>
            <a:r>
              <a:rPr lang="es-ES_tradnl" sz="3600" dirty="0" smtClean="0"/>
              <a:t> </a:t>
            </a:r>
            <a:r>
              <a:rPr lang="es-ES_tradnl" sz="3600" dirty="0"/>
              <a:t>a las resultas de las operaciones </a:t>
            </a:r>
            <a:endParaRPr lang="es-ES_tradnl" sz="3600" dirty="0" smtClean="0"/>
          </a:p>
          <a:p>
            <a:pPr algn="just"/>
            <a:r>
              <a:rPr lang="es-ES_tradnl" sz="3600" dirty="0" smtClean="0"/>
              <a:t>sociales </a:t>
            </a:r>
            <a:r>
              <a:rPr lang="es-ES_tradnl" sz="3600" dirty="0"/>
              <a:t>dirigidas </a:t>
            </a:r>
            <a:r>
              <a:rPr lang="es-ES_tradnl" sz="3600" dirty="0" smtClean="0"/>
              <a:t>exclusivamente por</a:t>
            </a:r>
          </a:p>
          <a:p>
            <a:pPr algn="just"/>
            <a:r>
              <a:rPr lang="es-ES_tradnl" sz="3600" dirty="0" smtClean="0"/>
              <a:t> </a:t>
            </a:r>
            <a:r>
              <a:rPr lang="es-ES_tradnl" sz="3600" dirty="0"/>
              <a:t>otros </a:t>
            </a:r>
            <a:r>
              <a:rPr lang="es-ES_tradnl" sz="3600" dirty="0" smtClean="0"/>
              <a:t>con nombre </a:t>
            </a:r>
            <a:r>
              <a:rPr lang="es-ES_tradnl" sz="3600" dirty="0"/>
              <a:t>colectivo.</a:t>
            </a:r>
            <a:endParaRPr lang="es-NI" sz="3600" dirty="0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flipH="1">
            <a:off x="4572000" y="1124664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572000" y="1124526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Traspaso de los sueldos de los socios colectivos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405323"/>
              </p:ext>
            </p:extLst>
          </p:nvPr>
        </p:nvGraphicFramePr>
        <p:xfrm>
          <a:off x="23358" y="2121930"/>
          <a:ext cx="8784977" cy="331875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92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00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31-12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_________7__________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B, gerente,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cuenta</a:t>
                      </a:r>
                      <a:r>
                        <a:rPr lang="es-ES" sz="24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particular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C, gerente, cuenta particular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B,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Gastos</a:t>
                      </a:r>
                      <a:r>
                        <a:rPr lang="es-ES" sz="24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particulares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   </a:t>
                      </a: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</a:t>
                      </a: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, Gastos Particulares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el traspaso de los gastos particulares incurridos durante el año.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1800.00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2400.00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1800.00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2400.00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02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Estudio individual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NI" dirty="0" smtClean="0"/>
              <a:t>Pérez, González y Hernández, se reúnen el 3 de enero de 2018, con el objetivo de constituir una sociedad en comandita y dedicarse al negocio de ferretería. Dicha sociedad adopta el nombre de González y Hernández, S en C. González aporta terrenos por $25 000.00, Hernández aporta $22 000.00, de ello $2 000.00 en muebles, $5 000.00 en cuentas por pagar y el resto en efectivo. Pérez se ha comprometido a aportar el 4 de abril $30 000.00 en efectivo. En la escritura de la constitución, se establece que los gerentes obtendrán todos los meses              $3 000.00 cada uno y las utilidades se repartirán de la siguiente manera: </a:t>
            </a:r>
          </a:p>
          <a:p>
            <a:r>
              <a:rPr lang="es-NI" dirty="0" smtClean="0"/>
              <a:t>La utilidad hasta $25 000.00, se repartirán el 16% para los comanditarios, y el resto el 60% para González y el 40% para Hernández , las utilidades que excedan los $25 000.00 se repartirán en partes iguales.</a:t>
            </a:r>
          </a:p>
          <a:p>
            <a:r>
              <a:rPr lang="es-NI" dirty="0" smtClean="0"/>
              <a:t>Se pide: aporte de cada uno de los socios</a:t>
            </a:r>
          </a:p>
          <a:p>
            <a:pPr marL="0" indent="0">
              <a:buNone/>
            </a:pPr>
            <a:r>
              <a:rPr lang="es-NI" dirty="0"/>
              <a:t>  </a:t>
            </a:r>
            <a:r>
              <a:rPr lang="es-NI" dirty="0" smtClean="0"/>
              <a:t>                extracción para los gerentes de sus sueldos el 28 de febrero </a:t>
            </a:r>
          </a:p>
          <a:p>
            <a:pPr marL="0" indent="0">
              <a:buNone/>
            </a:pPr>
            <a:r>
              <a:rPr lang="es-NI" dirty="0"/>
              <a:t> </a:t>
            </a:r>
            <a:r>
              <a:rPr lang="es-NI" dirty="0" smtClean="0"/>
              <a:t>                 distribución de las utilidades, si las mismas son de $60 000.00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195499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Gracias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5187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395536" y="908720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es-NI" sz="5400" dirty="0" smtClean="0"/>
              <a:t>Sociedad en Comandita </a:t>
            </a:r>
            <a:endParaRPr lang="es-NI" sz="5400" dirty="0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283968" y="1772816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  <p:sp>
        <p:nvSpPr>
          <p:cNvPr id="9" name="CuadroTexto 8"/>
          <p:cNvSpPr txBox="1"/>
          <p:nvPr/>
        </p:nvSpPr>
        <p:spPr>
          <a:xfrm flipH="1">
            <a:off x="755116" y="2671034"/>
            <a:ext cx="7560840" cy="317009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R" sz="4000" dirty="0"/>
              <a:t>Se reúnen dos tipos de socios, el socio colectivo  que aporta capital y trabajo y el socio comanditario el cual aporta capital y no trabajo. </a:t>
            </a:r>
            <a:endParaRPr lang="es-NI" sz="4000" dirty="0"/>
          </a:p>
        </p:txBody>
      </p:sp>
    </p:spTree>
    <p:extLst>
      <p:ext uri="{BB962C8B-B14F-4D97-AF65-F5344CB8AC3E}">
        <p14:creationId xmlns:p14="http://schemas.microsoft.com/office/powerpoint/2010/main" val="3020265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SOCIOS QUE PARTICIPAN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800" b="1" dirty="0">
                <a:solidFill>
                  <a:srgbClr val="FF0000"/>
                </a:solidFill>
              </a:rPr>
              <a:t>Socio colectivo: </a:t>
            </a:r>
            <a:r>
              <a:rPr lang="es-ES" sz="2800" dirty="0"/>
              <a:t>Aporta capital y trabajo, la razón social se forma con los nombres de los socios colectivos.</a:t>
            </a:r>
            <a:endParaRPr lang="es-NI" sz="2800" dirty="0"/>
          </a:p>
          <a:p>
            <a:pPr algn="just"/>
            <a:r>
              <a:rPr lang="es-ES" sz="2800" b="1" dirty="0">
                <a:solidFill>
                  <a:srgbClr val="FF0000"/>
                </a:solidFill>
              </a:rPr>
              <a:t>Socio comanditario: </a:t>
            </a:r>
            <a:r>
              <a:rPr lang="es-ES" sz="2800" dirty="0"/>
              <a:t>Aporta Capital y no trabajo, no aparece en el nombre de la sociedad, tiene responsabilidad limitada, no aparece en la razón social. </a:t>
            </a:r>
            <a:endParaRPr lang="es-NI" sz="2800" dirty="0"/>
          </a:p>
          <a:p>
            <a:pPr algn="just"/>
            <a:endParaRPr lang="es-NI" sz="2800" dirty="0"/>
          </a:p>
        </p:txBody>
      </p:sp>
    </p:spTree>
    <p:extLst>
      <p:ext uri="{BB962C8B-B14F-4D97-AF65-F5344CB8AC3E}">
        <p14:creationId xmlns:p14="http://schemas.microsoft.com/office/powerpoint/2010/main" val="252252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2159732" y="332656"/>
            <a:ext cx="4751608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es-NI" sz="4800" dirty="0" smtClean="0"/>
              <a:t>Características  </a:t>
            </a:r>
            <a:endParaRPr lang="es-NI" sz="4800" dirty="0"/>
          </a:p>
        </p:txBody>
      </p:sp>
      <p:sp>
        <p:nvSpPr>
          <p:cNvPr id="2" name="Rectángulo 1"/>
          <p:cNvSpPr/>
          <p:nvPr/>
        </p:nvSpPr>
        <p:spPr>
          <a:xfrm>
            <a:off x="188180" y="1052656"/>
            <a:ext cx="8694712" cy="5511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PR" sz="2400" dirty="0"/>
              <a:t>Es una Sociedad Mixta, es decir, puede combinar las características de una Sociedad de Personas y de </a:t>
            </a:r>
            <a:r>
              <a:rPr lang="es-PR" sz="2400" dirty="0" smtClean="0"/>
              <a:t>Capital</a:t>
            </a:r>
          </a:p>
          <a:p>
            <a:pPr lvl="0" algn="just"/>
            <a:endParaRPr lang="es-NI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PR" sz="2400" dirty="0"/>
              <a:t>La responsabilidad de los Socios Colectivos o Comanditados es </a:t>
            </a:r>
            <a:r>
              <a:rPr lang="es-PR" sz="2400" b="1" dirty="0"/>
              <a:t>ilimitada</a:t>
            </a:r>
            <a:r>
              <a:rPr lang="es-PR" sz="2400" dirty="0"/>
              <a:t> y la de los Socios Comanditarios es </a:t>
            </a:r>
            <a:r>
              <a:rPr lang="es-PR" sz="2400" b="1" dirty="0"/>
              <a:t>limitada</a:t>
            </a:r>
            <a:endParaRPr lang="es-NI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PR" sz="2400" dirty="0"/>
              <a:t>La vida de la Entidad está limitada a la permanencia de los Socios en la Empresa.</a:t>
            </a:r>
            <a:endParaRPr lang="es-NI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PR" sz="2400" dirty="0"/>
              <a:t>Los Socios Comanditarios no participan en la administración de la Empresa, ni pueden aparecer en la Razón Social, igual que el Socio Industrial de las SRC.</a:t>
            </a:r>
            <a:endParaRPr lang="es-NI" sz="24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PR" sz="2400" dirty="0"/>
              <a:t>Los Socios Comanditarios cobran primero en caso de distribución de utilidades y de disolución.</a:t>
            </a:r>
            <a:endParaRPr lang="es-NI" sz="2400" dirty="0"/>
          </a:p>
          <a:p>
            <a:pPr marL="342900" marR="228600" lvl="0" indent="-342900" algn="just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NI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26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Tratamiento contable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5536" y="1772816"/>
            <a:ext cx="7772400" cy="4050792"/>
          </a:xfrm>
        </p:spPr>
        <p:txBody>
          <a:bodyPr>
            <a:normAutofit/>
          </a:bodyPr>
          <a:lstStyle/>
          <a:p>
            <a:r>
              <a:rPr lang="es-PR" sz="2800" dirty="0"/>
              <a:t>La Razón Social se forma sólo con los nombres de los Socios Colectivos o </a:t>
            </a:r>
            <a:r>
              <a:rPr lang="es-PR" sz="2800" dirty="0" smtClean="0"/>
              <a:t>Comanditados. Por </a:t>
            </a:r>
            <a:r>
              <a:rPr lang="es-PR" sz="2800" dirty="0"/>
              <a:t>ejemplo</a:t>
            </a:r>
            <a:r>
              <a:rPr lang="es-PR" sz="2800" dirty="0" smtClean="0"/>
              <a:t>:</a:t>
            </a:r>
          </a:p>
          <a:p>
            <a:pPr marL="0" indent="0">
              <a:buNone/>
            </a:pPr>
            <a:r>
              <a:rPr lang="es-PR" sz="2800" dirty="0" smtClean="0"/>
              <a:t> </a:t>
            </a:r>
            <a:r>
              <a:rPr lang="es-PR" sz="2800" dirty="0"/>
              <a:t>Se asocian </a:t>
            </a:r>
            <a:r>
              <a:rPr lang="es-PR" sz="2800" dirty="0">
                <a:solidFill>
                  <a:srgbClr val="FF0000"/>
                </a:solidFill>
              </a:rPr>
              <a:t>F. Pérez </a:t>
            </a:r>
            <a:r>
              <a:rPr lang="es-PR" sz="2800" dirty="0"/>
              <a:t>y </a:t>
            </a:r>
            <a:r>
              <a:rPr lang="es-PR" sz="2800" dirty="0">
                <a:solidFill>
                  <a:srgbClr val="FF0000"/>
                </a:solidFill>
              </a:rPr>
              <a:t>A Hernández </a:t>
            </a:r>
            <a:r>
              <a:rPr lang="es-PR" sz="2800" dirty="0"/>
              <a:t>para formar una Sociedad en Comandita, en la cual el </a:t>
            </a:r>
            <a:r>
              <a:rPr lang="es-PR" sz="2800" dirty="0">
                <a:solidFill>
                  <a:srgbClr val="FF0000"/>
                </a:solidFill>
              </a:rPr>
              <a:t>primero es el Socio </a:t>
            </a:r>
            <a:r>
              <a:rPr lang="es-PR" sz="2800" dirty="0" smtClean="0">
                <a:solidFill>
                  <a:srgbClr val="FF0000"/>
                </a:solidFill>
              </a:rPr>
              <a:t>Comanditario</a:t>
            </a:r>
            <a:r>
              <a:rPr lang="es-PR" sz="2800" dirty="0"/>
              <a:t>:</a:t>
            </a:r>
            <a:endParaRPr lang="es-NI" sz="2800" dirty="0"/>
          </a:p>
          <a:p>
            <a:pPr marL="0" indent="0" algn="ctr">
              <a:buNone/>
            </a:pPr>
            <a:r>
              <a:rPr lang="es-PR" sz="2800" b="1" dirty="0" smtClean="0"/>
              <a:t> </a:t>
            </a:r>
          </a:p>
          <a:p>
            <a:pPr marL="0" indent="0" algn="ctr">
              <a:buNone/>
            </a:pPr>
            <a:r>
              <a:rPr lang="es-PR" sz="4400" b="1" dirty="0" smtClean="0">
                <a:solidFill>
                  <a:srgbClr val="FF0000"/>
                </a:solidFill>
              </a:rPr>
              <a:t>Hernández y Cía. S. en C.</a:t>
            </a:r>
            <a:endParaRPr lang="es-NI" sz="4400" dirty="0" smtClean="0">
              <a:solidFill>
                <a:srgbClr val="FF0000"/>
              </a:solidFill>
            </a:endParaRPr>
          </a:p>
          <a:p>
            <a:pPr algn="ctr"/>
            <a:endParaRPr lang="es-NI" sz="2800" dirty="0"/>
          </a:p>
        </p:txBody>
      </p:sp>
    </p:spTree>
    <p:extLst>
      <p:ext uri="{BB962C8B-B14F-4D97-AF65-F5344CB8AC3E}">
        <p14:creationId xmlns:p14="http://schemas.microsoft.com/office/powerpoint/2010/main" val="356202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NI" dirty="0" smtClean="0"/>
              <a:t>Ejemplo ilustrativo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9512" y="1628800"/>
            <a:ext cx="8964488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PR" sz="2800" dirty="0" smtClean="0"/>
              <a:t>Tres socios </a:t>
            </a:r>
            <a:r>
              <a:rPr lang="es-PR" sz="2800" dirty="0"/>
              <a:t>A, B, Y C se reúnen con el objetivo de formar una </a:t>
            </a:r>
            <a:r>
              <a:rPr lang="es-PR" sz="2800" dirty="0">
                <a:solidFill>
                  <a:srgbClr val="FF0000"/>
                </a:solidFill>
              </a:rPr>
              <a:t>sociedad en comandita (S en C) </a:t>
            </a:r>
            <a:r>
              <a:rPr lang="es-PR" sz="2800" dirty="0"/>
              <a:t>y dedicarse al negocio de bicicletas. Se conoce que el socio A es comanditario y las operaciones son las siguientes: </a:t>
            </a:r>
            <a:endParaRPr lang="es-NI" sz="2800" dirty="0"/>
          </a:p>
          <a:p>
            <a:pPr marL="0" indent="0">
              <a:buNone/>
            </a:pPr>
            <a:r>
              <a:rPr lang="es-PR" sz="2800" dirty="0"/>
              <a:t>A aporta </a:t>
            </a:r>
            <a:r>
              <a:rPr lang="es-PR" sz="2800" dirty="0" smtClean="0"/>
              <a:t>efectivo        </a:t>
            </a:r>
            <a:r>
              <a:rPr lang="es-PR" sz="2800" dirty="0"/>
              <a:t>$45 000.00</a:t>
            </a:r>
            <a:endParaRPr lang="es-NI" sz="2800" dirty="0"/>
          </a:p>
          <a:p>
            <a:pPr marL="0" indent="0">
              <a:buNone/>
            </a:pPr>
            <a:r>
              <a:rPr lang="es-PR" sz="2800" dirty="0"/>
              <a:t>B aporta Terrenos  </a:t>
            </a:r>
            <a:r>
              <a:rPr lang="es-PR" sz="2800" dirty="0" smtClean="0"/>
              <a:t>      </a:t>
            </a:r>
            <a:r>
              <a:rPr lang="es-PR" sz="2800" dirty="0"/>
              <a:t>$10 000.00</a:t>
            </a:r>
            <a:endParaRPr lang="es-NI" sz="2800" dirty="0"/>
          </a:p>
          <a:p>
            <a:pPr marL="0" indent="0">
              <a:buNone/>
            </a:pPr>
            <a:r>
              <a:rPr lang="es-PR" sz="2800" dirty="0"/>
              <a:t>               </a:t>
            </a:r>
            <a:r>
              <a:rPr lang="es-PR" sz="2800" dirty="0" smtClean="0"/>
              <a:t>Edificios         $20 </a:t>
            </a:r>
            <a:r>
              <a:rPr lang="es-PR" sz="2800" dirty="0"/>
              <a:t>000.00 </a:t>
            </a:r>
            <a:endParaRPr lang="es-NI" sz="2800" dirty="0"/>
          </a:p>
          <a:p>
            <a:pPr marL="0" indent="0">
              <a:buNone/>
            </a:pPr>
            <a:r>
              <a:rPr lang="es-PR" sz="2800" dirty="0"/>
              <a:t>C aporta </a:t>
            </a:r>
            <a:r>
              <a:rPr lang="es-PR" sz="2800" dirty="0" smtClean="0"/>
              <a:t>  Efectivo </a:t>
            </a:r>
            <a:r>
              <a:rPr lang="es-PR" sz="2800" dirty="0"/>
              <a:t>en caja    $</a:t>
            </a:r>
            <a:r>
              <a:rPr lang="es-PR" sz="2800" dirty="0" smtClean="0"/>
              <a:t>3456.00</a:t>
            </a:r>
            <a:endParaRPr lang="es-NI" sz="2800" dirty="0"/>
          </a:p>
          <a:p>
            <a:pPr marL="0" indent="0">
              <a:buNone/>
            </a:pPr>
            <a:r>
              <a:rPr lang="es-PR" sz="2800" dirty="0" smtClean="0"/>
              <a:t>                   Mercancías             </a:t>
            </a:r>
            <a:r>
              <a:rPr lang="es-PR" sz="2800" dirty="0"/>
              <a:t>18678.00</a:t>
            </a:r>
            <a:endParaRPr lang="es-NI" sz="2800" dirty="0"/>
          </a:p>
          <a:p>
            <a:pPr marL="0" indent="0">
              <a:buNone/>
            </a:pPr>
            <a:r>
              <a:rPr lang="es-PR" sz="2800" dirty="0"/>
              <a:t>            </a:t>
            </a:r>
            <a:r>
              <a:rPr lang="es-PR" sz="2800" dirty="0" smtClean="0"/>
              <a:t>       Cuentas </a:t>
            </a:r>
            <a:r>
              <a:rPr lang="es-PR" sz="2800" dirty="0"/>
              <a:t>por cobrar 12 356.00</a:t>
            </a:r>
            <a:endParaRPr lang="es-NI" sz="2800" dirty="0"/>
          </a:p>
          <a:p>
            <a:pPr marL="0" indent="0">
              <a:buNone/>
            </a:pPr>
            <a:r>
              <a:rPr lang="es-PR" sz="2800" dirty="0"/>
              <a:t>            </a:t>
            </a:r>
            <a:r>
              <a:rPr lang="es-PR" sz="2800" dirty="0" smtClean="0"/>
              <a:t>       </a:t>
            </a:r>
            <a:r>
              <a:rPr lang="es-PR" sz="2800" dirty="0"/>
              <a:t>Muebles y enseres    4800.00</a:t>
            </a:r>
            <a:endParaRPr lang="es-NI" sz="2800" dirty="0"/>
          </a:p>
          <a:p>
            <a:pPr marL="0" indent="0">
              <a:buNone/>
            </a:pPr>
            <a:r>
              <a:rPr lang="es-PR" sz="2800" dirty="0"/>
              <a:t>            </a:t>
            </a:r>
            <a:r>
              <a:rPr lang="es-PR" sz="2800" dirty="0" smtClean="0"/>
              <a:t>      </a:t>
            </a:r>
            <a:r>
              <a:rPr lang="es-PR" sz="2800" dirty="0"/>
              <a:t>Cuentas por pagar     13490.00</a:t>
            </a:r>
            <a:endParaRPr lang="es-NI" sz="2800" dirty="0"/>
          </a:p>
          <a:p>
            <a:pPr marL="0" indent="0">
              <a:buNone/>
            </a:pP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410257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NI" dirty="0" smtClean="0"/>
              <a:t>APERTURA DE LA SOCIEDAD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703832"/>
              </p:ext>
            </p:extLst>
          </p:nvPr>
        </p:nvGraphicFramePr>
        <p:xfrm>
          <a:off x="251520" y="1916832"/>
          <a:ext cx="8604448" cy="476451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43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6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8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FECHA</a:t>
                      </a:r>
                      <a:endParaRPr lang="es-NI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CUENTAS Y DETALLES</a:t>
                      </a:r>
                      <a:endParaRPr lang="es-N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FO</a:t>
                      </a:r>
                      <a:endParaRPr lang="es-N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DEBE</a:t>
                      </a:r>
                      <a:endParaRPr lang="es-NI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HABER </a:t>
                      </a:r>
                      <a:endParaRPr lang="es-NI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1-1-18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_________1________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A, B y C se reúnen a formar una S en C para el negocio de bicicletas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s-NI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Socio Comanditario</a:t>
                      </a:r>
                      <a:endParaRPr lang="es-N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s-NI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Socio Colectivo</a:t>
                      </a:r>
                      <a:endParaRPr lang="es-N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UcPeriod"/>
                      </a:pPr>
                      <a:r>
                        <a:rPr lang="es-NI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Socio Colectivo</a:t>
                      </a:r>
                      <a:endParaRPr lang="es-N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Efectivo en Banco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  A, Socio Comanditario, Capital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el aporte del socio A, Comanditario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NI" sz="2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ES" sz="2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$45000.00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ES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$</a:t>
                      </a: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45000.00</a:t>
                      </a:r>
                      <a:endParaRPr lang="es-NI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866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NI" dirty="0" smtClean="0"/>
              <a:t>Apertura de la sociedad</a:t>
            </a:r>
            <a:br>
              <a:rPr lang="es-NI" dirty="0" smtClean="0"/>
            </a:br>
            <a:r>
              <a:rPr lang="es-NI" dirty="0" smtClean="0"/>
              <a:t>APORTE DE SOCIO COLECTIVO</a:t>
            </a:r>
            <a:endParaRPr lang="es-NI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532126"/>
              </p:ext>
            </p:extLst>
          </p:nvPr>
        </p:nvGraphicFramePr>
        <p:xfrm>
          <a:off x="107502" y="2136575"/>
          <a:ext cx="8928994" cy="3200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05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75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95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</a:p>
                    <a:p>
                      <a:r>
                        <a:rPr lang="es-NI" dirty="0" smtClean="0"/>
                        <a:t>_________   2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__________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1-1-18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Terreno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Edificio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               B, Gerente, Capital 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Contabilizando el aporte de socio colectivo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10 000.00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20 000.00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30000.00</a:t>
                      </a:r>
                      <a:endParaRPr lang="es-NI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75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ipo de madera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TM03090434[[fn=Madera]]</Template>
  <TotalTime>23550</TotalTime>
  <Words>1137</Words>
  <Application>Microsoft Office PowerPoint</Application>
  <PresentationFormat>Presentación en pantalla (4:3)</PresentationFormat>
  <Paragraphs>299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Arial</vt:lpstr>
      <vt:lpstr>Calibri</vt:lpstr>
      <vt:lpstr>Rockwell</vt:lpstr>
      <vt:lpstr>Rockwell Condensed</vt:lpstr>
      <vt:lpstr>Symbol</vt:lpstr>
      <vt:lpstr>Times New Roman</vt:lpstr>
      <vt:lpstr>Wingdings</vt:lpstr>
      <vt:lpstr>Tipo de madera</vt:lpstr>
      <vt:lpstr>TEMA I: Patrimonio o capital Sumario: Sociedad en Comandita o comanditaria, definición, características, ventajas y desventajas. Tratamiento contable. Ejemplo ilustrativo. Sociedad de Responsabilidad Limitada, definición, características, tratamiento contable,  ejemplo ilustrativo.   </vt:lpstr>
      <vt:lpstr>Presentación de PowerPoint</vt:lpstr>
      <vt:lpstr>Presentación de PowerPoint</vt:lpstr>
      <vt:lpstr>SOCIOS QUE PARTICIPAN </vt:lpstr>
      <vt:lpstr>Presentación de PowerPoint</vt:lpstr>
      <vt:lpstr>Tratamiento contable</vt:lpstr>
      <vt:lpstr>Ejemplo ilustrativo</vt:lpstr>
      <vt:lpstr>APERTURA DE LA SOCIEDAD</vt:lpstr>
      <vt:lpstr>Apertura de la sociedad APORTE DE SOCIO COLECTIVO</vt:lpstr>
      <vt:lpstr>Apertura de la sociedad APORTE DE SOCIO COLECTIVO</vt:lpstr>
      <vt:lpstr>Otro caso de apertura para el socio comanditario</vt:lpstr>
      <vt:lpstr>APERTURA DE LA SOCIEDAD</vt:lpstr>
      <vt:lpstr>Marzo 2018</vt:lpstr>
      <vt:lpstr>Sueldos mensuales de los socios colectivos</vt:lpstr>
      <vt:lpstr>Sueldos mensuales </vt:lpstr>
      <vt:lpstr>Contabilizan los sueldos anuales </vt:lpstr>
      <vt:lpstr>Distribución de las utilidades </vt:lpstr>
      <vt:lpstr>Utilidades a repartir </vt:lpstr>
      <vt:lpstr>Distribución de las utilidades</vt:lpstr>
      <vt:lpstr>Traspaso de los sueldos de los socios colectivos</vt:lpstr>
      <vt:lpstr>Estudio individual 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Andres</dc:creator>
  <cp:lastModifiedBy>DAYANA</cp:lastModifiedBy>
  <cp:revision>366</cp:revision>
  <dcterms:created xsi:type="dcterms:W3CDTF">2017-03-12T09:04:07Z</dcterms:created>
  <dcterms:modified xsi:type="dcterms:W3CDTF">2025-03-23T02:32:24Z</dcterms:modified>
</cp:coreProperties>
</file>