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notesMasterIdLst>
    <p:notesMasterId r:id="rId27"/>
  </p:notesMasterIdLst>
  <p:sldIdLst>
    <p:sldId id="259" r:id="rId3"/>
    <p:sldId id="302" r:id="rId4"/>
    <p:sldId id="303" r:id="rId5"/>
    <p:sldId id="257" r:id="rId6"/>
    <p:sldId id="258" r:id="rId7"/>
    <p:sldId id="261" r:id="rId8"/>
    <p:sldId id="262" r:id="rId9"/>
    <p:sldId id="260" r:id="rId10"/>
    <p:sldId id="308" r:id="rId11"/>
    <p:sldId id="342" r:id="rId12"/>
    <p:sldId id="354" r:id="rId13"/>
    <p:sldId id="355" r:id="rId14"/>
    <p:sldId id="310" r:id="rId15"/>
    <p:sldId id="309" r:id="rId16"/>
    <p:sldId id="356" r:id="rId17"/>
    <p:sldId id="344" r:id="rId18"/>
    <p:sldId id="343" r:id="rId19"/>
    <p:sldId id="352" r:id="rId20"/>
    <p:sldId id="346" r:id="rId21"/>
    <p:sldId id="264" r:id="rId22"/>
    <p:sldId id="353" r:id="rId23"/>
    <p:sldId id="347" r:id="rId24"/>
    <p:sldId id="348" r:id="rId25"/>
    <p:sldId id="341" r:id="rId26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83" userDrawn="1">
          <p15:clr>
            <a:srgbClr val="A4A3A4"/>
          </p15:clr>
        </p15:guide>
        <p15:guide id="2" pos="3863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 showGuides="1">
      <p:cViewPr varScale="1">
        <p:scale>
          <a:sx n="79" d="100"/>
          <a:sy n="79" d="100"/>
        </p:scale>
        <p:origin x="773" y="29"/>
      </p:cViewPr>
      <p:guideLst>
        <p:guide orient="horz" pos="2183"/>
        <p:guide pos="3863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B8FA738-AF29-41ED-A5F1-F4D51892F56F}" type="datetimeFigureOut">
              <a:rPr lang="en-US" smtClean="0"/>
              <a:t>3/25/2025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18B35F5-F3D1-4A10-8467-DB56255865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83768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8B35F5-F3D1-4A10-8467-DB562558652D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84440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ES_tradnl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ES_tradn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E925F70-23DD-4DD9-8313-62E8494D2C0C}" type="datetimeFigureOut">
              <a:rPr kumimoji="0" lang="es-ES_tradnl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25/03/2025</a:t>
            </a:fld>
            <a:endParaRPr kumimoji="0" lang="es-ES_tradnl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_tradnl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037AE91-C20E-4172-86A6-96AA49440F49}" type="slidenum">
              <a:rPr kumimoji="0" lang="es-ES_tradnl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s-ES_tradnl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593265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ES_tradnl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S_tradn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E925F70-23DD-4DD9-8313-62E8494D2C0C}" type="datetimeFigureOut">
              <a:rPr kumimoji="0" lang="es-ES_tradnl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25/03/2025</a:t>
            </a:fld>
            <a:endParaRPr kumimoji="0" lang="es-ES_tradnl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_tradnl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037AE91-C20E-4172-86A6-96AA49440F49}" type="slidenum">
              <a:rPr kumimoji="0" lang="es-ES_tradnl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s-ES_tradnl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686178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ES_tradnl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S_tradn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E925F70-23DD-4DD9-8313-62E8494D2C0C}" type="datetimeFigureOut">
              <a:rPr kumimoji="0" lang="es-ES_tradnl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25/03/2025</a:t>
            </a:fld>
            <a:endParaRPr kumimoji="0" lang="es-ES_tradnl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_tradnl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037AE91-C20E-4172-86A6-96AA49440F49}" type="slidenum">
              <a:rPr kumimoji="0" lang="es-ES_tradnl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s-ES_tradnl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5543783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editar el estilo de subtítulo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2E45BA6-BCFD-4E40-A749-35D84307EBE6}" type="datetimeFigureOut">
              <a:rPr kumimoji="0" lang="es-E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25/03/2025</a:t>
            </a:fld>
            <a:endParaRPr kumimoji="0" lang="es-E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92A1230-F552-4A18-9CF7-1ECAA4681D76}" type="slidenum">
              <a:rPr kumimoji="0" lang="es-E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s-E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9327034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2E45BA6-BCFD-4E40-A749-35D84307EBE6}" type="datetimeFigureOut">
              <a:rPr kumimoji="0" lang="es-E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25/03/2025</a:t>
            </a:fld>
            <a:endParaRPr kumimoji="0" lang="es-E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92A1230-F552-4A18-9CF7-1ECAA4681D76}" type="slidenum">
              <a:rPr kumimoji="0" lang="es-E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s-E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8103014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2E45BA6-BCFD-4E40-A749-35D84307EBE6}" type="datetimeFigureOut">
              <a:rPr kumimoji="0" lang="es-E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25/03/2025</a:t>
            </a:fld>
            <a:endParaRPr kumimoji="0" lang="es-E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92A1230-F552-4A18-9CF7-1ECAA4681D76}" type="slidenum">
              <a:rPr kumimoji="0" lang="es-E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s-E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5815447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2E45BA6-BCFD-4E40-A749-35D84307EBE6}" type="datetimeFigureOut">
              <a:rPr kumimoji="0" lang="es-E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25/03/2025</a:t>
            </a:fld>
            <a:endParaRPr kumimoji="0" lang="es-E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92A1230-F552-4A18-9CF7-1ECAA4681D76}" type="slidenum">
              <a:rPr kumimoji="0" lang="es-E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s-E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9138354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2E45BA6-BCFD-4E40-A749-35D84307EBE6}" type="datetimeFigureOut">
              <a:rPr kumimoji="0" lang="es-E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25/03/2025</a:t>
            </a:fld>
            <a:endParaRPr kumimoji="0" lang="es-E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92A1230-F552-4A18-9CF7-1ECAA4681D76}" type="slidenum">
              <a:rPr kumimoji="0" lang="es-E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s-E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2224350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2E45BA6-BCFD-4E40-A749-35D84307EBE6}" type="datetimeFigureOut">
              <a:rPr kumimoji="0" lang="es-E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25/03/2025</a:t>
            </a:fld>
            <a:endParaRPr kumimoji="0" lang="es-E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92A1230-F552-4A18-9CF7-1ECAA4681D76}" type="slidenum">
              <a:rPr kumimoji="0" lang="es-E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s-E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4282167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2E45BA6-BCFD-4E40-A749-35D84307EBE6}" type="datetimeFigureOut">
              <a:rPr kumimoji="0" lang="es-E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25/03/2025</a:t>
            </a:fld>
            <a:endParaRPr kumimoji="0" lang="es-E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92A1230-F552-4A18-9CF7-1ECAA4681D76}" type="slidenum">
              <a:rPr kumimoji="0" lang="es-E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s-E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1596486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2E45BA6-BCFD-4E40-A749-35D84307EBE6}" type="datetimeFigureOut">
              <a:rPr kumimoji="0" lang="es-E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25/03/2025</a:t>
            </a:fld>
            <a:endParaRPr kumimoji="0" lang="es-E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92A1230-F552-4A18-9CF7-1ECAA4681D76}" type="slidenum">
              <a:rPr kumimoji="0" lang="es-E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s-E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176460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ES_tradnl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S_tradn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E925F70-23DD-4DD9-8313-62E8494D2C0C}" type="datetimeFigureOut">
              <a:rPr kumimoji="0" lang="es-ES_tradnl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25/03/2025</a:t>
            </a:fld>
            <a:endParaRPr kumimoji="0" lang="es-ES_tradnl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_tradnl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037AE91-C20E-4172-86A6-96AA49440F49}" type="slidenum">
              <a:rPr kumimoji="0" lang="es-ES_tradnl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s-ES_tradnl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1685885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2E45BA6-BCFD-4E40-A749-35D84307EBE6}" type="datetimeFigureOut">
              <a:rPr kumimoji="0" lang="es-E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25/03/2025</a:t>
            </a:fld>
            <a:endParaRPr kumimoji="0" lang="es-E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92A1230-F552-4A18-9CF7-1ECAA4681D76}" type="slidenum">
              <a:rPr kumimoji="0" lang="es-E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s-E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6363956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2E45BA6-BCFD-4E40-A749-35D84307EBE6}" type="datetimeFigureOut">
              <a:rPr kumimoji="0" lang="es-E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25/03/2025</a:t>
            </a:fld>
            <a:endParaRPr kumimoji="0" lang="es-E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92A1230-F552-4A18-9CF7-1ECAA4681D76}" type="slidenum">
              <a:rPr kumimoji="0" lang="es-E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s-E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396061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2E45BA6-BCFD-4E40-A749-35D84307EBE6}" type="datetimeFigureOut">
              <a:rPr kumimoji="0" lang="es-E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25/03/2025</a:t>
            </a:fld>
            <a:endParaRPr kumimoji="0" lang="es-E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92A1230-F552-4A18-9CF7-1ECAA4681D76}" type="slidenum">
              <a:rPr kumimoji="0" lang="es-E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s-E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425349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ES_tradnl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E925F70-23DD-4DD9-8313-62E8494D2C0C}" type="datetimeFigureOut">
              <a:rPr kumimoji="0" lang="es-ES_tradnl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25/03/2025</a:t>
            </a:fld>
            <a:endParaRPr kumimoji="0" lang="es-ES_tradnl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_tradnl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037AE91-C20E-4172-86A6-96AA49440F49}" type="slidenum">
              <a:rPr kumimoji="0" lang="es-ES_tradnl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s-ES_tradnl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590027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ES_tradnl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S_tradnl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S_tradnl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E925F70-23DD-4DD9-8313-62E8494D2C0C}" type="datetimeFigureOut">
              <a:rPr kumimoji="0" lang="es-ES_tradnl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25/03/2025</a:t>
            </a:fld>
            <a:endParaRPr kumimoji="0" lang="es-ES_tradnl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_tradnl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037AE91-C20E-4172-86A6-96AA49440F49}" type="slidenum">
              <a:rPr kumimoji="0" lang="es-ES_tradnl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s-ES_tradnl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667497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ES_tradnl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S_tradnl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S_tradnl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E925F70-23DD-4DD9-8313-62E8494D2C0C}" type="datetimeFigureOut">
              <a:rPr kumimoji="0" lang="es-ES_tradnl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25/03/2025</a:t>
            </a:fld>
            <a:endParaRPr kumimoji="0" lang="es-ES_tradnl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_tradnl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037AE91-C20E-4172-86A6-96AA49440F49}" type="slidenum">
              <a:rPr kumimoji="0" lang="es-ES_tradnl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s-ES_tradnl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731106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ES_tradnl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E925F70-23DD-4DD9-8313-62E8494D2C0C}" type="datetimeFigureOut">
              <a:rPr kumimoji="0" lang="es-ES_tradnl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25/03/2025</a:t>
            </a:fld>
            <a:endParaRPr kumimoji="0" lang="es-ES_tradnl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_tradnl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037AE91-C20E-4172-86A6-96AA49440F49}" type="slidenum">
              <a:rPr kumimoji="0" lang="es-ES_tradnl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s-ES_tradnl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805295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E925F70-23DD-4DD9-8313-62E8494D2C0C}" type="datetimeFigureOut">
              <a:rPr kumimoji="0" lang="es-ES_tradnl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25/03/2025</a:t>
            </a:fld>
            <a:endParaRPr kumimoji="0" lang="es-ES_tradnl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_tradnl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037AE91-C20E-4172-86A6-96AA49440F49}" type="slidenum">
              <a:rPr kumimoji="0" lang="es-ES_tradnl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s-ES_tradnl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190865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ES_tradnl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S_tradnl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E925F70-23DD-4DD9-8313-62E8494D2C0C}" type="datetimeFigureOut">
              <a:rPr kumimoji="0" lang="es-ES_tradnl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25/03/2025</a:t>
            </a:fld>
            <a:endParaRPr kumimoji="0" lang="es-ES_tradnl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_tradnl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037AE91-C20E-4172-86A6-96AA49440F49}" type="slidenum">
              <a:rPr kumimoji="0" lang="es-ES_tradnl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s-ES_tradnl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210607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ES_tradnl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_tradnl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E925F70-23DD-4DD9-8313-62E8494D2C0C}" type="datetimeFigureOut">
              <a:rPr kumimoji="0" lang="es-ES_tradnl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25/03/2025</a:t>
            </a:fld>
            <a:endParaRPr kumimoji="0" lang="es-ES_tradnl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_tradnl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037AE91-C20E-4172-86A6-96AA49440F49}" type="slidenum">
              <a:rPr kumimoji="0" lang="es-ES_tradnl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s-ES_tradnl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807160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ES_tradnl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S_tradn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E925F70-23DD-4DD9-8313-62E8494D2C0C}" type="datetimeFigureOut">
              <a:rPr kumimoji="0" lang="es-ES_tradnl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25/03/2025</a:t>
            </a:fld>
            <a:endParaRPr kumimoji="0" lang="es-ES_tradnl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_tradnl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037AE91-C20E-4172-86A6-96AA49440F49}" type="slidenum">
              <a:rPr kumimoji="0" lang="es-ES_tradnl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s-ES_tradnl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756715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2E45BA6-BCFD-4E40-A749-35D84307EBE6}" type="datetimeFigureOut">
              <a:rPr kumimoji="0" lang="es-E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25/03/2025</a:t>
            </a:fld>
            <a:endParaRPr kumimoji="0" lang="es-E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92A1230-F552-4A18-9CF7-1ECAA4681D76}" type="slidenum">
              <a:rPr kumimoji="0" lang="es-E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s-E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826043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uadroTexto 5"/>
          <p:cNvSpPr txBox="1"/>
          <p:nvPr/>
        </p:nvSpPr>
        <p:spPr>
          <a:xfrm>
            <a:off x="0" y="0"/>
            <a:ext cx="6096000" cy="7017306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</p:txBody>
      </p:sp>
      <p:pic>
        <p:nvPicPr>
          <p:cNvPr id="2" name="Imagen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0" y="0"/>
            <a:ext cx="6096000" cy="6857999"/>
          </a:xfrm>
          <a:prstGeom prst="rect">
            <a:avLst/>
          </a:prstGeom>
        </p:spPr>
      </p:pic>
      <p:sp>
        <p:nvSpPr>
          <p:cNvPr id="3" name="CuadroTexto 2"/>
          <p:cNvSpPr txBox="1"/>
          <p:nvPr/>
        </p:nvSpPr>
        <p:spPr>
          <a:xfrm>
            <a:off x="318655" y="277058"/>
            <a:ext cx="5652654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800" dirty="0">
                <a:solidFill>
                  <a:srgbClr val="C00000"/>
                </a:solidFill>
                <a:latin typeface="Arial Black" panose="020B0A04020102020204" pitchFamily="34" charset="0"/>
              </a:rPr>
              <a:t>SOCIALIZANDO LOS RESULTADOS DEL ESTUDIO INDEPENDIENTE</a:t>
            </a:r>
          </a:p>
        </p:txBody>
      </p:sp>
      <p:sp>
        <p:nvSpPr>
          <p:cNvPr id="4" name="CuadroTexto 3"/>
          <p:cNvSpPr txBox="1"/>
          <p:nvPr/>
        </p:nvSpPr>
        <p:spPr>
          <a:xfrm>
            <a:off x="207815" y="4488872"/>
            <a:ext cx="5652654" cy="19643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s-ES" sz="2800" dirty="0">
                <a:latin typeface="Arial Black" panose="020B0A04020102020204" pitchFamily="34" charset="0"/>
              </a:rPr>
              <a:t>Presentación y valoración en plenario por cada equipo o investigador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71055" y="2286000"/>
            <a:ext cx="5195454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800" dirty="0">
                <a:solidFill>
                  <a:srgbClr val="002060"/>
                </a:solidFill>
                <a:latin typeface="Arial Black" panose="020B0A04020102020204" pitchFamily="34" charset="0"/>
              </a:rPr>
              <a:t>EL TEMA Y LA JUSTIFICACIÓN DEL PROYECTO</a:t>
            </a:r>
          </a:p>
        </p:txBody>
      </p:sp>
    </p:spTree>
    <p:extLst>
      <p:ext uri="{BB962C8B-B14F-4D97-AF65-F5344CB8AC3E}">
        <p14:creationId xmlns:p14="http://schemas.microsoft.com/office/powerpoint/2010/main" val="113252942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Box 17"/>
          <p:cNvSpPr txBox="1"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endParaRPr lang="es-ES" dirty="0"/>
          </a:p>
        </p:txBody>
      </p:sp>
      <p:sp>
        <p:nvSpPr>
          <p:cNvPr id="2" name="CuadroTexto 1"/>
          <p:cNvSpPr txBox="1"/>
          <p:nvPr/>
        </p:nvSpPr>
        <p:spPr>
          <a:xfrm>
            <a:off x="0" y="13850"/>
            <a:ext cx="12192000" cy="523220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s-ES" sz="2800" dirty="0">
                <a:solidFill>
                  <a:schemeClr val="bg1"/>
                </a:solidFill>
                <a:latin typeface="Arial Black" panose="020B0A04020102020204" pitchFamily="34" charset="0"/>
              </a:rPr>
              <a:t>ANÁLISIS DE PROBLEMAS 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93966" y="5611083"/>
            <a:ext cx="3491345" cy="954107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38100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2800" dirty="0">
                <a:latin typeface="Arial Black" panose="020B0A04020102020204" pitchFamily="34" charset="0"/>
              </a:rPr>
              <a:t>Descripción de situación actual</a:t>
            </a:r>
          </a:p>
        </p:txBody>
      </p:sp>
      <p:sp>
        <p:nvSpPr>
          <p:cNvPr id="4" name="Up Arrow 3"/>
          <p:cNvSpPr/>
          <p:nvPr/>
        </p:nvSpPr>
        <p:spPr>
          <a:xfrm>
            <a:off x="942105" y="4046456"/>
            <a:ext cx="623457" cy="1564627"/>
          </a:xfrm>
          <a:prstGeom prst="upArrow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" name="TextBox 4"/>
          <p:cNvSpPr txBox="1"/>
          <p:nvPr/>
        </p:nvSpPr>
        <p:spPr>
          <a:xfrm>
            <a:off x="845140" y="2230574"/>
            <a:ext cx="3241964" cy="181588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38100">
            <a:solidFill>
              <a:srgbClr val="C00000"/>
            </a:solidFill>
          </a:ln>
        </p:spPr>
        <p:txBody>
          <a:bodyPr wrap="square" rtlCol="0">
            <a:spAutoFit/>
          </a:bodyPr>
          <a:lstStyle>
            <a:defPPr>
              <a:defRPr lang="es-ES"/>
            </a:defPPr>
            <a:lvl1pPr algn="ctr">
              <a:defRPr sz="2800">
                <a:latin typeface="Arial Black" panose="020B0A04020102020204" pitchFamily="34" charset="0"/>
              </a:defRPr>
            </a:lvl1pPr>
          </a:lstStyle>
          <a:p>
            <a:r>
              <a:rPr lang="es-ES" dirty="0"/>
              <a:t>Problemas sobre los que se pretende intervenir </a:t>
            </a:r>
          </a:p>
        </p:txBody>
      </p:sp>
      <p:sp>
        <p:nvSpPr>
          <p:cNvPr id="6" name="Up Arrow 5"/>
          <p:cNvSpPr/>
          <p:nvPr/>
        </p:nvSpPr>
        <p:spPr>
          <a:xfrm>
            <a:off x="748136" y="1522136"/>
            <a:ext cx="415637" cy="680736"/>
          </a:xfrm>
          <a:prstGeom prst="upArrow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7" name="TextBox 6"/>
          <p:cNvSpPr txBox="1"/>
          <p:nvPr/>
        </p:nvSpPr>
        <p:spPr>
          <a:xfrm>
            <a:off x="221667" y="568029"/>
            <a:ext cx="3837709" cy="954107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38100">
            <a:solidFill>
              <a:srgbClr val="C00000"/>
            </a:solidFill>
          </a:ln>
        </p:spPr>
        <p:txBody>
          <a:bodyPr wrap="square" rtlCol="0">
            <a:spAutoFit/>
          </a:bodyPr>
          <a:lstStyle>
            <a:defPPr>
              <a:defRPr lang="es-ES"/>
            </a:defPPr>
            <a:lvl1pPr algn="ctr">
              <a:defRPr sz="2800">
                <a:latin typeface="Arial Black" panose="020B0A04020102020204" pitchFamily="34" charset="0"/>
              </a:defRPr>
            </a:lvl1pPr>
          </a:lstStyle>
          <a:p>
            <a:r>
              <a:rPr lang="es-ES" dirty="0"/>
              <a:t>Problema central, causas y efectos 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523987" y="4156352"/>
            <a:ext cx="2410699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>
                <a:solidFill>
                  <a:srgbClr val="002060"/>
                </a:solidFill>
                <a:latin typeface="Arial Black" panose="020B0A04020102020204" pitchFamily="34" charset="0"/>
              </a:rPr>
              <a:t>1. Enunciar principales problemas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740732" y="6137569"/>
            <a:ext cx="8271160" cy="5264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>
                <a:solidFill>
                  <a:srgbClr val="0070C0"/>
                </a:solidFill>
                <a:latin typeface="Arial Black" panose="020B0A04020102020204" pitchFamily="34" charset="0"/>
              </a:rPr>
              <a:t>No anterior, futura, posible o imaginaria</a:t>
            </a:r>
          </a:p>
        </p:txBody>
      </p:sp>
      <p:sp>
        <p:nvSpPr>
          <p:cNvPr id="10" name="TextBox 9"/>
          <p:cNvSpPr txBox="1"/>
          <p:nvPr/>
        </p:nvSpPr>
        <p:spPr>
          <a:xfrm rot="16200000">
            <a:off x="-1108359" y="3560619"/>
            <a:ext cx="3117273" cy="523220"/>
          </a:xfrm>
          <a:prstGeom prst="rect">
            <a:avLst/>
          </a:prstGeom>
          <a:noFill/>
          <a:ln w="28575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r>
              <a:rPr lang="es-ES" sz="2800" dirty="0">
                <a:solidFill>
                  <a:srgbClr val="002060"/>
                </a:solidFill>
                <a:latin typeface="Arial Black" panose="020B0A04020102020204" pitchFamily="34" charset="0"/>
              </a:rPr>
              <a:t>Lluvia de ideas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128669" y="1936962"/>
            <a:ext cx="7910932" cy="3785652"/>
          </a:xfrm>
          <a:prstGeom prst="rect">
            <a:avLst/>
          </a:prstGeom>
          <a:noFill/>
          <a:ln w="28575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es-ES" sz="2400" dirty="0">
                <a:latin typeface="Arial Black" panose="020B0A04020102020204" pitchFamily="34" charset="0"/>
              </a:rPr>
              <a:t>Deben enunciarse como defecto o exceso de un factor y no como falta de algo:</a:t>
            </a:r>
          </a:p>
          <a:p>
            <a:pPr algn="just"/>
            <a:endParaRPr lang="es-ES" sz="2400" dirty="0">
              <a:latin typeface="Arial Black" panose="020B0A04020102020204" pitchFamily="34" charset="0"/>
            </a:endParaRPr>
          </a:p>
          <a:p>
            <a:pPr algn="just"/>
            <a:r>
              <a:rPr lang="es-ES" sz="2400" dirty="0">
                <a:solidFill>
                  <a:srgbClr val="0070C0"/>
                </a:solidFill>
                <a:latin typeface="Arial Black" panose="020B0A04020102020204" pitchFamily="34" charset="0"/>
              </a:rPr>
              <a:t>ERRÓNEO</a:t>
            </a:r>
            <a:r>
              <a:rPr lang="es-ES" sz="2400" dirty="0">
                <a:latin typeface="Arial Black" panose="020B0A04020102020204" pitchFamily="34" charset="0"/>
              </a:rPr>
              <a:t>: No hay medios para el buen desempeño de las funciones </a:t>
            </a:r>
          </a:p>
          <a:p>
            <a:pPr algn="just"/>
            <a:r>
              <a:rPr lang="es-ES" sz="2400" dirty="0">
                <a:solidFill>
                  <a:srgbClr val="0070C0"/>
                </a:solidFill>
                <a:latin typeface="Arial Black" panose="020B0A04020102020204" pitchFamily="34" charset="0"/>
              </a:rPr>
              <a:t>CORRECTO</a:t>
            </a:r>
            <a:r>
              <a:rPr lang="es-ES" sz="2400" dirty="0">
                <a:latin typeface="Arial Black" panose="020B0A04020102020204" pitchFamily="34" charset="0"/>
              </a:rPr>
              <a:t>: Insuficientes medios para el buen desempeño de las funciones </a:t>
            </a:r>
          </a:p>
          <a:p>
            <a:pPr algn="just"/>
            <a:endParaRPr lang="es-ES" sz="2400" dirty="0">
              <a:latin typeface="Arial Black" panose="020B0A04020102020204" pitchFamily="34" charset="0"/>
            </a:endParaRPr>
          </a:p>
          <a:p>
            <a:pPr algn="just"/>
            <a:r>
              <a:rPr lang="es-ES" sz="2400" dirty="0">
                <a:solidFill>
                  <a:srgbClr val="002060"/>
                </a:solidFill>
                <a:latin typeface="Arial Black" panose="020B0A04020102020204" pitchFamily="34" charset="0"/>
              </a:rPr>
              <a:t>Con la 1ra formulación se tiende a buscar   los medios y se desechan otras posibilidades.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108355" y="1607134"/>
            <a:ext cx="288175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ES"/>
            </a:defPPr>
            <a:lvl1pPr>
              <a:defRPr sz="2800">
                <a:solidFill>
                  <a:srgbClr val="002060"/>
                </a:solidFill>
                <a:latin typeface="Arial Black" panose="020B0A04020102020204" pitchFamily="34" charset="0"/>
              </a:defRPr>
            </a:lvl1pPr>
          </a:lstStyle>
          <a:p>
            <a:r>
              <a:rPr lang="es-ES" dirty="0"/>
              <a:t>2. Jerarquizar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514119" y="1385454"/>
            <a:ext cx="6345385" cy="461665"/>
          </a:xfrm>
          <a:prstGeom prst="rect">
            <a:avLst/>
          </a:prstGeom>
          <a:noFill/>
          <a:ln w="28575">
            <a:solidFill>
              <a:srgbClr val="C00000"/>
            </a:solidFill>
          </a:ln>
        </p:spPr>
        <p:txBody>
          <a:bodyPr wrap="square" rtlCol="0">
            <a:spAutoFit/>
          </a:bodyPr>
          <a:lstStyle>
            <a:defPPr>
              <a:defRPr lang="es-ES"/>
            </a:defPPr>
            <a:lvl1pPr algn="just">
              <a:defRPr sz="2400">
                <a:latin typeface="Arial Black" panose="020B0A04020102020204" pitchFamily="34" charset="0"/>
              </a:defRPr>
            </a:lvl1pPr>
          </a:lstStyle>
          <a:p>
            <a:r>
              <a:rPr lang="es-ES" dirty="0"/>
              <a:t>Criterios de prioridad y selectividad </a:t>
            </a:r>
          </a:p>
        </p:txBody>
      </p:sp>
      <p:cxnSp>
        <p:nvCxnSpPr>
          <p:cNvPr id="15" name="Straight Arrow Connector 14"/>
          <p:cNvCxnSpPr/>
          <p:nvPr/>
        </p:nvCxnSpPr>
        <p:spPr>
          <a:xfrm flipV="1">
            <a:off x="4059376" y="1717970"/>
            <a:ext cx="1343901" cy="129149"/>
          </a:xfrm>
          <a:prstGeom prst="straightConnector1">
            <a:avLst/>
          </a:prstGeom>
          <a:ln w="762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4128669" y="568029"/>
            <a:ext cx="7176640" cy="830997"/>
          </a:xfrm>
          <a:prstGeom prst="rect">
            <a:avLst/>
          </a:prstGeom>
          <a:noFill/>
          <a:ln w="28575">
            <a:solidFill>
              <a:srgbClr val="C00000"/>
            </a:solidFill>
          </a:ln>
        </p:spPr>
        <p:txBody>
          <a:bodyPr wrap="square" rtlCol="0">
            <a:spAutoFit/>
          </a:bodyPr>
          <a:lstStyle>
            <a:defPPr>
              <a:defRPr lang="es-ES"/>
            </a:defPPr>
            <a:lvl1pPr algn="just">
              <a:defRPr sz="2400">
                <a:latin typeface="Arial Black" panose="020B0A04020102020204" pitchFamily="34" charset="0"/>
              </a:defRPr>
            </a:lvl1pPr>
          </a:lstStyle>
          <a:p>
            <a:pPr marL="342900" indent="-342900">
              <a:buFont typeface="Wingdings" panose="05000000000000000000" pitchFamily="2" charset="2"/>
              <a:buChar char="Ø"/>
            </a:pPr>
            <a:r>
              <a:rPr lang="es-ES" dirty="0"/>
              <a:t>Discusión colectiva: evitar votaciones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s-ES" dirty="0"/>
              <a:t>Matriz de Vester </a:t>
            </a:r>
          </a:p>
        </p:txBody>
      </p:sp>
    </p:spTree>
    <p:extLst>
      <p:ext uri="{BB962C8B-B14F-4D97-AF65-F5344CB8AC3E}">
        <p14:creationId xmlns:p14="http://schemas.microsoft.com/office/powerpoint/2010/main" val="16582676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  <p:bldP spid="7" grpId="0" animBg="1"/>
      <p:bldP spid="8" grpId="0"/>
      <p:bldP spid="9" grpId="0"/>
      <p:bldP spid="10" grpId="0" animBg="1"/>
      <p:bldP spid="11" grpId="0" animBg="1"/>
      <p:bldP spid="12" grpId="0"/>
      <p:bldP spid="13" grpId="0" animBg="1"/>
      <p:bldP spid="17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9F36FBC-1044-26D6-5AB1-9F188FC768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336B408F-87E2-C6AC-8545-048AA72C630C}"/>
              </a:ext>
            </a:extLst>
          </p:cNvPr>
          <p:cNvSpPr txBox="1"/>
          <p:nvPr/>
        </p:nvSpPr>
        <p:spPr>
          <a:xfrm>
            <a:off x="210343" y="221226"/>
            <a:ext cx="1181304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u="sng" dirty="0">
                <a:solidFill>
                  <a:srgbClr val="002060"/>
                </a:solidFill>
                <a:latin typeface="Arial Black" panose="020B0A04020102020204" pitchFamily="34" charset="0"/>
              </a:rPr>
              <a:t>EJEMPLO</a:t>
            </a:r>
            <a:r>
              <a:rPr lang="es-ES" sz="2400" dirty="0">
                <a:solidFill>
                  <a:srgbClr val="002060"/>
                </a:solidFill>
                <a:latin typeface="Arial Black" panose="020B0A04020102020204" pitchFamily="34" charset="0"/>
              </a:rPr>
              <a:t>: Generación de residuos plásticos en el sector alimentario</a:t>
            </a:r>
            <a:endParaRPr lang="en-US" sz="2400" dirty="0">
              <a:solidFill>
                <a:srgbClr val="002060"/>
              </a:solidFill>
              <a:latin typeface="Arial Black" panose="020B0A0402010202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FFA08A4-21D5-B50E-AEEF-F001B3D3F49A}"/>
              </a:ext>
            </a:extLst>
          </p:cNvPr>
          <p:cNvSpPr txBox="1"/>
          <p:nvPr/>
        </p:nvSpPr>
        <p:spPr>
          <a:xfrm>
            <a:off x="943897" y="1230707"/>
            <a:ext cx="10913806" cy="4801314"/>
          </a:xfrm>
          <a:prstGeom prst="rect">
            <a:avLst/>
          </a:prstGeom>
          <a:noFill/>
          <a:ln w="38100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es-ES" dirty="0">
                <a:latin typeface="Arial Black" panose="020B0A04020102020204" pitchFamily="34" charset="0"/>
              </a:rPr>
              <a:t> La industria alimentaria utiliza una cantidad considerable de plásticos de un solo uso para empaques, envases y utensilios, lo que contribuye a la contaminación y el daño ambiental, pues los plásticos desechados, que no se reciclan adecuadamente, terminan en vertederos, océanos y otros ecosistemas, afectando la fauna y flora. La contaminación plástica puede ingresar a la cadena alimentaria, afectando la salud humana a través de </a:t>
            </a:r>
            <a:r>
              <a:rPr lang="es-ES" dirty="0" err="1">
                <a:latin typeface="Arial Black" panose="020B0A04020102020204" pitchFamily="34" charset="0"/>
              </a:rPr>
              <a:t>microplásticos</a:t>
            </a:r>
            <a:r>
              <a:rPr lang="es-ES" dirty="0">
                <a:latin typeface="Arial Black" panose="020B0A04020102020204" pitchFamily="34" charset="0"/>
              </a:rPr>
              <a:t> en alimentos y agua. Las empresas enfrentan costos crecientes asociados con el desecho y la gestión de residuos plásticos, así como multas por incumplimiento de regulaciones ambientales. Muchos productos alimentarios aún dependen de empaques plásticos convencionales, ya que las alternativas biodegradables a menudo son más costosas o no están disponibles a gran escala. A pesar de la creciente conciencia ambiental, algunas personas pueden tener dudas sobre la efectividad y seguridad de productos alternativos, lo que dificulta su adopción. No todas las empresas, especialmente las pequeñas y medianas, tienen los recursos para invertir en alternativas sostenibles, lo que genera una brecha en la adopción de prácticas ecológicas. La falta de información sobre los efectos de los plásticos y las opciones sostenibles reduce la capacidad de los consumidores para tomar decisiones informadas.</a:t>
            </a:r>
            <a:endParaRPr lang="en-US" dirty="0">
              <a:latin typeface="Arial Black" panose="020B0A0402010202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C434047-57A0-7C23-A61F-7C750910DA54}"/>
              </a:ext>
            </a:extLst>
          </p:cNvPr>
          <p:cNvSpPr txBox="1"/>
          <p:nvPr/>
        </p:nvSpPr>
        <p:spPr>
          <a:xfrm rot="16200000">
            <a:off x="-1266426" y="3231820"/>
            <a:ext cx="347675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>
                <a:solidFill>
                  <a:srgbClr val="C00000"/>
                </a:solidFill>
                <a:latin typeface="Arial Black" panose="020B0A04020102020204" pitchFamily="34" charset="0"/>
              </a:rPr>
              <a:t>Situación actual</a:t>
            </a:r>
            <a:endParaRPr lang="en-US" sz="2800" dirty="0">
              <a:solidFill>
                <a:srgbClr val="C00000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1685267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E516C2F-E0C9-8275-8D2B-96A41EBD26B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D5F5822E-AEE5-AB20-A136-36C7D14B58C6}"/>
              </a:ext>
            </a:extLst>
          </p:cNvPr>
          <p:cNvSpPr txBox="1"/>
          <p:nvPr/>
        </p:nvSpPr>
        <p:spPr>
          <a:xfrm>
            <a:off x="1194618" y="132738"/>
            <a:ext cx="963069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>
                <a:solidFill>
                  <a:srgbClr val="002060"/>
                </a:solidFill>
                <a:latin typeface="Arial Black" panose="020B0A04020102020204" pitchFamily="34" charset="0"/>
              </a:rPr>
              <a:t>IDENTIFICACIÓN DE PRINCIPALES PROBLEMAS</a:t>
            </a:r>
            <a:endParaRPr lang="en-US" sz="2800" dirty="0">
              <a:solidFill>
                <a:srgbClr val="002060"/>
              </a:solidFill>
              <a:latin typeface="Arial Black" panose="020B0A0402010202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3BB3BDF-6E86-52BB-07BF-AB0A6BB16A9E}"/>
              </a:ext>
            </a:extLst>
          </p:cNvPr>
          <p:cNvSpPr txBox="1"/>
          <p:nvPr/>
        </p:nvSpPr>
        <p:spPr>
          <a:xfrm>
            <a:off x="294968" y="1044631"/>
            <a:ext cx="11621729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sz="2800" dirty="0">
                <a:solidFill>
                  <a:srgbClr val="FF0000"/>
                </a:solidFill>
                <a:latin typeface="Arial Black" panose="020B0A04020102020204" pitchFamily="34" charset="0"/>
              </a:rPr>
              <a:t>1. </a:t>
            </a:r>
            <a:r>
              <a:rPr lang="es-ES" sz="2800" dirty="0">
                <a:latin typeface="Arial Black" panose="020B0A04020102020204" pitchFamily="34" charset="0"/>
              </a:rPr>
              <a:t>Inadecuado reciclaje de plásticos desechados. (</a:t>
            </a:r>
            <a:r>
              <a:rPr lang="es-ES" sz="2800" dirty="0">
                <a:solidFill>
                  <a:srgbClr val="FF0000"/>
                </a:solidFill>
                <a:latin typeface="Arial Black" panose="020B0A04020102020204" pitchFamily="34" charset="0"/>
              </a:rPr>
              <a:t>PC</a:t>
            </a:r>
            <a:r>
              <a:rPr lang="es-ES" sz="2800" dirty="0">
                <a:latin typeface="Arial Black" panose="020B0A04020102020204" pitchFamily="34" charset="0"/>
              </a:rPr>
              <a:t>)</a:t>
            </a:r>
          </a:p>
          <a:p>
            <a:pPr algn="just"/>
            <a:r>
              <a:rPr lang="es-ES" sz="2800" dirty="0">
                <a:solidFill>
                  <a:srgbClr val="FF0000"/>
                </a:solidFill>
                <a:latin typeface="Arial Black" panose="020B0A04020102020204" pitchFamily="34" charset="0"/>
              </a:rPr>
              <a:t>2. </a:t>
            </a:r>
            <a:r>
              <a:rPr lang="es-ES" sz="2800" dirty="0">
                <a:latin typeface="Arial Black" panose="020B0A04020102020204" pitchFamily="34" charset="0"/>
              </a:rPr>
              <a:t>Contaminación ambiental y afectación de la salud. (</a:t>
            </a:r>
            <a:r>
              <a:rPr lang="es-ES" sz="2800" dirty="0">
                <a:solidFill>
                  <a:srgbClr val="00B050"/>
                </a:solidFill>
                <a:latin typeface="Arial Black" panose="020B0A04020102020204" pitchFamily="34" charset="0"/>
              </a:rPr>
              <a:t>E</a:t>
            </a:r>
            <a:r>
              <a:rPr lang="es-ES" sz="2800" dirty="0">
                <a:latin typeface="Arial Black" panose="020B0A04020102020204" pitchFamily="34" charset="0"/>
              </a:rPr>
              <a:t>)</a:t>
            </a:r>
          </a:p>
          <a:p>
            <a:pPr algn="just"/>
            <a:r>
              <a:rPr lang="es-ES" sz="2800" dirty="0">
                <a:solidFill>
                  <a:srgbClr val="FF0000"/>
                </a:solidFill>
                <a:latin typeface="Arial Black" panose="020B0A04020102020204" pitchFamily="34" charset="0"/>
              </a:rPr>
              <a:t>3. </a:t>
            </a:r>
            <a:r>
              <a:rPr lang="es-ES" sz="2800" dirty="0">
                <a:latin typeface="Arial Black" panose="020B0A04020102020204" pitchFamily="34" charset="0"/>
              </a:rPr>
              <a:t>Inadecuada gestión de residuos. (</a:t>
            </a:r>
            <a:r>
              <a:rPr lang="es-ES" sz="2800" dirty="0">
                <a:solidFill>
                  <a:schemeClr val="accent2">
                    <a:lumMod val="75000"/>
                  </a:schemeClr>
                </a:solidFill>
                <a:latin typeface="Arial Black" panose="020B0A04020102020204" pitchFamily="34" charset="0"/>
              </a:rPr>
              <a:t>C</a:t>
            </a:r>
            <a:r>
              <a:rPr lang="es-ES" sz="2800" dirty="0">
                <a:latin typeface="Arial Black" panose="020B0A04020102020204" pitchFamily="34" charset="0"/>
              </a:rPr>
              <a:t>)</a:t>
            </a:r>
          </a:p>
          <a:p>
            <a:pPr algn="just"/>
            <a:r>
              <a:rPr lang="es-ES" sz="2800" dirty="0">
                <a:solidFill>
                  <a:srgbClr val="FF0000"/>
                </a:solidFill>
                <a:latin typeface="Arial Black" panose="020B0A04020102020204" pitchFamily="34" charset="0"/>
              </a:rPr>
              <a:t>4. </a:t>
            </a:r>
            <a:r>
              <a:rPr lang="es-ES" sz="2800" dirty="0">
                <a:latin typeface="Arial Black" panose="020B0A04020102020204" pitchFamily="34" charset="0"/>
              </a:rPr>
              <a:t>Costos económicos para las empresas. (</a:t>
            </a:r>
            <a:r>
              <a:rPr lang="es-ES" sz="2800" dirty="0">
                <a:solidFill>
                  <a:srgbClr val="00B050"/>
                </a:solidFill>
                <a:latin typeface="Arial Black" panose="020B0A04020102020204" pitchFamily="34" charset="0"/>
              </a:rPr>
              <a:t>E</a:t>
            </a:r>
            <a:r>
              <a:rPr lang="es-ES" sz="2800" dirty="0">
                <a:latin typeface="Arial Black" panose="020B0A04020102020204" pitchFamily="34" charset="0"/>
              </a:rPr>
              <a:t>)</a:t>
            </a:r>
          </a:p>
          <a:p>
            <a:pPr algn="just"/>
            <a:r>
              <a:rPr lang="es-ES" sz="2800" dirty="0">
                <a:solidFill>
                  <a:srgbClr val="FF0000"/>
                </a:solidFill>
                <a:latin typeface="Arial Black" panose="020B0A04020102020204" pitchFamily="34" charset="0"/>
              </a:rPr>
              <a:t>5. </a:t>
            </a:r>
            <a:r>
              <a:rPr lang="es-ES" sz="2800" dirty="0">
                <a:latin typeface="Arial Black" panose="020B0A04020102020204" pitchFamily="34" charset="0"/>
              </a:rPr>
              <a:t>Falta de alternativas sostenibles. (</a:t>
            </a:r>
            <a:r>
              <a:rPr lang="es-ES" sz="2800" dirty="0">
                <a:solidFill>
                  <a:schemeClr val="accent2">
                    <a:lumMod val="75000"/>
                  </a:schemeClr>
                </a:solidFill>
                <a:latin typeface="Arial Black" panose="020B0A04020102020204" pitchFamily="34" charset="0"/>
              </a:rPr>
              <a:t>C</a:t>
            </a:r>
            <a:r>
              <a:rPr lang="es-ES" sz="2800" dirty="0">
                <a:latin typeface="Arial Black" panose="020B0A04020102020204" pitchFamily="34" charset="0"/>
              </a:rPr>
              <a:t>)</a:t>
            </a:r>
          </a:p>
          <a:p>
            <a:pPr algn="just"/>
            <a:r>
              <a:rPr lang="es-ES" sz="2800" dirty="0">
                <a:solidFill>
                  <a:srgbClr val="FF0000"/>
                </a:solidFill>
                <a:latin typeface="Arial Black" panose="020B0A04020102020204" pitchFamily="34" charset="0"/>
              </a:rPr>
              <a:t>6. </a:t>
            </a:r>
            <a:r>
              <a:rPr lang="es-ES" sz="2800" dirty="0">
                <a:latin typeface="Arial Black" panose="020B0A04020102020204" pitchFamily="34" charset="0"/>
              </a:rPr>
              <a:t>Dificultades para adopción de prácticas sostenibles. (</a:t>
            </a:r>
            <a:r>
              <a:rPr lang="es-ES" sz="2800" dirty="0">
                <a:solidFill>
                  <a:srgbClr val="00B050"/>
                </a:solidFill>
                <a:latin typeface="Arial Black" panose="020B0A04020102020204" pitchFamily="34" charset="0"/>
              </a:rPr>
              <a:t>E</a:t>
            </a:r>
            <a:r>
              <a:rPr lang="es-ES" sz="2800" dirty="0">
                <a:latin typeface="Arial Black" panose="020B0A04020102020204" pitchFamily="34" charset="0"/>
              </a:rPr>
              <a:t>)</a:t>
            </a:r>
          </a:p>
          <a:p>
            <a:pPr algn="just"/>
            <a:r>
              <a:rPr lang="es-ES" sz="2800" dirty="0">
                <a:solidFill>
                  <a:srgbClr val="FF0000"/>
                </a:solidFill>
                <a:latin typeface="Arial Black" panose="020B0A04020102020204" pitchFamily="34" charset="0"/>
              </a:rPr>
              <a:t>7. </a:t>
            </a:r>
            <a:r>
              <a:rPr lang="es-ES" sz="2800" dirty="0">
                <a:latin typeface="Arial Black" panose="020B0A04020102020204" pitchFamily="34" charset="0"/>
              </a:rPr>
              <a:t>Falta de información. (</a:t>
            </a:r>
            <a:r>
              <a:rPr lang="es-ES" sz="2800" dirty="0">
                <a:solidFill>
                  <a:schemeClr val="accent2">
                    <a:lumMod val="75000"/>
                  </a:schemeClr>
                </a:solidFill>
                <a:latin typeface="Arial Black" panose="020B0A04020102020204" pitchFamily="34" charset="0"/>
              </a:rPr>
              <a:t>C</a:t>
            </a:r>
            <a:r>
              <a:rPr lang="es-ES" sz="2800" dirty="0">
                <a:latin typeface="Arial Black" panose="020B0A04020102020204" pitchFamily="34" charset="0"/>
              </a:rPr>
              <a:t>)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004777A-2FB9-363E-0840-604CC17DD01D}"/>
              </a:ext>
            </a:extLst>
          </p:cNvPr>
          <p:cNvSpPr txBox="1"/>
          <p:nvPr/>
        </p:nvSpPr>
        <p:spPr>
          <a:xfrm>
            <a:off x="1047137" y="5368409"/>
            <a:ext cx="929148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>
                <a:solidFill>
                  <a:srgbClr val="C00000"/>
                </a:solidFill>
                <a:latin typeface="Arial Black" panose="020B0A04020102020204" pitchFamily="34" charset="0"/>
              </a:rPr>
              <a:t>Identificar problema central, causas y efectos</a:t>
            </a:r>
            <a:endParaRPr lang="en-US" sz="2800" dirty="0">
              <a:solidFill>
                <a:srgbClr val="C00000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499724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0" y="0"/>
            <a:ext cx="12192000" cy="523220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>
            <a:defPPr>
              <a:defRPr lang="es-ES"/>
            </a:defPPr>
            <a:lvl1pPr algn="ctr">
              <a:defRPr sz="2800">
                <a:solidFill>
                  <a:schemeClr val="bg1"/>
                </a:solidFill>
                <a:latin typeface="Arial Black" panose="020B0A04020102020204" pitchFamily="34" charset="0"/>
              </a:defRPr>
            </a:lvl1pPr>
          </a:lstStyle>
          <a:p>
            <a:r>
              <a:rPr lang="es-ES" dirty="0"/>
              <a:t>PASOS PARA ELABORAR EL ÁRBOL DE PROBLEMAS</a:t>
            </a:r>
          </a:p>
        </p:txBody>
      </p:sp>
      <p:sp>
        <p:nvSpPr>
          <p:cNvPr id="4" name="CuadroTexto 3"/>
          <p:cNvSpPr txBox="1"/>
          <p:nvPr/>
        </p:nvSpPr>
        <p:spPr>
          <a:xfrm>
            <a:off x="206477" y="2646664"/>
            <a:ext cx="11874687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sz="2800" dirty="0">
                <a:solidFill>
                  <a:srgbClr val="FF0000"/>
                </a:solidFill>
                <a:latin typeface="Arial Black" panose="020B0A04020102020204" pitchFamily="34" charset="0"/>
              </a:rPr>
              <a:t>1. </a:t>
            </a:r>
            <a:r>
              <a:rPr lang="es-ES" sz="2800" dirty="0">
                <a:latin typeface="Arial Black" panose="020B0A04020102020204" pitchFamily="34" charset="0"/>
              </a:rPr>
              <a:t>Escribir el problema central en  en el centro de la página</a:t>
            </a:r>
          </a:p>
          <a:p>
            <a:pPr algn="just"/>
            <a:r>
              <a:rPr lang="es-ES" sz="2800" dirty="0">
                <a:latin typeface="Arial Black" panose="020B0A04020102020204" pitchFamily="34" charset="0"/>
              </a:rPr>
              <a:t> </a:t>
            </a:r>
          </a:p>
          <a:p>
            <a:pPr algn="just"/>
            <a:r>
              <a:rPr lang="es-ES" sz="2800" dirty="0">
                <a:solidFill>
                  <a:srgbClr val="FF0000"/>
                </a:solidFill>
                <a:latin typeface="Arial Black" panose="020B0A04020102020204" pitchFamily="34" charset="0"/>
              </a:rPr>
              <a:t>2. </a:t>
            </a:r>
            <a:r>
              <a:rPr lang="es-ES" sz="2800" dirty="0">
                <a:latin typeface="Arial Black" panose="020B0A04020102020204" pitchFamily="34" charset="0"/>
              </a:rPr>
              <a:t>Registrar  las causas en la parte baja del árbol, organizadas en orden prioritario de causalidad</a:t>
            </a:r>
          </a:p>
          <a:p>
            <a:pPr algn="just"/>
            <a:endParaRPr lang="es-ES" sz="2800" dirty="0">
              <a:latin typeface="Arial Black" panose="020B0A04020102020204" pitchFamily="34" charset="0"/>
            </a:endParaRPr>
          </a:p>
          <a:p>
            <a:pPr algn="just"/>
            <a:r>
              <a:rPr lang="es-ES" sz="2800" dirty="0">
                <a:solidFill>
                  <a:srgbClr val="FF0000"/>
                </a:solidFill>
                <a:latin typeface="Arial Black" panose="020B0A04020102020204" pitchFamily="34" charset="0"/>
              </a:rPr>
              <a:t>3. </a:t>
            </a:r>
            <a:r>
              <a:rPr lang="es-ES" sz="2800" dirty="0">
                <a:latin typeface="Arial Black" panose="020B0A04020102020204" pitchFamily="34" charset="0"/>
              </a:rPr>
              <a:t>Registrar  los efectos en la parte alta del árbol, organizados en orden prioritario de causalidad</a:t>
            </a:r>
          </a:p>
          <a:p>
            <a:pPr algn="just"/>
            <a:endParaRPr lang="es-ES" sz="2800" dirty="0">
              <a:latin typeface="Arial Black" panose="020B0A04020102020204" pitchFamily="34" charset="0"/>
            </a:endParaRPr>
          </a:p>
          <a:p>
            <a:pPr algn="just"/>
            <a:r>
              <a:rPr lang="es-ES" sz="2800" dirty="0">
                <a:solidFill>
                  <a:srgbClr val="FF0000"/>
                </a:solidFill>
                <a:latin typeface="Arial Black" panose="020B0A04020102020204" pitchFamily="34" charset="0"/>
              </a:rPr>
              <a:t>4. </a:t>
            </a:r>
            <a:r>
              <a:rPr lang="es-ES" sz="2800" dirty="0">
                <a:latin typeface="Arial Black" panose="020B0A04020102020204" pitchFamily="34" charset="0"/>
              </a:rPr>
              <a:t>Revisar, verificar, ajustar, validar su lógica y consistencia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73187" y="818719"/>
            <a:ext cx="11938363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800" dirty="0">
                <a:solidFill>
                  <a:srgbClr val="002060"/>
                </a:solidFill>
                <a:latin typeface="Arial Black" panose="020B0A04020102020204" pitchFamily="34" charset="0"/>
              </a:rPr>
              <a:t>El análisis resulta más valioso cuando se efectúa de forma colectiva en que participan los miembros del proyecto y las partes interesadas</a:t>
            </a:r>
          </a:p>
        </p:txBody>
      </p:sp>
    </p:spTree>
    <p:extLst>
      <p:ext uri="{BB962C8B-B14F-4D97-AF65-F5344CB8AC3E}">
        <p14:creationId xmlns:p14="http://schemas.microsoft.com/office/powerpoint/2010/main" val="18670249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uadroTexto 5"/>
          <p:cNvSpPr txBox="1"/>
          <p:nvPr/>
        </p:nvSpPr>
        <p:spPr>
          <a:xfrm>
            <a:off x="0" y="523214"/>
            <a:ext cx="12191999" cy="646330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</p:txBody>
      </p:sp>
      <p:sp>
        <p:nvSpPr>
          <p:cNvPr id="4" name="CuadroTexto 3"/>
          <p:cNvSpPr txBox="1"/>
          <p:nvPr/>
        </p:nvSpPr>
        <p:spPr>
          <a:xfrm rot="16200000">
            <a:off x="-387926" y="5320148"/>
            <a:ext cx="2036618" cy="954107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2800" dirty="0">
                <a:solidFill>
                  <a:srgbClr val="C00000"/>
                </a:solidFill>
                <a:latin typeface="Arial Black" panose="020B0A04020102020204" pitchFamily="34" charset="0"/>
              </a:rPr>
              <a:t>Asegurar que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1745682" y="4890654"/>
            <a:ext cx="10169236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Wingdings" panose="05000000000000000000" pitchFamily="2" charset="2"/>
              <a:buChar char="Ø"/>
            </a:pPr>
            <a:r>
              <a:rPr lang="es-ES" sz="2800" dirty="0">
                <a:solidFill>
                  <a:srgbClr val="002060"/>
                </a:solidFill>
                <a:latin typeface="Arial Black" panose="020B0A04020102020204" pitchFamily="34" charset="0"/>
              </a:rPr>
              <a:t>Las causas representen causas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es-ES" sz="2800" dirty="0">
                <a:solidFill>
                  <a:srgbClr val="002060"/>
                </a:solidFill>
                <a:latin typeface="Arial Black" panose="020B0A04020102020204" pitchFamily="34" charset="0"/>
              </a:rPr>
              <a:t>Los efectos representen efectos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es-ES" sz="2800" dirty="0">
                <a:solidFill>
                  <a:srgbClr val="002060"/>
                </a:solidFill>
                <a:latin typeface="Arial Black" panose="020B0A04020102020204" pitchFamily="34" charset="0"/>
              </a:rPr>
              <a:t>El problema central esté correctamente definido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es-ES" sz="2800" dirty="0">
                <a:solidFill>
                  <a:srgbClr val="002060"/>
                </a:solidFill>
                <a:latin typeface="Arial Black" panose="020B0A04020102020204" pitchFamily="34" charset="0"/>
              </a:rPr>
              <a:t>Las relaciones estén correctamente expresadas </a:t>
            </a:r>
          </a:p>
        </p:txBody>
      </p:sp>
      <p:pic>
        <p:nvPicPr>
          <p:cNvPr id="7" name="Picture 6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23214"/>
            <a:ext cx="12192000" cy="4165943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CuadroTexto 10"/>
          <p:cNvSpPr txBox="1"/>
          <p:nvPr/>
        </p:nvSpPr>
        <p:spPr>
          <a:xfrm>
            <a:off x="0" y="-69281"/>
            <a:ext cx="12192000" cy="523220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>
            <a:defPPr>
              <a:defRPr lang="es-ES"/>
            </a:defPPr>
            <a:lvl1pPr algn="ctr">
              <a:defRPr sz="2800">
                <a:solidFill>
                  <a:schemeClr val="bg1"/>
                </a:solidFill>
                <a:latin typeface="Arial Black" panose="020B0A04020102020204" pitchFamily="34" charset="0"/>
              </a:defRPr>
            </a:lvl1pPr>
          </a:lstStyle>
          <a:p>
            <a:r>
              <a:rPr lang="es-ES" dirty="0"/>
              <a:t>ÁRBOL DE PROBLEMAS</a:t>
            </a:r>
          </a:p>
        </p:txBody>
      </p:sp>
    </p:spTree>
    <p:extLst>
      <p:ext uri="{BB962C8B-B14F-4D97-AF65-F5344CB8AC3E}">
        <p14:creationId xmlns:p14="http://schemas.microsoft.com/office/powerpoint/2010/main" val="2151508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216B115-55F4-FBC0-5C94-FB41D5658A7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56DE55DF-416A-6AD7-5F85-41FAE2965AB7}"/>
              </a:ext>
            </a:extLst>
          </p:cNvPr>
          <p:cNvSpPr txBox="1"/>
          <p:nvPr/>
        </p:nvSpPr>
        <p:spPr>
          <a:xfrm>
            <a:off x="240048" y="786363"/>
            <a:ext cx="3761251" cy="646331"/>
          </a:xfrm>
          <a:prstGeom prst="rect">
            <a:avLst/>
          </a:prstGeom>
          <a:noFill/>
          <a:ln w="28575"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dirty="0">
                <a:latin typeface="Arial Black" panose="020B0A04020102020204" pitchFamily="34" charset="0"/>
              </a:rPr>
              <a:t>Contaminación ambiental y afectación de la salud</a:t>
            </a:r>
            <a:endParaRPr lang="en-US" dirty="0">
              <a:latin typeface="Arial Black" panose="020B0A0402010202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92047A4-B729-0B5F-DAA6-1E7259CD89DB}"/>
              </a:ext>
            </a:extLst>
          </p:cNvPr>
          <p:cNvSpPr txBox="1"/>
          <p:nvPr/>
        </p:nvSpPr>
        <p:spPr>
          <a:xfrm>
            <a:off x="4805463" y="742645"/>
            <a:ext cx="2642370" cy="646331"/>
          </a:xfrm>
          <a:prstGeom prst="rect">
            <a:avLst/>
          </a:prstGeom>
          <a:noFill/>
          <a:ln w="28575">
            <a:solidFill>
              <a:srgbClr val="00B050"/>
            </a:solidFill>
          </a:ln>
        </p:spPr>
        <p:txBody>
          <a:bodyPr wrap="square" rtlCol="0">
            <a:spAutoFit/>
          </a:bodyPr>
          <a:lstStyle>
            <a:defPPr>
              <a:defRPr lang="es-ES"/>
            </a:defPPr>
            <a:lvl1pPr algn="ctr">
              <a:defRPr>
                <a:latin typeface="Arial Black" panose="020B0A04020102020204" pitchFamily="34" charset="0"/>
              </a:defRPr>
            </a:lvl1pPr>
          </a:lstStyle>
          <a:p>
            <a:r>
              <a:rPr lang="es-ES" dirty="0"/>
              <a:t>Costos económicos para </a:t>
            </a:r>
            <a:r>
              <a:rPr lang="es-ES"/>
              <a:t>las empresas</a:t>
            </a:r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267E190-B969-B9CA-634B-93108409EFD2}"/>
              </a:ext>
            </a:extLst>
          </p:cNvPr>
          <p:cNvSpPr txBox="1"/>
          <p:nvPr/>
        </p:nvSpPr>
        <p:spPr>
          <a:xfrm>
            <a:off x="8336617" y="656558"/>
            <a:ext cx="3655190" cy="646331"/>
          </a:xfrm>
          <a:prstGeom prst="rect">
            <a:avLst/>
          </a:prstGeom>
          <a:noFill/>
          <a:ln w="28575">
            <a:solidFill>
              <a:srgbClr val="00B050"/>
            </a:solidFill>
          </a:ln>
        </p:spPr>
        <p:txBody>
          <a:bodyPr wrap="square" rtlCol="0">
            <a:spAutoFit/>
          </a:bodyPr>
          <a:lstStyle>
            <a:defPPr>
              <a:defRPr lang="es-ES"/>
            </a:defPPr>
            <a:lvl1pPr algn="ctr">
              <a:defRPr>
                <a:latin typeface="Arial Black" panose="020B0A04020102020204" pitchFamily="34" charset="0"/>
              </a:defRPr>
            </a:lvl1pPr>
          </a:lstStyle>
          <a:p>
            <a:r>
              <a:rPr lang="es-ES" dirty="0"/>
              <a:t>Dificultades para adopción de </a:t>
            </a:r>
            <a:r>
              <a:rPr lang="es-ES"/>
              <a:t>prácticas sostenibles</a:t>
            </a:r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3FD0C57-65CE-BB01-550A-0BB060130571}"/>
              </a:ext>
            </a:extLst>
          </p:cNvPr>
          <p:cNvSpPr txBox="1"/>
          <p:nvPr/>
        </p:nvSpPr>
        <p:spPr>
          <a:xfrm>
            <a:off x="1209370" y="2699256"/>
            <a:ext cx="10002232" cy="400110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>
            <a:defPPr>
              <a:defRPr lang="es-ES"/>
            </a:defPPr>
            <a:lvl1pPr algn="ctr">
              <a:defRPr sz="2000">
                <a:latin typeface="Arial Black" panose="020B0A04020102020204" pitchFamily="34" charset="0"/>
              </a:defRPr>
            </a:lvl1pPr>
          </a:lstStyle>
          <a:p>
            <a:r>
              <a:rPr lang="es-ES" dirty="0"/>
              <a:t>Inadecuado reciclaje de plásticos desechados</a:t>
            </a:r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B6587AC-6C0E-F3CD-3895-BA1383F40235}"/>
              </a:ext>
            </a:extLst>
          </p:cNvPr>
          <p:cNvSpPr txBox="1"/>
          <p:nvPr/>
        </p:nvSpPr>
        <p:spPr>
          <a:xfrm>
            <a:off x="530941" y="4000240"/>
            <a:ext cx="2123766" cy="1015663"/>
          </a:xfrm>
          <a:prstGeom prst="rect">
            <a:avLst/>
          </a:prstGeom>
          <a:noFill/>
          <a:ln w="28575">
            <a:solidFill>
              <a:srgbClr val="00B0F0"/>
            </a:solidFill>
          </a:ln>
        </p:spPr>
        <p:txBody>
          <a:bodyPr wrap="square" rtlCol="0">
            <a:spAutoFit/>
          </a:bodyPr>
          <a:lstStyle>
            <a:defPPr>
              <a:defRPr lang="es-ES"/>
            </a:defPPr>
            <a:lvl1pPr algn="ctr">
              <a:defRPr sz="2000">
                <a:latin typeface="Arial Black" panose="020B0A04020102020204" pitchFamily="34" charset="0"/>
              </a:defRPr>
            </a:lvl1pPr>
          </a:lstStyle>
          <a:p>
            <a:r>
              <a:rPr lang="es-ES" dirty="0"/>
              <a:t>Inadecuada gestión de residuos</a:t>
            </a:r>
            <a:endParaRPr lang="en-US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57DEDB4-B27B-75E8-3244-2DDAAB1B98E2}"/>
              </a:ext>
            </a:extLst>
          </p:cNvPr>
          <p:cNvSpPr txBox="1"/>
          <p:nvPr/>
        </p:nvSpPr>
        <p:spPr>
          <a:xfrm>
            <a:off x="4557258" y="4000240"/>
            <a:ext cx="2123767" cy="1015663"/>
          </a:xfrm>
          <a:prstGeom prst="rect">
            <a:avLst/>
          </a:prstGeom>
          <a:noFill/>
          <a:ln w="28575">
            <a:solidFill>
              <a:srgbClr val="00B0F0"/>
            </a:solidFill>
          </a:ln>
        </p:spPr>
        <p:txBody>
          <a:bodyPr wrap="square" rtlCol="0">
            <a:spAutoFit/>
          </a:bodyPr>
          <a:lstStyle>
            <a:defPPr>
              <a:defRPr lang="es-ES"/>
            </a:defPPr>
            <a:lvl1pPr algn="ctr">
              <a:defRPr sz="2000">
                <a:latin typeface="Arial Black" panose="020B0A04020102020204" pitchFamily="34" charset="0"/>
              </a:defRPr>
            </a:lvl1pPr>
          </a:lstStyle>
          <a:p>
            <a:r>
              <a:rPr lang="es-ES" dirty="0"/>
              <a:t>Falta de alternativas sostenibles</a:t>
            </a:r>
            <a:endParaRPr lang="en-US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128B477E-7350-F78A-DD86-D9DA315459A1}"/>
              </a:ext>
            </a:extLst>
          </p:cNvPr>
          <p:cNvSpPr txBox="1"/>
          <p:nvPr/>
        </p:nvSpPr>
        <p:spPr>
          <a:xfrm>
            <a:off x="9090337" y="4009968"/>
            <a:ext cx="2035278" cy="707886"/>
          </a:xfrm>
          <a:prstGeom prst="rect">
            <a:avLst/>
          </a:prstGeom>
          <a:noFill/>
          <a:ln w="28575">
            <a:solidFill>
              <a:srgbClr val="00B0F0"/>
            </a:solidFill>
          </a:ln>
        </p:spPr>
        <p:txBody>
          <a:bodyPr wrap="square" rtlCol="0">
            <a:spAutoFit/>
          </a:bodyPr>
          <a:lstStyle>
            <a:defPPr>
              <a:defRPr lang="es-ES"/>
            </a:defPPr>
            <a:lvl1pPr algn="ctr">
              <a:defRPr sz="2000">
                <a:latin typeface="Arial Black" panose="020B0A04020102020204" pitchFamily="34" charset="0"/>
              </a:defRPr>
            </a:lvl1pPr>
          </a:lstStyle>
          <a:p>
            <a:r>
              <a:rPr lang="es-ES" dirty="0"/>
              <a:t>Falta de información</a:t>
            </a:r>
            <a:endParaRPr lang="en-US" dirty="0"/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6307D898-9D5E-749D-8894-E16BA7FD1929}"/>
              </a:ext>
            </a:extLst>
          </p:cNvPr>
          <p:cNvCxnSpPr/>
          <p:nvPr/>
        </p:nvCxnSpPr>
        <p:spPr>
          <a:xfrm>
            <a:off x="1656526" y="3115309"/>
            <a:ext cx="0" cy="884931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2E1654DB-307D-B60E-4F19-8335991FB601}"/>
              </a:ext>
            </a:extLst>
          </p:cNvPr>
          <p:cNvCxnSpPr/>
          <p:nvPr/>
        </p:nvCxnSpPr>
        <p:spPr>
          <a:xfrm>
            <a:off x="10118225" y="3115209"/>
            <a:ext cx="0" cy="884931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81422DF6-7B09-46AB-A348-BF298FDCF489}"/>
              </a:ext>
            </a:extLst>
          </p:cNvPr>
          <p:cNvCxnSpPr/>
          <p:nvPr/>
        </p:nvCxnSpPr>
        <p:spPr>
          <a:xfrm>
            <a:off x="5593922" y="3120229"/>
            <a:ext cx="0" cy="884931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1861CDFE-CB1C-DCA6-7131-B1F7786B0E1C}"/>
              </a:ext>
            </a:extLst>
          </p:cNvPr>
          <p:cNvCxnSpPr/>
          <p:nvPr/>
        </p:nvCxnSpPr>
        <p:spPr>
          <a:xfrm flipV="1">
            <a:off x="1563327" y="1902843"/>
            <a:ext cx="9571703" cy="14748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13B6FCBE-19FE-1669-FE21-959FA7B86884}"/>
              </a:ext>
            </a:extLst>
          </p:cNvPr>
          <p:cNvCxnSpPr/>
          <p:nvPr/>
        </p:nvCxnSpPr>
        <p:spPr>
          <a:xfrm>
            <a:off x="1563327" y="1445612"/>
            <a:ext cx="0" cy="471979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2D8D69A6-2474-4A28-5F2D-6DFCEB2E38AE}"/>
              </a:ext>
            </a:extLst>
          </p:cNvPr>
          <p:cNvCxnSpPr>
            <a:cxnSpLocks/>
            <a:stCxn id="4" idx="2"/>
          </p:cNvCxnSpPr>
          <p:nvPr/>
        </p:nvCxnSpPr>
        <p:spPr>
          <a:xfrm>
            <a:off x="6126648" y="1388976"/>
            <a:ext cx="0" cy="513867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B11F7FB5-CFB3-5C9C-F947-2ACCC2F42E0A}"/>
              </a:ext>
            </a:extLst>
          </p:cNvPr>
          <p:cNvCxnSpPr/>
          <p:nvPr/>
        </p:nvCxnSpPr>
        <p:spPr>
          <a:xfrm>
            <a:off x="11135030" y="1280408"/>
            <a:ext cx="0" cy="622435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A2F025FA-E860-F951-ECDE-2E212F009758}"/>
              </a:ext>
            </a:extLst>
          </p:cNvPr>
          <p:cNvCxnSpPr/>
          <p:nvPr/>
        </p:nvCxnSpPr>
        <p:spPr>
          <a:xfrm>
            <a:off x="6132200" y="1917591"/>
            <a:ext cx="0" cy="781665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CuadroTexto 10">
            <a:extLst>
              <a:ext uri="{FF2B5EF4-FFF2-40B4-BE49-F238E27FC236}">
                <a16:creationId xmlns:a16="http://schemas.microsoft.com/office/drawing/2014/main" id="{D7D9C67E-D441-23B3-CF3D-28FEE5112386}"/>
              </a:ext>
            </a:extLst>
          </p:cNvPr>
          <p:cNvSpPr txBox="1"/>
          <p:nvPr/>
        </p:nvSpPr>
        <p:spPr>
          <a:xfrm>
            <a:off x="0" y="-69281"/>
            <a:ext cx="12192000" cy="523220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>
            <a:defPPr>
              <a:defRPr lang="es-ES"/>
            </a:defPPr>
            <a:lvl1pPr algn="ctr">
              <a:defRPr sz="2800">
                <a:solidFill>
                  <a:schemeClr val="bg1"/>
                </a:solidFill>
                <a:latin typeface="Arial Black" panose="020B0A04020102020204" pitchFamily="34" charset="0"/>
              </a:defRPr>
            </a:lvl1pPr>
          </a:lstStyle>
          <a:p>
            <a:r>
              <a:rPr lang="es-ES" dirty="0"/>
              <a:t>ÁRBOL DE PROBLEMAS</a:t>
            </a:r>
          </a:p>
        </p:txBody>
      </p:sp>
      <p:sp>
        <p:nvSpPr>
          <p:cNvPr id="36" name="CuadroTexto 21">
            <a:extLst>
              <a:ext uri="{FF2B5EF4-FFF2-40B4-BE49-F238E27FC236}">
                <a16:creationId xmlns:a16="http://schemas.microsoft.com/office/drawing/2014/main" id="{ADC01B8D-8BC1-58DC-BB00-32B8376B381D}"/>
              </a:ext>
            </a:extLst>
          </p:cNvPr>
          <p:cNvSpPr txBox="1"/>
          <p:nvPr/>
        </p:nvSpPr>
        <p:spPr>
          <a:xfrm>
            <a:off x="1112404" y="5678992"/>
            <a:ext cx="1000223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400" dirty="0">
                <a:solidFill>
                  <a:srgbClr val="C00000"/>
                </a:solidFill>
                <a:latin typeface="Arial Black" panose="020B0A04020102020204" pitchFamily="34" charset="0"/>
              </a:rPr>
              <a:t>Imagen completa de la situación negativa existente</a:t>
            </a:r>
          </a:p>
        </p:txBody>
      </p:sp>
    </p:spTree>
    <p:extLst>
      <p:ext uri="{BB962C8B-B14F-4D97-AF65-F5344CB8AC3E}">
        <p14:creationId xmlns:p14="http://schemas.microsoft.com/office/powerpoint/2010/main" val="3870559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0"/>
            <a:ext cx="12192000" cy="7017306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</p:txBody>
      </p:sp>
      <p:sp>
        <p:nvSpPr>
          <p:cNvPr id="2" name="TextBox 1"/>
          <p:cNvSpPr txBox="1"/>
          <p:nvPr/>
        </p:nvSpPr>
        <p:spPr>
          <a:xfrm>
            <a:off x="789709" y="2321303"/>
            <a:ext cx="10917382" cy="1754326"/>
          </a:xfrm>
          <a:prstGeom prst="rect">
            <a:avLst/>
          </a:prstGeom>
          <a:noFill/>
          <a:scene3d>
            <a:camera prst="isometricOffAxis1Right"/>
            <a:lightRig rig="threePt" dir="t"/>
          </a:scene3d>
        </p:spPr>
        <p:txBody>
          <a:bodyPr wrap="square" rtlCol="0">
            <a:spAutoFit/>
          </a:bodyPr>
          <a:lstStyle/>
          <a:p>
            <a:pPr algn="ctr"/>
            <a:r>
              <a:rPr lang="es-ES" sz="3600" dirty="0">
                <a:solidFill>
                  <a:srgbClr val="002060"/>
                </a:solidFill>
                <a:latin typeface="Arial Black" panose="020B0A04020102020204" pitchFamily="34" charset="0"/>
              </a:rPr>
              <a:t>LA MATRIZ DE VESTER COMO HERRAMIENTA PARA JERARQUIZAR PROBLEMAS</a:t>
            </a:r>
          </a:p>
        </p:txBody>
      </p:sp>
    </p:spTree>
    <p:extLst>
      <p:ext uri="{BB962C8B-B14F-4D97-AF65-F5344CB8AC3E}">
        <p14:creationId xmlns:p14="http://schemas.microsoft.com/office/powerpoint/2010/main" val="371684357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-1635" y="0"/>
            <a:ext cx="12193635" cy="7017306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</p:txBody>
      </p:sp>
      <p:sp>
        <p:nvSpPr>
          <p:cNvPr id="2" name="TextBox 1"/>
          <p:cNvSpPr txBox="1"/>
          <p:nvPr/>
        </p:nvSpPr>
        <p:spPr>
          <a:xfrm>
            <a:off x="0" y="27707"/>
            <a:ext cx="12192000" cy="954107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s-ES" sz="2800" dirty="0">
                <a:solidFill>
                  <a:schemeClr val="bg1"/>
                </a:solidFill>
                <a:latin typeface="Arial Black" panose="020B0A04020102020204" pitchFamily="34" charset="0"/>
              </a:rPr>
              <a:t>Ejemplo práctico de elaboración de un árbol de problemas empleando la Matriz de Vester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899652" y="1311465"/>
            <a:ext cx="10326067" cy="400110"/>
          </a:xfrm>
          <a:prstGeom prst="rect">
            <a:avLst/>
          </a:prstGeom>
          <a:noFill/>
          <a:ln w="38100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2000" i="1" dirty="0">
                <a:latin typeface="Arial Black" panose="020B0A04020102020204" pitchFamily="34" charset="0"/>
              </a:rPr>
              <a:t>GENERACIÓN DE RESIDUOS PLÁSTICOS EN EL SECTOR ALIMENTARIO</a:t>
            </a:r>
          </a:p>
        </p:txBody>
      </p:sp>
      <p:sp>
        <p:nvSpPr>
          <p:cNvPr id="8" name="TextBox 7"/>
          <p:cNvSpPr txBox="1"/>
          <p:nvPr/>
        </p:nvSpPr>
        <p:spPr>
          <a:xfrm rot="16200000">
            <a:off x="-1701437" y="4246590"/>
            <a:ext cx="4161758" cy="52322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square" rtlCol="0">
            <a:spAutoFit/>
          </a:bodyPr>
          <a:lstStyle>
            <a:defPPr>
              <a:defRPr lang="es-ES"/>
            </a:defPPr>
            <a:lvl1pPr>
              <a:defRPr sz="2800">
                <a:solidFill>
                  <a:prstClr val="black"/>
                </a:solidFill>
                <a:latin typeface="Arial Black" panose="020B0A04020102020204" pitchFamily="34" charset="0"/>
              </a:defRPr>
            </a:lvl1pPr>
          </a:lstStyle>
          <a:p>
            <a:pPr algn="ctr"/>
            <a:r>
              <a:rPr lang="es-ES" dirty="0"/>
              <a:t>PROBLEMAS 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899652" y="2003705"/>
            <a:ext cx="11007003" cy="45497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lvl="0" indent="-457200" algn="just">
              <a:lnSpc>
                <a:spcPct val="150000"/>
              </a:lnSpc>
              <a:buFont typeface="+mj-lt"/>
              <a:buAutoNum type="arabicPeriod"/>
            </a:pPr>
            <a:r>
              <a:rPr lang="es-ES" sz="2800" dirty="0">
                <a:solidFill>
                  <a:prstClr val="black"/>
                </a:solidFill>
                <a:latin typeface="Arial Black" panose="020B0A04020102020204" pitchFamily="34" charset="0"/>
              </a:rPr>
              <a:t>Inadecuado reciclaje de plásticos desechados. </a:t>
            </a:r>
          </a:p>
          <a:p>
            <a:pPr marL="457200" lvl="0" indent="-457200" algn="just">
              <a:lnSpc>
                <a:spcPct val="150000"/>
              </a:lnSpc>
              <a:buFont typeface="+mj-lt"/>
              <a:buAutoNum type="arabicPeriod"/>
            </a:pPr>
            <a:r>
              <a:rPr lang="es-ES" sz="2800" dirty="0">
                <a:solidFill>
                  <a:prstClr val="black"/>
                </a:solidFill>
                <a:latin typeface="Arial Black" panose="020B0A04020102020204" pitchFamily="34" charset="0"/>
              </a:rPr>
              <a:t>Contaminación ambiental y afectación de la salud. </a:t>
            </a:r>
          </a:p>
          <a:p>
            <a:pPr marL="457200" lvl="0" indent="-457200" algn="just">
              <a:lnSpc>
                <a:spcPct val="150000"/>
              </a:lnSpc>
              <a:buFont typeface="+mj-lt"/>
              <a:buAutoNum type="arabicPeriod"/>
            </a:pPr>
            <a:r>
              <a:rPr lang="es-ES" sz="2800" dirty="0">
                <a:solidFill>
                  <a:prstClr val="black"/>
                </a:solidFill>
                <a:latin typeface="Arial Black" panose="020B0A04020102020204" pitchFamily="34" charset="0"/>
              </a:rPr>
              <a:t>Inadecuada gestión de residuos. </a:t>
            </a:r>
          </a:p>
          <a:p>
            <a:pPr marL="457200" lvl="0" indent="-457200" algn="just">
              <a:lnSpc>
                <a:spcPct val="150000"/>
              </a:lnSpc>
              <a:buFont typeface="+mj-lt"/>
              <a:buAutoNum type="arabicPeriod"/>
            </a:pPr>
            <a:r>
              <a:rPr lang="es-ES" sz="2800" dirty="0">
                <a:solidFill>
                  <a:prstClr val="black"/>
                </a:solidFill>
                <a:latin typeface="Arial Black" panose="020B0A04020102020204" pitchFamily="34" charset="0"/>
              </a:rPr>
              <a:t>Costos económicos para las empresas. </a:t>
            </a:r>
          </a:p>
          <a:p>
            <a:pPr marL="457200" lvl="0" indent="-457200" algn="just">
              <a:lnSpc>
                <a:spcPct val="150000"/>
              </a:lnSpc>
              <a:buFont typeface="+mj-lt"/>
              <a:buAutoNum type="arabicPeriod"/>
            </a:pPr>
            <a:r>
              <a:rPr lang="es-ES" sz="2800" dirty="0">
                <a:solidFill>
                  <a:prstClr val="black"/>
                </a:solidFill>
                <a:latin typeface="Arial Black" panose="020B0A04020102020204" pitchFamily="34" charset="0"/>
              </a:rPr>
              <a:t>Falta de alternativas sostenibles. </a:t>
            </a:r>
          </a:p>
          <a:p>
            <a:pPr marL="457200" lvl="0" indent="-457200" algn="just">
              <a:lnSpc>
                <a:spcPct val="150000"/>
              </a:lnSpc>
              <a:buFont typeface="+mj-lt"/>
              <a:buAutoNum type="arabicPeriod"/>
            </a:pPr>
            <a:r>
              <a:rPr lang="es-ES" sz="2800" dirty="0">
                <a:solidFill>
                  <a:prstClr val="black"/>
                </a:solidFill>
                <a:latin typeface="Arial Black" panose="020B0A04020102020204" pitchFamily="34" charset="0"/>
              </a:rPr>
              <a:t>Dificultades para adopción de prácticas sostenibles. </a:t>
            </a:r>
          </a:p>
          <a:p>
            <a:pPr marL="457200" lvl="0" indent="-457200" algn="just">
              <a:lnSpc>
                <a:spcPct val="150000"/>
              </a:lnSpc>
              <a:buFont typeface="+mj-lt"/>
              <a:buAutoNum type="arabicPeriod"/>
            </a:pPr>
            <a:r>
              <a:rPr lang="es-ES" sz="2800" dirty="0">
                <a:solidFill>
                  <a:prstClr val="black"/>
                </a:solidFill>
                <a:latin typeface="Arial Black" panose="020B0A04020102020204" pitchFamily="34" charset="0"/>
              </a:rPr>
              <a:t>Falta de información. </a:t>
            </a:r>
            <a:endParaRPr lang="es-ES" sz="2800" dirty="0">
              <a:solidFill>
                <a:srgbClr val="0070C0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559782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8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0" y="13855"/>
            <a:ext cx="12164295" cy="7017306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</p:txBody>
      </p:sp>
      <p:sp>
        <p:nvSpPr>
          <p:cNvPr id="4" name="TextBox 3"/>
          <p:cNvSpPr txBox="1"/>
          <p:nvPr/>
        </p:nvSpPr>
        <p:spPr>
          <a:xfrm>
            <a:off x="0" y="0"/>
            <a:ext cx="12164295" cy="523220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>
            <a:defPPr>
              <a:defRPr lang="es-ES"/>
            </a:defPPr>
            <a:lvl1pPr algn="ctr">
              <a:defRPr sz="2800">
                <a:solidFill>
                  <a:schemeClr val="bg1"/>
                </a:solidFill>
                <a:latin typeface="Arial Black" panose="020B0A04020102020204" pitchFamily="34" charset="0"/>
              </a:defRPr>
            </a:lvl1pPr>
          </a:lstStyle>
          <a:p>
            <a:r>
              <a:rPr lang="es-ES" dirty="0"/>
              <a:t>Relación causal entre los problemas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77091" y="4279900"/>
            <a:ext cx="3699164" cy="46166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w="152400" h="50800" prst="softRound"/>
          </a:sp3d>
        </p:spPr>
        <p:txBody>
          <a:bodyPr wrap="square" rtlCol="0">
            <a:spAutoFit/>
          </a:bodyPr>
          <a:lstStyle/>
          <a:p>
            <a:r>
              <a:rPr lang="es-ES" sz="2400" dirty="0">
                <a:latin typeface="Arial Black" panose="020B0A04020102020204" pitchFamily="34" charset="0"/>
              </a:rPr>
              <a:t>Escala de valoración 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39739" y="4814599"/>
            <a:ext cx="3273505" cy="1569660"/>
          </a:xfrm>
          <a:prstGeom prst="rect">
            <a:avLst/>
          </a:prstGeom>
          <a:noFill/>
          <a:ln w="28575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latin typeface="Arial Black" panose="020B0A04020102020204" pitchFamily="34" charset="0"/>
              </a:rPr>
              <a:t>0: sin relación</a:t>
            </a:r>
          </a:p>
          <a:p>
            <a:r>
              <a:rPr lang="es-ES" sz="2400" dirty="0">
                <a:latin typeface="Arial Black" panose="020B0A04020102020204" pitchFamily="34" charset="0"/>
              </a:rPr>
              <a:t>1: relación débil</a:t>
            </a:r>
          </a:p>
          <a:p>
            <a:r>
              <a:rPr lang="es-ES" sz="2400" dirty="0">
                <a:latin typeface="Arial Black" panose="020B0A04020102020204" pitchFamily="34" charset="0"/>
              </a:rPr>
              <a:t>2: relación media</a:t>
            </a:r>
          </a:p>
          <a:p>
            <a:r>
              <a:rPr lang="es-ES" sz="2400" dirty="0">
                <a:latin typeface="Arial Black" panose="020B0A04020102020204" pitchFamily="34" charset="0"/>
              </a:rPr>
              <a:t>3: relación fuerte</a:t>
            </a: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54404053"/>
              </p:ext>
            </p:extLst>
          </p:nvPr>
        </p:nvGraphicFramePr>
        <p:xfrm>
          <a:off x="412955" y="631178"/>
          <a:ext cx="11459493" cy="350425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57948">
                  <a:extLst>
                    <a:ext uri="{9D8B030D-6E8A-4147-A177-3AD203B41FA5}">
                      <a16:colId xmlns:a16="http://schemas.microsoft.com/office/drawing/2014/main" val="3117361757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1420977805"/>
                    </a:ext>
                  </a:extLst>
                </a:gridCol>
                <a:gridCol w="943897">
                  <a:extLst>
                    <a:ext uri="{9D8B030D-6E8A-4147-A177-3AD203B41FA5}">
                      <a16:colId xmlns:a16="http://schemas.microsoft.com/office/drawing/2014/main" val="2911542654"/>
                    </a:ext>
                  </a:extLst>
                </a:gridCol>
                <a:gridCol w="796413">
                  <a:extLst>
                    <a:ext uri="{9D8B030D-6E8A-4147-A177-3AD203B41FA5}">
                      <a16:colId xmlns:a16="http://schemas.microsoft.com/office/drawing/2014/main" val="923724917"/>
                    </a:ext>
                  </a:extLst>
                </a:gridCol>
                <a:gridCol w="953727">
                  <a:extLst>
                    <a:ext uri="{9D8B030D-6E8A-4147-A177-3AD203B41FA5}">
                      <a16:colId xmlns:a16="http://schemas.microsoft.com/office/drawing/2014/main" val="1119647942"/>
                    </a:ext>
                  </a:extLst>
                </a:gridCol>
                <a:gridCol w="712841">
                  <a:extLst>
                    <a:ext uri="{9D8B030D-6E8A-4147-A177-3AD203B41FA5}">
                      <a16:colId xmlns:a16="http://schemas.microsoft.com/office/drawing/2014/main" val="1797642219"/>
                    </a:ext>
                  </a:extLst>
                </a:gridCol>
                <a:gridCol w="698508">
                  <a:extLst>
                    <a:ext uri="{9D8B030D-6E8A-4147-A177-3AD203B41FA5}">
                      <a16:colId xmlns:a16="http://schemas.microsoft.com/office/drawing/2014/main" val="2238588499"/>
                    </a:ext>
                  </a:extLst>
                </a:gridCol>
                <a:gridCol w="680937">
                  <a:extLst>
                    <a:ext uri="{9D8B030D-6E8A-4147-A177-3AD203B41FA5}">
                      <a16:colId xmlns:a16="http://schemas.microsoft.com/office/drawing/2014/main" val="1821158334"/>
                    </a:ext>
                  </a:extLst>
                </a:gridCol>
                <a:gridCol w="3000822">
                  <a:extLst>
                    <a:ext uri="{9D8B030D-6E8A-4147-A177-3AD203B41FA5}">
                      <a16:colId xmlns:a16="http://schemas.microsoft.com/office/drawing/2014/main" val="33848074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ES" dirty="0">
                          <a:latin typeface="Arial Black" panose="020B0A04020102020204" pitchFamily="34" charset="0"/>
                        </a:rPr>
                        <a:t>Problemas </a:t>
                      </a:r>
                      <a:endParaRPr lang="en-US" dirty="0">
                        <a:latin typeface="Arial Black" panose="020B0A040201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>
                          <a:latin typeface="Arial Black" panose="020B0A04020102020204" pitchFamily="34" charset="0"/>
                        </a:rPr>
                        <a:t>1</a:t>
                      </a:r>
                      <a:endParaRPr lang="en-US" dirty="0">
                        <a:latin typeface="Arial Black" panose="020B0A040201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>
                          <a:latin typeface="Arial Black" panose="020B0A04020102020204" pitchFamily="34" charset="0"/>
                        </a:rPr>
                        <a:t>2</a:t>
                      </a:r>
                      <a:endParaRPr lang="en-US" dirty="0">
                        <a:latin typeface="Arial Black" panose="020B0A040201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>
                          <a:latin typeface="Arial Black" panose="020B0A04020102020204" pitchFamily="34" charset="0"/>
                        </a:rPr>
                        <a:t>3</a:t>
                      </a:r>
                      <a:endParaRPr lang="en-US" dirty="0">
                        <a:latin typeface="Arial Black" panose="020B0A040201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>
                          <a:latin typeface="Arial Black" panose="020B0A04020102020204" pitchFamily="34" charset="0"/>
                        </a:rPr>
                        <a:t>4</a:t>
                      </a:r>
                      <a:endParaRPr lang="en-US" dirty="0">
                        <a:latin typeface="Arial Black" panose="020B0A040201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>
                          <a:latin typeface="Arial Black" panose="020B0A04020102020204" pitchFamily="34" charset="0"/>
                        </a:rPr>
                        <a:t>5</a:t>
                      </a:r>
                      <a:endParaRPr lang="en-US" dirty="0">
                        <a:latin typeface="Arial Black" panose="020B0A040201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>
                          <a:latin typeface="Arial Black" panose="020B0A04020102020204" pitchFamily="34" charset="0"/>
                        </a:rPr>
                        <a:t>6</a:t>
                      </a:r>
                      <a:endParaRPr lang="en-US" dirty="0">
                        <a:latin typeface="Arial Black" panose="020B0A040201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>
                          <a:latin typeface="Arial Black" panose="020B0A04020102020204" pitchFamily="34" charset="0"/>
                        </a:rPr>
                        <a:t>7</a:t>
                      </a:r>
                      <a:endParaRPr lang="en-US" dirty="0">
                        <a:latin typeface="Arial Black" panose="020B0A040201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>
                          <a:latin typeface="Arial Black" panose="020B0A04020102020204" pitchFamily="34" charset="0"/>
                        </a:rPr>
                        <a:t>Total activos</a:t>
                      </a:r>
                      <a:endParaRPr lang="en-US" dirty="0">
                        <a:latin typeface="Arial Black" panose="020B0A040201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1067094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ES" dirty="0">
                          <a:latin typeface="Arial Black" panose="020B0A04020102020204" pitchFamily="34" charset="0"/>
                        </a:rPr>
                        <a:t>1 </a:t>
                      </a:r>
                      <a:endParaRPr lang="en-US" dirty="0">
                        <a:latin typeface="Arial Black" panose="020B0A040201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800" kern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1800" kern="100">
                        <a:effectLst/>
                        <a:latin typeface="Arial Black" panose="020B0A040201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3825" marR="123825" marT="57150" marB="5715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800" kern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1800" kern="100">
                        <a:effectLst/>
                        <a:latin typeface="Arial Black" panose="020B0A040201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3825" marR="123825" marT="57150" marB="5715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800" kern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1800" kern="100">
                        <a:effectLst/>
                        <a:latin typeface="Arial Black" panose="020B0A040201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3825" marR="123825" marT="57150" marB="5715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800" kern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800" kern="100">
                        <a:effectLst/>
                        <a:latin typeface="Arial Black" panose="020B0A040201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3825" marR="123825" marT="57150" marB="5715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MX" sz="1800" kern="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1800" kern="100" dirty="0">
                        <a:effectLst/>
                        <a:latin typeface="Arial Black" panose="020B0A040201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3825" marR="123825" marT="57150" marB="5715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MX" sz="1800" kern="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800" kern="100" dirty="0">
                        <a:effectLst/>
                        <a:latin typeface="Arial Black" panose="020B0A040201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3825" marR="123825" marT="57150" marB="5715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MX" sz="1800" kern="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800" kern="100" dirty="0">
                        <a:effectLst/>
                        <a:latin typeface="Arial Black" panose="020B0A040201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3825" marR="123825" marT="57150" marB="5715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>
                          <a:latin typeface="Arial Black" panose="020B0A04020102020204" pitchFamily="34" charset="0"/>
                        </a:rPr>
                        <a:t>8 </a:t>
                      </a:r>
                      <a:endParaRPr lang="en-US" dirty="0">
                        <a:latin typeface="Arial Black" panose="020B0A040201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5355717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ES" dirty="0">
                          <a:latin typeface="Arial Black" panose="020B0A04020102020204" pitchFamily="34" charset="0"/>
                        </a:rPr>
                        <a:t>2 </a:t>
                      </a:r>
                      <a:endParaRPr lang="en-US" dirty="0">
                        <a:latin typeface="Arial Black" panose="020B0A040201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800" kern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1800" kern="100">
                        <a:effectLst/>
                        <a:latin typeface="Arial Black" panose="020B0A040201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3825" marR="123825" marT="57150" marB="5715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800" kern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1800" kern="100">
                        <a:effectLst/>
                        <a:latin typeface="Arial Black" panose="020B0A040201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3825" marR="123825" marT="57150" marB="5715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MX" sz="1800" kern="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1800" kern="100" dirty="0">
                        <a:effectLst/>
                        <a:latin typeface="Arial Black" panose="020B0A040201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3825" marR="123825" marT="57150" marB="5715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800" kern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800" kern="100">
                        <a:effectLst/>
                        <a:latin typeface="Arial Black" panose="020B0A040201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3825" marR="123825" marT="57150" marB="5715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800" kern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800" kern="100">
                        <a:effectLst/>
                        <a:latin typeface="Arial Black" panose="020B0A040201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3825" marR="123825" marT="57150" marB="5715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MX" sz="1800" kern="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1800" kern="100" dirty="0">
                        <a:effectLst/>
                        <a:latin typeface="Arial Black" panose="020B0A040201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3825" marR="123825" marT="57150" marB="5715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MX" sz="1800" kern="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800" kern="100" dirty="0">
                        <a:effectLst/>
                        <a:latin typeface="Arial Black" panose="020B0A040201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3825" marR="123825" marT="57150" marB="5715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>
                          <a:latin typeface="Arial Black" panose="020B0A04020102020204" pitchFamily="34" charset="0"/>
                        </a:rPr>
                        <a:t>4 </a:t>
                      </a:r>
                      <a:endParaRPr lang="en-US" dirty="0">
                        <a:latin typeface="Arial Black" panose="020B0A040201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7133847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ES" dirty="0">
                          <a:latin typeface="Arial Black" panose="020B0A04020102020204" pitchFamily="34" charset="0"/>
                        </a:rPr>
                        <a:t>3 </a:t>
                      </a:r>
                      <a:endParaRPr lang="en-US" dirty="0">
                        <a:latin typeface="Arial Black" panose="020B0A040201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800" kern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1800" kern="100">
                        <a:effectLst/>
                        <a:latin typeface="Arial Black" panose="020B0A040201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3825" marR="123825" marT="57150" marB="5715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MX" sz="1800" kern="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1800" kern="100" dirty="0">
                        <a:effectLst/>
                        <a:latin typeface="Arial Black" panose="020B0A040201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3825" marR="123825" marT="57150" marB="5715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800" kern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1800" kern="100">
                        <a:effectLst/>
                        <a:latin typeface="Arial Black" panose="020B0A040201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3825" marR="123825" marT="57150" marB="5715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800" kern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1800" kern="100">
                        <a:effectLst/>
                        <a:latin typeface="Arial Black" panose="020B0A040201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3825" marR="123825" marT="57150" marB="5715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800" kern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800" kern="100">
                        <a:effectLst/>
                        <a:latin typeface="Arial Black" panose="020B0A040201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3825" marR="123825" marT="57150" marB="5715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800" kern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800" kern="100">
                        <a:effectLst/>
                        <a:latin typeface="Arial Black" panose="020B0A040201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3825" marR="123825" marT="57150" marB="5715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800" kern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800" kern="100">
                        <a:effectLst/>
                        <a:latin typeface="Arial Black" panose="020B0A040201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3825" marR="123825" marT="57150" marB="5715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>
                          <a:latin typeface="Arial Black" panose="020B0A04020102020204" pitchFamily="34" charset="0"/>
                        </a:rPr>
                        <a:t>5 </a:t>
                      </a:r>
                      <a:endParaRPr lang="en-US" dirty="0">
                        <a:latin typeface="Arial Black" panose="020B0A040201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19629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ES" dirty="0">
                          <a:latin typeface="Arial Black" panose="020B0A04020102020204" pitchFamily="34" charset="0"/>
                        </a:rPr>
                        <a:t>4 </a:t>
                      </a:r>
                      <a:endParaRPr lang="en-US" dirty="0">
                        <a:latin typeface="Arial Black" panose="020B0A040201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800" kern="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800" kern="100" dirty="0">
                        <a:effectLst/>
                        <a:latin typeface="Arial Black" panose="020B0A040201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3825" marR="123825" marT="57150" marB="5715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800" kern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800" kern="100">
                        <a:effectLst/>
                        <a:latin typeface="Arial Black" panose="020B0A040201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3825" marR="123825" marT="57150" marB="5715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800" kern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1800" kern="100">
                        <a:effectLst/>
                        <a:latin typeface="Arial Black" panose="020B0A040201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3825" marR="123825" marT="57150" marB="5715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800" kern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1800" kern="100">
                        <a:effectLst/>
                        <a:latin typeface="Arial Black" panose="020B0A040201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3825" marR="123825" marT="57150" marB="5715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800" kern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800" kern="100">
                        <a:effectLst/>
                        <a:latin typeface="Arial Black" panose="020B0A040201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3825" marR="123825" marT="57150" marB="5715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800" kern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800" kern="100">
                        <a:effectLst/>
                        <a:latin typeface="Arial Black" panose="020B0A040201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3825" marR="123825" marT="57150" marB="5715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800" kern="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800" kern="100" dirty="0">
                        <a:effectLst/>
                        <a:latin typeface="Arial Black" panose="020B0A040201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3825" marR="123825" marT="57150" marB="5715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>
                          <a:latin typeface="Arial Black" panose="020B0A04020102020204" pitchFamily="34" charset="0"/>
                        </a:rPr>
                        <a:t>7 </a:t>
                      </a:r>
                      <a:endParaRPr lang="en-US" dirty="0">
                        <a:latin typeface="Arial Black" panose="020B0A040201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670253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ES" dirty="0">
                          <a:latin typeface="Arial Black" panose="020B0A04020102020204" pitchFamily="34" charset="0"/>
                        </a:rPr>
                        <a:t>5 </a:t>
                      </a:r>
                      <a:endParaRPr lang="en-US" dirty="0">
                        <a:latin typeface="Arial Black" panose="020B0A040201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MX" sz="1800" kern="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1800" kern="100" dirty="0">
                        <a:effectLst/>
                        <a:latin typeface="Arial Black" panose="020B0A040201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3825" marR="123825" marT="57150" marB="5715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800" kern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800" kern="100">
                        <a:effectLst/>
                        <a:latin typeface="Arial Black" panose="020B0A040201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3825" marR="123825" marT="57150" marB="5715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800" kern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800" kern="100">
                        <a:effectLst/>
                        <a:latin typeface="Arial Black" panose="020B0A040201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3825" marR="123825" marT="57150" marB="5715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800" kern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800" kern="100">
                        <a:effectLst/>
                        <a:latin typeface="Arial Black" panose="020B0A040201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3825" marR="123825" marT="57150" marB="5715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800" kern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1800" kern="100">
                        <a:effectLst/>
                        <a:latin typeface="Arial Black" panose="020B0A040201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3825" marR="123825" marT="57150" marB="5715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MX" sz="1800" kern="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800" kern="100" dirty="0">
                        <a:effectLst/>
                        <a:latin typeface="Arial Black" panose="020B0A040201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3825" marR="123825" marT="57150" marB="5715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MX" sz="1800" kern="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800" kern="100" dirty="0">
                        <a:effectLst/>
                        <a:latin typeface="Arial Black" panose="020B0A040201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3825" marR="123825" marT="57150" marB="5715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>
                          <a:latin typeface="Arial Black" panose="020B0A04020102020204" pitchFamily="34" charset="0"/>
                        </a:rPr>
                        <a:t>7 </a:t>
                      </a:r>
                      <a:endParaRPr lang="en-US" dirty="0">
                        <a:latin typeface="Arial Black" panose="020B0A040201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945737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ES" dirty="0">
                          <a:latin typeface="Arial Black" panose="020B0A04020102020204" pitchFamily="34" charset="0"/>
                        </a:rPr>
                        <a:t>6 </a:t>
                      </a:r>
                      <a:endParaRPr lang="en-US" dirty="0">
                        <a:latin typeface="Arial Black" panose="020B0A040201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800" kern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800" kern="100">
                        <a:effectLst/>
                        <a:latin typeface="Arial Black" panose="020B0A040201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3825" marR="123825" marT="57150" marB="5715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800" kern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1800" kern="100">
                        <a:effectLst/>
                        <a:latin typeface="Arial Black" panose="020B0A040201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3825" marR="123825" marT="57150" marB="5715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800" kern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800" kern="100">
                        <a:effectLst/>
                        <a:latin typeface="Arial Black" panose="020B0A040201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3825" marR="123825" marT="57150" marB="5715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800" kern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800" kern="100">
                        <a:effectLst/>
                        <a:latin typeface="Arial Black" panose="020B0A040201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3825" marR="123825" marT="57150" marB="5715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800" kern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1800" kern="100">
                        <a:effectLst/>
                        <a:latin typeface="Arial Black" panose="020B0A040201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3825" marR="123825" marT="57150" marB="5715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800" kern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1800" kern="100">
                        <a:effectLst/>
                        <a:latin typeface="Arial Black" panose="020B0A040201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3825" marR="123825" marT="57150" marB="5715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800" kern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1800" kern="100">
                        <a:effectLst/>
                        <a:latin typeface="Arial Black" panose="020B0A040201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3825" marR="123825" marT="57150" marB="5715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>
                          <a:latin typeface="Arial Black" panose="020B0A04020102020204" pitchFamily="34" charset="0"/>
                        </a:rPr>
                        <a:t>7 </a:t>
                      </a:r>
                      <a:endParaRPr lang="en-US" dirty="0">
                        <a:latin typeface="Arial Black" panose="020B0A040201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0831585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ES" dirty="0">
                          <a:latin typeface="Arial Black" panose="020B0A04020102020204" pitchFamily="34" charset="0"/>
                        </a:rPr>
                        <a:t>7 </a:t>
                      </a:r>
                      <a:endParaRPr lang="en-US" dirty="0">
                        <a:latin typeface="Arial Black" panose="020B0A040201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800" kern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1800" kern="100">
                        <a:effectLst/>
                        <a:latin typeface="Arial Black" panose="020B0A040201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3825" marR="123825" marT="57150" marB="5715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800" kern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1800" kern="100">
                        <a:effectLst/>
                        <a:latin typeface="Arial Black" panose="020B0A040201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3825" marR="123825" marT="57150" marB="5715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800" kern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800" kern="100">
                        <a:effectLst/>
                        <a:latin typeface="Arial Black" panose="020B0A040201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3825" marR="123825" marT="57150" marB="5715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800" kern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800" kern="100">
                        <a:effectLst/>
                        <a:latin typeface="Arial Black" panose="020B0A040201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3825" marR="123825" marT="57150" marB="5715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800" kern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1800" kern="100">
                        <a:effectLst/>
                        <a:latin typeface="Arial Black" panose="020B0A040201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3825" marR="123825" marT="57150" marB="5715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800" kern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1800" kern="100">
                        <a:effectLst/>
                        <a:latin typeface="Arial Black" panose="020B0A040201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3825" marR="123825" marT="57150" marB="5715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MX" sz="1800" kern="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1800" kern="100" dirty="0">
                        <a:effectLst/>
                        <a:latin typeface="Arial Black" panose="020B0A040201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3825" marR="123825" marT="57150" marB="5715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>
                          <a:latin typeface="Arial Black" panose="020B0A04020102020204" pitchFamily="34" charset="0"/>
                        </a:rPr>
                        <a:t>6 </a:t>
                      </a:r>
                      <a:endParaRPr lang="en-US" dirty="0">
                        <a:latin typeface="Arial Black" panose="020B0A040201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6740419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ES" dirty="0">
                          <a:latin typeface="Arial Black" panose="020B0A04020102020204" pitchFamily="34" charset="0"/>
                        </a:rPr>
                        <a:t>Total pasivos</a:t>
                      </a:r>
                      <a:endParaRPr lang="en-US" dirty="0">
                        <a:latin typeface="Arial Black" panose="020B0A040201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>
                          <a:latin typeface="Arial Black" panose="020B0A04020102020204" pitchFamily="34" charset="0"/>
                        </a:rPr>
                        <a:t>8 </a:t>
                      </a:r>
                      <a:endParaRPr lang="en-US" dirty="0">
                        <a:latin typeface="Arial Black" panose="020B0A040201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>
                          <a:latin typeface="Arial Black" panose="020B0A04020102020204" pitchFamily="34" charset="0"/>
                        </a:rPr>
                        <a:t>8 </a:t>
                      </a:r>
                      <a:endParaRPr lang="en-US" dirty="0">
                        <a:latin typeface="Arial Black" panose="020B0A040201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>
                          <a:latin typeface="Arial Black" panose="020B0A04020102020204" pitchFamily="34" charset="0"/>
                        </a:rPr>
                        <a:t>9 </a:t>
                      </a:r>
                      <a:endParaRPr lang="en-US" dirty="0">
                        <a:latin typeface="Arial Black" panose="020B0A040201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>
                          <a:latin typeface="Arial Black" panose="020B0A04020102020204" pitchFamily="34" charset="0"/>
                        </a:rPr>
                        <a:t>7 </a:t>
                      </a:r>
                      <a:endParaRPr lang="en-US" dirty="0">
                        <a:latin typeface="Arial Black" panose="020B0A040201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>
                          <a:latin typeface="Arial Black" panose="020B0A04020102020204" pitchFamily="34" charset="0"/>
                        </a:rPr>
                        <a:t>8 </a:t>
                      </a:r>
                      <a:endParaRPr lang="en-US" dirty="0">
                        <a:latin typeface="Arial Black" panose="020B0A040201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>
                          <a:latin typeface="Arial Black" panose="020B0A04020102020204" pitchFamily="34" charset="0"/>
                        </a:rPr>
                        <a:t>4 </a:t>
                      </a:r>
                      <a:endParaRPr lang="en-US" dirty="0">
                        <a:latin typeface="Arial Black" panose="020B0A040201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>
                          <a:latin typeface="Arial Black" panose="020B0A04020102020204" pitchFamily="34" charset="0"/>
                        </a:rPr>
                        <a:t>7 </a:t>
                      </a:r>
                      <a:endParaRPr lang="en-US" dirty="0">
                        <a:latin typeface="Arial Black" panose="020B0A040201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Arial Black" panose="020B0A040201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70324754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88F080CE-199E-0D44-AC43-D32AFD7E797E}"/>
              </a:ext>
            </a:extLst>
          </p:cNvPr>
          <p:cNvSpPr txBox="1"/>
          <p:nvPr/>
        </p:nvSpPr>
        <p:spPr>
          <a:xfrm>
            <a:off x="131172" y="6391070"/>
            <a:ext cx="429490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es-ES" sz="24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 Black" panose="020B0A04020102020204" pitchFamily="34" charset="0"/>
                <a:ea typeface="+mn-ea"/>
                <a:cs typeface="+mn-cs"/>
              </a:rPr>
              <a:t>Se decide por consenso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31A2141-5369-AE37-D1C9-C65B2C214591}"/>
              </a:ext>
            </a:extLst>
          </p:cNvPr>
          <p:cNvSpPr txBox="1"/>
          <p:nvPr/>
        </p:nvSpPr>
        <p:spPr>
          <a:xfrm>
            <a:off x="4838737" y="4334457"/>
            <a:ext cx="491121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>
                <a:latin typeface="Arial Black" panose="020B0A04020102020204" pitchFamily="34" charset="0"/>
              </a:rPr>
              <a:t>Valor medio activos: </a:t>
            </a:r>
            <a:r>
              <a:rPr lang="es-ES" sz="2800" dirty="0">
                <a:solidFill>
                  <a:srgbClr val="FF0000"/>
                </a:solidFill>
                <a:latin typeface="Arial Black" panose="020B0A04020102020204" pitchFamily="34" charset="0"/>
              </a:rPr>
              <a:t>6,5</a:t>
            </a:r>
            <a:endParaRPr lang="en-US" sz="2800" dirty="0">
              <a:solidFill>
                <a:srgbClr val="FF0000"/>
              </a:solidFill>
              <a:latin typeface="Arial Black" panose="020B0A04020102020204" pitchFamily="34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1B7A983-FEC0-B145-A058-19CBBFC8CC60}"/>
              </a:ext>
            </a:extLst>
          </p:cNvPr>
          <p:cNvSpPr txBox="1"/>
          <p:nvPr/>
        </p:nvSpPr>
        <p:spPr>
          <a:xfrm>
            <a:off x="7252777" y="4910269"/>
            <a:ext cx="3790336" cy="461665"/>
          </a:xfrm>
          <a:prstGeom prst="rect">
            <a:avLst/>
          </a:prstGeom>
          <a:noFill/>
          <a:ln w="28575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latin typeface="Arial Black" panose="020B0A04020102020204" pitchFamily="34" charset="0"/>
              </a:rPr>
              <a:t>(8+4)/2 = 6 +0,5 = 7</a:t>
            </a:r>
            <a:endParaRPr lang="en-US" sz="2400" dirty="0">
              <a:latin typeface="Arial Black" panose="020B0A04020102020204" pitchFamily="34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39E86984-B854-C269-E99E-83EF6F1898BB}"/>
              </a:ext>
            </a:extLst>
          </p:cNvPr>
          <p:cNvSpPr txBox="1"/>
          <p:nvPr/>
        </p:nvSpPr>
        <p:spPr>
          <a:xfrm>
            <a:off x="4810170" y="5603769"/>
            <a:ext cx="499969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ES"/>
            </a:defPPr>
            <a:lvl1pPr>
              <a:defRPr sz="2800">
                <a:latin typeface="Arial Black" panose="020B0A04020102020204" pitchFamily="34" charset="0"/>
              </a:defRPr>
            </a:lvl1pPr>
          </a:lstStyle>
          <a:p>
            <a:r>
              <a:rPr lang="es-ES" dirty="0"/>
              <a:t>Valor medio pasivos: </a:t>
            </a:r>
            <a:r>
              <a:rPr lang="es-ES" dirty="0">
                <a:solidFill>
                  <a:srgbClr val="FF0000"/>
                </a:solidFill>
              </a:rPr>
              <a:t>7</a:t>
            </a:r>
            <a:r>
              <a:rPr lang="es-ES" dirty="0"/>
              <a:t> </a:t>
            </a:r>
            <a:endParaRPr lang="en-US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5E63CC07-9D23-1A96-FE3F-2D294550B56B}"/>
              </a:ext>
            </a:extLst>
          </p:cNvPr>
          <p:cNvSpPr txBox="1"/>
          <p:nvPr/>
        </p:nvSpPr>
        <p:spPr>
          <a:xfrm>
            <a:off x="7130375" y="6252692"/>
            <a:ext cx="4075890" cy="461665"/>
          </a:xfrm>
          <a:prstGeom prst="rect">
            <a:avLst/>
          </a:prstGeom>
          <a:noFill/>
          <a:ln w="28575">
            <a:solidFill>
              <a:srgbClr val="C00000"/>
            </a:solidFill>
          </a:ln>
        </p:spPr>
        <p:txBody>
          <a:bodyPr wrap="square" rtlCol="0">
            <a:spAutoFit/>
          </a:bodyPr>
          <a:lstStyle>
            <a:defPPr>
              <a:defRPr lang="es-ES"/>
            </a:defPPr>
            <a:lvl1pPr>
              <a:defRPr sz="2400">
                <a:latin typeface="Arial Black" panose="020B0A04020102020204" pitchFamily="34" charset="0"/>
              </a:defRPr>
            </a:lvl1pPr>
          </a:lstStyle>
          <a:p>
            <a:r>
              <a:rPr lang="es-ES" dirty="0"/>
              <a:t>(9+4)/2 = 6,5 + 0,5 = 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398882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0" y="0"/>
            <a:ext cx="12192000" cy="7017306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</p:txBody>
      </p:sp>
      <p:sp>
        <p:nvSpPr>
          <p:cNvPr id="2" name="TextBox 1"/>
          <p:cNvSpPr txBox="1"/>
          <p:nvPr/>
        </p:nvSpPr>
        <p:spPr>
          <a:xfrm>
            <a:off x="0" y="0"/>
            <a:ext cx="12192000" cy="523220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>
            <a:defPPr>
              <a:defRPr lang="es-ES"/>
            </a:defPPr>
            <a:lvl1pPr algn="ctr">
              <a:defRPr sz="2800">
                <a:solidFill>
                  <a:schemeClr val="bg1"/>
                </a:solidFill>
                <a:latin typeface="Arial Black" panose="020B0A04020102020204" pitchFamily="34" charset="0"/>
              </a:defRPr>
            </a:lvl1pPr>
          </a:lstStyle>
          <a:p>
            <a:r>
              <a:rPr lang="es-ES" dirty="0"/>
              <a:t>Categorización de los problemas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53681258"/>
              </p:ext>
            </p:extLst>
          </p:nvPr>
        </p:nvGraphicFramePr>
        <p:xfrm>
          <a:off x="263239" y="720433"/>
          <a:ext cx="11665526" cy="3846008"/>
        </p:xfrm>
        <a:graphic>
          <a:graphicData uri="http://schemas.openxmlformats.org/drawingml/2006/table">
            <a:tbl>
              <a:tblPr firstRow="1" firstCol="1" bandRow="1"/>
              <a:tblGrid>
                <a:gridCol w="1828800">
                  <a:extLst>
                    <a:ext uri="{9D8B030D-6E8A-4147-A177-3AD203B41FA5}">
                      <a16:colId xmlns:a16="http://schemas.microsoft.com/office/drawing/2014/main" val="1656869953"/>
                    </a:ext>
                  </a:extLst>
                </a:gridCol>
                <a:gridCol w="1898072">
                  <a:extLst>
                    <a:ext uri="{9D8B030D-6E8A-4147-A177-3AD203B41FA5}">
                      <a16:colId xmlns:a16="http://schemas.microsoft.com/office/drawing/2014/main" val="3498684911"/>
                    </a:ext>
                  </a:extLst>
                </a:gridCol>
                <a:gridCol w="1842655">
                  <a:extLst>
                    <a:ext uri="{9D8B030D-6E8A-4147-A177-3AD203B41FA5}">
                      <a16:colId xmlns:a16="http://schemas.microsoft.com/office/drawing/2014/main" val="697962412"/>
                    </a:ext>
                  </a:extLst>
                </a:gridCol>
                <a:gridCol w="3762894">
                  <a:extLst>
                    <a:ext uri="{9D8B030D-6E8A-4147-A177-3AD203B41FA5}">
                      <a16:colId xmlns:a16="http://schemas.microsoft.com/office/drawing/2014/main" val="3682045176"/>
                    </a:ext>
                  </a:extLst>
                </a:gridCol>
                <a:gridCol w="2333105">
                  <a:extLst>
                    <a:ext uri="{9D8B030D-6E8A-4147-A177-3AD203B41FA5}">
                      <a16:colId xmlns:a16="http://schemas.microsoft.com/office/drawing/2014/main" val="636220415"/>
                    </a:ext>
                  </a:extLst>
                </a:gridCol>
              </a:tblGrid>
              <a:tr h="48075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400" dirty="0">
                          <a:solidFill>
                            <a:srgbClr val="0070C0"/>
                          </a:solidFill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Problema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400" dirty="0">
                          <a:solidFill>
                            <a:srgbClr val="0070C0"/>
                          </a:solidFill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Activo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400" dirty="0">
                          <a:solidFill>
                            <a:srgbClr val="0070C0"/>
                          </a:solidFill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Pasivo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400" dirty="0">
                          <a:solidFill>
                            <a:srgbClr val="0070C0"/>
                          </a:solidFill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Categoría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400" dirty="0">
                          <a:solidFill>
                            <a:srgbClr val="0070C0"/>
                          </a:solidFill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Equivalencia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91030332"/>
                  </a:ext>
                </a:extLst>
              </a:tr>
              <a:tr h="48075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400" dirty="0">
                          <a:solidFill>
                            <a:srgbClr val="FF0000"/>
                          </a:solidFill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400" dirty="0">
                          <a:solidFill>
                            <a:srgbClr val="FF0000"/>
                          </a:solidFill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ALTO (8)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400" dirty="0">
                          <a:solidFill>
                            <a:srgbClr val="FF0000"/>
                          </a:solidFill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ALTO (8)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400" dirty="0">
                          <a:solidFill>
                            <a:srgbClr val="FF0000"/>
                          </a:solidFill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CRÍTICO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400" dirty="0">
                          <a:solidFill>
                            <a:srgbClr val="FF0000"/>
                          </a:solidFill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P. CENTRAL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23073693"/>
                  </a:ext>
                </a:extLst>
              </a:tr>
              <a:tr h="48075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400" dirty="0">
                          <a:solidFill>
                            <a:srgbClr val="002060"/>
                          </a:solidFill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4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BAJO (4)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4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ALTO (8)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4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PASIVO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4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EFECTO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28207920"/>
                  </a:ext>
                </a:extLst>
              </a:tr>
              <a:tr h="48075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400" dirty="0">
                          <a:solidFill>
                            <a:srgbClr val="002060"/>
                          </a:solidFill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4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BAJO (5)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4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ALTO (9)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4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PASIVO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4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EFECTO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4871247"/>
                  </a:ext>
                </a:extLst>
              </a:tr>
              <a:tr h="48075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400" dirty="0">
                          <a:solidFill>
                            <a:srgbClr val="002060"/>
                          </a:solidFill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4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ALTO (7)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4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ALTO (7)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4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CRÍTICO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40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CAUSA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59178480"/>
                  </a:ext>
                </a:extLst>
              </a:tr>
              <a:tr h="48075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400" dirty="0">
                          <a:solidFill>
                            <a:schemeClr val="tx1"/>
                          </a:solidFill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400" dirty="0">
                          <a:solidFill>
                            <a:schemeClr val="tx1"/>
                          </a:solidFill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ALTO (7)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400" dirty="0">
                          <a:solidFill>
                            <a:schemeClr val="tx1"/>
                          </a:solidFill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ALTO (8)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400" dirty="0">
                          <a:solidFill>
                            <a:schemeClr val="tx1"/>
                          </a:solidFill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CRÍTICO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400" dirty="0">
                          <a:solidFill>
                            <a:schemeClr val="tx1"/>
                          </a:solidFill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CAUSA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42803823"/>
                  </a:ext>
                </a:extLst>
              </a:tr>
              <a:tr h="48075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400" dirty="0">
                          <a:solidFill>
                            <a:srgbClr val="002060"/>
                          </a:solidFill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4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ALTO (7)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4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BAJO (4)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4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ACTIVO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4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CAUSA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79156250"/>
                  </a:ext>
                </a:extLst>
              </a:tr>
              <a:tr h="48075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400" dirty="0">
                          <a:solidFill>
                            <a:srgbClr val="002060"/>
                          </a:solidFill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4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BAJO (6)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4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ALTO (7)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4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PASIVO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4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EFECTO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50733564"/>
                  </a:ext>
                </a:extLst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665018" y="5797014"/>
            <a:ext cx="1106978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800" dirty="0">
                <a:solidFill>
                  <a:srgbClr val="002060"/>
                </a:solidFill>
                <a:latin typeface="Arial Black" panose="020B0A04020102020204" pitchFamily="34" charset="0"/>
              </a:rPr>
              <a:t>Con estos resultados el árbol de problemas resulta de fácil construcción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83458" y="4645745"/>
            <a:ext cx="491121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>
                <a:latin typeface="Arial Black" panose="020B0A04020102020204" pitchFamily="34" charset="0"/>
              </a:rPr>
              <a:t>Valor medio activos: </a:t>
            </a:r>
            <a:r>
              <a:rPr lang="es-ES" sz="2800" dirty="0">
                <a:solidFill>
                  <a:srgbClr val="FF0000"/>
                </a:solidFill>
                <a:latin typeface="Arial Black" panose="020B0A04020102020204" pitchFamily="34" charset="0"/>
              </a:rPr>
              <a:t>6,5</a:t>
            </a:r>
            <a:endParaRPr lang="en-US" sz="2800" dirty="0">
              <a:solidFill>
                <a:srgbClr val="FF0000"/>
              </a:solidFill>
              <a:latin typeface="Arial Black" panose="020B0A0402010202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386052" y="4631000"/>
            <a:ext cx="499969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ES"/>
            </a:defPPr>
            <a:lvl1pPr>
              <a:defRPr sz="2800">
                <a:latin typeface="Arial Black" panose="020B0A04020102020204" pitchFamily="34" charset="0"/>
              </a:defRPr>
            </a:lvl1pPr>
          </a:lstStyle>
          <a:p>
            <a:r>
              <a:rPr lang="es-ES" dirty="0"/>
              <a:t>Valor medio pasivos: </a:t>
            </a:r>
            <a:r>
              <a:rPr lang="es-ES" dirty="0">
                <a:solidFill>
                  <a:srgbClr val="FF0000"/>
                </a:solidFill>
              </a:rPr>
              <a:t>7</a:t>
            </a:r>
            <a:r>
              <a:rPr lang="es-ES" dirty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73443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uadroTexto 5"/>
          <p:cNvSpPr txBox="1"/>
          <p:nvPr/>
        </p:nvSpPr>
        <p:spPr>
          <a:xfrm>
            <a:off x="0" y="0"/>
            <a:ext cx="12192000" cy="7017306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" name="CuadroTexto 1"/>
          <p:cNvSpPr txBox="1"/>
          <p:nvPr/>
        </p:nvSpPr>
        <p:spPr>
          <a:xfrm>
            <a:off x="3311242" y="27699"/>
            <a:ext cx="54448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28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 Black" panose="020B0A04020102020204" pitchFamily="34" charset="0"/>
                <a:ea typeface="+mn-ea"/>
                <a:cs typeface="+mn-cs"/>
              </a:rPr>
              <a:t>ESTUDIO INDEPENDIENTE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235525" y="942098"/>
            <a:ext cx="10640294" cy="46166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marR="0" lvl="0" indent="-5143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r>
              <a:rPr kumimoji="0" lang="es-E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Black" panose="020B0A04020102020204" pitchFamily="34" charset="0"/>
                <a:ea typeface="+mn-ea"/>
                <a:cs typeface="+mn-cs"/>
              </a:rPr>
              <a:t>Identificación de un posible tema para proyecto</a:t>
            </a:r>
          </a:p>
          <a:p>
            <a:pPr marL="514350" marR="0" lvl="0" indent="-5143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endParaRPr kumimoji="0" lang="es-E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 Black" panose="020B0A04020102020204" pitchFamily="34" charset="0"/>
              <a:ea typeface="+mn-ea"/>
              <a:cs typeface="+mn-cs"/>
            </a:endParaRPr>
          </a:p>
          <a:p>
            <a:pPr marL="514350" marR="0" lvl="0" indent="-5143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r>
              <a:rPr lang="es-ES" sz="2800" dirty="0">
                <a:solidFill>
                  <a:prstClr val="black"/>
                </a:solidFill>
                <a:latin typeface="Arial Black" panose="020B0A04020102020204" pitchFamily="34" charset="0"/>
              </a:rPr>
              <a:t>¿De qué trata la investigación? </a:t>
            </a:r>
          </a:p>
          <a:p>
            <a:pPr marL="514350" marR="0" lvl="0" indent="-5143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endParaRPr kumimoji="0" lang="es-E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 Black" panose="020B0A04020102020204" pitchFamily="34" charset="0"/>
              <a:ea typeface="+mn-ea"/>
              <a:cs typeface="+mn-cs"/>
            </a:endParaRPr>
          </a:p>
          <a:p>
            <a:pPr marL="514350" marR="0" lvl="0" indent="-5143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r>
              <a:rPr lang="es-ES" sz="2800" noProof="0" dirty="0">
                <a:solidFill>
                  <a:prstClr val="black"/>
                </a:solidFill>
                <a:latin typeface="Arial Black" panose="020B0A04020102020204" pitchFamily="34" charset="0"/>
              </a:rPr>
              <a:t>¿Por qué lo estás haciendo?</a:t>
            </a:r>
          </a:p>
          <a:p>
            <a:pPr lvl="0" algn="just"/>
            <a:r>
              <a:rPr lang="es-ES" sz="2800" dirty="0">
                <a:solidFill>
                  <a:prstClr val="black"/>
                </a:solidFill>
                <a:latin typeface="Arial Black" panose="020B0A04020102020204" pitchFamily="34" charset="0"/>
              </a:rPr>
              <a:t> </a:t>
            </a:r>
          </a:p>
          <a:p>
            <a:pPr marL="457200" lvl="0" indent="-4572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s-ES" sz="2800" dirty="0">
                <a:solidFill>
                  <a:prstClr val="black"/>
                </a:solidFill>
                <a:latin typeface="Arial Black" panose="020B0A04020102020204" pitchFamily="34" charset="0"/>
              </a:rPr>
              <a:t>Pertinencia: necesidad y utilidad</a:t>
            </a:r>
          </a:p>
          <a:p>
            <a:pPr marL="457200" marR="0" lvl="0" indent="-457200" algn="just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s-ES" sz="2800" noProof="0" dirty="0">
                <a:solidFill>
                  <a:prstClr val="black"/>
                </a:solidFill>
                <a:latin typeface="Arial Black" panose="020B0A04020102020204" pitchFamily="34" charset="0"/>
              </a:rPr>
              <a:t>Aporte a la formación personal</a:t>
            </a:r>
          </a:p>
          <a:p>
            <a:pPr marL="457200" marR="0" lvl="0" indent="-457200" algn="just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s-ES" sz="2800" dirty="0">
                <a:solidFill>
                  <a:prstClr val="black"/>
                </a:solidFill>
                <a:latin typeface="Arial Black" panose="020B0A04020102020204" pitchFamily="34" charset="0"/>
              </a:rPr>
              <a:t>Beneficios para otros</a:t>
            </a:r>
            <a:r>
              <a:rPr kumimoji="0" lang="es-E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Black" panose="020B0A04020102020204" pitchFamily="34" charset="0"/>
                <a:ea typeface="+mn-ea"/>
                <a:cs typeface="+mn-cs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32920490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CuadroTexto 35"/>
          <p:cNvSpPr txBox="1"/>
          <p:nvPr/>
        </p:nvSpPr>
        <p:spPr>
          <a:xfrm>
            <a:off x="0" y="-79653"/>
            <a:ext cx="12192000" cy="7017306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</p:txBody>
      </p:sp>
      <p:sp>
        <p:nvSpPr>
          <p:cNvPr id="11" name="CuadroTexto 10"/>
          <p:cNvSpPr txBox="1"/>
          <p:nvPr/>
        </p:nvSpPr>
        <p:spPr>
          <a:xfrm>
            <a:off x="0" y="-69281"/>
            <a:ext cx="12192000" cy="523220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>
            <a:defPPr>
              <a:defRPr lang="es-ES"/>
            </a:defPPr>
            <a:lvl1pPr algn="ctr">
              <a:defRPr sz="2800">
                <a:solidFill>
                  <a:schemeClr val="bg1"/>
                </a:solidFill>
                <a:latin typeface="Arial Black" panose="020B0A04020102020204" pitchFamily="34" charset="0"/>
              </a:defRPr>
            </a:lvl1pPr>
          </a:lstStyle>
          <a:p>
            <a:r>
              <a:rPr lang="es-ES" dirty="0"/>
              <a:t>ÁRBOL DE PROBLEMAS</a:t>
            </a:r>
          </a:p>
        </p:txBody>
      </p:sp>
      <p:sp>
        <p:nvSpPr>
          <p:cNvPr id="19" name="Flecha doblada hacia arriba 18"/>
          <p:cNvSpPr/>
          <p:nvPr/>
        </p:nvSpPr>
        <p:spPr>
          <a:xfrm rot="5400000">
            <a:off x="-1877286" y="2687782"/>
            <a:ext cx="4599709" cy="498763"/>
          </a:xfrm>
          <a:prstGeom prst="bentUpArrow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0" name="CuadroTexto 19"/>
          <p:cNvSpPr txBox="1"/>
          <p:nvPr/>
        </p:nvSpPr>
        <p:spPr>
          <a:xfrm>
            <a:off x="942106" y="4744028"/>
            <a:ext cx="7703130" cy="523220"/>
          </a:xfrm>
          <a:prstGeom prst="rect">
            <a:avLst/>
          </a:prstGeom>
          <a:noFill/>
          <a:ln w="38100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2800" dirty="0">
                <a:latin typeface="Arial Black" panose="020B0A04020102020204" pitchFamily="34" charset="0"/>
              </a:rPr>
              <a:t>Construcción del árbol de problemas</a:t>
            </a:r>
          </a:p>
        </p:txBody>
      </p:sp>
      <p:sp>
        <p:nvSpPr>
          <p:cNvPr id="2" name="TextBox 1"/>
          <p:cNvSpPr txBox="1"/>
          <p:nvPr/>
        </p:nvSpPr>
        <p:spPr>
          <a:xfrm rot="18807491">
            <a:off x="8437430" y="1925790"/>
            <a:ext cx="4128654" cy="523220"/>
          </a:xfrm>
          <a:prstGeom prst="rect">
            <a:avLst/>
          </a:prstGeom>
          <a:noFill/>
          <a:ln w="38100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r>
              <a:rPr lang="es-ES" sz="2800" dirty="0">
                <a:latin typeface="Arial Black" panose="020B0A04020102020204" pitchFamily="34" charset="0"/>
              </a:rPr>
              <a:t>MATRIZ DE VESTER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71950" y="706584"/>
            <a:ext cx="7973286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just">
              <a:buFont typeface="Wingdings" panose="05000000000000000000" pitchFamily="2" charset="2"/>
              <a:buChar char="ü"/>
            </a:pPr>
            <a:r>
              <a:rPr lang="es-ES" sz="2800" dirty="0">
                <a:latin typeface="Arial Black" panose="020B0A04020102020204" pitchFamily="34" charset="0"/>
              </a:rPr>
              <a:t>Los problemas activos son las causas </a:t>
            </a:r>
          </a:p>
          <a:p>
            <a:pPr marL="457200" indent="-457200" algn="just">
              <a:buFont typeface="Wingdings" panose="05000000000000000000" pitchFamily="2" charset="2"/>
              <a:buChar char="ü"/>
            </a:pPr>
            <a:r>
              <a:rPr lang="es-ES" sz="2800" dirty="0">
                <a:latin typeface="Arial Black" panose="020B0A04020102020204" pitchFamily="34" charset="0"/>
              </a:rPr>
              <a:t>Los problemas pasivos  son los efectos</a:t>
            </a:r>
          </a:p>
          <a:p>
            <a:pPr marL="457200" indent="-457200" algn="just">
              <a:buFont typeface="Wingdings" panose="05000000000000000000" pitchFamily="2" charset="2"/>
              <a:buChar char="ü"/>
            </a:pPr>
            <a:r>
              <a:rPr lang="es-ES" sz="2800" dirty="0">
                <a:latin typeface="Arial Black" panose="020B0A04020102020204" pitchFamily="34" charset="0"/>
              </a:rPr>
              <a:t>El problema crítico es el problema central</a:t>
            </a:r>
          </a:p>
          <a:p>
            <a:pPr marL="457200" indent="-457200" algn="just">
              <a:buFont typeface="Wingdings" panose="05000000000000000000" pitchFamily="2" charset="2"/>
              <a:buChar char="ü"/>
            </a:pPr>
            <a:r>
              <a:rPr lang="es-ES" sz="2800" dirty="0">
                <a:latin typeface="Arial Black" panose="020B0A04020102020204" pitchFamily="34" charset="0"/>
              </a:rPr>
              <a:t>Los problemas indiferentes se desechan 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73187" y="5434962"/>
            <a:ext cx="11938363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800" dirty="0">
                <a:solidFill>
                  <a:srgbClr val="002060"/>
                </a:solidFill>
                <a:latin typeface="Arial Black" panose="020B0A04020102020204" pitchFamily="34" charset="0"/>
              </a:rPr>
              <a:t>El análisis resulta más valioso cuando se efectúa de forma colectiva en que participan los miembros del proyecto y las partes interesadas</a:t>
            </a:r>
          </a:p>
        </p:txBody>
      </p:sp>
    </p:spTree>
    <p:extLst>
      <p:ext uri="{BB962C8B-B14F-4D97-AF65-F5344CB8AC3E}">
        <p14:creationId xmlns:p14="http://schemas.microsoft.com/office/powerpoint/2010/main" val="30626893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  <p:bldP spid="20" grpId="0" animBg="1"/>
      <p:bldP spid="2" grpId="0" animBg="1"/>
      <p:bldP spid="3" grpId="0"/>
      <p:bldP spid="12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0219" y="73751"/>
            <a:ext cx="11680723" cy="4739609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7801897" y="870155"/>
            <a:ext cx="227125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rgbClr val="7030A0"/>
                </a:solidFill>
                <a:latin typeface="Arial Black" panose="020B0A04020102020204" pitchFamily="34" charset="0"/>
              </a:rPr>
              <a:t>Valor medio</a:t>
            </a:r>
            <a:endParaRPr lang="en-US" sz="2400" dirty="0">
              <a:solidFill>
                <a:srgbClr val="7030A0"/>
              </a:solidFill>
              <a:latin typeface="Arial Black" panose="020B0A04020102020204" pitchFamily="34" charset="0"/>
            </a:endParaRPr>
          </a:p>
        </p:txBody>
      </p:sp>
      <p:cxnSp>
        <p:nvCxnSpPr>
          <p:cNvPr id="5" name="Straight Arrow Connector 4"/>
          <p:cNvCxnSpPr>
            <a:stCxn id="3" idx="1"/>
          </p:cNvCxnSpPr>
          <p:nvPr/>
        </p:nvCxnSpPr>
        <p:spPr>
          <a:xfrm flipH="1">
            <a:off x="7447935" y="1100988"/>
            <a:ext cx="353962" cy="388599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 flipH="1">
            <a:off x="7801898" y="1268360"/>
            <a:ext cx="471947" cy="840658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737419" y="5109845"/>
            <a:ext cx="1104654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400" dirty="0">
                <a:solidFill>
                  <a:srgbClr val="002060"/>
                </a:solidFill>
                <a:latin typeface="Arial Black" panose="020B0A04020102020204" pitchFamily="34" charset="0"/>
              </a:rPr>
              <a:t>Si existe más de un problema crítico, se selecciona como central aquel con la mayor puntuación y los demás se consideran causas </a:t>
            </a:r>
            <a:endParaRPr lang="en-US" sz="2400" dirty="0">
              <a:solidFill>
                <a:srgbClr val="002060"/>
              </a:solidFill>
              <a:latin typeface="Arial Black" panose="020B0A04020102020204" pitchFamily="34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F75EA33E-9528-8F48-881F-CAA6F19B708D}"/>
              </a:ext>
            </a:extLst>
          </p:cNvPr>
          <p:cNvSpPr/>
          <p:nvPr/>
        </p:nvSpPr>
        <p:spPr>
          <a:xfrm>
            <a:off x="8273845" y="1489587"/>
            <a:ext cx="2708683" cy="54349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b="1" dirty="0">
                <a:solidFill>
                  <a:schemeClr val="tx1"/>
                </a:solidFill>
              </a:rPr>
              <a:t>PROBLEMAS CRÍTICOS</a:t>
            </a:r>
            <a:endParaRPr lang="en-US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546821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0"/>
            <a:ext cx="12192000" cy="7017306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</p:txBody>
      </p:sp>
      <p:sp>
        <p:nvSpPr>
          <p:cNvPr id="3" name="TextBox 2"/>
          <p:cNvSpPr txBox="1"/>
          <p:nvPr/>
        </p:nvSpPr>
        <p:spPr>
          <a:xfrm>
            <a:off x="0" y="0"/>
            <a:ext cx="12192000" cy="523220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>
            <a:defPPr>
              <a:defRPr lang="es-ES"/>
            </a:defPPr>
            <a:lvl1pPr algn="ctr">
              <a:defRPr sz="2800">
                <a:solidFill>
                  <a:schemeClr val="bg1"/>
                </a:solidFill>
                <a:latin typeface="Arial Black" panose="020B0A04020102020204" pitchFamily="34" charset="0"/>
              </a:defRPr>
            </a:lvl1pPr>
          </a:lstStyle>
          <a:p>
            <a:r>
              <a:rPr lang="es-ES" dirty="0"/>
              <a:t>ÁRBOL DE PROBLEMAS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09716" y="899652"/>
            <a:ext cx="970443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Wingdings" panose="05000000000000000000" pitchFamily="2" charset="2"/>
              <a:buChar char="ü"/>
            </a:pPr>
            <a:r>
              <a:rPr lang="es-ES" sz="2800" dirty="0">
                <a:solidFill>
                  <a:srgbClr val="C00000"/>
                </a:solidFill>
                <a:latin typeface="Arial Black" panose="020B0A04020102020204" pitchFamily="34" charset="0"/>
              </a:rPr>
              <a:t>EL PROBLEMA CENTRAL ES EL MÁS CRÍTICO</a:t>
            </a:r>
            <a:endParaRPr lang="en-US" sz="2800" dirty="0">
              <a:solidFill>
                <a:srgbClr val="C00000"/>
              </a:solidFill>
              <a:latin typeface="Arial Black" panose="020B0A040201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12958" y="1946791"/>
            <a:ext cx="883428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ES"/>
            </a:defPPr>
            <a:lvl1pPr marL="457200" indent="-457200">
              <a:buFont typeface="Wingdings" panose="05000000000000000000" pitchFamily="2" charset="2"/>
              <a:buChar char="ü"/>
              <a:defRPr sz="2800">
                <a:solidFill>
                  <a:srgbClr val="C00000"/>
                </a:solidFill>
                <a:latin typeface="Arial Black" panose="020B0A04020102020204" pitchFamily="34" charset="0"/>
              </a:defRPr>
            </a:lvl1pPr>
          </a:lstStyle>
          <a:p>
            <a:r>
              <a:rPr lang="es-ES" dirty="0">
                <a:solidFill>
                  <a:schemeClr val="accent5">
                    <a:lumMod val="75000"/>
                  </a:schemeClr>
                </a:solidFill>
              </a:rPr>
              <a:t>LOS PROBLEMAS ACTIVOS SON CAUSAS</a:t>
            </a:r>
            <a:endParaRPr lang="en-US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75192" y="3274142"/>
            <a:ext cx="917349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ES"/>
            </a:defPPr>
            <a:lvl1pPr marL="457200" indent="-457200">
              <a:buFont typeface="Wingdings" panose="05000000000000000000" pitchFamily="2" charset="2"/>
              <a:buChar char="ü"/>
              <a:defRPr sz="2800">
                <a:solidFill>
                  <a:schemeClr val="accent5">
                    <a:lumMod val="75000"/>
                  </a:schemeClr>
                </a:solidFill>
                <a:latin typeface="Arial Black" panose="020B0A04020102020204" pitchFamily="34" charset="0"/>
              </a:defRPr>
            </a:lvl1pPr>
          </a:lstStyle>
          <a:p>
            <a:r>
              <a:rPr lang="es-ES" dirty="0">
                <a:solidFill>
                  <a:srgbClr val="7030A0"/>
                </a:solidFill>
              </a:rPr>
              <a:t>LOS PROBLEMAS PASIVOS SON EFECTOS</a:t>
            </a:r>
            <a:endParaRPr lang="en-US" dirty="0">
              <a:solidFill>
                <a:srgbClr val="7030A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66916" y="4527755"/>
            <a:ext cx="10559845" cy="1384995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s-ES" sz="2800" dirty="0">
                <a:solidFill>
                  <a:schemeClr val="bg1"/>
                </a:solidFill>
                <a:latin typeface="Arial Black" panose="020B0A04020102020204" pitchFamily="34" charset="0"/>
              </a:rPr>
              <a:t>SIEMPRE SE DEBE DISCUTIR EN EL EQUIPO DE INVESTIGADORES LA LÓGICA DEL RESULTADO ALCANZADO</a:t>
            </a:r>
            <a:endParaRPr lang="en-US" sz="2800" dirty="0">
              <a:solidFill>
                <a:schemeClr val="bg1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4002363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0" y="0"/>
            <a:ext cx="12192000" cy="7017306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</p:txBody>
      </p:sp>
      <p:sp>
        <p:nvSpPr>
          <p:cNvPr id="2" name="TextBox 1"/>
          <p:cNvSpPr txBox="1"/>
          <p:nvPr/>
        </p:nvSpPr>
        <p:spPr>
          <a:xfrm>
            <a:off x="0" y="27710"/>
            <a:ext cx="12192000" cy="523220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>
            <a:defPPr>
              <a:defRPr lang="es-ES"/>
            </a:defPPr>
            <a:lvl1pPr algn="ctr">
              <a:defRPr sz="2800">
                <a:solidFill>
                  <a:schemeClr val="bg1"/>
                </a:solidFill>
                <a:latin typeface="Arial Black" panose="020B0A04020102020204" pitchFamily="34" charset="0"/>
              </a:defRPr>
            </a:lvl1pPr>
          </a:lstStyle>
          <a:p>
            <a:r>
              <a:rPr lang="es-ES" dirty="0"/>
              <a:t>TRABAJO POR EQUIPOS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787242" y="1302332"/>
            <a:ext cx="876992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>
                <a:solidFill>
                  <a:srgbClr val="FF0000"/>
                </a:solidFill>
                <a:latin typeface="Arial Black" panose="020B0A04020102020204" pitchFamily="34" charset="0"/>
              </a:rPr>
              <a:t>CONSTRUYENO UN ÁRBOL DE PROBLEMAS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95746" y="2576952"/>
            <a:ext cx="10764982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s-ES" sz="2800" dirty="0">
                <a:latin typeface="Arial Black" panose="020B0A04020102020204" pitchFamily="34" charset="0"/>
              </a:rPr>
              <a:t>DADA UNA SERIE DE PROBLEMAS, IDENTIFICADOS A PARTIR DE UNA SITUACIÓN ACTUAL, HAGA USO DE LA MATRIZ DE VESTER PARA CONSTRUIR EL CORRESPONDIENTE ÁRBOL DE PROBLEMAS </a:t>
            </a:r>
          </a:p>
        </p:txBody>
      </p:sp>
    </p:spTree>
    <p:extLst>
      <p:ext uri="{BB962C8B-B14F-4D97-AF65-F5344CB8AC3E}">
        <p14:creationId xmlns:p14="http://schemas.microsoft.com/office/powerpoint/2010/main" val="289635618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/>
          <p:cNvSpPr txBox="1"/>
          <p:nvPr/>
        </p:nvSpPr>
        <p:spPr>
          <a:xfrm>
            <a:off x="0" y="523215"/>
            <a:ext cx="12192000" cy="6463308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</p:txBody>
      </p:sp>
      <p:sp>
        <p:nvSpPr>
          <p:cNvPr id="2" name="CuadroTexto 1"/>
          <p:cNvSpPr txBox="1"/>
          <p:nvPr/>
        </p:nvSpPr>
        <p:spPr>
          <a:xfrm>
            <a:off x="0" y="-5"/>
            <a:ext cx="12192000" cy="523220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>
            <a:defPPr>
              <a:defRPr lang="es-ES"/>
            </a:defPPr>
            <a:lvl1pPr algn="ctr">
              <a:defRPr sz="2800">
                <a:solidFill>
                  <a:schemeClr val="bg1"/>
                </a:solidFill>
                <a:latin typeface="Arial Black" panose="020B0A04020102020204" pitchFamily="34" charset="0"/>
              </a:defRPr>
            </a:lvl1pPr>
          </a:lstStyle>
          <a:p>
            <a:r>
              <a:rPr lang="es-ES" dirty="0"/>
              <a:t>ESTUDIO INDEPENDIENTE</a:t>
            </a:r>
          </a:p>
        </p:txBody>
      </p:sp>
      <p:sp>
        <p:nvSpPr>
          <p:cNvPr id="3" name="CuadroTexto 2"/>
          <p:cNvSpPr txBox="1"/>
          <p:nvPr/>
        </p:nvSpPr>
        <p:spPr>
          <a:xfrm>
            <a:off x="221673" y="997530"/>
            <a:ext cx="11776363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 algn="just">
              <a:buAutoNum type="arabicPeriod"/>
            </a:pPr>
            <a:r>
              <a:rPr lang="es-ES" sz="2800" dirty="0">
                <a:latin typeface="Arial Black" panose="020B0A04020102020204" pitchFamily="34" charset="0"/>
              </a:rPr>
              <a:t>Escriba el título de su propuesta de proyecto</a:t>
            </a:r>
          </a:p>
          <a:p>
            <a:pPr marL="514350" indent="-514350" algn="just">
              <a:buAutoNum type="arabicPeriod"/>
            </a:pPr>
            <a:endParaRPr lang="es-ES" sz="2800" dirty="0">
              <a:latin typeface="Arial Black" panose="020B0A04020102020204" pitchFamily="34" charset="0"/>
            </a:endParaRPr>
          </a:p>
          <a:p>
            <a:pPr marL="514350" indent="-514350" algn="just">
              <a:buAutoNum type="arabicPeriod"/>
            </a:pPr>
            <a:r>
              <a:rPr lang="es-ES" sz="2800" dirty="0">
                <a:latin typeface="Arial Black" panose="020B0A04020102020204" pitchFamily="34" charset="0"/>
              </a:rPr>
              <a:t>Describa la situación actual de la problemática que pretende solucionar mediante el proyecto</a:t>
            </a:r>
          </a:p>
          <a:p>
            <a:pPr marL="514350" indent="-514350" algn="just">
              <a:buAutoNum type="arabicPeriod"/>
            </a:pPr>
            <a:endParaRPr lang="es-ES" sz="2800" dirty="0">
              <a:latin typeface="Arial Black" panose="020B0A04020102020204" pitchFamily="34" charset="0"/>
            </a:endParaRPr>
          </a:p>
          <a:p>
            <a:pPr marL="514350" indent="-514350" algn="just">
              <a:buAutoNum type="arabicPeriod"/>
            </a:pPr>
            <a:r>
              <a:rPr lang="es-ES" sz="2800" dirty="0">
                <a:latin typeface="Arial Black" panose="020B0A04020102020204" pitchFamily="34" charset="0"/>
              </a:rPr>
              <a:t>Enuncie los principales problemas identificados a partir de la situación actual</a:t>
            </a:r>
          </a:p>
          <a:p>
            <a:pPr marL="514350" indent="-514350" algn="just">
              <a:buAutoNum type="arabicPeriod"/>
            </a:pPr>
            <a:endParaRPr lang="es-ES" sz="2800" dirty="0">
              <a:latin typeface="Arial Black" panose="020B0A04020102020204" pitchFamily="34" charset="0"/>
            </a:endParaRPr>
          </a:p>
          <a:p>
            <a:pPr marL="514350" indent="-514350" algn="just">
              <a:buAutoNum type="arabicPeriod"/>
            </a:pPr>
            <a:r>
              <a:rPr lang="es-ES" sz="2800" dirty="0">
                <a:latin typeface="Arial Black" panose="020B0A04020102020204" pitchFamily="34" charset="0"/>
              </a:rPr>
              <a:t>Determine el problema central, sus causas y sus efectos</a:t>
            </a:r>
          </a:p>
          <a:p>
            <a:pPr marL="514350" indent="-514350" algn="just">
              <a:buAutoNum type="arabicPeriod"/>
            </a:pPr>
            <a:endParaRPr lang="es-ES" sz="2800" dirty="0">
              <a:latin typeface="Arial Black" panose="020B0A04020102020204" pitchFamily="34" charset="0"/>
            </a:endParaRPr>
          </a:p>
          <a:p>
            <a:pPr algn="just"/>
            <a:r>
              <a:rPr lang="es-ES" sz="2800" dirty="0">
                <a:latin typeface="Arial Black" panose="020B0A04020102020204" pitchFamily="34" charset="0"/>
              </a:rPr>
              <a:t>5. Construya el árbol de problemas de su propuesta de proyecto </a:t>
            </a:r>
          </a:p>
        </p:txBody>
      </p:sp>
    </p:spTree>
    <p:extLst>
      <p:ext uri="{BB962C8B-B14F-4D97-AF65-F5344CB8AC3E}">
        <p14:creationId xmlns:p14="http://schemas.microsoft.com/office/powerpoint/2010/main" val="36555220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/>
          <p:cNvSpPr txBox="1"/>
          <p:nvPr/>
        </p:nvSpPr>
        <p:spPr>
          <a:xfrm>
            <a:off x="0" y="0"/>
            <a:ext cx="12192000" cy="7017306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</p:txBody>
      </p:sp>
      <p:sp>
        <p:nvSpPr>
          <p:cNvPr id="2" name="CuadroTexto 1"/>
          <p:cNvSpPr txBox="1"/>
          <p:nvPr/>
        </p:nvSpPr>
        <p:spPr>
          <a:xfrm>
            <a:off x="4561730" y="317302"/>
            <a:ext cx="241425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>
                <a:solidFill>
                  <a:srgbClr val="002060"/>
                </a:solidFill>
                <a:latin typeface="Arial Black" panose="020B0A04020102020204" pitchFamily="34" charset="0"/>
              </a:rPr>
              <a:t>PROYECTO</a:t>
            </a:r>
          </a:p>
        </p:txBody>
      </p:sp>
      <p:sp>
        <p:nvSpPr>
          <p:cNvPr id="3" name="CuadroTexto 2"/>
          <p:cNvSpPr txBox="1"/>
          <p:nvPr/>
        </p:nvSpPr>
        <p:spPr>
          <a:xfrm>
            <a:off x="290945" y="1246913"/>
            <a:ext cx="11596255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s-ES" sz="2800" dirty="0">
                <a:latin typeface="Arial Black" panose="020B0A04020102020204" pitchFamily="34" charset="0"/>
              </a:rPr>
              <a:t>Una serie de actividades ordenadas: </a:t>
            </a:r>
          </a:p>
          <a:p>
            <a:pPr marL="457200" indent="-4572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s-ES" sz="2800" dirty="0">
                <a:latin typeface="Arial Black" panose="020B0A04020102020204" pitchFamily="34" charset="0"/>
              </a:rPr>
              <a:t>movilizan un número determinado de recursos </a:t>
            </a:r>
          </a:p>
          <a:p>
            <a:pPr marL="457200" indent="-4572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s-ES" sz="2800" dirty="0">
                <a:latin typeface="Arial Black" panose="020B0A04020102020204" pitchFamily="34" charset="0"/>
              </a:rPr>
              <a:t>para lograr unos objetivos definidos, en un periodo de tiempo, en una zona determinada y para un grupo de beneficiarios</a:t>
            </a:r>
          </a:p>
          <a:p>
            <a:pPr marL="457200" indent="-4572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s-ES" sz="2800" dirty="0">
                <a:latin typeface="Arial Black" panose="020B0A04020102020204" pitchFamily="34" charset="0"/>
              </a:rPr>
              <a:t>soluciona problemas específicos o mejora su situación</a:t>
            </a:r>
          </a:p>
        </p:txBody>
      </p:sp>
    </p:spTree>
    <p:extLst>
      <p:ext uri="{BB962C8B-B14F-4D97-AF65-F5344CB8AC3E}">
        <p14:creationId xmlns:p14="http://schemas.microsoft.com/office/powerpoint/2010/main" val="27755391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uadroTexto 6"/>
          <p:cNvSpPr txBox="1"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_tradnl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CuadroTexto 9"/>
          <p:cNvSpPr txBox="1"/>
          <p:nvPr/>
        </p:nvSpPr>
        <p:spPr>
          <a:xfrm>
            <a:off x="955964" y="3865424"/>
            <a:ext cx="10709563" cy="13181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>
              <a:lnSpc>
                <a:spcPct val="150000"/>
              </a:lnSpc>
            </a:pPr>
            <a:r>
              <a:rPr kumimoji="0" lang="es-ES_tradnl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Black" panose="020B0A04020102020204" pitchFamily="34" charset="0"/>
                <a:ea typeface="+mn-ea"/>
                <a:cs typeface="+mn-cs"/>
              </a:rPr>
              <a:t>Tema 2</a:t>
            </a:r>
            <a:r>
              <a:rPr kumimoji="0" lang="es-ES_tradnl" sz="28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 Black" panose="020B0A04020102020204" pitchFamily="34" charset="0"/>
                <a:ea typeface="+mn-ea"/>
                <a:cs typeface="+mn-cs"/>
              </a:rPr>
              <a:t>: </a:t>
            </a:r>
            <a:r>
              <a:rPr lang="es-ES" sz="2800" dirty="0">
                <a:solidFill>
                  <a:srgbClr val="002060"/>
                </a:solidFill>
                <a:latin typeface="Arial Black" panose="020B0A04020102020204" pitchFamily="34" charset="0"/>
              </a:rPr>
              <a:t>La fase de identificación de un proyecto. El análisis de problemas</a:t>
            </a: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CuadroTexto 1"/>
          <p:cNvSpPr txBox="1"/>
          <p:nvPr/>
        </p:nvSpPr>
        <p:spPr>
          <a:xfrm>
            <a:off x="3843514" y="623460"/>
            <a:ext cx="4724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28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 Black" panose="020B0A04020102020204" pitchFamily="34" charset="0"/>
                <a:ea typeface="+mn-ea"/>
                <a:cs typeface="+mn-cs"/>
              </a:rPr>
              <a:t>CURSO DE POSGRADO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1246916" y="2701646"/>
            <a:ext cx="971203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ES"/>
            </a:defPPr>
            <a:lvl1pPr>
              <a:defRPr sz="2800">
                <a:solidFill>
                  <a:srgbClr val="002060"/>
                </a:solidFill>
                <a:latin typeface="Arial Black" panose="020B0A04020102020204" pitchFamily="34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40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 Black" panose="020B0A04020102020204" pitchFamily="34" charset="0"/>
                <a:ea typeface="+mn-ea"/>
                <a:cs typeface="+mn-cs"/>
              </a:rPr>
              <a:t>GESTIÓN DE PROYECTOS CTI</a:t>
            </a:r>
          </a:p>
        </p:txBody>
      </p:sp>
    </p:spTree>
    <p:extLst>
      <p:ext uri="{BB962C8B-B14F-4D97-AF65-F5344CB8AC3E}">
        <p14:creationId xmlns:p14="http://schemas.microsoft.com/office/powerpoint/2010/main" val="35311779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uadroTexto 8"/>
          <p:cNvSpPr txBox="1"/>
          <p:nvPr/>
        </p:nvSpPr>
        <p:spPr>
          <a:xfrm>
            <a:off x="0" y="0"/>
            <a:ext cx="12192000" cy="7017306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2" name="Imagen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645" y="17571"/>
            <a:ext cx="7214407" cy="699973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</p:pic>
      <p:sp>
        <p:nvSpPr>
          <p:cNvPr id="3" name="CuadroTexto 2"/>
          <p:cNvSpPr txBox="1"/>
          <p:nvPr/>
        </p:nvSpPr>
        <p:spPr>
          <a:xfrm rot="17352146">
            <a:off x="-253797" y="1192813"/>
            <a:ext cx="23744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Black" panose="020B0A04020102020204" pitchFamily="34" charset="0"/>
                <a:ea typeface="+mn-ea"/>
                <a:cs typeface="+mn-cs"/>
              </a:rPr>
              <a:t>Objetivo</a:t>
            </a:r>
          </a:p>
        </p:txBody>
      </p:sp>
      <p:sp>
        <p:nvSpPr>
          <p:cNvPr id="7" name="CuadroTexto 6"/>
          <p:cNvSpPr txBox="1"/>
          <p:nvPr/>
        </p:nvSpPr>
        <p:spPr>
          <a:xfrm>
            <a:off x="7356764" y="554173"/>
            <a:ext cx="4765961" cy="518642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 rtlCol="0">
            <a:spAutoFit/>
          </a:bodyPr>
          <a:lstStyle>
            <a:defPPr>
              <a:defRPr lang="en-US"/>
            </a:defPPr>
            <a:lvl1pPr algn="just">
              <a:defRPr sz="2800">
                <a:solidFill>
                  <a:srgbClr val="002060"/>
                </a:solidFill>
                <a:latin typeface="Arial Black" panose="020B0A04020102020204" pitchFamily="34" charset="0"/>
              </a:defRPr>
            </a:lvl1pPr>
          </a:lstStyle>
          <a:p>
            <a:pPr lvl="0" algn="ctr">
              <a:lnSpc>
                <a:spcPct val="150000"/>
              </a:lnSpc>
            </a:pPr>
            <a:r>
              <a:rPr lang="es-ES" sz="3200" dirty="0">
                <a:solidFill>
                  <a:prstClr val="black"/>
                </a:solidFill>
              </a:rPr>
              <a:t>Determinar el problema central de un proyecto, así como sus causas y efectos mediante el empleo de la Matriz de Vester</a:t>
            </a:r>
            <a:endParaRPr kumimoji="0" lang="es-ES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29860091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Box 17"/>
          <p:cNvSpPr txBox="1"/>
          <p:nvPr/>
        </p:nvSpPr>
        <p:spPr>
          <a:xfrm>
            <a:off x="0" y="0"/>
            <a:ext cx="12192000" cy="7017306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</p:txBody>
      </p:sp>
      <p:sp>
        <p:nvSpPr>
          <p:cNvPr id="4" name="CuadroTexto 3"/>
          <p:cNvSpPr txBox="1"/>
          <p:nvPr/>
        </p:nvSpPr>
        <p:spPr>
          <a:xfrm>
            <a:off x="4868885" y="49485"/>
            <a:ext cx="248194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32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 Black" panose="020B0A04020102020204" pitchFamily="34" charset="0"/>
                <a:ea typeface="+mn-ea"/>
                <a:cs typeface="+mn-cs"/>
              </a:rPr>
              <a:t>SUMARIO </a:t>
            </a:r>
          </a:p>
        </p:txBody>
      </p:sp>
      <p:grpSp>
        <p:nvGrpSpPr>
          <p:cNvPr id="10" name="Grupo 9"/>
          <p:cNvGrpSpPr/>
          <p:nvPr/>
        </p:nvGrpSpPr>
        <p:grpSpPr>
          <a:xfrm>
            <a:off x="370122" y="910438"/>
            <a:ext cx="674915" cy="523220"/>
            <a:chOff x="827313" y="1045029"/>
            <a:chExt cx="674915" cy="523220"/>
          </a:xfrm>
        </p:grpSpPr>
        <p:sp>
          <p:nvSpPr>
            <p:cNvPr id="7" name="Hexágono 6"/>
            <p:cNvSpPr/>
            <p:nvPr/>
          </p:nvSpPr>
          <p:spPr>
            <a:xfrm>
              <a:off x="827313" y="1045029"/>
              <a:ext cx="674915" cy="523220"/>
            </a:xfrm>
            <a:prstGeom prst="hexagon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s-ES_tradnl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9" name="CuadroTexto 8"/>
            <p:cNvSpPr txBox="1"/>
            <p:nvPr/>
          </p:nvSpPr>
          <p:spPr>
            <a:xfrm>
              <a:off x="936172" y="1045029"/>
              <a:ext cx="435428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s-ES_tradnl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 Black" panose="020B0A04020102020204" pitchFamily="34" charset="0"/>
                  <a:ea typeface="+mn-ea"/>
                  <a:cs typeface="+mn-cs"/>
                </a:rPr>
                <a:t>1</a:t>
              </a:r>
            </a:p>
          </p:txBody>
        </p:sp>
      </p:grpSp>
      <p:cxnSp>
        <p:nvCxnSpPr>
          <p:cNvPr id="13" name="Conector recto de flecha 12"/>
          <p:cNvCxnSpPr/>
          <p:nvPr/>
        </p:nvCxnSpPr>
        <p:spPr>
          <a:xfrm flipV="1">
            <a:off x="914232" y="1447515"/>
            <a:ext cx="4946242" cy="1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CuadroTexto 16"/>
          <p:cNvSpPr txBox="1"/>
          <p:nvPr/>
        </p:nvSpPr>
        <p:spPr>
          <a:xfrm>
            <a:off x="1246913" y="2650360"/>
            <a:ext cx="448886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2800">
                <a:solidFill>
                  <a:srgbClr val="002060"/>
                </a:solidFill>
                <a:latin typeface="Arial Black" panose="020B0A04020102020204" pitchFamily="34" charset="0"/>
              </a:defRPr>
            </a:lvl1pPr>
          </a:lstStyle>
          <a:p>
            <a:pPr lvl="0"/>
            <a:r>
              <a:rPr lang="es-ES" dirty="0"/>
              <a:t>El árbol de problemas </a:t>
            </a:r>
            <a:r>
              <a:rPr kumimoji="0" lang="es-ES_tradnl" sz="28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 Black" panose="020B0A04020102020204" pitchFamily="34" charset="0"/>
                <a:ea typeface="+mn-ea"/>
                <a:cs typeface="+mn-cs"/>
              </a:rPr>
              <a:t> </a:t>
            </a:r>
          </a:p>
        </p:txBody>
      </p:sp>
      <p:grpSp>
        <p:nvGrpSpPr>
          <p:cNvPr id="20" name="Grupo 19"/>
          <p:cNvGrpSpPr/>
          <p:nvPr/>
        </p:nvGrpSpPr>
        <p:grpSpPr>
          <a:xfrm>
            <a:off x="391896" y="4223079"/>
            <a:ext cx="674915" cy="523220"/>
            <a:chOff x="827313" y="1045029"/>
            <a:chExt cx="674915" cy="523220"/>
          </a:xfrm>
          <a:solidFill>
            <a:srgbClr val="FF0000"/>
          </a:solidFill>
        </p:grpSpPr>
        <p:sp>
          <p:nvSpPr>
            <p:cNvPr id="21" name="Hexágono 20"/>
            <p:cNvSpPr/>
            <p:nvPr/>
          </p:nvSpPr>
          <p:spPr>
            <a:xfrm>
              <a:off x="827313" y="1045029"/>
              <a:ext cx="674915" cy="523220"/>
            </a:xfrm>
            <a:prstGeom prst="hexagon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s-ES_tradnl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2" name="CuadroTexto 21"/>
            <p:cNvSpPr txBox="1"/>
            <p:nvPr/>
          </p:nvSpPr>
          <p:spPr>
            <a:xfrm>
              <a:off x="936172" y="1045029"/>
              <a:ext cx="435428" cy="52322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s-ES_tradnl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 Black" panose="020B0A04020102020204" pitchFamily="34" charset="0"/>
                  <a:ea typeface="+mn-ea"/>
                  <a:cs typeface="+mn-cs"/>
                </a:rPr>
                <a:t>3</a:t>
              </a:r>
            </a:p>
          </p:txBody>
        </p:sp>
      </p:grpSp>
      <p:cxnSp>
        <p:nvCxnSpPr>
          <p:cNvPr id="25" name="Conector recto de flecha 24"/>
          <p:cNvCxnSpPr/>
          <p:nvPr/>
        </p:nvCxnSpPr>
        <p:spPr>
          <a:xfrm flipV="1">
            <a:off x="894441" y="4746300"/>
            <a:ext cx="10341595" cy="17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6" name="Grupo 25"/>
          <p:cNvGrpSpPr/>
          <p:nvPr/>
        </p:nvGrpSpPr>
        <p:grpSpPr>
          <a:xfrm>
            <a:off x="433453" y="2668164"/>
            <a:ext cx="674915" cy="523220"/>
            <a:chOff x="827313" y="1045029"/>
            <a:chExt cx="674915" cy="523220"/>
          </a:xfrm>
          <a:solidFill>
            <a:srgbClr val="7030A0"/>
          </a:solidFill>
        </p:grpSpPr>
        <p:sp>
          <p:nvSpPr>
            <p:cNvPr id="27" name="Hexágono 26"/>
            <p:cNvSpPr/>
            <p:nvPr/>
          </p:nvSpPr>
          <p:spPr>
            <a:xfrm>
              <a:off x="827313" y="1045029"/>
              <a:ext cx="674915" cy="523220"/>
            </a:xfrm>
            <a:prstGeom prst="hexagon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s-ES_tradnl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8" name="CuadroTexto 27"/>
            <p:cNvSpPr txBox="1"/>
            <p:nvPr/>
          </p:nvSpPr>
          <p:spPr>
            <a:xfrm>
              <a:off x="936172" y="1045029"/>
              <a:ext cx="435428" cy="52322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s-ES_tradnl" sz="2800" dirty="0">
                  <a:solidFill>
                    <a:prstClr val="white"/>
                  </a:solidFill>
                  <a:latin typeface="Arial Black" panose="020B0A04020102020204" pitchFamily="34" charset="0"/>
                </a:rPr>
                <a:t>2</a:t>
              </a:r>
              <a:endParaRPr kumimoji="0" lang="es-ES_tradnl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Black" panose="020B0A04020102020204" pitchFamily="34" charset="0"/>
                <a:ea typeface="+mn-ea"/>
                <a:cs typeface="+mn-cs"/>
              </a:endParaRPr>
            </a:p>
          </p:txBody>
        </p:sp>
      </p:grpSp>
      <p:cxnSp>
        <p:nvCxnSpPr>
          <p:cNvPr id="31" name="Conector recto de flecha 30"/>
          <p:cNvCxnSpPr/>
          <p:nvPr/>
        </p:nvCxnSpPr>
        <p:spPr>
          <a:xfrm flipV="1">
            <a:off x="769764" y="3173580"/>
            <a:ext cx="5090710" cy="17791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CuadroTexto 48"/>
          <p:cNvSpPr txBox="1"/>
          <p:nvPr/>
        </p:nvSpPr>
        <p:spPr>
          <a:xfrm>
            <a:off x="1130132" y="4229959"/>
            <a:ext cx="975954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/>
            <a:r>
              <a:rPr lang="es-ES_tradnl" sz="2800" dirty="0">
                <a:solidFill>
                  <a:srgbClr val="002060"/>
                </a:solidFill>
                <a:latin typeface="Arial Black" panose="020B0A04020102020204" pitchFamily="34" charset="0"/>
              </a:rPr>
              <a:t>La Matriz de Vester como herramienta para jerarquizar problemas</a:t>
            </a:r>
            <a:endParaRPr kumimoji="0" lang="es-ES_tradnl" sz="2800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 Black" panose="020B0A04020102020204" pitchFamily="34" charset="0"/>
              <a:ea typeface="+mn-ea"/>
              <a:cs typeface="+mn-cs"/>
            </a:endParaRPr>
          </a:p>
        </p:txBody>
      </p:sp>
      <p:sp>
        <p:nvSpPr>
          <p:cNvPr id="6" name="CuadroTexto 5"/>
          <p:cNvSpPr txBox="1"/>
          <p:nvPr/>
        </p:nvSpPr>
        <p:spPr>
          <a:xfrm>
            <a:off x="1149944" y="924295"/>
            <a:ext cx="458583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ES"/>
            </a:defPPr>
            <a:lvl1pPr marR="0" lvl="0" indent="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2800" b="0" i="0" u="none" strike="noStrike" cap="none" spc="0" normalizeH="0" baseline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 Black" panose="020B0A04020102020204" pitchFamily="34" charset="0"/>
              </a:defRPr>
            </a:lvl1pPr>
          </a:lstStyle>
          <a:p>
            <a:r>
              <a:rPr lang="es-ES" dirty="0"/>
              <a:t>Análisis de problemas </a:t>
            </a:r>
          </a:p>
        </p:txBody>
      </p:sp>
    </p:spTree>
    <p:extLst>
      <p:ext uri="{BB962C8B-B14F-4D97-AF65-F5344CB8AC3E}">
        <p14:creationId xmlns:p14="http://schemas.microsoft.com/office/powerpoint/2010/main" val="28150682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0" y="0"/>
            <a:ext cx="12192000" cy="7017306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</p:txBody>
      </p:sp>
      <p:pic>
        <p:nvPicPr>
          <p:cNvPr id="3" name="Imagen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0" y="0"/>
            <a:ext cx="6095999" cy="3428999"/>
          </a:xfrm>
          <a:prstGeom prst="rect">
            <a:avLst/>
          </a:prstGeom>
        </p:spPr>
      </p:pic>
      <p:sp>
        <p:nvSpPr>
          <p:cNvPr id="4" name="CuadroTexto 3"/>
          <p:cNvSpPr txBox="1"/>
          <p:nvPr/>
        </p:nvSpPr>
        <p:spPr>
          <a:xfrm>
            <a:off x="471051" y="332509"/>
            <a:ext cx="5278582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800" dirty="0">
                <a:solidFill>
                  <a:srgbClr val="C00000"/>
                </a:solidFill>
                <a:latin typeface="Arial Black" panose="020B0A04020102020204" pitchFamily="34" charset="0"/>
              </a:rPr>
              <a:t>ELABORANDO PREGUNTAS ACERCA DE LA TEMÁTICA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360218" y="2272145"/>
            <a:ext cx="512618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>
                <a:latin typeface="Arial Black" panose="020B0A04020102020204" pitchFamily="34" charset="0"/>
              </a:rPr>
              <a:t>Una pregunta por equipo</a:t>
            </a:r>
          </a:p>
        </p:txBody>
      </p:sp>
      <p:sp>
        <p:nvSpPr>
          <p:cNvPr id="6" name="CuadroTexto 5"/>
          <p:cNvSpPr txBox="1"/>
          <p:nvPr/>
        </p:nvSpPr>
        <p:spPr>
          <a:xfrm>
            <a:off x="235527" y="3906984"/>
            <a:ext cx="11693237" cy="267765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 rtlCol="0">
            <a:spAutoFit/>
          </a:bodyPr>
          <a:lstStyle>
            <a:defPPr>
              <a:defRPr lang="es-ES"/>
            </a:defPPr>
            <a:lvl1pPr>
              <a:defRPr sz="2800">
                <a:latin typeface="Arial Black" panose="020B0A04020102020204" pitchFamily="34" charset="0"/>
              </a:defRPr>
            </a:lvl1pPr>
          </a:lstStyle>
          <a:p>
            <a:pPr algn="ctr">
              <a:lnSpc>
                <a:spcPct val="150000"/>
              </a:lnSpc>
            </a:pPr>
            <a:r>
              <a:rPr lang="es-ES" dirty="0"/>
              <a:t>Durante el desarrollo del sumario los integrantes del equipo tratarán de responder la pregunta formulada, la reformularán o formularán una nueva, a partir del intercambio de información que se produzca</a:t>
            </a:r>
          </a:p>
        </p:txBody>
      </p:sp>
    </p:spTree>
    <p:extLst>
      <p:ext uri="{BB962C8B-B14F-4D97-AF65-F5344CB8AC3E}">
        <p14:creationId xmlns:p14="http://schemas.microsoft.com/office/powerpoint/2010/main" val="14618172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uadroTexto 11"/>
          <p:cNvSpPr txBox="1"/>
          <p:nvPr/>
        </p:nvSpPr>
        <p:spPr>
          <a:xfrm>
            <a:off x="0" y="0"/>
            <a:ext cx="12192000" cy="7017306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</p:txBody>
      </p:sp>
      <p:sp>
        <p:nvSpPr>
          <p:cNvPr id="2" name="CuadroTexto 1"/>
          <p:cNvSpPr txBox="1"/>
          <p:nvPr/>
        </p:nvSpPr>
        <p:spPr>
          <a:xfrm>
            <a:off x="5029213" y="55415"/>
            <a:ext cx="691341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>
                <a:solidFill>
                  <a:srgbClr val="002060"/>
                </a:solidFill>
                <a:latin typeface="Arial Black" panose="020B0A04020102020204" pitchFamily="34" charset="0"/>
              </a:rPr>
              <a:t>CICLO DE VIDA DE UN PROYECTO</a:t>
            </a:r>
          </a:p>
        </p:txBody>
      </p:sp>
      <p:sp>
        <p:nvSpPr>
          <p:cNvPr id="3" name="CuadroTexto 2"/>
          <p:cNvSpPr txBox="1"/>
          <p:nvPr/>
        </p:nvSpPr>
        <p:spPr>
          <a:xfrm>
            <a:off x="277052" y="678861"/>
            <a:ext cx="7259795" cy="224676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square" rtlCol="0">
            <a:spAutoFit/>
          </a:bodyPr>
          <a:lstStyle/>
          <a:p>
            <a:pPr marL="514350" indent="-514350" algn="just">
              <a:buAutoNum type="arabicPeriod"/>
            </a:pPr>
            <a:r>
              <a:rPr lang="es-ES" sz="2800" dirty="0">
                <a:solidFill>
                  <a:srgbClr val="FF0000"/>
                </a:solidFill>
                <a:latin typeface="Arial Black" panose="020B0A04020102020204" pitchFamily="34" charset="0"/>
              </a:rPr>
              <a:t>Identificación</a:t>
            </a:r>
            <a:r>
              <a:rPr lang="es-ES" sz="2800" dirty="0">
                <a:latin typeface="Arial Black" panose="020B0A04020102020204" pitchFamily="34" charset="0"/>
              </a:rPr>
              <a:t> 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s-ES" sz="2800" dirty="0">
                <a:latin typeface="Arial Black" panose="020B0A04020102020204" pitchFamily="34" charset="0"/>
              </a:rPr>
              <a:t>Análisis de problemas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s-ES" sz="2800" dirty="0">
                <a:latin typeface="Arial Black" panose="020B0A04020102020204" pitchFamily="34" charset="0"/>
              </a:rPr>
              <a:t>Análisis de involucrados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s-ES" sz="2800" dirty="0">
                <a:latin typeface="Arial Black" panose="020B0A04020102020204" pitchFamily="34" charset="0"/>
              </a:rPr>
              <a:t>Análisis de objetivos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s-ES" sz="2800" dirty="0">
                <a:latin typeface="Arial Black" panose="020B0A04020102020204" pitchFamily="34" charset="0"/>
              </a:rPr>
              <a:t>Alternativas de intervención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8659100" y="814152"/>
            <a:ext cx="151014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800" dirty="0">
                <a:solidFill>
                  <a:srgbClr val="FF0000"/>
                </a:solidFill>
                <a:latin typeface="Arial Black" panose="020B0A04020102020204" pitchFamily="34" charset="0"/>
              </a:rPr>
              <a:t>FASES</a:t>
            </a:r>
          </a:p>
        </p:txBody>
      </p:sp>
      <p:sp>
        <p:nvSpPr>
          <p:cNvPr id="7" name="CuadroTexto 6"/>
          <p:cNvSpPr txBox="1"/>
          <p:nvPr/>
        </p:nvSpPr>
        <p:spPr>
          <a:xfrm rot="20988843">
            <a:off x="4022578" y="2741309"/>
            <a:ext cx="6920871" cy="224676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square" rtlCol="0">
            <a:spAutoFit/>
          </a:bodyPr>
          <a:lstStyle>
            <a:defPPr>
              <a:defRPr lang="es-ES"/>
            </a:defPPr>
            <a:lvl1pPr>
              <a:defRPr sz="2800">
                <a:solidFill>
                  <a:srgbClr val="002060"/>
                </a:solidFill>
                <a:latin typeface="Arial Black" panose="020B0A04020102020204" pitchFamily="34" charset="0"/>
              </a:defRPr>
            </a:lvl1pPr>
          </a:lstStyle>
          <a:p>
            <a:r>
              <a:rPr lang="es-ES" dirty="0">
                <a:solidFill>
                  <a:srgbClr val="FF0000"/>
                </a:solidFill>
              </a:rPr>
              <a:t>2. Formulación</a:t>
            </a:r>
          </a:p>
          <a:p>
            <a:r>
              <a:rPr lang="es-ES" dirty="0">
                <a:solidFill>
                  <a:schemeClr val="tx1"/>
                </a:solidFill>
              </a:rPr>
              <a:t>Elaboración de matriz de ML</a:t>
            </a:r>
          </a:p>
          <a:p>
            <a:r>
              <a:rPr lang="es-ES" dirty="0">
                <a:solidFill>
                  <a:schemeClr val="tx1"/>
                </a:solidFill>
              </a:rPr>
              <a:t>Definición del perfil del proyecto</a:t>
            </a:r>
          </a:p>
          <a:p>
            <a:r>
              <a:rPr lang="es-ES" dirty="0">
                <a:solidFill>
                  <a:srgbClr val="0070C0"/>
                </a:solidFill>
              </a:rPr>
              <a:t>Planificación de actividades</a:t>
            </a:r>
          </a:p>
          <a:p>
            <a:r>
              <a:rPr lang="es-ES" dirty="0">
                <a:solidFill>
                  <a:srgbClr val="0070C0"/>
                </a:solidFill>
              </a:rPr>
              <a:t>Planificación de recursos</a:t>
            </a:r>
          </a:p>
        </p:txBody>
      </p:sp>
      <p:sp>
        <p:nvSpPr>
          <p:cNvPr id="10" name="CuadroTexto 9"/>
          <p:cNvSpPr txBox="1"/>
          <p:nvPr/>
        </p:nvSpPr>
        <p:spPr>
          <a:xfrm>
            <a:off x="6215975" y="5147395"/>
            <a:ext cx="5792684" cy="181588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square" rtlCol="0">
            <a:spAutoFit/>
          </a:bodyPr>
          <a:lstStyle>
            <a:defPPr>
              <a:defRPr lang="es-ES"/>
            </a:defPPr>
            <a:lvl1pPr>
              <a:defRPr sz="2800">
                <a:solidFill>
                  <a:srgbClr val="FF0000"/>
                </a:solidFill>
                <a:latin typeface="Arial Black" panose="020B0A04020102020204" pitchFamily="34" charset="0"/>
              </a:defRPr>
            </a:lvl1pPr>
          </a:lstStyle>
          <a:p>
            <a:r>
              <a:rPr lang="es-ES" dirty="0"/>
              <a:t>4. Evaluación</a:t>
            </a:r>
          </a:p>
          <a:p>
            <a:pPr algn="just"/>
            <a:r>
              <a:rPr lang="es-ES" dirty="0">
                <a:solidFill>
                  <a:schemeClr val="tx1"/>
                </a:solidFill>
              </a:rPr>
              <a:t>Mecanismos para valorar grado en que se ha cumplido con lo definido </a:t>
            </a:r>
          </a:p>
        </p:txBody>
      </p:sp>
      <p:sp>
        <p:nvSpPr>
          <p:cNvPr id="11" name="CuadroTexto 10"/>
          <p:cNvSpPr txBox="1"/>
          <p:nvPr/>
        </p:nvSpPr>
        <p:spPr>
          <a:xfrm rot="1862208">
            <a:off x="-37830" y="4459999"/>
            <a:ext cx="5361736" cy="1384995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square" rtlCol="0">
            <a:spAutoFit/>
          </a:bodyPr>
          <a:lstStyle>
            <a:defPPr>
              <a:defRPr lang="es-ES"/>
            </a:defPPr>
            <a:lvl1pPr>
              <a:defRPr sz="2800">
                <a:solidFill>
                  <a:srgbClr val="FF0000"/>
                </a:solidFill>
                <a:latin typeface="Arial Black" panose="020B0A04020102020204" pitchFamily="34" charset="0"/>
              </a:defRPr>
            </a:lvl1pPr>
          </a:lstStyle>
          <a:p>
            <a:pPr algn="just"/>
            <a:r>
              <a:rPr lang="es-ES" dirty="0"/>
              <a:t>3. Ejecución</a:t>
            </a:r>
          </a:p>
          <a:p>
            <a:pPr algn="just"/>
            <a:r>
              <a:rPr lang="es-ES" dirty="0">
                <a:solidFill>
                  <a:schemeClr val="tx1"/>
                </a:solidFill>
              </a:rPr>
              <a:t>Se llevan a cabo las actividades planteadas </a:t>
            </a:r>
          </a:p>
        </p:txBody>
      </p:sp>
      <p:sp>
        <p:nvSpPr>
          <p:cNvPr id="4" name="Oval 3"/>
          <p:cNvSpPr/>
          <p:nvPr/>
        </p:nvSpPr>
        <p:spPr>
          <a:xfrm>
            <a:off x="277052" y="581875"/>
            <a:ext cx="7412221" cy="2632379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212579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5" grpId="0"/>
      <p:bldP spid="7" grpId="0" animBg="1"/>
      <p:bldP spid="10" grpId="0" animBg="1"/>
      <p:bldP spid="11" grpId="0" animBg="1"/>
      <p:bldP spid="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CuadroTexto 21"/>
          <p:cNvSpPr txBox="1"/>
          <p:nvPr/>
        </p:nvSpPr>
        <p:spPr>
          <a:xfrm>
            <a:off x="0" y="0"/>
            <a:ext cx="12192000" cy="7017306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</p:txBody>
      </p:sp>
      <p:sp>
        <p:nvSpPr>
          <p:cNvPr id="2" name="CuadroTexto 1"/>
          <p:cNvSpPr txBox="1"/>
          <p:nvPr/>
        </p:nvSpPr>
        <p:spPr>
          <a:xfrm>
            <a:off x="0" y="13850"/>
            <a:ext cx="12192000" cy="523220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s-ES" sz="2800" dirty="0">
                <a:solidFill>
                  <a:schemeClr val="bg1"/>
                </a:solidFill>
                <a:latin typeface="Arial Black" panose="020B0A04020102020204" pitchFamily="34" charset="0"/>
              </a:rPr>
              <a:t>NACE EL PROYECTO </a:t>
            </a:r>
          </a:p>
        </p:txBody>
      </p:sp>
      <p:sp>
        <p:nvSpPr>
          <p:cNvPr id="4" name="CuadroTexto 3"/>
          <p:cNvSpPr txBox="1"/>
          <p:nvPr/>
        </p:nvSpPr>
        <p:spPr>
          <a:xfrm>
            <a:off x="180106" y="5708059"/>
            <a:ext cx="4862946" cy="954107"/>
          </a:xfrm>
          <a:prstGeom prst="rect">
            <a:avLst/>
          </a:prstGeom>
          <a:noFill/>
          <a:ln w="38100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2800" dirty="0">
                <a:latin typeface="Arial Black" panose="020B0A04020102020204" pitchFamily="34" charset="0"/>
              </a:rPr>
              <a:t>Percepción de una situación problemática 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263238" y="4211781"/>
            <a:ext cx="4558146" cy="954107"/>
          </a:xfrm>
          <a:prstGeom prst="rect">
            <a:avLst/>
          </a:prstGeom>
          <a:noFill/>
          <a:ln w="38100">
            <a:solidFill>
              <a:srgbClr val="C00000"/>
            </a:solidFill>
          </a:ln>
        </p:spPr>
        <p:txBody>
          <a:bodyPr wrap="square" rtlCol="0">
            <a:spAutoFit/>
          </a:bodyPr>
          <a:lstStyle>
            <a:defPPr>
              <a:defRPr lang="es-ES"/>
            </a:defPPr>
            <a:lvl1pPr algn="ctr">
              <a:defRPr sz="2800">
                <a:latin typeface="Arial Black" panose="020B0A04020102020204" pitchFamily="34" charset="0"/>
              </a:defRPr>
            </a:lvl1pPr>
          </a:lstStyle>
          <a:p>
            <a:r>
              <a:rPr lang="es-ES" dirty="0"/>
              <a:t>Motivación por solucionarla</a:t>
            </a:r>
          </a:p>
        </p:txBody>
      </p:sp>
      <p:sp>
        <p:nvSpPr>
          <p:cNvPr id="7" name="Más 6"/>
          <p:cNvSpPr/>
          <p:nvPr/>
        </p:nvSpPr>
        <p:spPr>
          <a:xfrm>
            <a:off x="1953494" y="5264725"/>
            <a:ext cx="387927" cy="387914"/>
          </a:xfrm>
          <a:prstGeom prst="mathPlus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8" name="Flecha arriba 7"/>
          <p:cNvSpPr/>
          <p:nvPr/>
        </p:nvSpPr>
        <p:spPr>
          <a:xfrm>
            <a:off x="1953487" y="3671458"/>
            <a:ext cx="318655" cy="332509"/>
          </a:xfrm>
          <a:prstGeom prst="upArrow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9" name="CuadroTexto 8"/>
          <p:cNvSpPr txBox="1"/>
          <p:nvPr/>
        </p:nvSpPr>
        <p:spPr>
          <a:xfrm>
            <a:off x="138544" y="2590802"/>
            <a:ext cx="4738255" cy="954107"/>
          </a:xfrm>
          <a:prstGeom prst="rect">
            <a:avLst/>
          </a:prstGeom>
          <a:noFill/>
          <a:ln w="38100">
            <a:solidFill>
              <a:srgbClr val="C00000"/>
            </a:solidFill>
          </a:ln>
        </p:spPr>
        <p:txBody>
          <a:bodyPr wrap="square" rtlCol="0">
            <a:spAutoFit/>
          </a:bodyPr>
          <a:lstStyle>
            <a:defPPr>
              <a:defRPr lang="es-ES"/>
            </a:defPPr>
            <a:lvl1pPr algn="ctr">
              <a:defRPr sz="2800">
                <a:latin typeface="Arial Black" panose="020B0A04020102020204" pitchFamily="34" charset="0"/>
              </a:defRPr>
            </a:lvl1pPr>
          </a:lstStyle>
          <a:p>
            <a:r>
              <a:rPr lang="es-ES" dirty="0">
                <a:solidFill>
                  <a:srgbClr val="C00000"/>
                </a:solidFill>
              </a:rPr>
              <a:t>NACIMIENTO DEL PROYECTO</a:t>
            </a:r>
          </a:p>
        </p:txBody>
      </p:sp>
      <p:sp>
        <p:nvSpPr>
          <p:cNvPr id="10" name="CuadroTexto 9"/>
          <p:cNvSpPr txBox="1"/>
          <p:nvPr/>
        </p:nvSpPr>
        <p:spPr>
          <a:xfrm>
            <a:off x="5292427" y="712504"/>
            <a:ext cx="681645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800" dirty="0">
                <a:solidFill>
                  <a:srgbClr val="002060"/>
                </a:solidFill>
                <a:latin typeface="Arial Black" panose="020B0A04020102020204" pitchFamily="34" charset="0"/>
              </a:rPr>
              <a:t>Puede surgir de distintos ámbitos</a:t>
            </a:r>
          </a:p>
        </p:txBody>
      </p:sp>
      <p:sp>
        <p:nvSpPr>
          <p:cNvPr id="12" name="CuadroTexto 11"/>
          <p:cNvSpPr txBox="1"/>
          <p:nvPr/>
        </p:nvSpPr>
        <p:spPr>
          <a:xfrm>
            <a:off x="5153897" y="1700147"/>
            <a:ext cx="6871851" cy="4401205"/>
          </a:xfrm>
          <a:prstGeom prst="rect">
            <a:avLst/>
          </a:prstGeom>
          <a:noFill/>
          <a:ln w="38100">
            <a:solidFill>
              <a:srgbClr val="C00000"/>
            </a:solidFill>
          </a:ln>
        </p:spPr>
        <p:txBody>
          <a:bodyPr wrap="square" rtlCol="0">
            <a:spAutoFit/>
          </a:bodyPr>
          <a:lstStyle>
            <a:defPPr>
              <a:defRPr lang="es-ES"/>
            </a:defPPr>
            <a:lvl1pPr algn="ctr">
              <a:defRPr sz="2800">
                <a:latin typeface="Arial Black" panose="020B0A04020102020204" pitchFamily="34" charset="0"/>
              </a:defRPr>
            </a:lvl1pPr>
          </a:lstStyle>
          <a:p>
            <a:pPr algn="just"/>
            <a:r>
              <a:rPr lang="es-ES" dirty="0">
                <a:solidFill>
                  <a:srgbClr val="002060"/>
                </a:solidFill>
              </a:rPr>
              <a:t>• La aplicación deficiente de una política </a:t>
            </a:r>
          </a:p>
          <a:p>
            <a:pPr algn="just"/>
            <a:r>
              <a:rPr lang="es-ES" dirty="0">
                <a:solidFill>
                  <a:srgbClr val="002060"/>
                </a:solidFill>
              </a:rPr>
              <a:t>• Recuperación de infraestructura </a:t>
            </a:r>
          </a:p>
          <a:p>
            <a:pPr algn="just"/>
            <a:r>
              <a:rPr lang="es-ES" dirty="0">
                <a:solidFill>
                  <a:srgbClr val="002060"/>
                </a:solidFill>
              </a:rPr>
              <a:t>• Necesidades o carencias en procesos o grupos de personas </a:t>
            </a:r>
          </a:p>
          <a:p>
            <a:pPr algn="just"/>
            <a:r>
              <a:rPr lang="es-ES" dirty="0">
                <a:solidFill>
                  <a:srgbClr val="002060"/>
                </a:solidFill>
              </a:rPr>
              <a:t>• Bajos niveles de preparación de la fuerza de trabajo  </a:t>
            </a:r>
          </a:p>
          <a:p>
            <a:pPr algn="just"/>
            <a:r>
              <a:rPr lang="es-ES" dirty="0">
                <a:solidFill>
                  <a:srgbClr val="002060"/>
                </a:solidFill>
              </a:rPr>
              <a:t>• Conductas antisociales  detectadas en algún diagnóstico en el ámbito local</a:t>
            </a:r>
          </a:p>
        </p:txBody>
      </p:sp>
      <p:pic>
        <p:nvPicPr>
          <p:cNvPr id="25" name="Imagen 2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03" y="554169"/>
            <a:ext cx="4932239" cy="18823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75043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  <p:bldP spid="4" grpId="0" animBg="1"/>
      <p:bldP spid="5" grpId="0" animBg="1"/>
      <p:bldP spid="7" grpId="0" animBg="1"/>
      <p:bldP spid="8" grpId="0" animBg="1"/>
      <p:bldP spid="9" grpId="0" animBg="1"/>
      <p:bldP spid="10" grpId="0"/>
      <p:bldP spid="12" grpId="0" animBg="1"/>
    </p:bldLst>
  </p:timing>
</p:sld>
</file>

<file path=ppt/theme/theme1.xml><?xml version="1.0" encoding="utf-8"?>
<a:theme xmlns:a="http://schemas.openxmlformats.org/drawingml/2006/main" name="1_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11451</TotalTime>
  <Words>1452</Words>
  <Application>Microsoft Office PowerPoint</Application>
  <PresentationFormat>Widescreen</PresentationFormat>
  <Paragraphs>675</Paragraphs>
  <Slides>24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24</vt:i4>
      </vt:variant>
    </vt:vector>
  </HeadingPairs>
  <TitlesOfParts>
    <vt:vector size="31" baseType="lpstr">
      <vt:lpstr>Arial</vt:lpstr>
      <vt:lpstr>Arial Black</vt:lpstr>
      <vt:lpstr>Calibri</vt:lpstr>
      <vt:lpstr>Calibri Light</vt:lpstr>
      <vt:lpstr>Wingdings</vt:lpstr>
      <vt:lpstr>1_Tema de Office</vt:lpstr>
      <vt:lpstr>Tema de Office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Andrés</dc:creator>
  <cp:lastModifiedBy>Andrés</cp:lastModifiedBy>
  <cp:revision>344</cp:revision>
  <dcterms:created xsi:type="dcterms:W3CDTF">2018-02-08T20:07:53Z</dcterms:created>
  <dcterms:modified xsi:type="dcterms:W3CDTF">2025-03-26T02:33:46Z</dcterms:modified>
</cp:coreProperties>
</file>