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59" r:id="rId3"/>
    <p:sldId id="302" r:id="rId4"/>
    <p:sldId id="303" r:id="rId5"/>
    <p:sldId id="257" r:id="rId6"/>
    <p:sldId id="258" r:id="rId7"/>
    <p:sldId id="261" r:id="rId8"/>
    <p:sldId id="262" r:id="rId9"/>
    <p:sldId id="260" r:id="rId10"/>
    <p:sldId id="308" r:id="rId11"/>
    <p:sldId id="342" r:id="rId12"/>
    <p:sldId id="354" r:id="rId13"/>
    <p:sldId id="355" r:id="rId14"/>
    <p:sldId id="310" r:id="rId15"/>
    <p:sldId id="309" r:id="rId16"/>
    <p:sldId id="356" r:id="rId17"/>
    <p:sldId id="344" r:id="rId18"/>
    <p:sldId id="343" r:id="rId19"/>
    <p:sldId id="352" r:id="rId20"/>
    <p:sldId id="346" r:id="rId21"/>
    <p:sldId id="264" r:id="rId22"/>
    <p:sldId id="353" r:id="rId23"/>
    <p:sldId id="347" r:id="rId24"/>
    <p:sldId id="348" r:id="rId25"/>
    <p:sldId id="341" r:id="rId2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73" y="29"/>
      </p:cViewPr>
      <p:guideLst>
        <p:guide orient="horz" pos="2183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FA738-AF29-41ED-A5F1-F4D51892F56F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B35F5-F3D1-4A10-8467-DB5625586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37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B35F5-F3D1-4A10-8467-DB56255865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44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32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617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437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270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030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154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383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243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821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964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646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8588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639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60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534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002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74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3110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529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08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060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716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67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E45BA6-BCFD-4E40-A749-35D84307EBE6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A1230-F552-4A18-9CF7-1ECAA4681D7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260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6096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799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18655" y="277058"/>
            <a:ext cx="56526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SOCIALIZANDO LOS RESULTADOS DEL ESTUDIO INDEPENDIENTE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07815" y="4488872"/>
            <a:ext cx="5652654" cy="1964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dirty="0">
                <a:latin typeface="Arial Black" panose="020B0A04020102020204" pitchFamily="34" charset="0"/>
              </a:rPr>
              <a:t>Presentación y valoración en plenario por cada equipo o investigador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055" y="2286000"/>
            <a:ext cx="51954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EL TEMA Y LA JUSTIFICACIÓN DEL PROYECTO</a:t>
            </a:r>
          </a:p>
        </p:txBody>
      </p:sp>
    </p:spTree>
    <p:extLst>
      <p:ext uri="{BB962C8B-B14F-4D97-AF65-F5344CB8AC3E}">
        <p14:creationId xmlns:p14="http://schemas.microsoft.com/office/powerpoint/2010/main" val="1132529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385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ANÁLISIS DE PROBLEMAS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3966" y="5611083"/>
            <a:ext cx="3491345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Descripción de situación actual</a:t>
            </a:r>
          </a:p>
        </p:txBody>
      </p:sp>
      <p:sp>
        <p:nvSpPr>
          <p:cNvPr id="4" name="Up Arrow 3"/>
          <p:cNvSpPr/>
          <p:nvPr/>
        </p:nvSpPr>
        <p:spPr>
          <a:xfrm>
            <a:off x="942105" y="4046456"/>
            <a:ext cx="623457" cy="1564627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extBox 4"/>
          <p:cNvSpPr txBox="1"/>
          <p:nvPr/>
        </p:nvSpPr>
        <p:spPr>
          <a:xfrm>
            <a:off x="845140" y="2230574"/>
            <a:ext cx="3241964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Problemas sobre los que se pretende intervenir </a:t>
            </a:r>
          </a:p>
        </p:txBody>
      </p:sp>
      <p:sp>
        <p:nvSpPr>
          <p:cNvPr id="6" name="Up Arrow 5"/>
          <p:cNvSpPr/>
          <p:nvPr/>
        </p:nvSpPr>
        <p:spPr>
          <a:xfrm>
            <a:off x="748136" y="1522136"/>
            <a:ext cx="415637" cy="680736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extBox 6"/>
          <p:cNvSpPr txBox="1"/>
          <p:nvPr/>
        </p:nvSpPr>
        <p:spPr>
          <a:xfrm>
            <a:off x="221667" y="568029"/>
            <a:ext cx="3837709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Problema central, causas y efectos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3987" y="4156352"/>
            <a:ext cx="2410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1. Enunciar principales problemas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0732" y="6137569"/>
            <a:ext cx="8271160" cy="52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No anterior, futura, posible o imaginaria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1108359" y="3560619"/>
            <a:ext cx="3117273" cy="5232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Lluvia de ideas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28669" y="1936962"/>
            <a:ext cx="7910932" cy="37856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latin typeface="Arial Black" panose="020B0A04020102020204" pitchFamily="34" charset="0"/>
              </a:rPr>
              <a:t>Deben enunciarse como defecto o exceso de un factor y no como falta de algo:</a:t>
            </a:r>
          </a:p>
          <a:p>
            <a:pPr algn="just"/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ERRÓNEO</a:t>
            </a:r>
            <a:r>
              <a:rPr lang="es-ES" sz="2400" dirty="0">
                <a:latin typeface="Arial Black" panose="020B0A04020102020204" pitchFamily="34" charset="0"/>
              </a:rPr>
              <a:t>: No hay medios para el buen desempeño de las funciones </a:t>
            </a:r>
          </a:p>
          <a:p>
            <a:pPr algn="just"/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CORRECTO</a:t>
            </a:r>
            <a:r>
              <a:rPr lang="es-ES" sz="2400" dirty="0">
                <a:latin typeface="Arial Black" panose="020B0A04020102020204" pitchFamily="34" charset="0"/>
              </a:rPr>
              <a:t>: Insuficientes medios para el buen desempeño de las funciones </a:t>
            </a:r>
          </a:p>
          <a:p>
            <a:pPr algn="just"/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Con la 1ra formulación se tiende a buscar   los medios y se desechan otras posibilidades.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8355" y="1607134"/>
            <a:ext cx="2881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2. Jerarquizar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14119" y="1385454"/>
            <a:ext cx="6345385" cy="4616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Criterios de prioridad y selectividad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059376" y="1717970"/>
            <a:ext cx="1343901" cy="12914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128669" y="568029"/>
            <a:ext cx="7176640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400">
                <a:latin typeface="Arial Black" panose="020B0A04020102020204" pitchFamily="34" charset="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dirty="0"/>
              <a:t>Discusión colectiva: evitar votaciones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dirty="0"/>
              <a:t>Matriz de Vester </a:t>
            </a:r>
          </a:p>
        </p:txBody>
      </p:sp>
    </p:spTree>
    <p:extLst>
      <p:ext uri="{BB962C8B-B14F-4D97-AF65-F5344CB8AC3E}">
        <p14:creationId xmlns:p14="http://schemas.microsoft.com/office/powerpoint/2010/main" val="165826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36FBC-1044-26D6-5AB1-9F188FC76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6B408F-87E2-C6AC-8545-048AA72C630C}"/>
              </a:ext>
            </a:extLst>
          </p:cNvPr>
          <p:cNvSpPr txBox="1"/>
          <p:nvPr/>
        </p:nvSpPr>
        <p:spPr>
          <a:xfrm>
            <a:off x="210343" y="221226"/>
            <a:ext cx="11813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002060"/>
                </a:solidFill>
                <a:latin typeface="Arial Black" panose="020B0A04020102020204" pitchFamily="34" charset="0"/>
              </a:rPr>
              <a:t>EJEMPLO</a:t>
            </a:r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: Generación de residuos plásticos en el sector alimentario</a:t>
            </a:r>
            <a:endParaRPr lang="en-U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FA08A4-21D5-B50E-AEEF-F001B3D3F49A}"/>
              </a:ext>
            </a:extLst>
          </p:cNvPr>
          <p:cNvSpPr txBox="1"/>
          <p:nvPr/>
        </p:nvSpPr>
        <p:spPr>
          <a:xfrm>
            <a:off x="943897" y="1230707"/>
            <a:ext cx="10913806" cy="48013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Arial Black" panose="020B0A04020102020204" pitchFamily="34" charset="0"/>
              </a:rPr>
              <a:t> La industria alimentaria utiliza una cantidad considerable de plásticos de un solo uso para empaques, envases y utensilios, lo que contribuye a la contaminación y el daño ambiental, pues los plásticos desechados, que no se reciclan adecuadamente, terminan en vertederos, océanos y otros ecosistemas, afectando la fauna y flora. La contaminación plástica puede ingresar a la cadena alimentaria, afectando la salud humana a través de </a:t>
            </a:r>
            <a:r>
              <a:rPr lang="es-ES" dirty="0" err="1">
                <a:latin typeface="Arial Black" panose="020B0A04020102020204" pitchFamily="34" charset="0"/>
              </a:rPr>
              <a:t>microplásticos</a:t>
            </a:r>
            <a:r>
              <a:rPr lang="es-ES" dirty="0">
                <a:latin typeface="Arial Black" panose="020B0A04020102020204" pitchFamily="34" charset="0"/>
              </a:rPr>
              <a:t> en alimentos y agua. Las empresas enfrentan costos crecientes asociados con el desecho y la gestión de residuos plásticos, así como multas por incumplimiento de regulaciones ambientales. Muchos productos alimentarios aún dependen de empaques plásticos convencionales, ya que las alternativas biodegradables a menudo son más costosas o no están disponibles a gran escala. A pesar de la creciente conciencia ambiental, algunas personas pueden tener dudas sobre la efectividad y seguridad de productos alternativos, lo que dificulta su adopción. No todas las empresas, especialmente las pequeñas y medianas, tienen los recursos para invertir en alternativas sostenibles, lo que genera una brecha en la adopción de prácticas ecológicas. La falta de información sobre los efectos de los plásticos y las opciones sostenibles reduce la capacidad de los consumidores para tomar decisiones informadas.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434047-57A0-7C23-A61F-7C750910DA54}"/>
              </a:ext>
            </a:extLst>
          </p:cNvPr>
          <p:cNvSpPr txBox="1"/>
          <p:nvPr/>
        </p:nvSpPr>
        <p:spPr>
          <a:xfrm rot="16200000">
            <a:off x="-1266426" y="3231820"/>
            <a:ext cx="3476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Situación actual</a:t>
            </a:r>
            <a:endParaRPr lang="en-US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852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16C2F-E0C9-8275-8D2B-96A41EBD2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F5822E-AEE5-AB20-A136-36C7D14B58C6}"/>
              </a:ext>
            </a:extLst>
          </p:cNvPr>
          <p:cNvSpPr txBox="1"/>
          <p:nvPr/>
        </p:nvSpPr>
        <p:spPr>
          <a:xfrm>
            <a:off x="1194618" y="132738"/>
            <a:ext cx="9630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IDENTIFICACIÓN DE PRINCIPALES PROBLEMAS</a:t>
            </a:r>
            <a:endParaRPr lang="en-U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BB3BDF-6E86-52BB-07BF-AB0A6BB16A9E}"/>
              </a:ext>
            </a:extLst>
          </p:cNvPr>
          <p:cNvSpPr txBox="1"/>
          <p:nvPr/>
        </p:nvSpPr>
        <p:spPr>
          <a:xfrm>
            <a:off x="294968" y="1044631"/>
            <a:ext cx="1162172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1. </a:t>
            </a:r>
            <a:r>
              <a:rPr lang="es-ES" sz="2800" dirty="0">
                <a:latin typeface="Arial Black" panose="020B0A04020102020204" pitchFamily="34" charset="0"/>
              </a:rPr>
              <a:t>Inadecuado reciclaje de plásticos desechados. (</a:t>
            </a:r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PC</a:t>
            </a:r>
            <a:r>
              <a:rPr lang="es-ES" sz="2800" dirty="0">
                <a:latin typeface="Arial Black" panose="020B0A04020102020204" pitchFamily="34" charset="0"/>
              </a:rPr>
              <a:t>)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2. </a:t>
            </a:r>
            <a:r>
              <a:rPr lang="es-ES" sz="2800" dirty="0">
                <a:latin typeface="Arial Black" panose="020B0A04020102020204" pitchFamily="34" charset="0"/>
              </a:rPr>
              <a:t>Contaminación ambiental y afectación de la salud. (</a:t>
            </a:r>
            <a:r>
              <a:rPr lang="es-ES" sz="2800" dirty="0">
                <a:solidFill>
                  <a:srgbClr val="00B050"/>
                </a:solidFill>
                <a:latin typeface="Arial Black" panose="020B0A04020102020204" pitchFamily="34" charset="0"/>
              </a:rPr>
              <a:t>E</a:t>
            </a:r>
            <a:r>
              <a:rPr lang="es-ES" sz="2800" dirty="0">
                <a:latin typeface="Arial Black" panose="020B0A04020102020204" pitchFamily="34" charset="0"/>
              </a:rPr>
              <a:t>)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3. </a:t>
            </a:r>
            <a:r>
              <a:rPr lang="es-ES" sz="2800" dirty="0">
                <a:latin typeface="Arial Black" panose="020B0A04020102020204" pitchFamily="34" charset="0"/>
              </a:rPr>
              <a:t>Inadecuada gestión de residuos. (</a:t>
            </a:r>
            <a:r>
              <a:rPr lang="es-ES" sz="28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C</a:t>
            </a:r>
            <a:r>
              <a:rPr lang="es-ES" sz="2800" dirty="0">
                <a:latin typeface="Arial Black" panose="020B0A04020102020204" pitchFamily="34" charset="0"/>
              </a:rPr>
              <a:t>)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4. </a:t>
            </a:r>
            <a:r>
              <a:rPr lang="es-ES" sz="2800" dirty="0">
                <a:latin typeface="Arial Black" panose="020B0A04020102020204" pitchFamily="34" charset="0"/>
              </a:rPr>
              <a:t>Costos económicos para las empresas. (</a:t>
            </a:r>
            <a:r>
              <a:rPr lang="es-ES" sz="2800" dirty="0">
                <a:solidFill>
                  <a:srgbClr val="00B050"/>
                </a:solidFill>
                <a:latin typeface="Arial Black" panose="020B0A04020102020204" pitchFamily="34" charset="0"/>
              </a:rPr>
              <a:t>E</a:t>
            </a:r>
            <a:r>
              <a:rPr lang="es-ES" sz="2800" dirty="0">
                <a:latin typeface="Arial Black" panose="020B0A04020102020204" pitchFamily="34" charset="0"/>
              </a:rPr>
              <a:t>)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5. </a:t>
            </a:r>
            <a:r>
              <a:rPr lang="es-ES" sz="2800" dirty="0">
                <a:latin typeface="Arial Black" panose="020B0A04020102020204" pitchFamily="34" charset="0"/>
              </a:rPr>
              <a:t>Falta de alternativas sostenibles. (</a:t>
            </a:r>
            <a:r>
              <a:rPr lang="es-ES" sz="28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C</a:t>
            </a:r>
            <a:r>
              <a:rPr lang="es-ES" sz="2800" dirty="0">
                <a:latin typeface="Arial Black" panose="020B0A04020102020204" pitchFamily="34" charset="0"/>
              </a:rPr>
              <a:t>)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6. </a:t>
            </a:r>
            <a:r>
              <a:rPr lang="es-ES" sz="2800" dirty="0">
                <a:latin typeface="Arial Black" panose="020B0A04020102020204" pitchFamily="34" charset="0"/>
              </a:rPr>
              <a:t>Dificultades para adopción de prácticas sostenibles. (</a:t>
            </a:r>
            <a:r>
              <a:rPr lang="es-ES" sz="2800" dirty="0">
                <a:solidFill>
                  <a:srgbClr val="00B050"/>
                </a:solidFill>
                <a:latin typeface="Arial Black" panose="020B0A04020102020204" pitchFamily="34" charset="0"/>
              </a:rPr>
              <a:t>E</a:t>
            </a:r>
            <a:r>
              <a:rPr lang="es-ES" sz="2800" dirty="0">
                <a:latin typeface="Arial Black" panose="020B0A04020102020204" pitchFamily="34" charset="0"/>
              </a:rPr>
              <a:t>)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7. </a:t>
            </a:r>
            <a:r>
              <a:rPr lang="es-ES" sz="2800" dirty="0">
                <a:latin typeface="Arial Black" panose="020B0A04020102020204" pitchFamily="34" charset="0"/>
              </a:rPr>
              <a:t>Falta de información. (</a:t>
            </a:r>
            <a:r>
              <a:rPr lang="es-ES" sz="28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C</a:t>
            </a:r>
            <a:r>
              <a:rPr lang="es-ES" sz="2800" dirty="0">
                <a:latin typeface="Arial Black" panose="020B0A04020102020204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04777A-2FB9-363E-0840-604CC17DD01D}"/>
              </a:ext>
            </a:extLst>
          </p:cNvPr>
          <p:cNvSpPr txBox="1"/>
          <p:nvPr/>
        </p:nvSpPr>
        <p:spPr>
          <a:xfrm>
            <a:off x="1047137" y="5368409"/>
            <a:ext cx="9291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Identificar problema central, causas y efectos</a:t>
            </a:r>
            <a:endParaRPr lang="en-US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7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PASOS PARA ELABORAR EL ÁRBOL DE PROBLEMAS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06477" y="2646664"/>
            <a:ext cx="118746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1. </a:t>
            </a:r>
            <a:r>
              <a:rPr lang="es-ES" sz="2800" dirty="0">
                <a:latin typeface="Arial Black" panose="020B0A04020102020204" pitchFamily="34" charset="0"/>
              </a:rPr>
              <a:t>Escribir el problema central en  en el centro de la página</a:t>
            </a: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 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2. </a:t>
            </a:r>
            <a:r>
              <a:rPr lang="es-ES" sz="2800" dirty="0">
                <a:latin typeface="Arial Black" panose="020B0A04020102020204" pitchFamily="34" charset="0"/>
              </a:rPr>
              <a:t>Registrar  las causas en la parte baja del árbol, organizadas en orden prioritario de causalidad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3. </a:t>
            </a:r>
            <a:r>
              <a:rPr lang="es-ES" sz="2800" dirty="0">
                <a:latin typeface="Arial Black" panose="020B0A04020102020204" pitchFamily="34" charset="0"/>
              </a:rPr>
              <a:t>Registrar  los efectos en la parte alta del árbol, organizados en orden prioritario de causalidad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4. </a:t>
            </a:r>
            <a:r>
              <a:rPr lang="es-ES" sz="2800" dirty="0">
                <a:latin typeface="Arial Black" panose="020B0A04020102020204" pitchFamily="34" charset="0"/>
              </a:rPr>
              <a:t>Revisar, verificar, ajustar, validar su lógica y consistencia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187" y="818719"/>
            <a:ext cx="119383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El análisis resulta más valioso cuando se efectúa de forma colectiva en que participan los miembros del proyecto y las partes interesadas</a:t>
            </a:r>
          </a:p>
        </p:txBody>
      </p:sp>
    </p:spTree>
    <p:extLst>
      <p:ext uri="{BB962C8B-B14F-4D97-AF65-F5344CB8AC3E}">
        <p14:creationId xmlns:p14="http://schemas.microsoft.com/office/powerpoint/2010/main" val="186702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523214"/>
            <a:ext cx="12191999" cy="64633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 rot="16200000">
            <a:off x="-387926" y="5320148"/>
            <a:ext cx="2036618" cy="9541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Asegurar que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745682" y="4890654"/>
            <a:ext cx="101692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Las causas representen causas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Los efectos representen efectos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El problema central esté correctamente definido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Las relaciones estén correctamente expresadas 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214"/>
            <a:ext cx="12192000" cy="416594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10"/>
          <p:cNvSpPr txBox="1"/>
          <p:nvPr/>
        </p:nvSpPr>
        <p:spPr>
          <a:xfrm>
            <a:off x="0" y="-6928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ÁRBOL DE PROBLEMAS</a:t>
            </a:r>
          </a:p>
        </p:txBody>
      </p:sp>
    </p:spTree>
    <p:extLst>
      <p:ext uri="{BB962C8B-B14F-4D97-AF65-F5344CB8AC3E}">
        <p14:creationId xmlns:p14="http://schemas.microsoft.com/office/powerpoint/2010/main" val="21515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6B115-55F4-FBC0-5C94-FB41D5658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DE55DF-416A-6AD7-5F85-41FAE2965AB7}"/>
              </a:ext>
            </a:extLst>
          </p:cNvPr>
          <p:cNvSpPr txBox="1"/>
          <p:nvPr/>
        </p:nvSpPr>
        <p:spPr>
          <a:xfrm>
            <a:off x="240048" y="786363"/>
            <a:ext cx="3761251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Arial Black" panose="020B0A04020102020204" pitchFamily="34" charset="0"/>
              </a:rPr>
              <a:t>Contaminación ambiental y afectación de la salud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2047A4-B729-0B5F-DAA6-1E7259CD89DB}"/>
              </a:ext>
            </a:extLst>
          </p:cNvPr>
          <p:cNvSpPr txBox="1"/>
          <p:nvPr/>
        </p:nvSpPr>
        <p:spPr>
          <a:xfrm>
            <a:off x="4805463" y="742645"/>
            <a:ext cx="2642370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Costos económicos para </a:t>
            </a:r>
            <a:r>
              <a:rPr lang="es-ES"/>
              <a:t>las empresas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67E190-B969-B9CA-634B-93108409EFD2}"/>
              </a:ext>
            </a:extLst>
          </p:cNvPr>
          <p:cNvSpPr txBox="1"/>
          <p:nvPr/>
        </p:nvSpPr>
        <p:spPr>
          <a:xfrm>
            <a:off x="8336617" y="656558"/>
            <a:ext cx="3655190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Dificultades para adopción de </a:t>
            </a:r>
            <a:r>
              <a:rPr lang="es-ES"/>
              <a:t>prácticas sostenibles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D0C57-65CE-BB01-550A-0BB060130571}"/>
              </a:ext>
            </a:extLst>
          </p:cNvPr>
          <p:cNvSpPr txBox="1"/>
          <p:nvPr/>
        </p:nvSpPr>
        <p:spPr>
          <a:xfrm>
            <a:off x="1209370" y="2699256"/>
            <a:ext cx="10002232" cy="400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Inadecuado reciclaje de plásticos desechados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6587AC-6C0E-F3CD-3895-BA1383F40235}"/>
              </a:ext>
            </a:extLst>
          </p:cNvPr>
          <p:cNvSpPr txBox="1"/>
          <p:nvPr/>
        </p:nvSpPr>
        <p:spPr>
          <a:xfrm>
            <a:off x="530941" y="4000240"/>
            <a:ext cx="2123766" cy="10156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Inadecuada gestión de residuos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7DEDB4-B27B-75E8-3244-2DDAAB1B98E2}"/>
              </a:ext>
            </a:extLst>
          </p:cNvPr>
          <p:cNvSpPr txBox="1"/>
          <p:nvPr/>
        </p:nvSpPr>
        <p:spPr>
          <a:xfrm>
            <a:off x="4557258" y="4000240"/>
            <a:ext cx="2123767" cy="10156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Falta de alternativas sostenibles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8B477E-7350-F78A-DD86-D9DA315459A1}"/>
              </a:ext>
            </a:extLst>
          </p:cNvPr>
          <p:cNvSpPr txBox="1"/>
          <p:nvPr/>
        </p:nvSpPr>
        <p:spPr>
          <a:xfrm>
            <a:off x="9090337" y="4009968"/>
            <a:ext cx="2035278" cy="70788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Falta de información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07D898-9D5E-749D-8894-E16BA7FD1929}"/>
              </a:ext>
            </a:extLst>
          </p:cNvPr>
          <p:cNvCxnSpPr/>
          <p:nvPr/>
        </p:nvCxnSpPr>
        <p:spPr>
          <a:xfrm>
            <a:off x="1656526" y="3115309"/>
            <a:ext cx="0" cy="8849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1654DB-307D-B60E-4F19-8335991FB601}"/>
              </a:ext>
            </a:extLst>
          </p:cNvPr>
          <p:cNvCxnSpPr/>
          <p:nvPr/>
        </p:nvCxnSpPr>
        <p:spPr>
          <a:xfrm>
            <a:off x="10118225" y="3115209"/>
            <a:ext cx="0" cy="8849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422DF6-7B09-46AB-A348-BF298FDCF489}"/>
              </a:ext>
            </a:extLst>
          </p:cNvPr>
          <p:cNvCxnSpPr/>
          <p:nvPr/>
        </p:nvCxnSpPr>
        <p:spPr>
          <a:xfrm>
            <a:off x="5593922" y="3120229"/>
            <a:ext cx="0" cy="8849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861CDFE-CB1C-DCA6-7131-B1F7786B0E1C}"/>
              </a:ext>
            </a:extLst>
          </p:cNvPr>
          <p:cNvCxnSpPr/>
          <p:nvPr/>
        </p:nvCxnSpPr>
        <p:spPr>
          <a:xfrm flipV="1">
            <a:off x="1563327" y="1902843"/>
            <a:ext cx="9571703" cy="1474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3B6FCBE-19FE-1669-FE21-959FA7B86884}"/>
              </a:ext>
            </a:extLst>
          </p:cNvPr>
          <p:cNvCxnSpPr/>
          <p:nvPr/>
        </p:nvCxnSpPr>
        <p:spPr>
          <a:xfrm>
            <a:off x="1563327" y="1445612"/>
            <a:ext cx="0" cy="4719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D8D69A6-2474-4A28-5F2D-6DFCEB2E38AE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126648" y="1388976"/>
            <a:ext cx="0" cy="51386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11F7FB5-CFB3-5C9C-F947-2ACCC2F42E0A}"/>
              </a:ext>
            </a:extLst>
          </p:cNvPr>
          <p:cNvCxnSpPr/>
          <p:nvPr/>
        </p:nvCxnSpPr>
        <p:spPr>
          <a:xfrm>
            <a:off x="11135030" y="1280408"/>
            <a:ext cx="0" cy="62243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2F025FA-E860-F951-ECDE-2E212F009758}"/>
              </a:ext>
            </a:extLst>
          </p:cNvPr>
          <p:cNvCxnSpPr/>
          <p:nvPr/>
        </p:nvCxnSpPr>
        <p:spPr>
          <a:xfrm>
            <a:off x="6132200" y="1917591"/>
            <a:ext cx="0" cy="78166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10">
            <a:extLst>
              <a:ext uri="{FF2B5EF4-FFF2-40B4-BE49-F238E27FC236}">
                <a16:creationId xmlns:a16="http://schemas.microsoft.com/office/drawing/2014/main" id="{D7D9C67E-D441-23B3-CF3D-28FEE5112386}"/>
              </a:ext>
            </a:extLst>
          </p:cNvPr>
          <p:cNvSpPr txBox="1"/>
          <p:nvPr/>
        </p:nvSpPr>
        <p:spPr>
          <a:xfrm>
            <a:off x="0" y="-6928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ÁRBOL DE PROBLEMAS</a:t>
            </a:r>
          </a:p>
        </p:txBody>
      </p:sp>
      <p:sp>
        <p:nvSpPr>
          <p:cNvPr id="36" name="CuadroTexto 21">
            <a:extLst>
              <a:ext uri="{FF2B5EF4-FFF2-40B4-BE49-F238E27FC236}">
                <a16:creationId xmlns:a16="http://schemas.microsoft.com/office/drawing/2014/main" id="{ADC01B8D-8BC1-58DC-BB00-32B8376B381D}"/>
              </a:ext>
            </a:extLst>
          </p:cNvPr>
          <p:cNvSpPr txBox="1"/>
          <p:nvPr/>
        </p:nvSpPr>
        <p:spPr>
          <a:xfrm>
            <a:off x="1112404" y="5678992"/>
            <a:ext cx="10002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Imagen completa de la situación negativa existente</a:t>
            </a:r>
          </a:p>
        </p:txBody>
      </p:sp>
    </p:spTree>
    <p:extLst>
      <p:ext uri="{BB962C8B-B14F-4D97-AF65-F5344CB8AC3E}">
        <p14:creationId xmlns:p14="http://schemas.microsoft.com/office/powerpoint/2010/main" val="38705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789709" y="2321303"/>
            <a:ext cx="10917382" cy="1754326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LA MATRIZ DE VESTER COMO HERRAMIENTA PARA JERARQUIZAR PROBLEMAS</a:t>
            </a:r>
          </a:p>
        </p:txBody>
      </p:sp>
    </p:spTree>
    <p:extLst>
      <p:ext uri="{BB962C8B-B14F-4D97-AF65-F5344CB8AC3E}">
        <p14:creationId xmlns:p14="http://schemas.microsoft.com/office/powerpoint/2010/main" val="3716843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1635" y="0"/>
            <a:ext cx="12193635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7707"/>
            <a:ext cx="12192000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Ejemplo práctico de elaboración de un árbol de problemas empleando la Matriz de Vester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652" y="1311465"/>
            <a:ext cx="10326067" cy="4001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i="1" dirty="0">
                <a:latin typeface="Arial Black" panose="020B0A04020102020204" pitchFamily="34" charset="0"/>
              </a:rPr>
              <a:t>GENERACIÓN DE RESIDUOS PLÁSTICOS EN EL SECTOR ALIMENTARIO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-1701437" y="4246590"/>
            <a:ext cx="416175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prstClr val="black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PROBLEMAS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9652" y="2003705"/>
            <a:ext cx="11007003" cy="4549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Inadecuado reciclaje de plásticos desechados. </a:t>
            </a:r>
          </a:p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Contaminación ambiental y afectación de la salud. </a:t>
            </a:r>
          </a:p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Inadecuada gestión de residuos. </a:t>
            </a:r>
          </a:p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Costos económicos para las empresas. </a:t>
            </a:r>
          </a:p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Falta de alternativas sostenibles. </a:t>
            </a:r>
          </a:p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Dificultades para adopción de prácticas sostenibles. </a:t>
            </a:r>
          </a:p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Falta de información. </a:t>
            </a:r>
            <a:endParaRPr lang="es-E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97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13855"/>
            <a:ext cx="12164295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164295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Relación causal entre los problemas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7091" y="4279900"/>
            <a:ext cx="369916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 Black" panose="020B0A04020102020204" pitchFamily="34" charset="0"/>
              </a:rPr>
              <a:t>Escala de valoración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739" y="4814599"/>
            <a:ext cx="3273505" cy="156966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 Black" panose="020B0A04020102020204" pitchFamily="34" charset="0"/>
              </a:rPr>
              <a:t>0: sin relación</a:t>
            </a:r>
          </a:p>
          <a:p>
            <a:r>
              <a:rPr lang="es-ES" sz="2400" dirty="0">
                <a:latin typeface="Arial Black" panose="020B0A04020102020204" pitchFamily="34" charset="0"/>
              </a:rPr>
              <a:t>1: relación débil</a:t>
            </a:r>
          </a:p>
          <a:p>
            <a:r>
              <a:rPr lang="es-ES" sz="2400" dirty="0">
                <a:latin typeface="Arial Black" panose="020B0A04020102020204" pitchFamily="34" charset="0"/>
              </a:rPr>
              <a:t>2: relación media</a:t>
            </a:r>
          </a:p>
          <a:p>
            <a:r>
              <a:rPr lang="es-ES" sz="2400" dirty="0">
                <a:latin typeface="Arial Black" panose="020B0A04020102020204" pitchFamily="34" charset="0"/>
              </a:rPr>
              <a:t>3: relación fuerte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404053"/>
              </p:ext>
            </p:extLst>
          </p:nvPr>
        </p:nvGraphicFramePr>
        <p:xfrm>
          <a:off x="412955" y="631178"/>
          <a:ext cx="11459493" cy="3504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948">
                  <a:extLst>
                    <a:ext uri="{9D8B030D-6E8A-4147-A177-3AD203B41FA5}">
                      <a16:colId xmlns:a16="http://schemas.microsoft.com/office/drawing/2014/main" val="311736175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20977805"/>
                    </a:ext>
                  </a:extLst>
                </a:gridCol>
                <a:gridCol w="943897">
                  <a:extLst>
                    <a:ext uri="{9D8B030D-6E8A-4147-A177-3AD203B41FA5}">
                      <a16:colId xmlns:a16="http://schemas.microsoft.com/office/drawing/2014/main" val="2911542654"/>
                    </a:ext>
                  </a:extLst>
                </a:gridCol>
                <a:gridCol w="796413">
                  <a:extLst>
                    <a:ext uri="{9D8B030D-6E8A-4147-A177-3AD203B41FA5}">
                      <a16:colId xmlns:a16="http://schemas.microsoft.com/office/drawing/2014/main" val="923724917"/>
                    </a:ext>
                  </a:extLst>
                </a:gridCol>
                <a:gridCol w="953727">
                  <a:extLst>
                    <a:ext uri="{9D8B030D-6E8A-4147-A177-3AD203B41FA5}">
                      <a16:colId xmlns:a16="http://schemas.microsoft.com/office/drawing/2014/main" val="1119647942"/>
                    </a:ext>
                  </a:extLst>
                </a:gridCol>
                <a:gridCol w="712841">
                  <a:extLst>
                    <a:ext uri="{9D8B030D-6E8A-4147-A177-3AD203B41FA5}">
                      <a16:colId xmlns:a16="http://schemas.microsoft.com/office/drawing/2014/main" val="1797642219"/>
                    </a:ext>
                  </a:extLst>
                </a:gridCol>
                <a:gridCol w="698508">
                  <a:extLst>
                    <a:ext uri="{9D8B030D-6E8A-4147-A177-3AD203B41FA5}">
                      <a16:colId xmlns:a16="http://schemas.microsoft.com/office/drawing/2014/main" val="2238588499"/>
                    </a:ext>
                  </a:extLst>
                </a:gridCol>
                <a:gridCol w="680937">
                  <a:extLst>
                    <a:ext uri="{9D8B030D-6E8A-4147-A177-3AD203B41FA5}">
                      <a16:colId xmlns:a16="http://schemas.microsoft.com/office/drawing/2014/main" val="1821158334"/>
                    </a:ext>
                  </a:extLst>
                </a:gridCol>
                <a:gridCol w="3000822">
                  <a:extLst>
                    <a:ext uri="{9D8B030D-6E8A-4147-A177-3AD203B41FA5}">
                      <a16:colId xmlns:a16="http://schemas.microsoft.com/office/drawing/2014/main" val="338480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Problemas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1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2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3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4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5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6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7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Total activos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0670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1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8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557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2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4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33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3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5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629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4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7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025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5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7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573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6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7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315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7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800" kern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6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404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Total pasivos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8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8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9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7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8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4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Black" panose="020B0A04020102020204" pitchFamily="34" charset="0"/>
                        </a:rPr>
                        <a:t>7 </a:t>
                      </a:r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32475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8F080CE-199E-0D44-AC43-D32AFD7E797E}"/>
              </a:ext>
            </a:extLst>
          </p:cNvPr>
          <p:cNvSpPr txBox="1"/>
          <p:nvPr/>
        </p:nvSpPr>
        <p:spPr>
          <a:xfrm>
            <a:off x="131172" y="6391070"/>
            <a:ext cx="4294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Se decide por consenso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1A2141-5369-AE37-D1C9-C65B2C214591}"/>
              </a:ext>
            </a:extLst>
          </p:cNvPr>
          <p:cNvSpPr txBox="1"/>
          <p:nvPr/>
        </p:nvSpPr>
        <p:spPr>
          <a:xfrm>
            <a:off x="4838737" y="4334457"/>
            <a:ext cx="4911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Valor medio activos: </a:t>
            </a:r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6,5</a:t>
            </a:r>
            <a:endParaRPr lang="en-U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B7A983-FEC0-B145-A058-19CBBFC8CC60}"/>
              </a:ext>
            </a:extLst>
          </p:cNvPr>
          <p:cNvSpPr txBox="1"/>
          <p:nvPr/>
        </p:nvSpPr>
        <p:spPr>
          <a:xfrm>
            <a:off x="7252777" y="4910269"/>
            <a:ext cx="3790336" cy="4616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 Black" panose="020B0A04020102020204" pitchFamily="34" charset="0"/>
              </a:rPr>
              <a:t>(8+4)/2 = 6 +0,5 = 7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E86984-B854-C269-E99E-83EF6F1898BB}"/>
              </a:ext>
            </a:extLst>
          </p:cNvPr>
          <p:cNvSpPr txBox="1"/>
          <p:nvPr/>
        </p:nvSpPr>
        <p:spPr>
          <a:xfrm>
            <a:off x="4810170" y="5603769"/>
            <a:ext cx="4999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Valor medio pasivos: </a:t>
            </a:r>
            <a:r>
              <a:rPr lang="es-ES" dirty="0">
                <a:solidFill>
                  <a:srgbClr val="FF0000"/>
                </a:solidFill>
              </a:rPr>
              <a:t>7</a:t>
            </a:r>
            <a:r>
              <a:rPr lang="es-ES" dirty="0"/>
              <a:t> 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63CC07-9D23-1A96-FE3F-2D294550B56B}"/>
              </a:ext>
            </a:extLst>
          </p:cNvPr>
          <p:cNvSpPr txBox="1"/>
          <p:nvPr/>
        </p:nvSpPr>
        <p:spPr>
          <a:xfrm>
            <a:off x="7130375" y="6252692"/>
            <a:ext cx="4075890" cy="4616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(9+4)/2 = 6,5 + 0,5 =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988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Categorización de los problemas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681258"/>
              </p:ext>
            </p:extLst>
          </p:nvPr>
        </p:nvGraphicFramePr>
        <p:xfrm>
          <a:off x="263239" y="720433"/>
          <a:ext cx="11665526" cy="3846008"/>
        </p:xfrm>
        <a:graphic>
          <a:graphicData uri="http://schemas.openxmlformats.org/drawingml/2006/table">
            <a:tbl>
              <a:tblPr firstRow="1" firstCol="1" bandRow="1"/>
              <a:tblGrid>
                <a:gridCol w="1828800">
                  <a:extLst>
                    <a:ext uri="{9D8B030D-6E8A-4147-A177-3AD203B41FA5}">
                      <a16:colId xmlns:a16="http://schemas.microsoft.com/office/drawing/2014/main" val="1656869953"/>
                    </a:ext>
                  </a:extLst>
                </a:gridCol>
                <a:gridCol w="1898072">
                  <a:extLst>
                    <a:ext uri="{9D8B030D-6E8A-4147-A177-3AD203B41FA5}">
                      <a16:colId xmlns:a16="http://schemas.microsoft.com/office/drawing/2014/main" val="3498684911"/>
                    </a:ext>
                  </a:extLst>
                </a:gridCol>
                <a:gridCol w="1842655">
                  <a:extLst>
                    <a:ext uri="{9D8B030D-6E8A-4147-A177-3AD203B41FA5}">
                      <a16:colId xmlns:a16="http://schemas.microsoft.com/office/drawing/2014/main" val="697962412"/>
                    </a:ext>
                  </a:extLst>
                </a:gridCol>
                <a:gridCol w="3762894">
                  <a:extLst>
                    <a:ext uri="{9D8B030D-6E8A-4147-A177-3AD203B41FA5}">
                      <a16:colId xmlns:a16="http://schemas.microsoft.com/office/drawing/2014/main" val="3682045176"/>
                    </a:ext>
                  </a:extLst>
                </a:gridCol>
                <a:gridCol w="2333105">
                  <a:extLst>
                    <a:ext uri="{9D8B030D-6E8A-4147-A177-3AD203B41FA5}">
                      <a16:colId xmlns:a16="http://schemas.microsoft.com/office/drawing/2014/main" val="636220415"/>
                    </a:ext>
                  </a:extLst>
                </a:gridCol>
              </a:tblGrid>
              <a:tr h="4807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Problema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Pasivo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Categoría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Equivalencia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030332"/>
                  </a:ext>
                </a:extLst>
              </a:tr>
              <a:tr h="4807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CRÍTICO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 CENTRAL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073693"/>
                  </a:ext>
                </a:extLst>
              </a:tr>
              <a:tr h="4807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BAJO (4)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PASIVO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EFECTO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207920"/>
                  </a:ext>
                </a:extLst>
              </a:tr>
              <a:tr h="4807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BAJO (5)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PASIVO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EFECTO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871247"/>
                  </a:ext>
                </a:extLst>
              </a:tr>
              <a:tr h="4807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CRÍTICO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178480"/>
                  </a:ext>
                </a:extLst>
              </a:tr>
              <a:tr h="4807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CRÍTICO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803823"/>
                  </a:ext>
                </a:extLst>
              </a:tr>
              <a:tr h="4807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BAJO (4)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9156250"/>
                  </a:ext>
                </a:extLst>
              </a:tr>
              <a:tr h="4807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BAJO (6)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(7)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PASIVO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EFECTO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73356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65018" y="5797014"/>
            <a:ext cx="110697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Con estos resultados el árbol de problemas resulta de fácil construcción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3458" y="4645745"/>
            <a:ext cx="4911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Valor medio activos: </a:t>
            </a:r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6,5</a:t>
            </a:r>
            <a:endParaRPr lang="en-U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86052" y="4631000"/>
            <a:ext cx="4999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Valor medio pasivos: </a:t>
            </a:r>
            <a:r>
              <a:rPr lang="es-ES" dirty="0">
                <a:solidFill>
                  <a:srgbClr val="FF0000"/>
                </a:solidFill>
              </a:rPr>
              <a:t>7</a:t>
            </a:r>
            <a:r>
              <a:rPr lang="es-E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44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311242" y="27699"/>
            <a:ext cx="5444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ESTUDIO INDEPENDIENTE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35525" y="942098"/>
            <a:ext cx="1064029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Identificación de un posible tema para proyecto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¿De qué trata la investigación?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s-ES" sz="28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¿Por qué lo estás haciendo?</a:t>
            </a:r>
          </a:p>
          <a:p>
            <a:pPr lvl="0" algn="just"/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</a:p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Pertinencia: necesidad y utilidad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8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Aporte a la formación personal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Beneficios para otros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9204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adroTexto 35"/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0" y="-6928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ÁRBOL DE PROBLEMAS</a:t>
            </a:r>
          </a:p>
        </p:txBody>
      </p:sp>
      <p:sp>
        <p:nvSpPr>
          <p:cNvPr id="19" name="Flecha doblada hacia arriba 18"/>
          <p:cNvSpPr/>
          <p:nvPr/>
        </p:nvSpPr>
        <p:spPr>
          <a:xfrm rot="5400000">
            <a:off x="-1877286" y="2687782"/>
            <a:ext cx="4599709" cy="498763"/>
          </a:xfrm>
          <a:prstGeom prst="bent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/>
          <p:cNvSpPr txBox="1"/>
          <p:nvPr/>
        </p:nvSpPr>
        <p:spPr>
          <a:xfrm>
            <a:off x="942106" y="4744028"/>
            <a:ext cx="7703130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Construcción del árbol de problemas</a:t>
            </a:r>
          </a:p>
        </p:txBody>
      </p:sp>
      <p:sp>
        <p:nvSpPr>
          <p:cNvPr id="2" name="TextBox 1"/>
          <p:cNvSpPr txBox="1"/>
          <p:nvPr/>
        </p:nvSpPr>
        <p:spPr>
          <a:xfrm rot="18807491">
            <a:off x="8437430" y="1925790"/>
            <a:ext cx="4128654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MATRIZ DE VESTER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1950" y="706584"/>
            <a:ext cx="79732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Los problemas activos son las causas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Los problemas pasivos  son los efectos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El problema crítico es el problema central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Los problemas indiferentes se desechan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187" y="5434962"/>
            <a:ext cx="119383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El análisis resulta más valioso cuando se efectúa de forma colectiva en que participan los miembros del proyecto y las partes interesadas</a:t>
            </a:r>
          </a:p>
        </p:txBody>
      </p:sp>
    </p:spTree>
    <p:extLst>
      <p:ext uri="{BB962C8B-B14F-4D97-AF65-F5344CB8AC3E}">
        <p14:creationId xmlns:p14="http://schemas.microsoft.com/office/powerpoint/2010/main" val="306268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" grpId="0" animBg="1"/>
      <p:bldP spid="3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19" y="73751"/>
            <a:ext cx="11680723" cy="47396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01897" y="870155"/>
            <a:ext cx="2271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7030A0"/>
                </a:solidFill>
                <a:latin typeface="Arial Black" panose="020B0A04020102020204" pitchFamily="34" charset="0"/>
              </a:rPr>
              <a:t>Valor medio</a:t>
            </a:r>
            <a:endParaRPr lang="en-US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5" name="Straight Arrow Connector 4"/>
          <p:cNvCxnSpPr>
            <a:stCxn id="3" idx="1"/>
          </p:cNvCxnSpPr>
          <p:nvPr/>
        </p:nvCxnSpPr>
        <p:spPr>
          <a:xfrm flipH="1">
            <a:off x="7447935" y="1100988"/>
            <a:ext cx="353962" cy="38859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7801898" y="1268360"/>
            <a:ext cx="471947" cy="84065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7419" y="5109845"/>
            <a:ext cx="11046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Si existe más de un problema crítico, se selecciona como central aquel con la mayor puntuación y los demás se consideran causas </a:t>
            </a:r>
            <a:endParaRPr lang="en-U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5EA33E-9528-8F48-881F-CAA6F19B708D}"/>
              </a:ext>
            </a:extLst>
          </p:cNvPr>
          <p:cNvSpPr/>
          <p:nvPr/>
        </p:nvSpPr>
        <p:spPr>
          <a:xfrm>
            <a:off x="8273845" y="1489587"/>
            <a:ext cx="2708683" cy="543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PROBLEMAS CRÍTICOS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468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ÁRBOL DE PROBLEMAS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9716" y="899652"/>
            <a:ext cx="9704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EL PROBLEMA CENTRAL ES EL MÁS CRÍTICO</a:t>
            </a:r>
            <a:endParaRPr lang="en-US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958" y="1946791"/>
            <a:ext cx="8834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>
              <a:buFont typeface="Wingdings" panose="05000000000000000000" pitchFamily="2" charset="2"/>
              <a:buChar char="ü"/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LOS PROBLEMAS ACTIVOS SON CAUSAS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192" y="3274142"/>
            <a:ext cx="917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>
              <a:buFont typeface="Wingdings" panose="05000000000000000000" pitchFamily="2" charset="2"/>
              <a:buChar char="ü"/>
              <a:defRPr sz="280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7030A0"/>
                </a:solidFill>
              </a:rPr>
              <a:t>LOS PROBLEMAS PASIVOS SON EFECTOS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6916" y="4527755"/>
            <a:ext cx="10559845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SIEMPRE SE DEBE DISCUTIR EN EL EQUIPO DE INVESTIGADORES LA LÓGICA DEL RESULTADO ALCANZADO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23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771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TRABAJO POR EQUIPOS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87242" y="1302332"/>
            <a:ext cx="8769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CONSTRUYENO UN ÁRBOL DE PROBLEMAS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746" y="2576952"/>
            <a:ext cx="107649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dirty="0">
                <a:latin typeface="Arial Black" panose="020B0A04020102020204" pitchFamily="34" charset="0"/>
              </a:rPr>
              <a:t>DADA UNA SERIE DE PROBLEMAS, IDENTIFICADOS A PARTIR DE UNA SITUACIÓN ACTUAL, HAGA USO DE LA MATRIZ DE VESTER PARA CONSTRUIR EL CORRESPONDIENTE ÁRBOL DE PROBLEMAS </a:t>
            </a:r>
          </a:p>
        </p:txBody>
      </p:sp>
    </p:spTree>
    <p:extLst>
      <p:ext uri="{BB962C8B-B14F-4D97-AF65-F5344CB8AC3E}">
        <p14:creationId xmlns:p14="http://schemas.microsoft.com/office/powerpoint/2010/main" val="28963561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523215"/>
            <a:ext cx="12192000" cy="64633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-5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ESTUDIO INDEPENDIENTE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21673" y="997530"/>
            <a:ext cx="117763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es-ES" sz="2800" dirty="0">
                <a:latin typeface="Arial Black" panose="020B0A04020102020204" pitchFamily="34" charset="0"/>
              </a:rPr>
              <a:t>Escriba el título de su propuesta de proyecto</a:t>
            </a:r>
          </a:p>
          <a:p>
            <a:pPr marL="514350" indent="-514350" algn="just">
              <a:buAutoNum type="arabicPeriod"/>
            </a:pPr>
            <a:endParaRPr lang="es-ES" sz="2800" dirty="0">
              <a:latin typeface="Arial Black" panose="020B0A040201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s-ES" sz="2800" dirty="0">
                <a:latin typeface="Arial Black" panose="020B0A04020102020204" pitchFamily="34" charset="0"/>
              </a:rPr>
              <a:t>Describa la situación actual de la problemática que pretende solucionar mediante el proyecto</a:t>
            </a:r>
          </a:p>
          <a:p>
            <a:pPr marL="514350" indent="-514350" algn="just">
              <a:buAutoNum type="arabicPeriod"/>
            </a:pPr>
            <a:endParaRPr lang="es-ES" sz="2800" dirty="0">
              <a:latin typeface="Arial Black" panose="020B0A040201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s-ES" sz="2800" dirty="0">
                <a:latin typeface="Arial Black" panose="020B0A04020102020204" pitchFamily="34" charset="0"/>
              </a:rPr>
              <a:t>Enuncie los principales problemas identificados a partir de la situación actual</a:t>
            </a:r>
          </a:p>
          <a:p>
            <a:pPr marL="514350" indent="-514350" algn="just">
              <a:buAutoNum type="arabicPeriod"/>
            </a:pPr>
            <a:endParaRPr lang="es-ES" sz="2800" dirty="0">
              <a:latin typeface="Arial Black" panose="020B0A040201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s-ES" sz="2800" dirty="0">
                <a:latin typeface="Arial Black" panose="020B0A04020102020204" pitchFamily="34" charset="0"/>
              </a:rPr>
              <a:t>Determine el problema central, sus causas y sus efectos</a:t>
            </a:r>
          </a:p>
          <a:p>
            <a:pPr marL="514350" indent="-514350" algn="just">
              <a:buAutoNum type="arabicPeriod"/>
            </a:pPr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5. Construya el árbol de problemas de su propuesta de proyecto </a:t>
            </a:r>
          </a:p>
        </p:txBody>
      </p:sp>
    </p:spTree>
    <p:extLst>
      <p:ext uri="{BB962C8B-B14F-4D97-AF65-F5344CB8AC3E}">
        <p14:creationId xmlns:p14="http://schemas.microsoft.com/office/powerpoint/2010/main" val="3655522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4561730" y="317302"/>
            <a:ext cx="2414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PROYECTO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90945" y="1246913"/>
            <a:ext cx="11596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800" dirty="0">
                <a:latin typeface="Arial Black" panose="020B0A04020102020204" pitchFamily="34" charset="0"/>
              </a:rPr>
              <a:t>Una serie de actividades ordenadas: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movilizan un número determinado de recursos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para lograr unos objetivos definidos, en un periodo de tiempo, en una zona determinada y para un grupo de beneficiarios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soluciona problemas específicos o mejora su situación</a:t>
            </a:r>
          </a:p>
        </p:txBody>
      </p:sp>
    </p:spTree>
    <p:extLst>
      <p:ext uri="{BB962C8B-B14F-4D97-AF65-F5344CB8AC3E}">
        <p14:creationId xmlns:p14="http://schemas.microsoft.com/office/powerpoint/2010/main" val="2775539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955964" y="3865424"/>
            <a:ext cx="10709563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Tema 2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: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La fase de identificación de un proyecto. El análisis de problemas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843514" y="62346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CURSO DE POSGRADO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246916" y="2701646"/>
            <a:ext cx="9712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GESTIÓN DE PROYECTOS CTI</a:t>
            </a:r>
          </a:p>
        </p:txBody>
      </p:sp>
    </p:spTree>
    <p:extLst>
      <p:ext uri="{BB962C8B-B14F-4D97-AF65-F5344CB8AC3E}">
        <p14:creationId xmlns:p14="http://schemas.microsoft.com/office/powerpoint/2010/main" val="353117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5" y="17571"/>
            <a:ext cx="7214407" cy="69997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3" name="CuadroTexto 2"/>
          <p:cNvSpPr txBox="1"/>
          <p:nvPr/>
        </p:nvSpPr>
        <p:spPr>
          <a:xfrm rot="17352146">
            <a:off x="-253797" y="1192813"/>
            <a:ext cx="2374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Objetivo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356764" y="554173"/>
            <a:ext cx="4765961" cy="51864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 algn="ctr">
              <a:lnSpc>
                <a:spcPct val="150000"/>
              </a:lnSpc>
            </a:pPr>
            <a:r>
              <a:rPr lang="es-ES" sz="3200" dirty="0">
                <a:solidFill>
                  <a:prstClr val="black"/>
                </a:solidFill>
              </a:rPr>
              <a:t>Determinar el problema central de un proyecto, así como sus causas y efectos mediante el empleo de la Matriz de Vester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86009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4868885" y="49485"/>
            <a:ext cx="2481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SUMARIO 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370122" y="910438"/>
            <a:ext cx="674915" cy="523220"/>
            <a:chOff x="827313" y="1045029"/>
            <a:chExt cx="674915" cy="523220"/>
          </a:xfrm>
        </p:grpSpPr>
        <p:sp>
          <p:nvSpPr>
            <p:cNvPr id="7" name="Hexágono 6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1</a:t>
              </a:r>
            </a:p>
          </p:txBody>
        </p:sp>
      </p:grpSp>
      <p:cxnSp>
        <p:nvCxnSpPr>
          <p:cNvPr id="13" name="Conector recto de flecha 12"/>
          <p:cNvCxnSpPr/>
          <p:nvPr/>
        </p:nvCxnSpPr>
        <p:spPr>
          <a:xfrm flipV="1">
            <a:off x="914232" y="1447515"/>
            <a:ext cx="494624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1246913" y="2650360"/>
            <a:ext cx="4488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" dirty="0"/>
              <a:t>El árbol de problemas 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391896" y="4223079"/>
            <a:ext cx="674915" cy="523220"/>
            <a:chOff x="827313" y="1045029"/>
            <a:chExt cx="674915" cy="523220"/>
          </a:xfrm>
          <a:solidFill>
            <a:srgbClr val="FF0000"/>
          </a:solidFill>
        </p:grpSpPr>
        <p:sp>
          <p:nvSpPr>
            <p:cNvPr id="21" name="Hexágono 20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3</a:t>
              </a:r>
            </a:p>
          </p:txBody>
        </p:sp>
      </p:grpSp>
      <p:cxnSp>
        <p:nvCxnSpPr>
          <p:cNvPr id="25" name="Conector recto de flecha 24"/>
          <p:cNvCxnSpPr/>
          <p:nvPr/>
        </p:nvCxnSpPr>
        <p:spPr>
          <a:xfrm flipV="1">
            <a:off x="894441" y="4746300"/>
            <a:ext cx="10341595" cy="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o 25"/>
          <p:cNvGrpSpPr/>
          <p:nvPr/>
        </p:nvGrpSpPr>
        <p:grpSpPr>
          <a:xfrm>
            <a:off x="433453" y="2668164"/>
            <a:ext cx="674915" cy="523220"/>
            <a:chOff x="827313" y="1045029"/>
            <a:chExt cx="674915" cy="523220"/>
          </a:xfrm>
          <a:solidFill>
            <a:srgbClr val="7030A0"/>
          </a:solidFill>
        </p:grpSpPr>
        <p:sp>
          <p:nvSpPr>
            <p:cNvPr id="27" name="Hexágono 26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_tradnl" sz="2800" dirty="0">
                  <a:solidFill>
                    <a:prstClr val="white"/>
                  </a:solidFill>
                  <a:latin typeface="Arial Black" panose="020B0A04020102020204" pitchFamily="34" charset="0"/>
                </a:rPr>
                <a:t>2</a:t>
              </a:r>
              <a:endPara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1" name="Conector recto de flecha 30"/>
          <p:cNvCxnSpPr/>
          <p:nvPr/>
        </p:nvCxnSpPr>
        <p:spPr>
          <a:xfrm flipV="1">
            <a:off x="769764" y="3173580"/>
            <a:ext cx="5090710" cy="177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uadroTexto 48"/>
          <p:cNvSpPr txBox="1"/>
          <p:nvPr/>
        </p:nvSpPr>
        <p:spPr>
          <a:xfrm>
            <a:off x="1130132" y="4229959"/>
            <a:ext cx="97595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_tradnl" sz="2800" dirty="0">
                <a:solidFill>
                  <a:srgbClr val="002060"/>
                </a:solidFill>
                <a:latin typeface="Arial Black" panose="020B0A04020102020204" pitchFamily="34" charset="0"/>
              </a:rPr>
              <a:t>La Matriz de Vester como herramienta para jerarquizar problemas</a:t>
            </a:r>
            <a:endParaRPr kumimoji="0" lang="es-ES_tradnl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49944" y="924295"/>
            <a:ext cx="458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Análisis de problemas </a:t>
            </a:r>
          </a:p>
        </p:txBody>
      </p:sp>
    </p:spTree>
    <p:extLst>
      <p:ext uri="{BB962C8B-B14F-4D97-AF65-F5344CB8AC3E}">
        <p14:creationId xmlns:p14="http://schemas.microsoft.com/office/powerpoint/2010/main" val="2815068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5999" cy="3428999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71051" y="332509"/>
            <a:ext cx="52785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ELABORANDO PREGUNTAS ACERCA DE LA TEMÁTICA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60218" y="2272145"/>
            <a:ext cx="5126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Una pregunta por equipo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35527" y="3906984"/>
            <a:ext cx="11693237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dirty="0"/>
              <a:t>Durante el desarrollo del sumario los integrantes del equipo tratarán de responder la pregunta formulada, la reformularán o formularán una nueva, a partir del intercambio de información que se produzca</a:t>
            </a:r>
          </a:p>
        </p:txBody>
      </p:sp>
    </p:spTree>
    <p:extLst>
      <p:ext uri="{BB962C8B-B14F-4D97-AF65-F5344CB8AC3E}">
        <p14:creationId xmlns:p14="http://schemas.microsoft.com/office/powerpoint/2010/main" val="146181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5029213" y="55415"/>
            <a:ext cx="6913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CICLO DE VIDA DE UN PROYECTO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77052" y="678861"/>
            <a:ext cx="7259795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Identificación</a:t>
            </a:r>
            <a:r>
              <a:rPr lang="es-ES" sz="2800" dirty="0">
                <a:latin typeface="Arial Black" panose="020B0A04020102020204" pitchFamily="34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Análisis de problemas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Análisis de involucrados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Análisis de objetivos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Alternativas de intervención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659100" y="814152"/>
            <a:ext cx="1510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FASES</a:t>
            </a:r>
          </a:p>
        </p:txBody>
      </p:sp>
      <p:sp>
        <p:nvSpPr>
          <p:cNvPr id="7" name="CuadroTexto 6"/>
          <p:cNvSpPr txBox="1"/>
          <p:nvPr/>
        </p:nvSpPr>
        <p:spPr>
          <a:xfrm rot="20988843">
            <a:off x="4022578" y="2741309"/>
            <a:ext cx="6920871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FF0000"/>
                </a:solidFill>
              </a:rPr>
              <a:t>2. Formulación</a:t>
            </a:r>
          </a:p>
          <a:p>
            <a:r>
              <a:rPr lang="es-ES" dirty="0">
                <a:solidFill>
                  <a:schemeClr val="tx1"/>
                </a:solidFill>
              </a:rPr>
              <a:t>Elaboración de matriz de ML</a:t>
            </a:r>
          </a:p>
          <a:p>
            <a:r>
              <a:rPr lang="es-ES" dirty="0">
                <a:solidFill>
                  <a:schemeClr val="tx1"/>
                </a:solidFill>
              </a:rPr>
              <a:t>Definición del perfil del proyecto</a:t>
            </a:r>
          </a:p>
          <a:p>
            <a:r>
              <a:rPr lang="es-ES" dirty="0">
                <a:solidFill>
                  <a:srgbClr val="0070C0"/>
                </a:solidFill>
              </a:rPr>
              <a:t>Planificación de actividades</a:t>
            </a:r>
          </a:p>
          <a:p>
            <a:r>
              <a:rPr lang="es-ES" dirty="0">
                <a:solidFill>
                  <a:srgbClr val="0070C0"/>
                </a:solidFill>
              </a:rPr>
              <a:t>Planificación de recursos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215975" y="5147395"/>
            <a:ext cx="5792684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4. Evaluación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Mecanismos para valorar grado en que se ha cumplido con lo definido </a:t>
            </a:r>
          </a:p>
        </p:txBody>
      </p:sp>
      <p:sp>
        <p:nvSpPr>
          <p:cNvPr id="11" name="CuadroTexto 10"/>
          <p:cNvSpPr txBox="1"/>
          <p:nvPr/>
        </p:nvSpPr>
        <p:spPr>
          <a:xfrm rot="1862208">
            <a:off x="-37830" y="4459999"/>
            <a:ext cx="5361736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pPr algn="just"/>
            <a:r>
              <a:rPr lang="es-ES" dirty="0"/>
              <a:t>3. Ejecución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Se llevan a cabo las actividades planteadas </a:t>
            </a:r>
          </a:p>
        </p:txBody>
      </p:sp>
      <p:sp>
        <p:nvSpPr>
          <p:cNvPr id="4" name="Oval 3"/>
          <p:cNvSpPr/>
          <p:nvPr/>
        </p:nvSpPr>
        <p:spPr>
          <a:xfrm>
            <a:off x="277052" y="581875"/>
            <a:ext cx="7412221" cy="26323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125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10" grpId="0" animBg="1"/>
      <p:bldP spid="11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385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NACE EL PROYECTO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80106" y="5708059"/>
            <a:ext cx="4862946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Percepción de una situación problemática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63238" y="4211781"/>
            <a:ext cx="4558146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Motivación por solucionarla</a:t>
            </a:r>
          </a:p>
        </p:txBody>
      </p:sp>
      <p:sp>
        <p:nvSpPr>
          <p:cNvPr id="7" name="Más 6"/>
          <p:cNvSpPr/>
          <p:nvPr/>
        </p:nvSpPr>
        <p:spPr>
          <a:xfrm>
            <a:off x="1953494" y="5264725"/>
            <a:ext cx="387927" cy="387914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 arriba 7"/>
          <p:cNvSpPr/>
          <p:nvPr/>
        </p:nvSpPr>
        <p:spPr>
          <a:xfrm>
            <a:off x="1953487" y="3671458"/>
            <a:ext cx="318655" cy="332509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138544" y="2590802"/>
            <a:ext cx="4738255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C00000"/>
                </a:solidFill>
              </a:rPr>
              <a:t>NACIMIENTO DEL PROYECTO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292427" y="712504"/>
            <a:ext cx="6816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Puede surgir de distintos ámbitos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153897" y="1700147"/>
            <a:ext cx="6871851" cy="44012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pPr algn="just"/>
            <a:r>
              <a:rPr lang="es-ES" dirty="0">
                <a:solidFill>
                  <a:srgbClr val="002060"/>
                </a:solidFill>
              </a:rPr>
              <a:t>• La aplicación deficiente de una política </a:t>
            </a:r>
          </a:p>
          <a:p>
            <a:pPr algn="just"/>
            <a:r>
              <a:rPr lang="es-ES" dirty="0">
                <a:solidFill>
                  <a:srgbClr val="002060"/>
                </a:solidFill>
              </a:rPr>
              <a:t>• Recuperación de infraestructura </a:t>
            </a:r>
          </a:p>
          <a:p>
            <a:pPr algn="just"/>
            <a:r>
              <a:rPr lang="es-ES" dirty="0">
                <a:solidFill>
                  <a:srgbClr val="002060"/>
                </a:solidFill>
              </a:rPr>
              <a:t>• Necesidades o carencias en procesos o grupos de personas </a:t>
            </a:r>
          </a:p>
          <a:p>
            <a:pPr algn="just"/>
            <a:r>
              <a:rPr lang="es-ES" dirty="0">
                <a:solidFill>
                  <a:srgbClr val="002060"/>
                </a:solidFill>
              </a:rPr>
              <a:t>• Bajos niveles de preparación de la fuerza de trabajo  </a:t>
            </a:r>
          </a:p>
          <a:p>
            <a:pPr algn="just"/>
            <a:r>
              <a:rPr lang="es-ES" dirty="0">
                <a:solidFill>
                  <a:srgbClr val="002060"/>
                </a:solidFill>
              </a:rPr>
              <a:t>• Conductas antisociales  detectadas en algún diagnóstico en el ámbito local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" y="554169"/>
            <a:ext cx="4932239" cy="188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0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/>
      <p:bldP spid="12" grpId="0" animBg="1"/>
    </p:bld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11451</TotalTime>
  <Words>1452</Words>
  <Application>Microsoft Office PowerPoint</Application>
  <PresentationFormat>Widescreen</PresentationFormat>
  <Paragraphs>675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Wingdings</vt:lpstr>
      <vt:lpstr>1_Tema de Office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Andrés</dc:creator>
  <cp:lastModifiedBy>Andrés</cp:lastModifiedBy>
  <cp:revision>344</cp:revision>
  <dcterms:created xsi:type="dcterms:W3CDTF">2018-02-08T20:07:53Z</dcterms:created>
  <dcterms:modified xsi:type="dcterms:W3CDTF">2025-03-26T02:33:46Z</dcterms:modified>
</cp:coreProperties>
</file>