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8"/>
  </p:notesMasterIdLst>
  <p:sldIdLst>
    <p:sldId id="386" r:id="rId2"/>
    <p:sldId id="401" r:id="rId3"/>
    <p:sldId id="398" r:id="rId4"/>
    <p:sldId id="399" r:id="rId5"/>
    <p:sldId id="389" r:id="rId6"/>
    <p:sldId id="40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FF9900"/>
    <a:srgbClr val="D062C3"/>
    <a:srgbClr val="FF33CC"/>
    <a:srgbClr val="FFFFFF"/>
    <a:srgbClr val="FFA3E7"/>
    <a:srgbClr val="D35F88"/>
    <a:srgbClr val="000000"/>
    <a:srgbClr val="B6FCC3"/>
    <a:srgbClr val="DBFC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98" autoAdjust="0"/>
    <p:restoredTop sz="94434" autoAdjust="0"/>
  </p:normalViewPr>
  <p:slideViewPr>
    <p:cSldViewPr snapToGrid="0">
      <p:cViewPr varScale="1">
        <p:scale>
          <a:sx n="70" d="100"/>
          <a:sy n="70" d="100"/>
        </p:scale>
        <p:origin x="75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9F2322-E521-4575-8F79-20EBF0A5B5A8}" type="datetimeFigureOut">
              <a:rPr lang="es-ES" smtClean="0"/>
              <a:pPr/>
              <a:t>04/04/2026</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6F49A2-3846-4ADE-A95F-17461E646EF6}" type="slidenum">
              <a:rPr lang="es-ES" smtClean="0"/>
              <a:pPr/>
              <a:t>‹Nº›</a:t>
            </a:fld>
            <a:endParaRPr lang="es-ES"/>
          </a:p>
        </p:txBody>
      </p:sp>
    </p:spTree>
    <p:extLst>
      <p:ext uri="{BB962C8B-B14F-4D97-AF65-F5344CB8AC3E}">
        <p14:creationId xmlns:p14="http://schemas.microsoft.com/office/powerpoint/2010/main" val="33819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a:p>
        </p:txBody>
      </p:sp>
      <p:sp>
        <p:nvSpPr>
          <p:cNvPr id="4" name="Marcador de fecha 3"/>
          <p:cNvSpPr>
            <a:spLocks noGrp="1"/>
          </p:cNvSpPr>
          <p:nvPr>
            <p:ph type="dt" sz="half" idx="10"/>
          </p:nvPr>
        </p:nvSpPr>
        <p:spPr/>
        <p:txBody>
          <a:body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959378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69065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2467086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281876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1767736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998F8A53-8AC4-45EC-B275-711786650135}" type="datetimeFigureOut">
              <a:rPr lang="en-US" smtClean="0"/>
              <a:pPr/>
              <a:t>4/4/2026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132644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998F8A53-8AC4-45EC-B275-711786650135}" type="datetimeFigureOut">
              <a:rPr lang="en-US" smtClean="0"/>
              <a:pPr/>
              <a:t>4/4/2026</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97956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998F8A53-8AC4-45EC-B275-711786650135}" type="datetimeFigureOut">
              <a:rPr lang="en-US" smtClean="0"/>
              <a:pPr/>
              <a:t>4/4/2026</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072080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98F8A53-8AC4-45EC-B275-711786650135}" type="datetimeFigureOut">
              <a:rPr lang="en-US" smtClean="0"/>
              <a:pPr/>
              <a:t>4/4/2026</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33613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98F8A53-8AC4-45EC-B275-711786650135}" type="datetimeFigureOut">
              <a:rPr lang="en-US" smtClean="0"/>
              <a:pPr/>
              <a:t>4/4/2026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112127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98F8A53-8AC4-45EC-B275-711786650135}" type="datetimeFigureOut">
              <a:rPr lang="en-US" smtClean="0"/>
              <a:pPr/>
              <a:t>4/4/2026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03447126-D055-4E3D-A298-C99BC2C6EEFB}" type="slidenum">
              <a:rPr lang="en-US" smtClean="0"/>
              <a:pPr/>
              <a:t>‹Nº›</a:t>
            </a:fld>
            <a:endParaRPr lang="en-US"/>
          </a:p>
        </p:txBody>
      </p:sp>
    </p:spTree>
    <p:extLst>
      <p:ext uri="{BB962C8B-B14F-4D97-AF65-F5344CB8AC3E}">
        <p14:creationId xmlns:p14="http://schemas.microsoft.com/office/powerpoint/2010/main" val="68452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92941"/>
          </a:srgb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F8A53-8AC4-45EC-B275-711786650135}" type="datetimeFigureOut">
              <a:rPr lang="en-US" smtClean="0"/>
              <a:pPr/>
              <a:t>4/4/2026</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47126-D055-4E3D-A298-C99BC2C6EEFB}" type="slidenum">
              <a:rPr lang="en-US" smtClean="0"/>
              <a:pPr/>
              <a:t>‹Nº›</a:t>
            </a:fld>
            <a:endParaRPr lang="en-US"/>
          </a:p>
        </p:txBody>
      </p:sp>
    </p:spTree>
    <p:extLst>
      <p:ext uri="{BB962C8B-B14F-4D97-AF65-F5344CB8AC3E}">
        <p14:creationId xmlns:p14="http://schemas.microsoft.com/office/powerpoint/2010/main" val="808712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18615" y="723329"/>
            <a:ext cx="11000095" cy="3785652"/>
          </a:xfrm>
          <a:prstGeom prst="rect">
            <a:avLst/>
          </a:prstGeom>
        </p:spPr>
        <p:txBody>
          <a:bodyPr wrap="square">
            <a:spAutoFit/>
          </a:bodyPr>
          <a:lstStyle/>
          <a:p>
            <a:pPr algn="just" eaLnBrk="0" fontAlgn="base" hangingPunct="0">
              <a:spcBef>
                <a:spcPct val="0"/>
              </a:spcBef>
              <a:spcAft>
                <a:spcPct val="0"/>
              </a:spcAft>
            </a:pPr>
            <a:r>
              <a:rPr lang="es-ES" sz="3200" b="1" dirty="0">
                <a:latin typeface="Arial" panose="020B0604020202020204" pitchFamily="34" charset="0"/>
                <a:cs typeface="Arial" panose="020B0604020202020204" pitchFamily="34" charset="0"/>
              </a:rPr>
              <a:t>Tema   IV:  Autores representativos de la creación de estos tiempos. La mujer en la literatura cubana.  Dulce María </a:t>
            </a:r>
            <a:r>
              <a:rPr lang="es-ES" sz="3200" b="1" dirty="0" err="1">
                <a:latin typeface="Arial" panose="020B0604020202020204" pitchFamily="34" charset="0"/>
                <a:cs typeface="Arial" panose="020B0604020202020204" pitchFamily="34" charset="0"/>
              </a:rPr>
              <a:t>Loynaz</a:t>
            </a:r>
            <a:r>
              <a:rPr lang="es-ES" sz="3200" b="1" dirty="0">
                <a:latin typeface="Arial" panose="020B0604020202020204" pitchFamily="34" charset="0"/>
                <a:cs typeface="Arial" panose="020B0604020202020204" pitchFamily="34" charset="0"/>
              </a:rPr>
              <a:t>, Nancy Morejón, Margarita Mateo Palmer</a:t>
            </a:r>
            <a:endParaRPr lang="es-ES" sz="3200" dirty="0">
              <a:latin typeface="Arial" panose="020B0604020202020204" pitchFamily="34" charset="0"/>
              <a:cs typeface="Arial" panose="020B0604020202020204" pitchFamily="34" charset="0"/>
            </a:endParaRPr>
          </a:p>
          <a:p>
            <a:pPr lvl="0" algn="just" eaLnBrk="0" fontAlgn="base" hangingPunct="0">
              <a:spcBef>
                <a:spcPct val="0"/>
              </a:spcBef>
              <a:spcAft>
                <a:spcPct val="0"/>
              </a:spcAft>
            </a:pPr>
            <a:endParaRPr lang="es-ES" sz="3600" b="1" dirty="0" smtClean="0">
              <a:solidFill>
                <a:prstClr val="black"/>
              </a:solidFill>
              <a:latin typeface="Arial" panose="020B0604020202020204" pitchFamily="34" charset="0"/>
              <a:cs typeface="Arial" panose="020B0604020202020204" pitchFamily="34" charset="0"/>
            </a:endParaRPr>
          </a:p>
          <a:p>
            <a:pPr lvl="0" algn="just" eaLnBrk="0" fontAlgn="base" hangingPunct="0">
              <a:spcBef>
                <a:spcPct val="0"/>
              </a:spcBef>
              <a:spcAft>
                <a:spcPct val="0"/>
              </a:spcAft>
            </a:pPr>
            <a:r>
              <a:rPr lang="es-ES" sz="3600" b="1" dirty="0" smtClean="0">
                <a:solidFill>
                  <a:prstClr val="black"/>
                </a:solidFill>
                <a:latin typeface="Arial" panose="020B0604020202020204" pitchFamily="34" charset="0"/>
                <a:cs typeface="Arial" panose="020B0604020202020204" pitchFamily="34" charset="0"/>
              </a:rPr>
              <a:t>Sumario  </a:t>
            </a:r>
            <a:endParaRPr lang="es-ES" sz="3600" b="1" dirty="0">
              <a:solidFill>
                <a:prstClr val="black"/>
              </a:solidFill>
              <a:latin typeface="Arial" panose="020B0604020202020204" pitchFamily="34" charset="0"/>
              <a:cs typeface="Arial" panose="020B0604020202020204" pitchFamily="34" charset="0"/>
            </a:endParaRPr>
          </a:p>
          <a:p>
            <a:pPr marL="457200" lvl="0" indent="-457200" algn="just" eaLnBrk="0" fontAlgn="base" hangingPunct="0">
              <a:spcBef>
                <a:spcPct val="0"/>
              </a:spcBef>
              <a:spcAft>
                <a:spcPct val="0"/>
              </a:spcAft>
              <a:buFont typeface="Wingdings" panose="05000000000000000000" pitchFamily="2" charset="2"/>
              <a:buChar char="ü"/>
            </a:pPr>
            <a:r>
              <a:rPr lang="es-ES" sz="3600" dirty="0" smtClean="0">
                <a:latin typeface="Arial" panose="020B0604020202020204" pitchFamily="34" charset="0"/>
                <a:cs typeface="Arial" panose="020B0604020202020204" pitchFamily="34" charset="0"/>
              </a:rPr>
              <a:t>La mujer en la literatura cubana de la Revolución</a:t>
            </a:r>
            <a:r>
              <a:rPr lang="es-ES" sz="3600" dirty="0">
                <a:latin typeface="Arial" panose="020B0604020202020204" pitchFamily="34" charset="0"/>
                <a:cs typeface="Arial" panose="020B0604020202020204" pitchFamily="34" charset="0"/>
              </a:rPr>
              <a:t>. </a:t>
            </a:r>
            <a:r>
              <a:rPr lang="es-ES" sz="3600" dirty="0" smtClean="0">
                <a:latin typeface="Arial" panose="020B0604020202020204" pitchFamily="34" charset="0"/>
                <a:cs typeface="Arial" panose="020B0604020202020204" pitchFamily="34" charset="0"/>
              </a:rPr>
              <a:t>Obras </a:t>
            </a:r>
            <a:r>
              <a:rPr lang="es-ES" sz="3600" dirty="0">
                <a:latin typeface="Arial" panose="020B0604020202020204" pitchFamily="34" charset="0"/>
                <a:cs typeface="Arial" panose="020B0604020202020204" pitchFamily="34" charset="0"/>
              </a:rPr>
              <a:t>significativas.</a:t>
            </a:r>
          </a:p>
        </p:txBody>
      </p:sp>
    </p:spTree>
    <p:extLst>
      <p:ext uri="{BB962C8B-B14F-4D97-AF65-F5344CB8AC3E}">
        <p14:creationId xmlns:p14="http://schemas.microsoft.com/office/powerpoint/2010/main" val="2274910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0753" y="1433015"/>
            <a:ext cx="10590662" cy="4339988"/>
          </a:xfrm>
        </p:spPr>
        <p:txBody>
          <a:bodyPr>
            <a:noAutofit/>
          </a:bodyPr>
          <a:lstStyle/>
          <a:p>
            <a:r>
              <a:rPr lang="es-ES" sz="3200" b="1" dirty="0">
                <a:latin typeface="Arial" panose="020B0604020202020204" pitchFamily="34" charset="0"/>
                <a:cs typeface="Arial" panose="020B0604020202020204" pitchFamily="34" charset="0"/>
              </a:rPr>
              <a:t>Si me quieres, quiéreme entera </a:t>
            </a:r>
            <a:r>
              <a:rPr lang="es-ES" sz="3200" dirty="0">
                <a:latin typeface="Arial" panose="020B0604020202020204" pitchFamily="34" charset="0"/>
                <a:cs typeface="Arial" panose="020B0604020202020204" pitchFamily="34" charset="0"/>
              </a:rPr>
              <a:t/>
            </a:r>
            <a:br>
              <a:rPr lang="es-ES" sz="3200" dirty="0">
                <a:latin typeface="Arial" panose="020B0604020202020204" pitchFamily="34" charset="0"/>
                <a:cs typeface="Arial" panose="020B0604020202020204" pitchFamily="34" charset="0"/>
              </a:rPr>
            </a:br>
            <a:r>
              <a:rPr lang="es-ES" sz="3200" b="1" dirty="0">
                <a:latin typeface="Arial" panose="020B0604020202020204" pitchFamily="34" charset="0"/>
                <a:cs typeface="Arial" panose="020B0604020202020204" pitchFamily="34" charset="0"/>
              </a:rPr>
              <a:t> </a:t>
            </a:r>
            <a:r>
              <a:rPr lang="es-ES" sz="3200" dirty="0">
                <a:latin typeface="Arial" panose="020B0604020202020204" pitchFamily="34" charset="0"/>
                <a:cs typeface="Arial" panose="020B0604020202020204" pitchFamily="34" charset="0"/>
              </a:rPr>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Si me quieres, quiéreme entera,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no por zonas de luz o sombra…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Si me quieres, quiéreme negra y blanca.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Y gris, y verde, y rubia, y morena…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Quiéreme día, quiéreme noche…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¡Y madrugada en la ventana abierta!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Si me quieres, no me recortes: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¡Quiéreme toda…O no me quieras!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                              </a:t>
            </a:r>
            <a:r>
              <a:rPr lang="es-ES" sz="3200" b="1" dirty="0">
                <a:latin typeface="Arial" panose="020B0604020202020204" pitchFamily="34" charset="0"/>
                <a:cs typeface="Arial" panose="020B0604020202020204" pitchFamily="34" charset="0"/>
              </a:rPr>
              <a:t>Dulce María </a:t>
            </a:r>
            <a:r>
              <a:rPr lang="es-ES" sz="3200" b="1" dirty="0" err="1">
                <a:latin typeface="Arial" panose="020B0604020202020204" pitchFamily="34" charset="0"/>
                <a:cs typeface="Arial" panose="020B0604020202020204" pitchFamily="34" charset="0"/>
              </a:rPr>
              <a:t>Loynaz</a:t>
            </a:r>
            <a:r>
              <a:rPr lang="es-ES" sz="3200" b="1" dirty="0">
                <a:latin typeface="Arial" panose="020B0604020202020204" pitchFamily="34" charset="0"/>
                <a:cs typeface="Arial" panose="020B0604020202020204" pitchFamily="34" charset="0"/>
              </a:rPr>
              <a:t> (</a:t>
            </a:r>
            <a:r>
              <a:rPr lang="es-ES" sz="3200" b="1" dirty="0" smtClean="0">
                <a:latin typeface="Arial" panose="020B0604020202020204" pitchFamily="34" charset="0"/>
                <a:cs typeface="Arial" panose="020B0604020202020204" pitchFamily="34" charset="0"/>
              </a:rPr>
              <a:t>1910-1997)              </a:t>
            </a:r>
            <a:r>
              <a:rPr lang="es-ES" sz="3200" dirty="0">
                <a:latin typeface="Arial" panose="020B0604020202020204" pitchFamily="34" charset="0"/>
                <a:cs typeface="Arial" panose="020B0604020202020204" pitchFamily="34" charset="0"/>
              </a:rPr>
              <a:t/>
            </a:r>
            <a:br>
              <a:rPr lang="es-ES" sz="3200" dirty="0">
                <a:latin typeface="Arial" panose="020B0604020202020204" pitchFamily="34" charset="0"/>
                <a:cs typeface="Arial" panose="020B0604020202020204" pitchFamily="34" charset="0"/>
              </a:rPr>
            </a:br>
            <a:r>
              <a:rPr lang="es-ES" sz="3200" dirty="0">
                <a:latin typeface="Arial" panose="020B0604020202020204" pitchFamily="34" charset="0"/>
                <a:cs typeface="Arial" panose="020B0604020202020204" pitchFamily="34" charset="0"/>
              </a:rPr>
              <a:t> </a:t>
            </a:r>
          </a:p>
        </p:txBody>
      </p:sp>
      <p:pic>
        <p:nvPicPr>
          <p:cNvPr id="3" name="Imagen 2"/>
          <p:cNvPicPr>
            <a:picLocks noChangeAspect="1"/>
          </p:cNvPicPr>
          <p:nvPr/>
        </p:nvPicPr>
        <p:blipFill>
          <a:blip r:embed="rId2"/>
          <a:stretch>
            <a:fillRect/>
          </a:stretch>
        </p:blipFill>
        <p:spPr>
          <a:xfrm>
            <a:off x="9646828" y="312020"/>
            <a:ext cx="2172133" cy="3577592"/>
          </a:xfrm>
          <a:prstGeom prst="rect">
            <a:avLst/>
          </a:prstGeom>
        </p:spPr>
      </p:pic>
    </p:spTree>
    <p:extLst>
      <p:ext uri="{BB962C8B-B14F-4D97-AF65-F5344CB8AC3E}">
        <p14:creationId xmlns:p14="http://schemas.microsoft.com/office/powerpoint/2010/main" val="2576945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254171" y="564436"/>
            <a:ext cx="6154057" cy="1567543"/>
          </a:xfrm>
        </p:spPr>
        <p:txBody>
          <a:bodyPr>
            <a:normAutofit fontScale="90000"/>
          </a:bodyPr>
          <a:lstStyle/>
          <a:p>
            <a:pPr eaLnBrk="1" hangingPunct="1"/>
            <a:r>
              <a:rPr lang="es-MX" sz="1371" dirty="0">
                <a:solidFill>
                  <a:srgbClr val="215968"/>
                </a:solidFill>
                <a:latin typeface="Arial" panose="020B0604020202020204" pitchFamily="34" charset="0"/>
                <a:cs typeface="Arial" panose="020B0604020202020204" pitchFamily="34" charset="0"/>
              </a:rPr>
              <a:t/>
            </a:r>
            <a:br>
              <a:rPr lang="es-MX" sz="1371" dirty="0">
                <a:solidFill>
                  <a:srgbClr val="215968"/>
                </a:solidFill>
                <a:latin typeface="Arial" panose="020B0604020202020204" pitchFamily="34" charset="0"/>
                <a:cs typeface="Arial" panose="020B0604020202020204" pitchFamily="34" charset="0"/>
              </a:rPr>
            </a:br>
            <a:r>
              <a:rPr lang="es-MX" sz="3352" dirty="0">
                <a:solidFill>
                  <a:srgbClr val="003399"/>
                </a:solidFill>
                <a:latin typeface="Arial" panose="020B0604020202020204" pitchFamily="34" charset="0"/>
                <a:cs typeface="Arial" panose="020B0604020202020204" pitchFamily="34" charset="0"/>
              </a:rPr>
              <a:t> </a:t>
            </a:r>
            <a:br>
              <a:rPr lang="es-MX" sz="3352" dirty="0">
                <a:solidFill>
                  <a:srgbClr val="003399"/>
                </a:solidFill>
                <a:latin typeface="Arial" panose="020B0604020202020204" pitchFamily="34" charset="0"/>
                <a:cs typeface="Arial" panose="020B0604020202020204" pitchFamily="34" charset="0"/>
              </a:rPr>
            </a:br>
            <a:r>
              <a:rPr lang="es-MX" sz="2743" dirty="0">
                <a:solidFill>
                  <a:srgbClr val="003399"/>
                </a:solidFill>
                <a:latin typeface="Arial Unicode MS" panose="020B0604020202020204" pitchFamily="34" charset="-128"/>
                <a:cs typeface="Arial" panose="020B0604020202020204" pitchFamily="34" charset="0"/>
              </a:rPr>
              <a:t/>
            </a:r>
            <a:br>
              <a:rPr lang="es-MX" sz="2743" dirty="0">
                <a:solidFill>
                  <a:srgbClr val="003399"/>
                </a:solidFill>
                <a:latin typeface="Arial Unicode MS" panose="020B0604020202020204" pitchFamily="34" charset="-128"/>
                <a:cs typeface="Arial" panose="020B0604020202020204" pitchFamily="34" charset="0"/>
              </a:rPr>
            </a:br>
            <a:r>
              <a:rPr lang="es-MX" sz="2743" b="1" dirty="0">
                <a:solidFill>
                  <a:srgbClr val="003399"/>
                </a:solidFill>
                <a:latin typeface="Arial Unicode MS" panose="020B0604020202020204" pitchFamily="34" charset="-128"/>
                <a:cs typeface="Arial" panose="020B0604020202020204" pitchFamily="34" charset="0"/>
              </a:rPr>
              <a:t>      </a:t>
            </a:r>
            <a:r>
              <a:rPr lang="es-MX" sz="1524" dirty="0">
                <a:solidFill>
                  <a:srgbClr val="CC0099"/>
                </a:solidFill>
                <a:latin typeface="Arial Unicode MS" panose="020B0604020202020204" pitchFamily="34" charset="-128"/>
                <a:cs typeface="Arial" panose="020B0604020202020204" pitchFamily="34" charset="0"/>
              </a:rPr>
              <a:t/>
            </a:r>
            <a:br>
              <a:rPr lang="es-MX" sz="1524" dirty="0">
                <a:solidFill>
                  <a:srgbClr val="CC0099"/>
                </a:solidFill>
                <a:latin typeface="Arial Unicode MS" panose="020B0604020202020204" pitchFamily="34" charset="-128"/>
                <a:cs typeface="Arial" panose="020B0604020202020204" pitchFamily="34" charset="0"/>
              </a:rPr>
            </a:br>
            <a:r>
              <a:rPr lang="es-MX" sz="1524" dirty="0">
                <a:solidFill>
                  <a:srgbClr val="CC0099"/>
                </a:solidFill>
                <a:latin typeface="Arial Unicode MS" panose="020B0604020202020204" pitchFamily="34" charset="-128"/>
                <a:cs typeface="Arial" panose="020B0604020202020204" pitchFamily="34" charset="0"/>
              </a:rPr>
              <a:t/>
            </a:r>
            <a:br>
              <a:rPr lang="es-MX" sz="1524" dirty="0">
                <a:solidFill>
                  <a:srgbClr val="CC0099"/>
                </a:solidFill>
                <a:latin typeface="Arial Unicode MS" panose="020B0604020202020204" pitchFamily="34" charset="-128"/>
                <a:cs typeface="Arial" panose="020B0604020202020204" pitchFamily="34" charset="0"/>
              </a:rPr>
            </a:br>
            <a:endParaRPr lang="es-ES" altLang="es-ES" sz="1829" dirty="0">
              <a:solidFill>
                <a:srgbClr val="CC0099"/>
              </a:solidFill>
              <a:latin typeface="Arial Unicode MS" panose="020B0604020202020204" pitchFamily="34" charset="-128"/>
              <a:ea typeface="Verdana" panose="020B0604030504040204" pitchFamily="34" charset="0"/>
              <a:cs typeface="Arial" panose="020B0604020202020204" pitchFamily="34" charset="0"/>
            </a:endParaRPr>
          </a:p>
        </p:txBody>
      </p:sp>
      <p:sp>
        <p:nvSpPr>
          <p:cNvPr id="2" name="1 Rectángulo"/>
          <p:cNvSpPr/>
          <p:nvPr/>
        </p:nvSpPr>
        <p:spPr>
          <a:xfrm>
            <a:off x="1451429" y="235858"/>
            <a:ext cx="9202057" cy="6400800"/>
          </a:xfrm>
          <a:prstGeom prst="rect">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94037" tIns="47018" rIns="94037" bIns="47018" anchor="ctr"/>
          <a:lstStyle/>
          <a:p>
            <a:pPr algn="ctr">
              <a:defRPr/>
            </a:pPr>
            <a:endParaRPr lang="es-ES" sz="1371" dirty="0"/>
          </a:p>
        </p:txBody>
      </p:sp>
      <p:sp>
        <p:nvSpPr>
          <p:cNvPr id="21509" name="AutoShape 11" descr="http://www.arteespana.com/imagenes/impresionismo.jpg"/>
          <p:cNvSpPr>
            <a:spLocks noChangeAspect="1" noChangeArrowheads="1"/>
          </p:cNvSpPr>
          <p:nvPr/>
        </p:nvSpPr>
        <p:spPr bwMode="auto">
          <a:xfrm>
            <a:off x="1335315" y="-104019"/>
            <a:ext cx="232229" cy="232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endParaRPr lang="es-MX" sz="1371"/>
          </a:p>
        </p:txBody>
      </p:sp>
      <p:sp>
        <p:nvSpPr>
          <p:cNvPr id="21510" name="AutoShape 13" descr="http://www.arteespana.com/imagenes/impresionismo.jpg"/>
          <p:cNvSpPr>
            <a:spLocks noChangeAspect="1" noChangeArrowheads="1"/>
          </p:cNvSpPr>
          <p:nvPr/>
        </p:nvSpPr>
        <p:spPr bwMode="auto">
          <a:xfrm>
            <a:off x="1799772" y="1048658"/>
            <a:ext cx="232229" cy="232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endParaRPr lang="es-MX" sz="1371"/>
          </a:p>
        </p:txBody>
      </p:sp>
      <p:sp>
        <p:nvSpPr>
          <p:cNvPr id="21511" name="10 Subtítulo"/>
          <p:cNvSpPr>
            <a:spLocks noGrp="1"/>
          </p:cNvSpPr>
          <p:nvPr>
            <p:ph type="subTitle" idx="1"/>
          </p:nvPr>
        </p:nvSpPr>
        <p:spPr>
          <a:xfrm>
            <a:off x="2380344" y="235858"/>
            <a:ext cx="9561898" cy="6192237"/>
          </a:xfrm>
        </p:spPr>
        <p:txBody>
          <a:bodyPr>
            <a:noAutofit/>
          </a:bodyPr>
          <a:lstStyle/>
          <a:p>
            <a:pPr algn="just"/>
            <a:r>
              <a:rPr lang="es-MX" sz="2300" dirty="0">
                <a:latin typeface="Arial" panose="020B0604020202020204" pitchFamily="34" charset="0"/>
                <a:cs typeface="Arial" panose="020B0604020202020204" pitchFamily="34" charset="0"/>
              </a:rPr>
              <a:t>Es considerada por estudiosos de la literatura cubana como la máxima exponente del intimismo </a:t>
            </a:r>
            <a:r>
              <a:rPr lang="es-MX" sz="2300" dirty="0" smtClean="0">
                <a:latin typeface="Arial" panose="020B0604020202020204" pitchFamily="34" charset="0"/>
                <a:cs typeface="Arial" panose="020B0604020202020204" pitchFamily="34" charset="0"/>
              </a:rPr>
              <a:t>posmodernista. Su expresión </a:t>
            </a:r>
            <a:r>
              <a:rPr lang="es-MX" sz="2300" dirty="0">
                <a:latin typeface="Arial" panose="020B0604020202020204" pitchFamily="34" charset="0"/>
                <a:cs typeface="Arial" panose="020B0604020202020204" pitchFamily="34" charset="0"/>
              </a:rPr>
              <a:t>lírica ha plasmado con sencillez y eficacia los temas esenciales del hombre. Con mano maestra logró conjugar lo universal y lo cubano</a:t>
            </a:r>
            <a:r>
              <a:rPr lang="es-MX" sz="2300" dirty="0" smtClean="0">
                <a:latin typeface="Arial" panose="020B0604020202020204" pitchFamily="34" charset="0"/>
                <a:cs typeface="Arial" panose="020B0604020202020204" pitchFamily="34" charset="0"/>
              </a:rPr>
              <a:t>.</a:t>
            </a:r>
          </a:p>
          <a:p>
            <a:pPr algn="just"/>
            <a:r>
              <a:rPr lang="es-MX" sz="2300" dirty="0">
                <a:latin typeface="Arial" panose="020B0604020202020204" pitchFamily="34" charset="0"/>
                <a:cs typeface="Arial" panose="020B0604020202020204" pitchFamily="34" charset="0"/>
              </a:rPr>
              <a:t/>
            </a:r>
            <a:br>
              <a:rPr lang="es-MX" sz="2300" dirty="0">
                <a:latin typeface="Arial" panose="020B0604020202020204" pitchFamily="34" charset="0"/>
                <a:cs typeface="Arial" panose="020B0604020202020204" pitchFamily="34" charset="0"/>
              </a:rPr>
            </a:br>
            <a:r>
              <a:rPr lang="es-ES" sz="2300" dirty="0">
                <a:latin typeface="Arial" panose="020B0604020202020204" pitchFamily="34" charset="0"/>
                <a:cs typeface="Arial" panose="020B0604020202020204" pitchFamily="34" charset="0"/>
              </a:rPr>
              <a:t>S</a:t>
            </a:r>
            <a:r>
              <a:rPr lang="es-MX" sz="2300" dirty="0">
                <a:latin typeface="Arial" panose="020B0604020202020204" pitchFamily="34" charset="0"/>
                <a:cs typeface="Arial" panose="020B0604020202020204" pitchFamily="34" charset="0"/>
              </a:rPr>
              <a:t>u poesía es fuerte e intensa, aunque delicada y fina, desnuda de alma y de palabras, en la que la naturaleza ha estado siempre presente</a:t>
            </a:r>
            <a:r>
              <a:rPr lang="es-MX" sz="2300" dirty="0" smtClean="0">
                <a:latin typeface="Arial" panose="020B0604020202020204" pitchFamily="34" charset="0"/>
                <a:cs typeface="Arial" panose="020B0604020202020204" pitchFamily="34" charset="0"/>
              </a:rPr>
              <a:t>. </a:t>
            </a:r>
            <a:r>
              <a:rPr lang="es-ES" sz="2300" dirty="0">
                <a:latin typeface="Arial" panose="020B0604020202020204" pitchFamily="34" charset="0"/>
                <a:cs typeface="Arial" panose="020B0604020202020204" pitchFamily="34" charset="0"/>
              </a:rPr>
              <a:t/>
            </a:r>
            <a:br>
              <a:rPr lang="es-ES" sz="2300" dirty="0">
                <a:latin typeface="Arial" panose="020B0604020202020204" pitchFamily="34" charset="0"/>
                <a:cs typeface="Arial" panose="020B0604020202020204" pitchFamily="34" charset="0"/>
              </a:rPr>
            </a:br>
            <a:r>
              <a:rPr lang="es-ES" sz="2300" dirty="0" smtClean="0">
                <a:latin typeface="Arial" panose="020B0604020202020204" pitchFamily="34" charset="0"/>
                <a:cs typeface="Arial" panose="020B0604020202020204" pitchFamily="34" charset="0"/>
              </a:rPr>
              <a:t>C</a:t>
            </a:r>
            <a:r>
              <a:rPr lang="es-MX" sz="2300" dirty="0" err="1" smtClean="0">
                <a:latin typeface="Arial" panose="020B0604020202020204" pitchFamily="34" charset="0"/>
                <a:cs typeface="Arial" panose="020B0604020202020204" pitchFamily="34" charset="0"/>
              </a:rPr>
              <a:t>onstituye</a:t>
            </a:r>
            <a:r>
              <a:rPr lang="es-MX" sz="2300" dirty="0" smtClean="0">
                <a:latin typeface="Arial" panose="020B0604020202020204" pitchFamily="34" charset="0"/>
                <a:cs typeface="Arial" panose="020B0604020202020204" pitchFamily="34" charset="0"/>
              </a:rPr>
              <a:t> </a:t>
            </a:r>
            <a:r>
              <a:rPr lang="es-MX" sz="2300" dirty="0">
                <a:latin typeface="Arial" panose="020B0604020202020204" pitchFamily="34" charset="0"/>
                <a:cs typeface="Arial" panose="020B0604020202020204" pitchFamily="34" charset="0"/>
              </a:rPr>
              <a:t>una  muestra excepcional de sensibilidad y autenticidad </a:t>
            </a:r>
            <a:r>
              <a:rPr lang="es-MX" sz="2300" dirty="0" smtClean="0">
                <a:latin typeface="Arial" panose="020B0604020202020204" pitchFamily="34" charset="0"/>
                <a:cs typeface="Arial" panose="020B0604020202020204" pitchFamily="34" charset="0"/>
              </a:rPr>
              <a:t>expresiva. Su personalidad </a:t>
            </a:r>
            <a:r>
              <a:rPr lang="es-MX" sz="2300" dirty="0">
                <a:latin typeface="Arial" panose="020B0604020202020204" pitchFamily="34" charset="0"/>
                <a:cs typeface="Arial" panose="020B0604020202020204" pitchFamily="34" charset="0"/>
              </a:rPr>
              <a:t>poética, siempre presente en España y ampliamente conocida en el mundo de nuestro idioma, se apoya fundamentalmente en su creación propiamente lírica. </a:t>
            </a:r>
            <a:endParaRPr lang="es-MX" sz="2300" dirty="0" smtClean="0">
              <a:latin typeface="Arial" panose="020B0604020202020204" pitchFamily="34" charset="0"/>
              <a:cs typeface="Arial" panose="020B0604020202020204" pitchFamily="34" charset="0"/>
            </a:endParaRPr>
          </a:p>
          <a:p>
            <a:pPr algn="just"/>
            <a:r>
              <a:rPr lang="es-MX" sz="2300" dirty="0" smtClean="0">
                <a:latin typeface="Arial" panose="020B0604020202020204" pitchFamily="34" charset="0"/>
                <a:cs typeface="Arial" panose="020B0604020202020204" pitchFamily="34" charset="0"/>
              </a:rPr>
              <a:t> </a:t>
            </a:r>
            <a:r>
              <a:rPr lang="es-ES" sz="2300" dirty="0" smtClean="0">
                <a:latin typeface="Arial" panose="020B0604020202020204" pitchFamily="34" charset="0"/>
                <a:cs typeface="Arial" panose="020B0604020202020204" pitchFamily="34" charset="0"/>
              </a:rPr>
              <a:t>Al </a:t>
            </a:r>
            <a:r>
              <a:rPr lang="es-ES" sz="2300" dirty="0">
                <a:latin typeface="Arial" panose="020B0604020202020204" pitchFamily="34" charset="0"/>
                <a:cs typeface="Arial" panose="020B0604020202020204" pitchFamily="34" charset="0"/>
              </a:rPr>
              <a:t>decir de Max Enríquez Ureña en 1954, «(…) en sus versos la realidad y la fantasía suelen entrelazarse y confundirse a tal grado, que a veces resulta imposible marcar una línea divisoria entre las dos (...)»</a:t>
            </a:r>
            <a:br>
              <a:rPr lang="es-ES" sz="2300" dirty="0">
                <a:latin typeface="Arial" panose="020B0604020202020204" pitchFamily="34" charset="0"/>
                <a:cs typeface="Arial" panose="020B0604020202020204" pitchFamily="34" charset="0"/>
              </a:rPr>
            </a:br>
            <a:r>
              <a:rPr lang="es-ES" sz="2300" dirty="0">
                <a:latin typeface="Arial" panose="020B0604020202020204" pitchFamily="34" charset="0"/>
                <a:cs typeface="Arial" panose="020B0604020202020204" pitchFamily="34" charset="0"/>
              </a:rPr>
              <a:t/>
            </a:r>
            <a:br>
              <a:rPr lang="es-ES" sz="2300" dirty="0">
                <a:latin typeface="Arial" panose="020B0604020202020204" pitchFamily="34" charset="0"/>
                <a:cs typeface="Arial" panose="020B0604020202020204" pitchFamily="34" charset="0"/>
              </a:rPr>
            </a:br>
            <a:r>
              <a:rPr lang="es-ES" sz="2300" dirty="0" smtClean="0">
                <a:latin typeface="Arial" panose="020B0604020202020204" pitchFamily="34" charset="0"/>
                <a:cs typeface="Arial" panose="020B0604020202020204" pitchFamily="34" charset="0"/>
              </a:rPr>
              <a:t> </a:t>
            </a:r>
            <a:r>
              <a:rPr lang="es-ES" sz="2300" dirty="0">
                <a:latin typeface="Arial" panose="020B0604020202020204" pitchFamily="34" charset="0"/>
                <a:cs typeface="Arial" panose="020B0604020202020204" pitchFamily="34" charset="0"/>
              </a:rPr>
              <a:t>Fue galardonada con el Premio Nacional de Literatura (1987), el Premio de la Crítica (1991) y el Premio Miguel de Cervantes (1992). </a:t>
            </a:r>
            <a:endParaRPr lang="es-ES" sz="2300" dirty="0" smtClean="0">
              <a:latin typeface="Arial" panose="020B0604020202020204" pitchFamily="34" charset="0"/>
              <a:cs typeface="Arial" panose="020B0604020202020204" pitchFamily="34" charset="0"/>
            </a:endParaRPr>
          </a:p>
        </p:txBody>
      </p:sp>
      <p:pic>
        <p:nvPicPr>
          <p:cNvPr id="2151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673" y="128211"/>
            <a:ext cx="2026585" cy="320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90" y="3530708"/>
            <a:ext cx="2038067" cy="310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7521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35315" y="128210"/>
            <a:ext cx="10683724" cy="6400800"/>
          </a:xfrm>
          <a:prstGeom prst="rect">
            <a:avLst/>
          </a:prstGeom>
          <a:noFill/>
          <a:ln w="50800">
            <a:noFill/>
          </a:ln>
        </p:spPr>
        <p:style>
          <a:lnRef idx="2">
            <a:schemeClr val="accent1">
              <a:shade val="50000"/>
            </a:schemeClr>
          </a:lnRef>
          <a:fillRef idx="1">
            <a:schemeClr val="accent1"/>
          </a:fillRef>
          <a:effectRef idx="0">
            <a:schemeClr val="accent1"/>
          </a:effectRef>
          <a:fontRef idx="minor">
            <a:schemeClr val="lt1"/>
          </a:fontRef>
        </p:style>
        <p:txBody>
          <a:bodyPr lIns="94037" tIns="47018" rIns="94037" bIns="47018" anchor="ctr"/>
          <a:lstStyle/>
          <a:p>
            <a:pPr algn="ctr">
              <a:defRPr/>
            </a:pPr>
            <a:endParaRPr lang="es-ES" sz="1371" dirty="0"/>
          </a:p>
        </p:txBody>
      </p:sp>
      <p:sp>
        <p:nvSpPr>
          <p:cNvPr id="22534" name="AutoShape 11" descr="http://www.arteespana.com/imagenes/impresionismo.jpg"/>
          <p:cNvSpPr>
            <a:spLocks noChangeAspect="1" noChangeArrowheads="1"/>
          </p:cNvSpPr>
          <p:nvPr/>
        </p:nvSpPr>
        <p:spPr bwMode="auto">
          <a:xfrm>
            <a:off x="1335315" y="-104019"/>
            <a:ext cx="232229" cy="232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endParaRPr lang="es-MX" sz="1371"/>
          </a:p>
        </p:txBody>
      </p:sp>
      <p:pic>
        <p:nvPicPr>
          <p:cNvPr id="2253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599" y="1031652"/>
            <a:ext cx="3882264" cy="459391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Rectángulo 3"/>
          <p:cNvSpPr/>
          <p:nvPr/>
        </p:nvSpPr>
        <p:spPr>
          <a:xfrm>
            <a:off x="4453674" y="488109"/>
            <a:ext cx="7110484" cy="5262979"/>
          </a:xfrm>
          <a:prstGeom prst="rect">
            <a:avLst/>
          </a:prstGeom>
        </p:spPr>
        <p:txBody>
          <a:bodyPr wrap="square">
            <a:spAutoFit/>
          </a:bodyPr>
          <a:lstStyle/>
          <a:p>
            <a:pPr algn="just"/>
            <a:r>
              <a:rPr lang="es-ES" sz="2800" dirty="0">
                <a:latin typeface="Arial" panose="020B0604020202020204" pitchFamily="34" charset="0"/>
                <a:ea typeface="Arial Unicode MS" panose="020B0604020202020204" pitchFamily="34" charset="-128"/>
                <a:cs typeface="Arial" panose="020B0604020202020204" pitchFamily="34" charset="0"/>
              </a:rPr>
              <a:t>Miguel </a:t>
            </a:r>
            <a:r>
              <a:rPr lang="es-ES" sz="2800" dirty="0" err="1">
                <a:latin typeface="Arial" panose="020B0604020202020204" pitchFamily="34" charset="0"/>
                <a:ea typeface="Arial Unicode MS" panose="020B0604020202020204" pitchFamily="34" charset="-128"/>
                <a:cs typeface="Arial" panose="020B0604020202020204" pitchFamily="34" charset="0"/>
              </a:rPr>
              <a:t>Barnet</a:t>
            </a:r>
            <a:r>
              <a:rPr lang="es-ES" sz="2800" dirty="0">
                <a:latin typeface="Arial" panose="020B0604020202020204" pitchFamily="34" charset="0"/>
                <a:ea typeface="Arial Unicode MS" panose="020B0604020202020204" pitchFamily="34" charset="-128"/>
                <a:cs typeface="Arial" panose="020B0604020202020204" pitchFamily="34" charset="0"/>
              </a:rPr>
              <a:t> expresó: “</a:t>
            </a:r>
            <a:r>
              <a:rPr lang="es-MX" sz="2800" i="1" dirty="0">
                <a:latin typeface="Arial" panose="020B0604020202020204" pitchFamily="34" charset="0"/>
                <a:ea typeface="Arial Unicode MS" panose="020B0604020202020204" pitchFamily="34" charset="-128"/>
                <a:cs typeface="Arial" panose="020B0604020202020204" pitchFamily="34" charset="0"/>
              </a:rPr>
              <a:t>Una mujer enigma, una mujer espejo, una mujer con un látigo en una mano y una rosa en la otra. Una mujer que ha dejado para la literatura del continente las páginas más limpias del castellano. Una mujer donde todos los abolengos de la patria se funden, pólvora y canto. Una mujer en su jardín. (...) Una mujer cuya voz es el silencio. En sus ojos desfilan los ojos del mundo. Aunque ella no lo quiera esta mujer no estará más sola, no va a morir.” </a:t>
            </a:r>
            <a:endParaRPr lang="es-ES" sz="2800" i="1" dirty="0">
              <a:solidFill>
                <a:srgbClr val="898989"/>
              </a:solidFill>
            </a:endParaRPr>
          </a:p>
        </p:txBody>
      </p:sp>
    </p:spTree>
    <p:extLst>
      <p:ext uri="{BB962C8B-B14F-4D97-AF65-F5344CB8AC3E}">
        <p14:creationId xmlns:p14="http://schemas.microsoft.com/office/powerpoint/2010/main" val="4293899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2715903" y="109674"/>
            <a:ext cx="9253183" cy="618630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a:buFont typeface="Arial" panose="020B0604020202020204" pitchFamily="34" charset="0"/>
              <a:buChar char="•"/>
            </a:pPr>
            <a:r>
              <a:rPr lang="es-ES" sz="2200" dirty="0">
                <a:latin typeface="Arial" panose="020B0604020202020204" pitchFamily="34" charset="0"/>
                <a:cs typeface="Arial" panose="020B0604020202020204" pitchFamily="34" charset="0"/>
              </a:rPr>
              <a:t>Nancy Morejón nació en La Habana, en 1944. Es una figura representativa de la incorporación femenina a nuestra actual literatura por su sostenida labor en el campo de las letras y la creciente madurez de sus facultades poéticas.  </a:t>
            </a:r>
            <a:endParaRPr lang="es-ES" sz="2200" dirty="0" smtClean="0">
              <a:latin typeface="Arial" panose="020B0604020202020204" pitchFamily="34" charset="0"/>
              <a:cs typeface="Arial" panose="020B0604020202020204" pitchFamily="34" charset="0"/>
            </a:endParaRPr>
          </a:p>
          <a:p>
            <a:pPr algn="just"/>
            <a:endParaRPr lang="es-ES" sz="2200"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sz="2200" dirty="0" smtClean="0">
                <a:latin typeface="Arial" panose="020B0604020202020204" pitchFamily="34" charset="0"/>
                <a:cs typeface="Arial" panose="020B0604020202020204" pitchFamily="34" charset="0"/>
              </a:rPr>
              <a:t>Pertenece a la Segunda promoción de la Primera </a:t>
            </a:r>
            <a:r>
              <a:rPr lang="es-ES" sz="2200" dirty="0">
                <a:latin typeface="Arial" panose="020B0604020202020204" pitchFamily="34" charset="0"/>
                <a:cs typeface="Arial" panose="020B0604020202020204" pitchFamily="34" charset="0"/>
              </a:rPr>
              <a:t>generación poética de la Revolución</a:t>
            </a:r>
          </a:p>
          <a:p>
            <a:pPr algn="just"/>
            <a:r>
              <a:rPr lang="es-ES" sz="2200" dirty="0">
                <a:latin typeface="Arial" panose="020B0604020202020204" pitchFamily="34" charset="0"/>
                <a:cs typeface="Arial" panose="020B0604020202020204" pitchFamily="34" charset="0"/>
              </a:rPr>
              <a:t> </a:t>
            </a:r>
          </a:p>
          <a:p>
            <a:pPr marL="342900" indent="-342900" algn="just">
              <a:buFont typeface="Arial" panose="020B0604020202020204" pitchFamily="34" charset="0"/>
              <a:buChar char="•"/>
            </a:pPr>
            <a:r>
              <a:rPr lang="es-ES" sz="2200" dirty="0" smtClean="0">
                <a:latin typeface="Arial" panose="020B0604020202020204" pitchFamily="34" charset="0"/>
                <a:cs typeface="Arial" panose="020B0604020202020204" pitchFamily="34" charset="0"/>
              </a:rPr>
              <a:t>Estudió </a:t>
            </a:r>
            <a:r>
              <a:rPr lang="es-ES" sz="2200" dirty="0">
                <a:latin typeface="Arial" panose="020B0604020202020204" pitchFamily="34" charset="0"/>
                <a:cs typeface="Arial" panose="020B0604020202020204" pitchFamily="34" charset="0"/>
              </a:rPr>
              <a:t>Lengua y Literatura Francesa en la Universidad de La Habana y su primera mención le fue otorgada por la UNEAC, en 1967 por su poemario </a:t>
            </a:r>
            <a:r>
              <a:rPr lang="es-ES" sz="2200" i="1" dirty="0">
                <a:latin typeface="Arial" panose="020B0604020202020204" pitchFamily="34" charset="0"/>
                <a:cs typeface="Arial" panose="020B0604020202020204" pitchFamily="34" charset="0"/>
              </a:rPr>
              <a:t>Richard trajo su flauta y otros argumentos. </a:t>
            </a:r>
            <a:r>
              <a:rPr lang="es-ES" sz="2200" dirty="0">
                <a:latin typeface="Arial" panose="020B0604020202020204" pitchFamily="34" charset="0"/>
                <a:cs typeface="Arial" panose="020B0604020202020204" pitchFamily="34" charset="0"/>
              </a:rPr>
              <a:t>Esta misma institución le otorgó el premio de ensayo en 1980. </a:t>
            </a:r>
            <a:endParaRPr lang="es-ES" sz="2200" dirty="0" smtClean="0">
              <a:latin typeface="Arial" panose="020B0604020202020204" pitchFamily="34" charset="0"/>
              <a:cs typeface="Arial" panose="020B0604020202020204" pitchFamily="34" charset="0"/>
            </a:endParaRPr>
          </a:p>
          <a:p>
            <a:pPr algn="just"/>
            <a:endParaRPr lang="es-ES" sz="2200" i="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sz="2200" dirty="0" smtClean="0">
                <a:latin typeface="Arial" panose="020B0604020202020204" pitchFamily="34" charset="0"/>
                <a:cs typeface="Arial" panose="020B0604020202020204" pitchFamily="34" charset="0"/>
              </a:rPr>
              <a:t>Su </a:t>
            </a:r>
            <a:r>
              <a:rPr lang="es-ES" sz="2200" dirty="0">
                <a:latin typeface="Arial" panose="020B0604020202020204" pitchFamily="34" charset="0"/>
                <a:cs typeface="Arial" panose="020B0604020202020204" pitchFamily="34" charset="0"/>
              </a:rPr>
              <a:t>colección de poemas </a:t>
            </a:r>
            <a:r>
              <a:rPr lang="es-ES" sz="2200" i="1" dirty="0">
                <a:latin typeface="Arial" panose="020B0604020202020204" pitchFamily="34" charset="0"/>
                <a:cs typeface="Arial" panose="020B0604020202020204" pitchFamily="34" charset="0"/>
              </a:rPr>
              <a:t>Piedra pulida </a:t>
            </a:r>
            <a:r>
              <a:rPr lang="es-ES" sz="2200" dirty="0">
                <a:latin typeface="Arial" panose="020B0604020202020204" pitchFamily="34" charset="0"/>
                <a:cs typeface="Arial" panose="020B0604020202020204" pitchFamily="34" charset="0"/>
              </a:rPr>
              <a:t>obtuvo el Premio Nacional de la Crítica, en 1986. Como ensayista ha realizado estudios acerca de la obra de Nicolás Guillén y sobre la literatura caribeña. Trabaja en la Casa de las Américas.</a:t>
            </a:r>
            <a:r>
              <a:rPr lang="es-ES" sz="2200" i="1" dirty="0">
                <a:latin typeface="Arial" panose="020B0604020202020204" pitchFamily="34" charset="0"/>
                <a:cs typeface="Arial" panose="020B0604020202020204" pitchFamily="34" charset="0"/>
              </a:rPr>
              <a:t> </a:t>
            </a:r>
            <a:r>
              <a:rPr lang="es-ES" sz="2200" b="1" i="1" dirty="0">
                <a:latin typeface="Arial" panose="020B0604020202020204" pitchFamily="34" charset="0"/>
                <a:cs typeface="Arial" panose="020B0604020202020204" pitchFamily="34" charset="0"/>
              </a:rPr>
              <a:t>Su poesía es serena y profunda, de versos limpios y cálidos</a:t>
            </a:r>
            <a:r>
              <a:rPr lang="es-ES" sz="2200" i="1" dirty="0">
                <a:latin typeface="Arial" panose="020B0604020202020204" pitchFamily="34" charset="0"/>
                <a:cs typeface="Arial" panose="020B0604020202020204" pitchFamily="34" charset="0"/>
              </a:rPr>
              <a:t>, </a:t>
            </a:r>
            <a:r>
              <a:rPr lang="es-ES" sz="2200" dirty="0">
                <a:latin typeface="Arial" panose="020B0604020202020204" pitchFamily="34" charset="0"/>
                <a:cs typeface="Arial" panose="020B0604020202020204" pitchFamily="34" charset="0"/>
              </a:rPr>
              <a:t>como los calificara Mario Benedetti. </a:t>
            </a: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46" y="381894"/>
            <a:ext cx="2088108" cy="2770739"/>
          </a:xfrm>
          <a:prstGeom prst="rect">
            <a:avLst/>
          </a:prstGeom>
        </p:spPr>
      </p:pic>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15" y="3538181"/>
            <a:ext cx="2620369" cy="2344004"/>
          </a:xfrm>
          <a:prstGeom prst="rect">
            <a:avLst/>
          </a:prstGeom>
        </p:spPr>
      </p:pic>
    </p:spTree>
    <p:extLst>
      <p:ext uri="{BB962C8B-B14F-4D97-AF65-F5344CB8AC3E}">
        <p14:creationId xmlns:p14="http://schemas.microsoft.com/office/powerpoint/2010/main" val="3057301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6287" y="2852382"/>
            <a:ext cx="10495128" cy="2920620"/>
          </a:xfrm>
        </p:spPr>
        <p:txBody>
          <a:bodyPr>
            <a:noAutofit/>
          </a:bodyPr>
          <a:lstStyle/>
          <a:p>
            <a:r>
              <a:rPr lang="es-ES" sz="2200" b="1" dirty="0">
                <a:latin typeface="Arial" panose="020B0604020202020204" pitchFamily="34" charset="0"/>
                <a:cs typeface="Arial" panose="020B0604020202020204" pitchFamily="34" charset="0"/>
              </a:rPr>
              <a:t>Madre</a:t>
            </a:r>
            <a:r>
              <a:rPr lang="es-ES" sz="2200" dirty="0">
                <a:latin typeface="Arial" panose="020B0604020202020204" pitchFamily="34" charset="0"/>
                <a:cs typeface="Arial" panose="020B0604020202020204" pitchFamily="34" charset="0"/>
              </a:rPr>
              <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Mi madre no tuvo jardín</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sino islas acantiladas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flotando, bajo el sol,</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en sus corales delicados.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No hubo una rama limpia en su pupila</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sino muchos garrotes.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Qué tiempo aquel cuando corría, descalza,</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sobre la cal de los orfelinatos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y no sabía reír</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y no podía siquiera mirar el horizonte.</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Ella no tuvo el aposento de marfil,</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ni la sala de mimbre,</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ni el vitral silencioso del trópico.</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Mi madre tuvo el canto y el pañuelo</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para acunar la fe de mis entrañas,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para alzar su cabeza de reina desoída</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y dejarnos sus manos, como piedras preciosas,</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frente a los restos fríos del enemigo.</a:t>
            </a:r>
            <a:br>
              <a:rPr lang="es-ES" sz="2200" dirty="0">
                <a:latin typeface="Arial" panose="020B0604020202020204" pitchFamily="34" charset="0"/>
                <a:cs typeface="Arial" panose="020B0604020202020204" pitchFamily="34" charset="0"/>
              </a:rPr>
            </a:br>
            <a:r>
              <a:rPr lang="es-ES" sz="2200" dirty="0">
                <a:latin typeface="Arial" panose="020B0604020202020204" pitchFamily="34" charset="0"/>
                <a:cs typeface="Arial" panose="020B0604020202020204" pitchFamily="34" charset="0"/>
              </a:rPr>
              <a:t>    </a:t>
            </a:r>
            <a:r>
              <a:rPr lang="es-ES" sz="2200" dirty="0" smtClean="0">
                <a:latin typeface="Arial" panose="020B0604020202020204" pitchFamily="34" charset="0"/>
                <a:cs typeface="Arial" panose="020B0604020202020204" pitchFamily="34" charset="0"/>
              </a:rPr>
              <a:t>                                    </a:t>
            </a:r>
            <a:r>
              <a:rPr lang="es-ES" sz="2200" b="1" dirty="0">
                <a:latin typeface="Arial" panose="020B0604020202020204" pitchFamily="34" charset="0"/>
                <a:cs typeface="Arial" panose="020B0604020202020204" pitchFamily="34" charset="0"/>
              </a:rPr>
              <a:t>Nancy Morejón (1944)</a:t>
            </a:r>
            <a:r>
              <a:rPr lang="es-ES" sz="2200" dirty="0">
                <a:latin typeface="Arial" panose="020B0604020202020204" pitchFamily="34" charset="0"/>
                <a:cs typeface="Arial" panose="020B0604020202020204" pitchFamily="34" charset="0"/>
              </a:rPr>
              <a:t/>
            </a:r>
            <a:br>
              <a:rPr lang="es-ES" sz="2200" dirty="0">
                <a:latin typeface="Arial" panose="020B0604020202020204" pitchFamily="34" charset="0"/>
                <a:cs typeface="Arial" panose="020B0604020202020204" pitchFamily="34" charset="0"/>
              </a:rPr>
            </a:br>
            <a:r>
              <a:rPr lang="es-ES" sz="3200" b="1" dirty="0"/>
              <a:t> </a:t>
            </a:r>
            <a:r>
              <a:rPr lang="es-ES" sz="3200" dirty="0"/>
              <a:t/>
            </a:r>
            <a:br>
              <a:rPr lang="es-ES" sz="3200" dirty="0"/>
            </a:br>
            <a:r>
              <a:rPr lang="es-ES" sz="3200" b="1" dirty="0"/>
              <a:t> </a:t>
            </a:r>
            <a:r>
              <a:rPr lang="es-ES" sz="3200" dirty="0"/>
              <a:t/>
            </a:r>
            <a:br>
              <a:rPr lang="es-ES" sz="3200" dirty="0"/>
            </a:br>
            <a:r>
              <a:rPr lang="es-ES" sz="3200" b="1" dirty="0"/>
              <a:t>     </a:t>
            </a:r>
            <a:endParaRPr lang="es-ES" sz="32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5761" y="785882"/>
            <a:ext cx="2565780" cy="269429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5324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5894</TotalTime>
  <Words>284</Words>
  <Application>Microsoft Office PowerPoint</Application>
  <PresentationFormat>Panorámica</PresentationFormat>
  <Paragraphs>18</Paragraphs>
  <Slides>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vt:i4>
      </vt:variant>
    </vt:vector>
  </HeadingPairs>
  <TitlesOfParts>
    <vt:vector size="13" baseType="lpstr">
      <vt:lpstr>Arial Unicode MS</vt:lpstr>
      <vt:lpstr>Arial</vt:lpstr>
      <vt:lpstr>Calibri</vt:lpstr>
      <vt:lpstr>Calibri Light</vt:lpstr>
      <vt:lpstr>Verdana</vt:lpstr>
      <vt:lpstr>Wingdings</vt:lpstr>
      <vt:lpstr>Tema de Office</vt:lpstr>
      <vt:lpstr>Presentación de PowerPoint</vt:lpstr>
      <vt:lpstr>Si me quieres, quiéreme entera    Si me quieres, quiéreme entera,  no por zonas de luz o sombra…  Si me quieres, quiéreme negra y blanca.  Y gris, y verde, y rubia, y morena…  Quiéreme día, quiéreme noche…  ¡Y madrugada en la ventana abierta!    Si me quieres, no me recortes:  ¡Quiéreme toda…O no me quieras!                                Dulce María Loynaz (1910-1997)                </vt:lpstr>
      <vt:lpstr>            </vt:lpstr>
      <vt:lpstr>Presentación de PowerPoint</vt:lpstr>
      <vt:lpstr>Presentación de PowerPoint</vt:lpstr>
      <vt:lpstr>Madre Mi madre no tuvo jardín sino islas acantiladas flotando, bajo el sol, en sus corales delicados. No hubo una rama limpia en su pupila sino muchos garrotes. Qué tiempo aquel cuando corría, descalza, sobre la cal de los orfelinatos y no sabía reír y no podía siquiera mirar el horizonte. Ella no tuvo el aposento de marfil, ni la sala de mimbre, ni el vitral silencioso del trópico. Mi madre tuvo el canto y el pañuelo para acunar la fe de mis entrañas, para alzar su cabeza de reina desoída y dejarnos sus manos, como piedras preciosas, frente a los restos fríos del enemigo.                                         Nancy Morejón (1944)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Adriel</dc:creator>
  <cp:lastModifiedBy>Yordanka</cp:lastModifiedBy>
  <cp:revision>544</cp:revision>
  <dcterms:created xsi:type="dcterms:W3CDTF">2014-10-12T16:01:06Z</dcterms:created>
  <dcterms:modified xsi:type="dcterms:W3CDTF">2026-04-04T19:30:49Z</dcterms:modified>
</cp:coreProperties>
</file>