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85" r:id="rId2"/>
    <p:sldId id="258" r:id="rId3"/>
    <p:sldId id="259" r:id="rId4"/>
    <p:sldId id="260" r:id="rId5"/>
    <p:sldId id="261" r:id="rId6"/>
    <p:sldId id="262" r:id="rId7"/>
    <p:sldId id="263" r:id="rId8"/>
    <p:sldId id="265" r:id="rId9"/>
    <p:sldId id="289" r:id="rId10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DFD8B"/>
    <a:srgbClr val="66FFCC"/>
    <a:srgbClr val="8DFB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77260" autoAdjust="0"/>
  </p:normalViewPr>
  <p:slideViewPr>
    <p:cSldViewPr>
      <p:cViewPr varScale="1">
        <p:scale>
          <a:sx n="57" d="100"/>
          <a:sy n="57" d="100"/>
        </p:scale>
        <p:origin x="177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C38D43-3DFC-410A-996A-F0A00433F722}" type="datetimeFigureOut">
              <a:rPr lang="es-ES_tradnl" smtClean="0"/>
              <a:pPr/>
              <a:t>06/01/2026</a:t>
            </a:fld>
            <a:endParaRPr lang="es-ES_tradn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8E5E85-1B06-4AC5-A966-88D426438967}" type="slidenum">
              <a:rPr lang="es-ES_tradnl" smtClean="0"/>
              <a:pPr/>
              <a:t>‹Nº›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35497667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11297-256E-43C0-9EAB-E57CD420DFF0}" type="datetimeFigureOut">
              <a:rPr lang="es-ES" smtClean="0"/>
              <a:pPr/>
              <a:t>06/01/2026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E5532-A8CB-4E93-A114-B5B3E61DFFE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11297-256E-43C0-9EAB-E57CD420DFF0}" type="datetimeFigureOut">
              <a:rPr lang="es-ES" smtClean="0"/>
              <a:pPr/>
              <a:t>06/01/2026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E5532-A8CB-4E93-A114-B5B3E61DFFE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11297-256E-43C0-9EAB-E57CD420DFF0}" type="datetimeFigureOut">
              <a:rPr lang="es-ES" smtClean="0"/>
              <a:pPr/>
              <a:t>06/01/2026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E5532-A8CB-4E93-A114-B5B3E61DFFE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11297-256E-43C0-9EAB-E57CD420DFF0}" type="datetimeFigureOut">
              <a:rPr lang="es-ES" smtClean="0"/>
              <a:pPr/>
              <a:t>06/01/2026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E5532-A8CB-4E93-A114-B5B3E61DFFE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11297-256E-43C0-9EAB-E57CD420DFF0}" type="datetimeFigureOut">
              <a:rPr lang="es-ES" smtClean="0"/>
              <a:pPr/>
              <a:t>06/01/2026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E5532-A8CB-4E93-A114-B5B3E61DFFE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11297-256E-43C0-9EAB-E57CD420DFF0}" type="datetimeFigureOut">
              <a:rPr lang="es-ES" smtClean="0"/>
              <a:pPr/>
              <a:t>06/01/2026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E5532-A8CB-4E93-A114-B5B3E61DFFE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11297-256E-43C0-9EAB-E57CD420DFF0}" type="datetimeFigureOut">
              <a:rPr lang="es-ES" smtClean="0"/>
              <a:pPr/>
              <a:t>06/01/2026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E5532-A8CB-4E93-A114-B5B3E61DFFE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11297-256E-43C0-9EAB-E57CD420DFF0}" type="datetimeFigureOut">
              <a:rPr lang="es-ES" smtClean="0"/>
              <a:pPr/>
              <a:t>06/01/2026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E5532-A8CB-4E93-A114-B5B3E61DFFE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11297-256E-43C0-9EAB-E57CD420DFF0}" type="datetimeFigureOut">
              <a:rPr lang="es-ES" smtClean="0"/>
              <a:pPr/>
              <a:t>06/01/2026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E5532-A8CB-4E93-A114-B5B3E61DFFE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11297-256E-43C0-9EAB-E57CD420DFF0}" type="datetimeFigureOut">
              <a:rPr lang="es-ES" smtClean="0"/>
              <a:pPr/>
              <a:t>06/01/2026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E5532-A8CB-4E93-A114-B5B3E61DFFE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711297-256E-43C0-9EAB-E57CD420DFF0}" type="datetimeFigureOut">
              <a:rPr lang="es-ES" smtClean="0"/>
              <a:pPr/>
              <a:t>06/01/2026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6EE5532-A8CB-4E93-A114-B5B3E61DFFE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711297-256E-43C0-9EAB-E57CD420DFF0}" type="datetimeFigureOut">
              <a:rPr lang="es-ES" smtClean="0"/>
              <a:pPr/>
              <a:t>06/01/2026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6EE5532-A8CB-4E93-A114-B5B3E61DFFEB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ymgarcia@uart.edu.cu" TargetMode="External"/><Relationship Id="rId5" Type="http://schemas.openxmlformats.org/officeDocument/2006/relationships/hyperlink" Target="mailto:deila@uart.edu.cu" TargetMode="Externa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4.jp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8611" name="Picture 3" descr="I:\MDidactico-Material-Didactico_8651_image.jpg"/>
          <p:cNvPicPr>
            <a:picLocks noChangeAspect="1" noChangeArrowheads="1"/>
          </p:cNvPicPr>
          <p:nvPr/>
        </p:nvPicPr>
        <p:blipFill>
          <a:blip r:embed="rId2"/>
          <a:srcRect l="8956" b="35498"/>
          <a:stretch>
            <a:fillRect/>
          </a:stretch>
        </p:blipFill>
        <p:spPr bwMode="auto">
          <a:xfrm>
            <a:off x="0" y="3000372"/>
            <a:ext cx="4357654" cy="2354783"/>
          </a:xfrm>
          <a:prstGeom prst="rect">
            <a:avLst/>
          </a:prstGeom>
          <a:noFill/>
        </p:spPr>
      </p:pic>
      <p:pic>
        <p:nvPicPr>
          <p:cNvPr id="68610" name="Picture 2" descr="I:\II EDICION\diseño logo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85721" y="214290"/>
            <a:ext cx="2464610" cy="1643073"/>
          </a:xfrm>
          <a:prstGeom prst="rect">
            <a:avLst/>
          </a:prstGeom>
          <a:noFill/>
        </p:spPr>
      </p:pic>
      <p:pic>
        <p:nvPicPr>
          <p:cNvPr id="5" name="Picture 14" descr="D:\COSAS NUESTRAS\Trabajo yosdey\Extensión Universitaria\Actividades extensionistas\Acto del Educador\Fac. CSH color.jpg"/>
          <p:cNvPicPr>
            <a:picLocks noChangeAspect="1" noChangeArrowheads="1"/>
          </p:cNvPicPr>
          <p:nvPr/>
        </p:nvPicPr>
        <p:blipFill>
          <a:blip r:embed="rId4"/>
          <a:srcRect l="4140" t="3519" r="63310" b="31303"/>
          <a:stretch>
            <a:fillRect/>
          </a:stretch>
        </p:blipFill>
        <p:spPr bwMode="auto">
          <a:xfrm>
            <a:off x="7778954" y="214290"/>
            <a:ext cx="793574" cy="8572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Rectangle 3"/>
          <p:cNvSpPr txBox="1">
            <a:spLocks noChangeArrowheads="1"/>
          </p:cNvSpPr>
          <p:nvPr/>
        </p:nvSpPr>
        <p:spPr bwMode="gray">
          <a:xfrm>
            <a:off x="6858016" y="1071553"/>
            <a:ext cx="2574913" cy="100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 eaLnBrk="1" hangingPunct="1">
              <a:buClr>
                <a:schemeClr val="tx2"/>
              </a:buClr>
              <a:buFont typeface="Wingdings" pitchFamily="2" charset="2"/>
              <a:buNone/>
              <a:defRPr/>
            </a:pPr>
            <a:r>
              <a:rPr lang="es-CO" sz="1400" b="1" kern="0" dirty="0">
                <a:latin typeface="Verdana" pitchFamily="34" charset="0"/>
                <a:ea typeface="Verdana" pitchFamily="34" charset="0"/>
                <a:cs typeface="Verdana" pitchFamily="34" charset="0"/>
              </a:rPr>
              <a:t>Universidad de Artemisa</a:t>
            </a:r>
          </a:p>
        </p:txBody>
      </p:sp>
      <p:sp>
        <p:nvSpPr>
          <p:cNvPr id="7" name="6 CuadroTexto"/>
          <p:cNvSpPr txBox="1"/>
          <p:nvPr/>
        </p:nvSpPr>
        <p:spPr>
          <a:xfrm>
            <a:off x="0" y="1923154"/>
            <a:ext cx="9144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3200" dirty="0">
                <a:latin typeface="Arial Black" pitchFamily="34" charset="0"/>
              </a:rPr>
              <a:t>CURSO: </a:t>
            </a:r>
            <a:r>
              <a:rPr lang="es-ES_tradnl" sz="2800" dirty="0">
                <a:latin typeface="Arial Black" pitchFamily="34" charset="0"/>
              </a:rPr>
              <a:t>CONCEPCIONES ACTUALES DE LA DIDÁCTICA</a:t>
            </a:r>
            <a:endParaRPr lang="es-ES" sz="3200" dirty="0">
              <a:latin typeface="Arial Black" pitchFamily="34" charset="0"/>
            </a:endParaRPr>
          </a:p>
        </p:txBody>
      </p:sp>
      <p:sp>
        <p:nvSpPr>
          <p:cNvPr id="8" name="7 CuadroTexto"/>
          <p:cNvSpPr txBox="1"/>
          <p:nvPr/>
        </p:nvSpPr>
        <p:spPr>
          <a:xfrm>
            <a:off x="0" y="5786454"/>
            <a:ext cx="9144032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dirty="0">
                <a:latin typeface="Arial Black" pitchFamily="34" charset="0"/>
              </a:rPr>
              <a:t>Dr. C. Prof. Titular </a:t>
            </a:r>
            <a:r>
              <a:rPr lang="es-ES" sz="2400" dirty="0" err="1">
                <a:latin typeface="Arial Black" pitchFamily="34" charset="0"/>
              </a:rPr>
              <a:t>Deila</a:t>
            </a:r>
            <a:r>
              <a:rPr lang="es-ES" sz="2400" dirty="0">
                <a:latin typeface="Arial Black" pitchFamily="34" charset="0"/>
              </a:rPr>
              <a:t> Vázquez Abella </a:t>
            </a:r>
            <a:r>
              <a:rPr lang="es-ES" sz="1600" dirty="0">
                <a:latin typeface="Arial Black" pitchFamily="34" charset="0"/>
                <a:hlinkClick r:id="rId5"/>
              </a:rPr>
              <a:t>deila@uart.edu.cu</a:t>
            </a:r>
            <a:endParaRPr lang="es-ES" sz="2400" dirty="0">
              <a:latin typeface="Arial Black" pitchFamily="34" charset="0"/>
            </a:endParaRPr>
          </a:p>
          <a:p>
            <a:pPr algn="ctr"/>
            <a:r>
              <a:rPr lang="es-ES" sz="2400" dirty="0" err="1">
                <a:latin typeface="Arial Black" pitchFamily="34" charset="0"/>
              </a:rPr>
              <a:t>DrC</a:t>
            </a:r>
            <a:r>
              <a:rPr lang="es-ES" sz="2400" dirty="0">
                <a:latin typeface="Arial Black" pitchFamily="34" charset="0"/>
              </a:rPr>
              <a:t>. Alberto González </a:t>
            </a:r>
            <a:r>
              <a:rPr lang="es-ES" sz="2400" dirty="0" err="1">
                <a:latin typeface="Arial Black" pitchFamily="34" charset="0"/>
              </a:rPr>
              <a:t>González</a:t>
            </a:r>
            <a:r>
              <a:rPr lang="es-ES" sz="2400">
                <a:latin typeface="Arial Black" pitchFamily="34" charset="0"/>
              </a:rPr>
              <a:t>    </a:t>
            </a:r>
            <a:r>
              <a:rPr lang="es-ES" sz="1600">
                <a:latin typeface="Arial Black" pitchFamily="34" charset="0"/>
                <a:hlinkClick r:id="rId6"/>
              </a:rPr>
              <a:t>@</a:t>
            </a:r>
            <a:r>
              <a:rPr lang="es-ES" sz="1600" dirty="0">
                <a:latin typeface="Arial Black" pitchFamily="34" charset="0"/>
                <a:hlinkClick r:id="rId6"/>
              </a:rPr>
              <a:t>uart.edu.cu</a:t>
            </a:r>
            <a:endParaRPr lang="es-ES" sz="1600" dirty="0">
              <a:latin typeface="Arial Black" pitchFamily="34" charset="0"/>
            </a:endParaRPr>
          </a:p>
        </p:txBody>
      </p:sp>
      <p:sp>
        <p:nvSpPr>
          <p:cNvPr id="10" name="9 CuadroTexto"/>
          <p:cNvSpPr txBox="1"/>
          <p:nvPr/>
        </p:nvSpPr>
        <p:spPr>
          <a:xfrm>
            <a:off x="3357554" y="3429000"/>
            <a:ext cx="521497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3600" dirty="0">
                <a:solidFill>
                  <a:srgbClr val="FF0000"/>
                </a:solidFill>
                <a:latin typeface="Arial Black" pitchFamily="34" charset="0"/>
              </a:rPr>
              <a:t>Tema: Introducción al curso</a:t>
            </a:r>
            <a:endParaRPr lang="es-ES" sz="3600" dirty="0">
              <a:solidFill>
                <a:srgbClr val="FF0000"/>
              </a:solidFill>
              <a:latin typeface="Arial Black" pitchFamily="34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uadroTexto 2"/>
          <p:cNvSpPr txBox="1"/>
          <p:nvPr/>
        </p:nvSpPr>
        <p:spPr>
          <a:xfrm>
            <a:off x="2909400" y="526893"/>
            <a:ext cx="5580112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800" dirty="0">
                <a:solidFill>
                  <a:srgbClr val="FF0000"/>
                </a:solidFill>
                <a:latin typeface="Arial Black" panose="020B0A04020102020204" pitchFamily="34" charset="0"/>
              </a:rPr>
              <a:t>Presentaciones de profesores y estudiantes</a:t>
            </a:r>
          </a:p>
          <a:p>
            <a:pPr algn="ctr"/>
            <a:r>
              <a:rPr lang="es-ES_tradnl" sz="2800" dirty="0">
                <a:solidFill>
                  <a:srgbClr val="FF0000"/>
                </a:solidFill>
                <a:latin typeface="Arial Black" panose="020B0A04020102020204" pitchFamily="34" charset="0"/>
              </a:rPr>
              <a:t>(Por parejas)</a:t>
            </a:r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es-ES_tradnl" sz="2800" dirty="0">
                <a:latin typeface="Arial Black" panose="020B0A04020102020204" pitchFamily="34" charset="0"/>
              </a:rPr>
              <a:t>Nombre </a:t>
            </a:r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es-ES_tradnl" sz="2800" dirty="0">
                <a:latin typeface="Arial Black" panose="020B0A04020102020204" pitchFamily="34" charset="0"/>
              </a:rPr>
              <a:t>Afiliación</a:t>
            </a:r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es-ES_tradnl" sz="2800" dirty="0">
                <a:latin typeface="Arial Black" panose="020B0A04020102020204" pitchFamily="34" charset="0"/>
              </a:rPr>
              <a:t>Ocupación laboral</a:t>
            </a:r>
          </a:p>
          <a:p>
            <a:pPr marL="457200" indent="-457200" algn="ctr">
              <a:buFont typeface="Arial" panose="020B0604020202020204" pitchFamily="34" charset="0"/>
              <a:buChar char="•"/>
            </a:pPr>
            <a:r>
              <a:rPr lang="es-ES_tradnl" sz="2800" dirty="0">
                <a:latin typeface="Arial Black" panose="020B0A04020102020204" pitchFamily="34" charset="0"/>
              </a:rPr>
              <a:t>Cosas que agradan y desagradan  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2398" y="692696"/>
            <a:ext cx="3113458" cy="3113458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9792" y="4509120"/>
            <a:ext cx="4824536" cy="2016224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>
            <a:off x="0" y="-27384"/>
            <a:ext cx="9122229" cy="523220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52400" h="50800" prst="softRound"/>
          </a:sp3d>
        </p:spPr>
        <p:txBody>
          <a:bodyPr wrap="square" rtlCol="0">
            <a:spAutoFit/>
          </a:bodyPr>
          <a:lstStyle/>
          <a:p>
            <a:pPr algn="ctr"/>
            <a:r>
              <a:rPr lang="es-ES_tradnl" sz="2800" dirty="0">
                <a:solidFill>
                  <a:srgbClr val="FF0000"/>
                </a:solidFill>
                <a:latin typeface="Arial Black" panose="020B0A04020102020204" pitchFamily="34" charset="0"/>
              </a:rPr>
              <a:t>APRENDIZAJE COOPERATIVO 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5543600" y="476672"/>
            <a:ext cx="3578629" cy="181588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ES_tradnl" sz="2800" dirty="0">
                <a:latin typeface="Arial Black" panose="020B0A04020102020204" pitchFamily="34" charset="0"/>
              </a:rPr>
              <a:t>Metodología general de trabajo en el curso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5543600" y="2276872"/>
            <a:ext cx="357862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800" dirty="0">
                <a:latin typeface="Arial Black" panose="020B0A04020102020204" pitchFamily="34" charset="0"/>
              </a:rPr>
              <a:t>CONFORMACIÓN DE EQUIPOS</a:t>
            </a:r>
          </a:p>
        </p:txBody>
      </p:sp>
      <p:sp>
        <p:nvSpPr>
          <p:cNvPr id="8" name="CuadroTexto 7"/>
          <p:cNvSpPr txBox="1"/>
          <p:nvPr/>
        </p:nvSpPr>
        <p:spPr>
          <a:xfrm>
            <a:off x="5543600" y="3284984"/>
            <a:ext cx="3578629" cy="2062103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>
            <a:defPPr>
              <a:defRPr lang="es-ES"/>
            </a:defPPr>
            <a:lvl1pPr algn="ctr">
              <a:defRPr sz="2800">
                <a:latin typeface="Arial Black" panose="020B0A04020102020204" pitchFamily="34" charset="0"/>
              </a:defRPr>
            </a:lvl1pPr>
          </a:lstStyle>
          <a:p>
            <a:r>
              <a:rPr lang="es-ES_tradnl" sz="3200" dirty="0"/>
              <a:t>Esencialidades del trabajo en pequeños grupos</a:t>
            </a:r>
          </a:p>
        </p:txBody>
      </p:sp>
      <p:sp>
        <p:nvSpPr>
          <p:cNvPr id="9" name="CuadroTexto 8"/>
          <p:cNvSpPr txBox="1"/>
          <p:nvPr/>
        </p:nvSpPr>
        <p:spPr>
          <a:xfrm>
            <a:off x="0" y="5373216"/>
            <a:ext cx="9122229" cy="954107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scene3d>
            <a:camera prst="isometricOffAxis2Left"/>
            <a:lightRig rig="threePt" dir="t"/>
          </a:scene3d>
        </p:spPr>
        <p:txBody>
          <a:bodyPr wrap="square" rtlCol="0">
            <a:spAutoFit/>
          </a:bodyPr>
          <a:lstStyle/>
          <a:p>
            <a:pPr algn="ctr"/>
            <a:r>
              <a:rPr lang="es-ES_tradnl" sz="2800" dirty="0">
                <a:latin typeface="Arial Black" panose="020B0A04020102020204" pitchFamily="34" charset="0"/>
              </a:rPr>
              <a:t>Procedimiento de trabajo para solucionar tareas grupales del equipo</a:t>
            </a: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2271" y="1040681"/>
            <a:ext cx="2686050" cy="1704975"/>
          </a:xfrm>
          <a:prstGeom prst="rect">
            <a:avLst/>
          </a:prstGeom>
        </p:spPr>
      </p:pic>
      <p:pic>
        <p:nvPicPr>
          <p:cNvPr id="6" name="Imagen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0821" y="2745656"/>
            <a:ext cx="2857500" cy="1600200"/>
          </a:xfrm>
          <a:prstGeom prst="rect">
            <a:avLst/>
          </a:prstGeom>
        </p:spPr>
      </p:pic>
      <p:pic>
        <p:nvPicPr>
          <p:cNvPr id="10" name="Imagen 9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7473" y="1821731"/>
            <a:ext cx="2466975" cy="1847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07576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7" grpId="0"/>
      <p:bldP spid="8" grpId="0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uadroTexto 7"/>
          <p:cNvSpPr txBox="1"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_tradnl" dirty="0"/>
          </a:p>
        </p:txBody>
      </p:sp>
      <p:sp>
        <p:nvSpPr>
          <p:cNvPr id="6" name="CuadroTexto 5"/>
          <p:cNvSpPr txBox="1"/>
          <p:nvPr/>
        </p:nvSpPr>
        <p:spPr>
          <a:xfrm rot="18530416">
            <a:off x="4844852" y="1492761"/>
            <a:ext cx="4047628" cy="707886"/>
          </a:xfrm>
          <a:prstGeom prst="rect">
            <a:avLst/>
          </a:prstGeom>
          <a:solidFill>
            <a:schemeClr val="bg2">
              <a:lumMod val="75000"/>
            </a:schemeClr>
          </a:solidFill>
          <a:effectLst>
            <a:glow rad="228600">
              <a:schemeClr val="accent4">
                <a:satMod val="175000"/>
                <a:alpha val="40000"/>
              </a:schemeClr>
            </a:glow>
            <a:reflection blurRad="6350" stA="50000" endA="295" endPos="92000" dist="101600" dir="5400000" sy="-100000" algn="bl" rotWithShape="0"/>
          </a:effectLst>
        </p:spPr>
        <p:txBody>
          <a:bodyPr wrap="square" rtlCol="0">
            <a:spAutoFit/>
          </a:bodyPr>
          <a:lstStyle/>
          <a:p>
            <a:r>
              <a:rPr lang="es-ES_tradnl" sz="4000" b="1" dirty="0">
                <a:solidFill>
                  <a:srgbClr val="FF0000"/>
                </a:solidFill>
                <a:latin typeface="Algerian" panose="04020705040A02060702" pitchFamily="82" charset="0"/>
              </a:rPr>
              <a:t>EXPECTATIVAS</a:t>
            </a:r>
          </a:p>
        </p:txBody>
      </p:sp>
      <p:sp>
        <p:nvSpPr>
          <p:cNvPr id="9" name="CuadroTexto 8"/>
          <p:cNvSpPr txBox="1"/>
          <p:nvPr/>
        </p:nvSpPr>
        <p:spPr>
          <a:xfrm>
            <a:off x="179512" y="4278575"/>
            <a:ext cx="7416824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2800" dirty="0">
                <a:latin typeface="Arial Black" panose="020B0A04020102020204" pitchFamily="34" charset="0"/>
              </a:rPr>
              <a:t>"Con respecto a mi trabajo":</a:t>
            </a:r>
          </a:p>
          <a:p>
            <a:r>
              <a:rPr lang="es-ES" sz="2800" dirty="0">
                <a:latin typeface="Arial Black" panose="020B0A04020102020204" pitchFamily="34" charset="0"/>
              </a:rPr>
              <a:t>1- ¿Qué deseo saber mejor?</a:t>
            </a:r>
          </a:p>
          <a:p>
            <a:r>
              <a:rPr lang="es-ES" sz="2800" dirty="0">
                <a:latin typeface="Arial Black" panose="020B0A04020102020204" pitchFamily="34" charset="0"/>
              </a:rPr>
              <a:t>2- ¿Qué deseo hacer mejor?</a:t>
            </a:r>
          </a:p>
          <a:p>
            <a:r>
              <a:rPr lang="es-ES" sz="2800" dirty="0">
                <a:latin typeface="Arial Black" panose="020B0A04020102020204" pitchFamily="34" charset="0"/>
              </a:rPr>
              <a:t>3- ¿Qué provoca en mí sentimientos desagradables?</a:t>
            </a:r>
            <a:endParaRPr lang="es-ES_tradnl" sz="2800" dirty="0">
              <a:latin typeface="Arial Black" panose="020B0A04020102020204" pitchFamily="34" charset="0"/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6541104" y="3140968"/>
            <a:ext cx="2423384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800" dirty="0">
                <a:latin typeface="Arial Black" panose="020B0A04020102020204" pitchFamily="34" charset="0"/>
              </a:rPr>
              <a:t>TARJETAS POR EQUIPOS</a:t>
            </a:r>
          </a:p>
        </p:txBody>
      </p:sp>
      <p:pic>
        <p:nvPicPr>
          <p:cNvPr id="11" name="Imagen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2573" y="48384"/>
            <a:ext cx="2466975" cy="1847850"/>
          </a:xfrm>
          <a:prstGeom prst="rect">
            <a:avLst/>
          </a:prstGeom>
        </p:spPr>
      </p:pic>
      <p:pic>
        <p:nvPicPr>
          <p:cNvPr id="12" name="Imagen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9" y="404664"/>
            <a:ext cx="3799044" cy="38739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911783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Texto 4"/>
          <p:cNvSpPr txBox="1"/>
          <p:nvPr/>
        </p:nvSpPr>
        <p:spPr>
          <a:xfrm>
            <a:off x="0" y="-99392"/>
            <a:ext cx="9144000" cy="68853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_tradnl" dirty="0"/>
          </a:p>
        </p:txBody>
      </p:sp>
      <p:sp>
        <p:nvSpPr>
          <p:cNvPr id="2" name="CuadroTexto 1"/>
          <p:cNvSpPr txBox="1"/>
          <p:nvPr/>
        </p:nvSpPr>
        <p:spPr>
          <a:xfrm>
            <a:off x="3312367" y="-99392"/>
            <a:ext cx="5831633" cy="584775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/>
          <a:p>
            <a:pPr algn="ctr"/>
            <a:r>
              <a:rPr lang="es-ES_tradnl" sz="3200" dirty="0">
                <a:latin typeface="Arial Black" panose="020B0A04020102020204" pitchFamily="34" charset="0"/>
              </a:rPr>
              <a:t>PROGRAMA DEL CURSO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3779912" y="963885"/>
            <a:ext cx="4824536" cy="1384995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_tradnl" sz="2800" dirty="0">
                <a:latin typeface="Arial Black" panose="020B0A04020102020204" pitchFamily="34" charset="0"/>
              </a:rPr>
              <a:t>24 horas presenciales: </a:t>
            </a:r>
          </a:p>
          <a:p>
            <a:pPr algn="ctr"/>
            <a:r>
              <a:rPr lang="es-ES_tradnl" sz="2800" dirty="0">
                <a:latin typeface="Arial Black" panose="020B0A04020102020204" pitchFamily="34" charset="0"/>
              </a:rPr>
              <a:t>6 encuentros de 4 h/c </a:t>
            </a:r>
          </a:p>
          <a:p>
            <a:pPr algn="ctr"/>
            <a:r>
              <a:rPr lang="es-ES_tradnl" sz="2800" dirty="0">
                <a:latin typeface="Arial Black" panose="020B0A04020102020204" pitchFamily="34" charset="0"/>
              </a:rPr>
              <a:t>(2 créditos)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323528" y="3847688"/>
            <a:ext cx="8640960" cy="2677656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s-ES" sz="2800" dirty="0">
                <a:latin typeface="Arial Black" panose="020B0A04020102020204" pitchFamily="34" charset="0"/>
              </a:rPr>
              <a:t>Fundamentar</a:t>
            </a:r>
            <a:r>
              <a:rPr lang="es-MX" dirty="0"/>
              <a:t> </a:t>
            </a:r>
            <a:r>
              <a:rPr lang="es-MX" sz="2800" dirty="0">
                <a:latin typeface="Arial Black" panose="020B0A04020102020204" pitchFamily="34" charset="0"/>
              </a:rPr>
              <a:t>actividades profesionales que demuestren el dominio de los contenidos de la Didáctica y contribuyan a la solución de problemas </a:t>
            </a:r>
            <a:r>
              <a:rPr lang="es-ES" sz="2800" dirty="0">
                <a:latin typeface="Arial Black" panose="020B0A04020102020204" pitchFamily="34" charset="0"/>
              </a:rPr>
              <a:t>específicos en los diferentes escenarios donde se desempeñan. </a:t>
            </a:r>
          </a:p>
          <a:p>
            <a:pPr algn="ctr"/>
            <a:endParaRPr lang="es-ES_tradnl" sz="2800" dirty="0">
              <a:latin typeface="Arial Black" panose="020B0A04020102020204" pitchFamily="34" charset="0"/>
            </a:endParaRPr>
          </a:p>
        </p:txBody>
      </p:sp>
      <p:sp>
        <p:nvSpPr>
          <p:cNvPr id="7" name="CuadroTexto 6"/>
          <p:cNvSpPr txBox="1"/>
          <p:nvPr/>
        </p:nvSpPr>
        <p:spPr>
          <a:xfrm>
            <a:off x="3635896" y="2780928"/>
            <a:ext cx="2952328" cy="646331"/>
          </a:xfrm>
          <a:prstGeom prst="rect">
            <a:avLst/>
          </a:prstGeom>
          <a:noFill/>
          <a:scene3d>
            <a:camera prst="isometricTopUp"/>
            <a:lightRig rig="threePt" dir="t"/>
          </a:scene3d>
        </p:spPr>
        <p:txBody>
          <a:bodyPr wrap="square" rtlCol="0">
            <a:spAutoFit/>
          </a:bodyPr>
          <a:lstStyle/>
          <a:p>
            <a:r>
              <a:rPr lang="es-ES_tradnl" sz="3600" dirty="0">
                <a:solidFill>
                  <a:srgbClr val="FF0000"/>
                </a:solidFill>
                <a:latin typeface="Arial Black" panose="020B0A04020102020204" pitchFamily="34" charset="0"/>
              </a:rPr>
              <a:t>OBJETIVO</a:t>
            </a: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992" y="-47375"/>
            <a:ext cx="3276872" cy="3476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2820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_tradnl" dirty="0"/>
          </a:p>
        </p:txBody>
      </p:sp>
      <p:sp>
        <p:nvSpPr>
          <p:cNvPr id="3" name="CuadroTexto 2"/>
          <p:cNvSpPr txBox="1"/>
          <p:nvPr/>
        </p:nvSpPr>
        <p:spPr>
          <a:xfrm>
            <a:off x="432048" y="116632"/>
            <a:ext cx="810039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_tradnl" sz="2800" dirty="0">
                <a:solidFill>
                  <a:srgbClr val="FF0000"/>
                </a:solidFill>
                <a:latin typeface="Arial Black" panose="020B0A04020102020204" pitchFamily="34" charset="0"/>
              </a:rPr>
              <a:t>Temáticas por encuentros presenciales</a:t>
            </a:r>
          </a:p>
        </p:txBody>
      </p:sp>
      <p:graphicFrame>
        <p:nvGraphicFramePr>
          <p:cNvPr id="4" name="Tab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4880411"/>
              </p:ext>
            </p:extLst>
          </p:nvPr>
        </p:nvGraphicFramePr>
        <p:xfrm>
          <a:off x="179512" y="659096"/>
          <a:ext cx="8856984" cy="6196584"/>
        </p:xfrm>
        <a:graphic>
          <a:graphicData uri="http://schemas.openxmlformats.org/drawingml/2006/table">
            <a:tbl>
              <a:tblPr firstRow="1" firstCol="1" bandRow="1"/>
              <a:tblGrid>
                <a:gridCol w="3778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47909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2000" dirty="0">
                          <a:solidFill>
                            <a:srgbClr val="002060"/>
                          </a:solidFill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1</a:t>
                      </a:r>
                      <a:endParaRPr lang="en-US" sz="2000" dirty="0">
                        <a:solidFill>
                          <a:srgbClr val="002060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2000" dirty="0">
                          <a:solidFill>
                            <a:schemeClr val="tx2"/>
                          </a:solidFill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Premisas para una alternativa de enseñanza: características de la sociedad del conocimiento y demandas que se derivan para la enseñanza y el aprendizaje escolar. Necesidad de una nueva concepción de enseñanza-aprendizaje para la formación de los ciudadanos en el siglo XXI.</a:t>
                      </a:r>
                      <a:endParaRPr lang="en-US" sz="2000" dirty="0">
                        <a:solidFill>
                          <a:schemeClr val="tx2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2000">
                          <a:solidFill>
                            <a:srgbClr val="002060"/>
                          </a:solidFill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2</a:t>
                      </a:r>
                      <a:endParaRPr lang="en-US" sz="2000">
                        <a:solidFill>
                          <a:srgbClr val="002060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2000" dirty="0">
                          <a:solidFill>
                            <a:schemeClr val="tx2"/>
                          </a:solidFill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Concepciones que sustentan el desarrollo de una didáctica que responda a los requerimientos de formación que necesita la sociedad del conocimiento. Los roles de los sujetos del PEA a la luz de estas concepciones.</a:t>
                      </a:r>
                      <a:endParaRPr lang="en-US" sz="2000" dirty="0">
                        <a:solidFill>
                          <a:schemeClr val="tx2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2000">
                          <a:solidFill>
                            <a:srgbClr val="002060"/>
                          </a:solidFill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3</a:t>
                      </a:r>
                      <a:endParaRPr lang="en-US" sz="2000">
                        <a:solidFill>
                          <a:srgbClr val="002060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2000" dirty="0">
                          <a:solidFill>
                            <a:schemeClr val="tx2"/>
                          </a:solidFill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El problema, los objetivos y el contenido del PEA ante estas concepciones teóricas. Principios y categorías didácticas.</a:t>
                      </a:r>
                      <a:endParaRPr lang="en-US" sz="2000" dirty="0">
                        <a:solidFill>
                          <a:schemeClr val="tx2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2000">
                          <a:solidFill>
                            <a:srgbClr val="002060"/>
                          </a:solidFill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4</a:t>
                      </a:r>
                      <a:endParaRPr lang="en-US" sz="2000">
                        <a:solidFill>
                          <a:srgbClr val="002060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2000" dirty="0">
                          <a:solidFill>
                            <a:schemeClr val="tx2"/>
                          </a:solidFill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Los métodos, la evaluación y las formas de organización del PEA ante estas concepciones teóricas. Funciones didácticas.</a:t>
                      </a:r>
                      <a:endParaRPr lang="en-US" sz="2000" dirty="0">
                        <a:solidFill>
                          <a:schemeClr val="tx2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2000">
                          <a:solidFill>
                            <a:srgbClr val="002060"/>
                          </a:solidFill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5</a:t>
                      </a:r>
                      <a:endParaRPr lang="en-US" sz="2000">
                        <a:solidFill>
                          <a:srgbClr val="002060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2000" dirty="0">
                          <a:solidFill>
                            <a:schemeClr val="tx2"/>
                          </a:solidFill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Los medios de enseñanza y aprendizaje. Las TIC en el PEA a la luz de estas concepciones.</a:t>
                      </a:r>
                      <a:endParaRPr lang="en-US" sz="2000" dirty="0">
                        <a:solidFill>
                          <a:schemeClr val="tx2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2000">
                          <a:solidFill>
                            <a:srgbClr val="002060"/>
                          </a:solidFill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6</a:t>
                      </a:r>
                      <a:endParaRPr lang="en-US" sz="2000">
                        <a:solidFill>
                          <a:srgbClr val="002060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just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s-ES_tradnl" sz="2000" dirty="0">
                          <a:solidFill>
                            <a:schemeClr val="tx2"/>
                          </a:solidFill>
                          <a:effectLst/>
                          <a:latin typeface="Arial Black" panose="020B0A0402010202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Defensa del trabajo final y cierre del curso.</a:t>
                      </a:r>
                      <a:endParaRPr lang="en-US" sz="2000" dirty="0">
                        <a:solidFill>
                          <a:schemeClr val="tx2"/>
                        </a:solidFill>
                        <a:effectLst/>
                        <a:latin typeface="Arial Black" panose="020B0A0402010202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86042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CuadroTexto 12"/>
          <p:cNvSpPr txBox="1"/>
          <p:nvPr/>
        </p:nvSpPr>
        <p:spPr>
          <a:xfrm>
            <a:off x="0" y="0"/>
            <a:ext cx="9180512" cy="68133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_tradnl" dirty="0"/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59612" y="2698384"/>
            <a:ext cx="2745502" cy="2219954"/>
          </a:xfrm>
          <a:prstGeom prst="rect">
            <a:avLst/>
          </a:prstGeom>
        </p:spPr>
      </p:pic>
      <p:grpSp>
        <p:nvGrpSpPr>
          <p:cNvPr id="7" name="Grupo 6"/>
          <p:cNvGrpSpPr/>
          <p:nvPr/>
        </p:nvGrpSpPr>
        <p:grpSpPr>
          <a:xfrm>
            <a:off x="1259632" y="188640"/>
            <a:ext cx="3672408" cy="2075938"/>
            <a:chOff x="1115616" y="188640"/>
            <a:chExt cx="3672408" cy="2075938"/>
          </a:xfrm>
        </p:grpSpPr>
        <p:sp>
          <p:nvSpPr>
            <p:cNvPr id="6" name="Elipse 5"/>
            <p:cNvSpPr/>
            <p:nvPr/>
          </p:nvSpPr>
          <p:spPr>
            <a:xfrm>
              <a:off x="1115616" y="188640"/>
              <a:ext cx="3672408" cy="2075938"/>
            </a:xfrm>
            <a:prstGeom prst="ellipse">
              <a:avLst/>
            </a:prstGeom>
            <a:solidFill>
              <a:srgbClr val="EDFD8B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ES_tradnl"/>
            </a:p>
          </p:txBody>
        </p:sp>
        <p:sp>
          <p:nvSpPr>
            <p:cNvPr id="5" name="CuadroTexto 4"/>
            <p:cNvSpPr txBox="1"/>
            <p:nvPr/>
          </p:nvSpPr>
          <p:spPr>
            <a:xfrm>
              <a:off x="1403648" y="476672"/>
              <a:ext cx="2952328" cy="138499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s-ES_tradnl" sz="2800" dirty="0">
                  <a:latin typeface="Arial Black" panose="020B0A04020102020204" pitchFamily="34" charset="0"/>
                </a:rPr>
                <a:t>Evaluación sistemática y Trabajo final</a:t>
              </a:r>
            </a:p>
          </p:txBody>
        </p:sp>
      </p:grpSp>
      <p:pic>
        <p:nvPicPr>
          <p:cNvPr id="8" name="Imagen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496" y="476672"/>
            <a:ext cx="6327506" cy="1511939"/>
          </a:xfrm>
          <a:prstGeom prst="rect">
            <a:avLst/>
          </a:prstGeom>
        </p:spPr>
      </p:pic>
      <p:sp>
        <p:nvSpPr>
          <p:cNvPr id="9" name="CuadroTexto 8"/>
          <p:cNvSpPr txBox="1"/>
          <p:nvPr/>
        </p:nvSpPr>
        <p:spPr>
          <a:xfrm rot="16200000">
            <a:off x="-621578" y="4068071"/>
            <a:ext cx="3096344" cy="954107"/>
          </a:xfrm>
          <a:prstGeom prst="rect">
            <a:avLst/>
          </a:prstGeom>
          <a:solidFill>
            <a:schemeClr val="accent4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prst="angle"/>
          </a:sp3d>
        </p:spPr>
        <p:txBody>
          <a:bodyPr wrap="square" rtlCol="0">
            <a:spAutoFit/>
          </a:bodyPr>
          <a:lstStyle/>
          <a:p>
            <a:pPr algn="ctr"/>
            <a:r>
              <a:rPr lang="es-ES_tradnl" sz="2800" dirty="0">
                <a:latin typeface="Arial Black" panose="020B0A04020102020204" pitchFamily="34" charset="0"/>
              </a:rPr>
              <a:t>EVALUACIÓN </a:t>
            </a:r>
          </a:p>
          <a:p>
            <a:pPr algn="ctr"/>
            <a:r>
              <a:rPr lang="es-ES_tradnl" sz="2800" dirty="0">
                <a:latin typeface="Arial Black" panose="020B0A04020102020204" pitchFamily="34" charset="0"/>
              </a:rPr>
              <a:t>SISTEMÁTICA</a:t>
            </a:r>
          </a:p>
        </p:txBody>
      </p:sp>
      <p:sp>
        <p:nvSpPr>
          <p:cNvPr id="11" name="CuadroTexto 10"/>
          <p:cNvSpPr txBox="1"/>
          <p:nvPr/>
        </p:nvSpPr>
        <p:spPr>
          <a:xfrm>
            <a:off x="2514428" y="4843505"/>
            <a:ext cx="6876764" cy="1754326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scene3d>
            <a:camera prst="isometricOffAxis1Right"/>
            <a:lightRig rig="threePt" dir="t"/>
          </a:scene3d>
        </p:spPr>
        <p:txBody>
          <a:bodyPr wrap="square" rtlCol="0">
            <a:spAutoFit/>
          </a:bodyPr>
          <a:lstStyle/>
          <a:p>
            <a:pPr algn="ctr"/>
            <a:r>
              <a:rPr lang="es-ES" sz="3600" dirty="0">
                <a:latin typeface="Arial Black" panose="020B0A04020102020204" pitchFamily="34" charset="0"/>
              </a:rPr>
              <a:t>Participación individual y por equipos durante los encuentros presenciales</a:t>
            </a:r>
            <a:endParaRPr lang="es-ES_tradnl" sz="3600" dirty="0">
              <a:latin typeface="Arial Black" panose="020B0A04020102020204" pitchFamily="34" charset="0"/>
            </a:endParaRPr>
          </a:p>
        </p:txBody>
      </p:sp>
      <p:sp>
        <p:nvSpPr>
          <p:cNvPr id="12" name="Flecha curvada hacia abajo 11"/>
          <p:cNvSpPr/>
          <p:nvPr/>
        </p:nvSpPr>
        <p:spPr>
          <a:xfrm rot="344072">
            <a:off x="1718148" y="2242132"/>
            <a:ext cx="3466907" cy="1509638"/>
          </a:xfrm>
          <a:prstGeom prst="curved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ES_tradnl">
              <a:solidFill>
                <a:schemeClr val="tx1"/>
              </a:solidFill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53532" y="1412775"/>
            <a:ext cx="2466940" cy="25084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6595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11" grpId="0" animBg="1"/>
      <p:bldP spid="12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-158823" y="312257"/>
            <a:ext cx="9144000" cy="6858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_tradnl" dirty="0"/>
          </a:p>
        </p:txBody>
      </p:sp>
      <p:sp>
        <p:nvSpPr>
          <p:cNvPr id="3" name="CuadroTexto 2"/>
          <p:cNvSpPr txBox="1"/>
          <p:nvPr/>
        </p:nvSpPr>
        <p:spPr>
          <a:xfrm>
            <a:off x="4679173" y="270197"/>
            <a:ext cx="460809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400" dirty="0">
                <a:solidFill>
                  <a:srgbClr val="FF0000"/>
                </a:solidFill>
                <a:latin typeface="Arial Black" panose="020B0A04020102020204" pitchFamily="34" charset="0"/>
              </a:rPr>
              <a:t>ORIENTACIONES PARA EL TRABAJO FINAL</a:t>
            </a:r>
          </a:p>
        </p:txBody>
      </p:sp>
      <p:sp>
        <p:nvSpPr>
          <p:cNvPr id="4" name="CuadroTexto 3"/>
          <p:cNvSpPr txBox="1"/>
          <p:nvPr/>
        </p:nvSpPr>
        <p:spPr>
          <a:xfrm>
            <a:off x="726" y="1193527"/>
            <a:ext cx="91085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400" dirty="0">
                <a:latin typeface="Arial Black" panose="020B0A04020102020204" pitchFamily="34" charset="0"/>
              </a:rPr>
              <a:t>Entregar un </a:t>
            </a:r>
            <a:r>
              <a:rPr lang="es-ES" sz="2400" dirty="0">
                <a:solidFill>
                  <a:srgbClr val="FF0000"/>
                </a:solidFill>
                <a:latin typeface="Arial Black" panose="020B0A04020102020204" pitchFamily="34" charset="0"/>
              </a:rPr>
              <a:t>Portafolio</a:t>
            </a:r>
            <a:r>
              <a:rPr lang="es-ES" sz="2400" dirty="0">
                <a:latin typeface="Arial Black" panose="020B0A04020102020204" pitchFamily="34" charset="0"/>
              </a:rPr>
              <a:t> en formato impreso o digital, que contenga todas las actividades orientadas en cada encuentro como trabajo independiente para:</a:t>
            </a:r>
            <a:endParaRPr lang="es-ES_tradnl" sz="2400" dirty="0">
              <a:latin typeface="Arial Black" panose="020B0A04020102020204" pitchFamily="34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726" y="2358622"/>
            <a:ext cx="8928992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000" dirty="0">
                <a:latin typeface="Arial Black" panose="020B0A04020102020204" pitchFamily="34" charset="0"/>
              </a:rPr>
              <a:t>Reflexionar sobre las expectativas e intereses profesionales, adquiridos que constatan su crecimiento personal como ser humano.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s-ES" sz="2000" dirty="0">
              <a:latin typeface="Arial Black" panose="020B0A04020102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000" dirty="0">
                <a:latin typeface="Arial Black" panose="020B0A04020102020204" pitchFamily="34" charset="0"/>
              </a:rPr>
              <a:t>Fundamentar teóricamente las decisiones didácticas asumidas en la concepción de la actividad profesional diseñada.</a:t>
            </a:r>
          </a:p>
          <a:p>
            <a:pPr marL="342900" indent="-342900" algn="just">
              <a:buFont typeface="Arial" panose="020B0604020202020204" pitchFamily="34" charset="0"/>
              <a:buChar char="•"/>
            </a:pPr>
            <a:endParaRPr lang="es-ES" sz="2000" dirty="0">
              <a:latin typeface="Arial Black" panose="020B0A04020102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000" dirty="0">
                <a:latin typeface="Arial Black" panose="020B0A04020102020204" pitchFamily="34" charset="0"/>
              </a:rPr>
              <a:t>Argumentar la selección y secuenciación de las funciones y las categorías en la propuesta.</a:t>
            </a:r>
          </a:p>
          <a:p>
            <a:pPr algn="just"/>
            <a:endParaRPr lang="es-ES" sz="2000" dirty="0">
              <a:latin typeface="Arial Black" panose="020B0A04020102020204" pitchFamily="34" charset="0"/>
            </a:endParaRPr>
          </a:p>
          <a:p>
            <a:pPr marL="342900" indent="-342900" algn="just">
              <a:buFont typeface="Arial" panose="020B0604020202020204" pitchFamily="34" charset="0"/>
              <a:buChar char="•"/>
            </a:pPr>
            <a:r>
              <a:rPr lang="es-ES" sz="2000" dirty="0">
                <a:latin typeface="Arial Black" panose="020B0A04020102020204" pitchFamily="34" charset="0"/>
              </a:rPr>
              <a:t>Manejo de autores, concepción que se asume.</a:t>
            </a:r>
            <a:endParaRPr lang="es-ES_tradnl" sz="2000" dirty="0">
              <a:latin typeface="Arial Black" panose="020B0A04020102020204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395536" y="6165304"/>
            <a:ext cx="853418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000" dirty="0">
                <a:solidFill>
                  <a:srgbClr val="C00000"/>
                </a:solidFill>
                <a:latin typeface="Arial Black" pitchFamily="34" charset="0"/>
              </a:rPr>
              <a:t>Es individual y se entrega  </a:t>
            </a:r>
            <a:r>
              <a:rPr lang="es-ES" sz="2000" u="sng" dirty="0">
                <a:solidFill>
                  <a:srgbClr val="C00000"/>
                </a:solidFill>
                <a:latin typeface="Arial Black" pitchFamily="34" charset="0"/>
              </a:rPr>
              <a:t>impreso o digital </a:t>
            </a:r>
            <a:r>
              <a:rPr lang="es-ES" sz="2000" dirty="0">
                <a:solidFill>
                  <a:srgbClr val="C00000"/>
                </a:solidFill>
                <a:latin typeface="Arial Black" pitchFamily="34" charset="0"/>
              </a:rPr>
              <a:t>en el </a:t>
            </a:r>
            <a:r>
              <a:rPr lang="es-ES" sz="2000" u="sng" dirty="0">
                <a:solidFill>
                  <a:srgbClr val="C00000"/>
                </a:solidFill>
                <a:latin typeface="Arial Black" pitchFamily="34" charset="0"/>
              </a:rPr>
              <a:t>quinto encuentro </a:t>
            </a:r>
            <a:r>
              <a:rPr lang="es-ES" sz="2000" dirty="0">
                <a:solidFill>
                  <a:srgbClr val="C00000"/>
                </a:solidFill>
                <a:latin typeface="Arial Black" pitchFamily="34" charset="0"/>
              </a:rPr>
              <a:t>del curso</a:t>
            </a: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-14216"/>
            <a:ext cx="1800200" cy="11799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60977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uadroTexto 5"/>
          <p:cNvSpPr txBox="1"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ES_tradnl" dirty="0"/>
          </a:p>
        </p:txBody>
      </p:sp>
      <p:sp>
        <p:nvSpPr>
          <p:cNvPr id="3" name="CuadroTexto 2"/>
          <p:cNvSpPr txBox="1"/>
          <p:nvPr/>
        </p:nvSpPr>
        <p:spPr>
          <a:xfrm>
            <a:off x="3143240" y="-24"/>
            <a:ext cx="592935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_tradnl" sz="2400" dirty="0">
                <a:solidFill>
                  <a:srgbClr val="FF0000"/>
                </a:solidFill>
                <a:latin typeface="Arial Black" panose="020B0A04020102020204" pitchFamily="34" charset="0"/>
              </a:rPr>
              <a:t>ORIENTACIONES PARA EL TRABAJO FINAL</a:t>
            </a:r>
          </a:p>
        </p:txBody>
      </p:sp>
      <p:sp>
        <p:nvSpPr>
          <p:cNvPr id="5" name="CuadroTexto 4"/>
          <p:cNvSpPr txBox="1"/>
          <p:nvPr/>
        </p:nvSpPr>
        <p:spPr>
          <a:xfrm>
            <a:off x="726" y="1772815"/>
            <a:ext cx="9071868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ES" sz="2400" dirty="0">
                <a:latin typeface="Arial Black" panose="020B0A04020102020204" pitchFamily="34" charset="0"/>
              </a:rPr>
              <a:t>Defender una actividad profesional integradora como cierre del portafolio. Entre ellas se sugieren las siguientes: </a:t>
            </a:r>
          </a:p>
          <a:p>
            <a:pPr algn="just"/>
            <a:r>
              <a:rPr lang="es-ES" sz="2400" dirty="0">
                <a:latin typeface="Arial Black" panose="020B0A04020102020204" pitchFamily="34" charset="0"/>
              </a:rPr>
              <a:t>-una propuesta de clase o sistema de clase, </a:t>
            </a:r>
          </a:p>
          <a:p>
            <a:pPr algn="just"/>
            <a:r>
              <a:rPr lang="es-ES" sz="2400" dirty="0">
                <a:latin typeface="Arial Black" panose="020B0A04020102020204" pitchFamily="34" charset="0"/>
              </a:rPr>
              <a:t>-una actividad metodológica, </a:t>
            </a:r>
          </a:p>
          <a:p>
            <a:pPr algn="just"/>
            <a:r>
              <a:rPr lang="es-ES" sz="2400" dirty="0">
                <a:latin typeface="Arial Black" panose="020B0A04020102020204" pitchFamily="34" charset="0"/>
              </a:rPr>
              <a:t>-una actividad profesional, </a:t>
            </a:r>
            <a:r>
              <a:rPr lang="es-ES" sz="2400" dirty="0" smtClean="0">
                <a:latin typeface="Arial Black" panose="020B0A04020102020204" pitchFamily="34" charset="0"/>
              </a:rPr>
              <a:t>un informe, acta…</a:t>
            </a:r>
            <a:endParaRPr lang="es-ES" sz="2400" dirty="0">
              <a:latin typeface="Arial Black" panose="020B0A04020102020204" pitchFamily="34" charset="0"/>
            </a:endParaRPr>
          </a:p>
          <a:p>
            <a:pPr algn="just"/>
            <a:r>
              <a:rPr lang="es-ES" sz="2400" dirty="0">
                <a:latin typeface="Arial Black" panose="020B0A04020102020204" pitchFamily="34" charset="0"/>
              </a:rPr>
              <a:t>según su desempeño y perfil profesional, en la que se aplique el perfeccionamiento de la práctica, la concepción didáctica asumida.</a:t>
            </a:r>
          </a:p>
          <a:p>
            <a:pPr algn="just"/>
            <a:endParaRPr lang="es-ES" sz="2400" dirty="0">
              <a:latin typeface="Arial Black" panose="020B0A04020102020204" pitchFamily="34" charset="0"/>
            </a:endParaRPr>
          </a:p>
          <a:p>
            <a:pPr algn="just"/>
            <a:r>
              <a:rPr lang="es-ES" sz="2400" dirty="0">
                <a:latin typeface="Arial Black" panose="020B0A04020102020204" pitchFamily="34" charset="0"/>
              </a:rPr>
              <a:t>-La evaluación incluirá los siguientes indicadores: </a:t>
            </a:r>
          </a:p>
          <a:p>
            <a:pPr algn="just"/>
            <a:r>
              <a:rPr lang="es-ES" sz="2400" dirty="0">
                <a:latin typeface="Arial Black" panose="020B0A04020102020204" pitchFamily="34" charset="0"/>
              </a:rPr>
              <a:t>la claridad, argumentación y uso de recursos visuales.</a:t>
            </a: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4334" y="117193"/>
            <a:ext cx="285750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578283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1560</TotalTime>
  <Words>519</Words>
  <Application>Microsoft Office PowerPoint</Application>
  <PresentationFormat>Presentación en pantalla (4:3)</PresentationFormat>
  <Paragraphs>64</Paragraphs>
  <Slides>9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9</vt:i4>
      </vt:variant>
    </vt:vector>
  </HeadingPairs>
  <TitlesOfParts>
    <vt:vector size="17" baseType="lpstr">
      <vt:lpstr>Algerian</vt:lpstr>
      <vt:lpstr>Arial</vt:lpstr>
      <vt:lpstr>Arial Black</vt:lpstr>
      <vt:lpstr>Calibri</vt:lpstr>
      <vt:lpstr>Times New Roman</vt:lpstr>
      <vt:lpstr>Verdana</vt:lpstr>
      <vt:lpstr>Wingdings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Sede</dc:creator>
  <cp:lastModifiedBy>PC 1</cp:lastModifiedBy>
  <cp:revision>138</cp:revision>
  <dcterms:created xsi:type="dcterms:W3CDTF">2017-01-30T19:01:57Z</dcterms:created>
  <dcterms:modified xsi:type="dcterms:W3CDTF">2026-01-06T10:21:44Z</dcterms:modified>
</cp:coreProperties>
</file>