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5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89" r:id="rId1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FD8B"/>
    <a:srgbClr val="66FFCC"/>
    <a:srgbClr val="8DFB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260" autoAdjust="0"/>
  </p:normalViewPr>
  <p:slideViewPr>
    <p:cSldViewPr>
      <p:cViewPr varScale="1">
        <p:scale>
          <a:sx n="57" d="100"/>
          <a:sy n="57" d="100"/>
        </p:scale>
        <p:origin x="177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38D43-3DFC-410A-996A-F0A00433F722}" type="datetimeFigureOut">
              <a:rPr lang="es-ES_tradnl" smtClean="0"/>
              <a:pPr/>
              <a:t>06/01/2026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E5E85-1B06-4AC5-A966-88D426438967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49766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/>
              <a:pPr/>
              <a:t>06/01/2026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/>
              <a:pPr/>
              <a:t>06/01/2026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/>
              <a:pPr/>
              <a:t>06/01/2026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/>
              <a:pPr/>
              <a:t>06/01/2026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/>
              <a:pPr/>
              <a:t>06/01/2026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/>
              <a:pPr/>
              <a:t>06/01/2026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/>
              <a:pPr/>
              <a:t>06/01/2026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/>
              <a:pPr/>
              <a:t>06/01/2026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/>
              <a:pPr/>
              <a:t>06/01/2026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/>
              <a:pPr/>
              <a:t>06/01/2026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11297-256E-43C0-9EAB-E57CD420DFF0}" type="datetimeFigureOut">
              <a:rPr lang="es-ES" smtClean="0"/>
              <a:pPr/>
              <a:t>06/01/2026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E5532-A8CB-4E93-A114-B5B3E61DFFE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11297-256E-43C0-9EAB-E57CD420DFF0}" type="datetimeFigureOut">
              <a:rPr lang="es-ES" smtClean="0"/>
              <a:pPr/>
              <a:t>06/01/2026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E5532-A8CB-4E93-A114-B5B3E61DFFE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ymgarcia@uart.edu.cu" TargetMode="External"/><Relationship Id="rId5" Type="http://schemas.openxmlformats.org/officeDocument/2006/relationships/hyperlink" Target="mailto:deila@uart.edu.cu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1" name="Picture 3" descr="I:\MDidactico-Material-Didactico_8651_image.jpg"/>
          <p:cNvPicPr>
            <a:picLocks noChangeAspect="1" noChangeArrowheads="1"/>
          </p:cNvPicPr>
          <p:nvPr/>
        </p:nvPicPr>
        <p:blipFill>
          <a:blip r:embed="rId2"/>
          <a:srcRect l="8956" b="35498"/>
          <a:stretch>
            <a:fillRect/>
          </a:stretch>
        </p:blipFill>
        <p:spPr bwMode="auto">
          <a:xfrm>
            <a:off x="0" y="3000372"/>
            <a:ext cx="4357654" cy="2354783"/>
          </a:xfrm>
          <a:prstGeom prst="rect">
            <a:avLst/>
          </a:prstGeom>
          <a:noFill/>
        </p:spPr>
      </p:pic>
      <p:pic>
        <p:nvPicPr>
          <p:cNvPr id="68610" name="Picture 2" descr="I:\II EDICION\diseño 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1" y="214290"/>
            <a:ext cx="2464610" cy="1643073"/>
          </a:xfrm>
          <a:prstGeom prst="rect">
            <a:avLst/>
          </a:prstGeom>
          <a:noFill/>
        </p:spPr>
      </p:pic>
      <p:pic>
        <p:nvPicPr>
          <p:cNvPr id="5" name="Picture 14" descr="D:\COSAS NUESTRAS\Trabajo yosdey\Extensión Universitaria\Actividades extensionistas\Acto del Educador\Fac. CSH color.jpg"/>
          <p:cNvPicPr>
            <a:picLocks noChangeAspect="1" noChangeArrowheads="1"/>
          </p:cNvPicPr>
          <p:nvPr/>
        </p:nvPicPr>
        <p:blipFill>
          <a:blip r:embed="rId4"/>
          <a:srcRect l="4140" t="3519" r="63310" b="31303"/>
          <a:stretch>
            <a:fillRect/>
          </a:stretch>
        </p:blipFill>
        <p:spPr bwMode="auto">
          <a:xfrm>
            <a:off x="7778954" y="214290"/>
            <a:ext cx="79357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6858016" y="1071553"/>
            <a:ext cx="25749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buClr>
                <a:schemeClr val="tx2"/>
              </a:buClr>
              <a:buFont typeface="Wingdings" pitchFamily="2" charset="2"/>
              <a:buNone/>
              <a:defRPr/>
            </a:pPr>
            <a:r>
              <a:rPr lang="es-CO" sz="1400" b="1" kern="0" dirty="0">
                <a:latin typeface="Verdana" pitchFamily="34" charset="0"/>
                <a:ea typeface="Verdana" pitchFamily="34" charset="0"/>
                <a:cs typeface="Verdana" pitchFamily="34" charset="0"/>
              </a:rPr>
              <a:t>Universidad de Artemisa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0" y="1923154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>
                <a:latin typeface="Arial Black" pitchFamily="34" charset="0"/>
              </a:rPr>
              <a:t>CURSO: </a:t>
            </a:r>
            <a:r>
              <a:rPr lang="es-ES_tradnl" sz="2800" dirty="0">
                <a:latin typeface="Arial Black" pitchFamily="34" charset="0"/>
              </a:rPr>
              <a:t>CONCEPCIONES ACTUALES DE LA DIDÁCTICA</a:t>
            </a:r>
            <a:endParaRPr lang="es-ES" sz="3200" dirty="0">
              <a:latin typeface="Arial Black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0" y="5786454"/>
            <a:ext cx="91440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Arial Black" pitchFamily="34" charset="0"/>
              </a:rPr>
              <a:t>Dr. C. Prof. Titular </a:t>
            </a:r>
            <a:r>
              <a:rPr lang="es-ES" sz="2400" dirty="0" err="1">
                <a:latin typeface="Arial Black" pitchFamily="34" charset="0"/>
              </a:rPr>
              <a:t>Deila</a:t>
            </a:r>
            <a:r>
              <a:rPr lang="es-ES" sz="2400" dirty="0">
                <a:latin typeface="Arial Black" pitchFamily="34" charset="0"/>
              </a:rPr>
              <a:t> Vázquez Abella </a:t>
            </a:r>
            <a:r>
              <a:rPr lang="es-ES" sz="1600" dirty="0">
                <a:latin typeface="Arial Black" pitchFamily="34" charset="0"/>
                <a:hlinkClick r:id="rId5"/>
              </a:rPr>
              <a:t>deila@uart.edu.cu</a:t>
            </a:r>
            <a:endParaRPr lang="es-ES" sz="2400" dirty="0">
              <a:latin typeface="Arial Black" pitchFamily="34" charset="0"/>
            </a:endParaRPr>
          </a:p>
          <a:p>
            <a:pPr algn="ctr"/>
            <a:r>
              <a:rPr lang="es-ES" sz="2400" dirty="0" err="1">
                <a:latin typeface="Arial Black" pitchFamily="34" charset="0"/>
              </a:rPr>
              <a:t>DrC</a:t>
            </a:r>
            <a:r>
              <a:rPr lang="es-ES" sz="2400" dirty="0">
                <a:latin typeface="Arial Black" pitchFamily="34" charset="0"/>
              </a:rPr>
              <a:t>. Alberto González </a:t>
            </a:r>
            <a:r>
              <a:rPr lang="es-ES" sz="2400" dirty="0" err="1">
                <a:latin typeface="Arial Black" pitchFamily="34" charset="0"/>
              </a:rPr>
              <a:t>González</a:t>
            </a:r>
            <a:r>
              <a:rPr lang="es-ES" sz="2400">
                <a:latin typeface="Arial Black" pitchFamily="34" charset="0"/>
              </a:rPr>
              <a:t>    </a:t>
            </a:r>
            <a:r>
              <a:rPr lang="es-ES" sz="1600">
                <a:latin typeface="Arial Black" pitchFamily="34" charset="0"/>
                <a:hlinkClick r:id="rId6"/>
              </a:rPr>
              <a:t>@</a:t>
            </a:r>
            <a:r>
              <a:rPr lang="es-ES" sz="1600" dirty="0">
                <a:latin typeface="Arial Black" pitchFamily="34" charset="0"/>
                <a:hlinkClick r:id="rId6"/>
              </a:rPr>
              <a:t>uart.edu.cu</a:t>
            </a:r>
            <a:endParaRPr lang="es-ES" sz="1600" dirty="0">
              <a:latin typeface="Arial Black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357554" y="3429000"/>
            <a:ext cx="52149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600" dirty="0">
                <a:solidFill>
                  <a:srgbClr val="FF0000"/>
                </a:solidFill>
                <a:latin typeface="Arial Black" pitchFamily="34" charset="0"/>
              </a:rPr>
              <a:t>Tema: Introducción al curso</a:t>
            </a:r>
            <a:endParaRPr lang="es-ES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909400" y="526893"/>
            <a:ext cx="558011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dirty="0">
                <a:solidFill>
                  <a:srgbClr val="FF0000"/>
                </a:solidFill>
                <a:latin typeface="Arial Black" panose="020B0A04020102020204" pitchFamily="34" charset="0"/>
              </a:rPr>
              <a:t>Presentaciones de profesores y estudiantes</a:t>
            </a:r>
          </a:p>
          <a:p>
            <a:pPr algn="ctr"/>
            <a:r>
              <a:rPr lang="es-ES_tradnl" sz="2800" dirty="0">
                <a:solidFill>
                  <a:srgbClr val="FF0000"/>
                </a:solidFill>
                <a:latin typeface="Arial Black" panose="020B0A04020102020204" pitchFamily="34" charset="0"/>
              </a:rPr>
              <a:t>(Por parejas)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s-ES_tradnl" sz="2800" dirty="0">
                <a:latin typeface="Arial Black" panose="020B0A04020102020204" pitchFamily="34" charset="0"/>
              </a:rPr>
              <a:t>Nombre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s-ES_tradnl" sz="2800" dirty="0">
                <a:latin typeface="Arial Black" panose="020B0A04020102020204" pitchFamily="34" charset="0"/>
              </a:rPr>
              <a:t>Afiliación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s-ES_tradnl" sz="2800" dirty="0">
                <a:latin typeface="Arial Black" panose="020B0A04020102020204" pitchFamily="34" charset="0"/>
              </a:rPr>
              <a:t>Ocupación laboral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es-ES_tradnl" sz="2800" dirty="0">
                <a:latin typeface="Arial Black" panose="020B0A04020102020204" pitchFamily="34" charset="0"/>
              </a:rPr>
              <a:t>Cosas que agradan y desagradan 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98" y="692696"/>
            <a:ext cx="3113458" cy="311345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509120"/>
            <a:ext cx="4824536" cy="20162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0" y="-27384"/>
            <a:ext cx="9122229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es-ES_tradnl" sz="2800" dirty="0">
                <a:solidFill>
                  <a:srgbClr val="FF0000"/>
                </a:solidFill>
                <a:latin typeface="Arial Black" panose="020B0A04020102020204" pitchFamily="34" charset="0"/>
              </a:rPr>
              <a:t>APRENDIZAJE COOPERATIVO 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5543600" y="476672"/>
            <a:ext cx="3578629" cy="1815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_tradnl" sz="2800" dirty="0">
                <a:latin typeface="Arial Black" panose="020B0A04020102020204" pitchFamily="34" charset="0"/>
              </a:rPr>
              <a:t>Metodología general de trabajo en el curso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5543600" y="2276872"/>
            <a:ext cx="35786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dirty="0">
                <a:latin typeface="Arial Black" panose="020B0A04020102020204" pitchFamily="34" charset="0"/>
              </a:rPr>
              <a:t>CONFORMACIÓN DE EQUIPOS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543600" y="3284984"/>
            <a:ext cx="3578629" cy="20621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s-ES"/>
            </a:defPPr>
            <a:lvl1pPr algn="ctr">
              <a:defRPr sz="2800">
                <a:latin typeface="Arial Black" panose="020B0A04020102020204" pitchFamily="34" charset="0"/>
              </a:defRPr>
            </a:lvl1pPr>
          </a:lstStyle>
          <a:p>
            <a:r>
              <a:rPr lang="es-ES_tradnl" sz="3200" dirty="0"/>
              <a:t>Esencialidades del trabajo en pequeños grupos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0" y="5373216"/>
            <a:ext cx="9122229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s-ES_tradnl" sz="2800" dirty="0">
                <a:latin typeface="Arial Black" panose="020B0A04020102020204" pitchFamily="34" charset="0"/>
              </a:rPr>
              <a:t>Procedimiento de trabajo para solucionar tareas grupales del equipo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71" y="1040681"/>
            <a:ext cx="2686050" cy="17049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21" y="2745656"/>
            <a:ext cx="2857500" cy="16002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473" y="1821731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576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_tradnl" dirty="0"/>
          </a:p>
        </p:txBody>
      </p:sp>
      <p:sp>
        <p:nvSpPr>
          <p:cNvPr id="6" name="CuadroTexto 5"/>
          <p:cNvSpPr txBox="1"/>
          <p:nvPr/>
        </p:nvSpPr>
        <p:spPr>
          <a:xfrm rot="18530416">
            <a:off x="4844852" y="1492761"/>
            <a:ext cx="4047628" cy="707886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  <a:reflection blurRad="6350" stA="50000" endA="295" endPos="92000" dist="1016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es-ES_tradnl" sz="4000" b="1" dirty="0">
                <a:solidFill>
                  <a:srgbClr val="FF0000"/>
                </a:solidFill>
                <a:latin typeface="Algerian" panose="04020705040A02060702" pitchFamily="82" charset="0"/>
              </a:rPr>
              <a:t>EXPECTATIVAS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179512" y="4278575"/>
            <a:ext cx="74168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Arial Black" panose="020B0A04020102020204" pitchFamily="34" charset="0"/>
              </a:rPr>
              <a:t>"Con respecto a mi trabajo":</a:t>
            </a:r>
          </a:p>
          <a:p>
            <a:r>
              <a:rPr lang="es-ES" sz="2800" dirty="0">
                <a:latin typeface="Arial Black" panose="020B0A04020102020204" pitchFamily="34" charset="0"/>
              </a:rPr>
              <a:t>1- ¿Qué deseo saber mejor?</a:t>
            </a:r>
          </a:p>
          <a:p>
            <a:r>
              <a:rPr lang="es-ES" sz="2800" dirty="0">
                <a:latin typeface="Arial Black" panose="020B0A04020102020204" pitchFamily="34" charset="0"/>
              </a:rPr>
              <a:t>2- ¿Qué deseo hacer mejor?</a:t>
            </a:r>
          </a:p>
          <a:p>
            <a:r>
              <a:rPr lang="es-ES" sz="2800" dirty="0">
                <a:latin typeface="Arial Black" panose="020B0A04020102020204" pitchFamily="34" charset="0"/>
              </a:rPr>
              <a:t>3- ¿Qué provoca en mí sentimientos desagradables?</a:t>
            </a:r>
            <a:endParaRPr lang="es-ES_tradnl" sz="2800" dirty="0">
              <a:latin typeface="Arial Black" panose="020B0A04020102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6541104" y="3140968"/>
            <a:ext cx="2423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800" dirty="0">
                <a:latin typeface="Arial Black" panose="020B0A04020102020204" pitchFamily="34" charset="0"/>
              </a:rPr>
              <a:t>TARJETAS POR EQUIPOS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573" y="48384"/>
            <a:ext cx="2466975" cy="184785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404664"/>
            <a:ext cx="3799044" cy="3873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17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0" y="-99392"/>
            <a:ext cx="9144000" cy="6885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_tradnl" dirty="0"/>
          </a:p>
        </p:txBody>
      </p:sp>
      <p:sp>
        <p:nvSpPr>
          <p:cNvPr id="2" name="CuadroTexto 1"/>
          <p:cNvSpPr txBox="1"/>
          <p:nvPr/>
        </p:nvSpPr>
        <p:spPr>
          <a:xfrm>
            <a:off x="3312367" y="-99392"/>
            <a:ext cx="5831633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s-ES_tradnl" sz="3200" dirty="0">
                <a:latin typeface="Arial Black" panose="020B0A04020102020204" pitchFamily="34" charset="0"/>
              </a:rPr>
              <a:t>PROGRAMA DEL CURSO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3779912" y="963885"/>
            <a:ext cx="4824536" cy="13849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_tradnl" sz="2800" dirty="0">
                <a:latin typeface="Arial Black" panose="020B0A04020102020204" pitchFamily="34" charset="0"/>
              </a:rPr>
              <a:t>24 horas presenciales: </a:t>
            </a:r>
          </a:p>
          <a:p>
            <a:pPr algn="ctr"/>
            <a:r>
              <a:rPr lang="es-ES_tradnl" sz="2800" dirty="0">
                <a:latin typeface="Arial Black" panose="020B0A04020102020204" pitchFamily="34" charset="0"/>
              </a:rPr>
              <a:t>6 encuentros de 4 h/c </a:t>
            </a:r>
          </a:p>
          <a:p>
            <a:pPr algn="ctr"/>
            <a:r>
              <a:rPr lang="es-ES_tradnl" sz="2800" dirty="0">
                <a:latin typeface="Arial Black" panose="020B0A04020102020204" pitchFamily="34" charset="0"/>
              </a:rPr>
              <a:t>(2 créditos)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323528" y="3847688"/>
            <a:ext cx="8640960" cy="267765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latin typeface="Arial Black" panose="020B0A04020102020204" pitchFamily="34" charset="0"/>
              </a:rPr>
              <a:t>Fundamentar</a:t>
            </a:r>
            <a:r>
              <a:rPr lang="es-MX" dirty="0"/>
              <a:t> </a:t>
            </a:r>
            <a:r>
              <a:rPr lang="es-MX" sz="2800" dirty="0">
                <a:latin typeface="Arial Black" panose="020B0A04020102020204" pitchFamily="34" charset="0"/>
              </a:rPr>
              <a:t>actividades profesionales que demuestren el dominio de los contenidos de la Didáctica y contribuyan a la solución de problemas </a:t>
            </a:r>
            <a:r>
              <a:rPr lang="es-ES" sz="2800" dirty="0">
                <a:latin typeface="Arial Black" panose="020B0A04020102020204" pitchFamily="34" charset="0"/>
              </a:rPr>
              <a:t>específicos en los diferentes escenarios donde se desempeñan. </a:t>
            </a:r>
          </a:p>
          <a:p>
            <a:pPr algn="ctr"/>
            <a:endParaRPr lang="es-ES_tradnl" sz="2800" dirty="0">
              <a:latin typeface="Arial Black" panose="020B0A040201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635896" y="2780928"/>
            <a:ext cx="2952328" cy="646331"/>
          </a:xfrm>
          <a:prstGeom prst="rect">
            <a:avLst/>
          </a:prstGeom>
          <a:noFill/>
          <a:scene3d>
            <a:camera prst="isometricTop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ES_tradnl" sz="3600" dirty="0">
                <a:solidFill>
                  <a:srgbClr val="FF0000"/>
                </a:solidFill>
                <a:latin typeface="Arial Black" panose="020B0A04020102020204" pitchFamily="34" charset="0"/>
              </a:rPr>
              <a:t>OBJETIVO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92" y="-47375"/>
            <a:ext cx="3276872" cy="3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82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_tradnl" dirty="0"/>
          </a:p>
        </p:txBody>
      </p:sp>
      <p:sp>
        <p:nvSpPr>
          <p:cNvPr id="3" name="CuadroTexto 2"/>
          <p:cNvSpPr txBox="1"/>
          <p:nvPr/>
        </p:nvSpPr>
        <p:spPr>
          <a:xfrm>
            <a:off x="432048" y="116632"/>
            <a:ext cx="8100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dirty="0">
                <a:solidFill>
                  <a:srgbClr val="FF0000"/>
                </a:solidFill>
                <a:latin typeface="Arial Black" panose="020B0A04020102020204" pitchFamily="34" charset="0"/>
              </a:rPr>
              <a:t>Temáticas por encuentros presenciales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880411"/>
              </p:ext>
            </p:extLst>
          </p:nvPr>
        </p:nvGraphicFramePr>
        <p:xfrm>
          <a:off x="179512" y="659096"/>
          <a:ext cx="8856984" cy="6196584"/>
        </p:xfrm>
        <a:graphic>
          <a:graphicData uri="http://schemas.openxmlformats.org/drawingml/2006/table">
            <a:tbl>
              <a:tblPr firstRow="1" firstCol="1" bandRow="1"/>
              <a:tblGrid>
                <a:gridCol w="3778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790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2000" dirty="0">
                          <a:solidFill>
                            <a:srgbClr val="00206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 dirty="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2000" dirty="0">
                          <a:solidFill>
                            <a:schemeClr val="tx2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Premisas para una alternativa de enseñanza: características de la sociedad del conocimiento y demandas que se derivan para la enseñanza y el aprendizaje escolar. Necesidad de una nueva concepción de enseñanza-aprendizaje para la formación de los ciudadanos en el siglo XXI.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2000">
                          <a:solidFill>
                            <a:srgbClr val="00206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2000" dirty="0">
                          <a:solidFill>
                            <a:schemeClr val="tx2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Concepciones que sustentan el desarrollo de una didáctica que responda a los requerimientos de formación que necesita la sociedad del conocimiento. Los roles de los sujetos del PEA a la luz de estas concepciones.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2000">
                          <a:solidFill>
                            <a:srgbClr val="00206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2000" dirty="0">
                          <a:solidFill>
                            <a:schemeClr val="tx2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 problema, los objetivos y el contenido del PEA ante estas concepciones teóricas. Principios y categorías didácticas.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2000">
                          <a:solidFill>
                            <a:srgbClr val="00206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2000" dirty="0">
                          <a:solidFill>
                            <a:schemeClr val="tx2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Los métodos, la evaluación y las formas de organización del PEA ante estas concepciones teóricas. Funciones didácticas.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2000">
                          <a:solidFill>
                            <a:srgbClr val="00206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2000" dirty="0">
                          <a:solidFill>
                            <a:schemeClr val="tx2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Los medios de enseñanza y aprendizaje. Las TIC en el PEA a la luz de estas concepciones.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2000">
                          <a:solidFill>
                            <a:srgbClr val="002060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000">
                        <a:solidFill>
                          <a:srgbClr val="002060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s-ES_tradnl" sz="2000" dirty="0">
                          <a:solidFill>
                            <a:schemeClr val="tx2"/>
                          </a:solidFill>
                          <a:effectLst/>
                          <a:latin typeface="Arial Black" panose="020B0A04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Defensa del trabajo final y cierre del curso.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Arial Black" panose="020B0A04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860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/>
          <p:cNvSpPr txBox="1"/>
          <p:nvPr/>
        </p:nvSpPr>
        <p:spPr>
          <a:xfrm>
            <a:off x="0" y="0"/>
            <a:ext cx="9180512" cy="6813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_tradnl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9612" y="2698384"/>
            <a:ext cx="2745502" cy="2219954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1259632" y="188640"/>
            <a:ext cx="3672408" cy="2075938"/>
            <a:chOff x="1115616" y="188640"/>
            <a:chExt cx="3672408" cy="2075938"/>
          </a:xfrm>
        </p:grpSpPr>
        <p:sp>
          <p:nvSpPr>
            <p:cNvPr id="6" name="Elipse 5"/>
            <p:cNvSpPr/>
            <p:nvPr/>
          </p:nvSpPr>
          <p:spPr>
            <a:xfrm>
              <a:off x="1115616" y="188640"/>
              <a:ext cx="3672408" cy="2075938"/>
            </a:xfrm>
            <a:prstGeom prst="ellipse">
              <a:avLst/>
            </a:prstGeom>
            <a:solidFill>
              <a:srgbClr val="EDFD8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5" name="CuadroTexto 4"/>
            <p:cNvSpPr txBox="1"/>
            <p:nvPr/>
          </p:nvSpPr>
          <p:spPr>
            <a:xfrm>
              <a:off x="1403648" y="476672"/>
              <a:ext cx="295232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2800" dirty="0">
                  <a:latin typeface="Arial Black" panose="020B0A04020102020204" pitchFamily="34" charset="0"/>
                </a:rPr>
                <a:t>Evaluación sistemática y Trabajo final</a:t>
              </a:r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476672"/>
            <a:ext cx="6327506" cy="1511939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 rot="16200000">
            <a:off x="-621578" y="4068071"/>
            <a:ext cx="3096344" cy="9541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s-ES_tradnl" sz="2800" dirty="0">
                <a:latin typeface="Arial Black" panose="020B0A04020102020204" pitchFamily="34" charset="0"/>
              </a:rPr>
              <a:t>EVALUACIÓN </a:t>
            </a:r>
          </a:p>
          <a:p>
            <a:pPr algn="ctr"/>
            <a:r>
              <a:rPr lang="es-ES_tradnl" sz="2800" dirty="0">
                <a:latin typeface="Arial Black" panose="020B0A04020102020204" pitchFamily="34" charset="0"/>
              </a:rPr>
              <a:t>SISTEMÁTICA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2514428" y="4843505"/>
            <a:ext cx="6876764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latin typeface="Arial Black" panose="020B0A04020102020204" pitchFamily="34" charset="0"/>
              </a:rPr>
              <a:t>Participación individual y por equipos durante los encuentros presenciales</a:t>
            </a:r>
            <a:endParaRPr lang="es-ES_tradnl" sz="3600" dirty="0">
              <a:latin typeface="Arial Black" panose="020B0A04020102020204" pitchFamily="34" charset="0"/>
            </a:endParaRPr>
          </a:p>
        </p:txBody>
      </p:sp>
      <p:sp>
        <p:nvSpPr>
          <p:cNvPr id="12" name="Flecha curvada hacia abajo 11"/>
          <p:cNvSpPr/>
          <p:nvPr/>
        </p:nvSpPr>
        <p:spPr>
          <a:xfrm rot="344072">
            <a:off x="1718148" y="2242132"/>
            <a:ext cx="3466907" cy="1509638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chemeClr val="tx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532" y="1412775"/>
            <a:ext cx="2466940" cy="250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59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-158823" y="312257"/>
            <a:ext cx="9144000" cy="685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_tradnl" dirty="0"/>
          </a:p>
        </p:txBody>
      </p:sp>
      <p:sp>
        <p:nvSpPr>
          <p:cNvPr id="3" name="CuadroTexto 2"/>
          <p:cNvSpPr txBox="1"/>
          <p:nvPr/>
        </p:nvSpPr>
        <p:spPr>
          <a:xfrm>
            <a:off x="4679173" y="270197"/>
            <a:ext cx="46080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>
                <a:solidFill>
                  <a:srgbClr val="FF0000"/>
                </a:solidFill>
                <a:latin typeface="Arial Black" panose="020B0A04020102020204" pitchFamily="34" charset="0"/>
              </a:rPr>
              <a:t>ORIENTACIONES PARA EL TRABAJO FINAL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726" y="1193527"/>
            <a:ext cx="9108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>
                <a:latin typeface="Arial Black" panose="020B0A04020102020204" pitchFamily="34" charset="0"/>
              </a:rPr>
              <a:t>Entregar un </a:t>
            </a:r>
            <a:r>
              <a:rPr lang="es-ES" sz="2400" dirty="0">
                <a:solidFill>
                  <a:srgbClr val="FF0000"/>
                </a:solidFill>
                <a:latin typeface="Arial Black" panose="020B0A04020102020204" pitchFamily="34" charset="0"/>
              </a:rPr>
              <a:t>Portafolio</a:t>
            </a:r>
            <a:r>
              <a:rPr lang="es-ES" sz="2400" dirty="0">
                <a:latin typeface="Arial Black" panose="020B0A04020102020204" pitchFamily="34" charset="0"/>
              </a:rPr>
              <a:t> en formato impreso o digital, que contenga todas las actividades orientadas en cada encuentro como trabajo independiente para:</a:t>
            </a:r>
            <a:endParaRPr lang="es-ES_tradnl" sz="2400" dirty="0">
              <a:latin typeface="Arial Black" panose="020B0A04020102020204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26" y="2358622"/>
            <a:ext cx="89289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Arial Black" panose="020B0A04020102020204" pitchFamily="34" charset="0"/>
              </a:rPr>
              <a:t>Reflexionar sobre las expectativas e intereses profesionales, adquiridos que constatan su crecimiento personal como ser humano.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000" dirty="0">
              <a:latin typeface="Arial Black" panose="020B0A040201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Arial Black" panose="020B0A04020102020204" pitchFamily="34" charset="0"/>
              </a:rPr>
              <a:t>Fundamentar teóricamente las decisiones didácticas asumidas en la concepción de la actividad profesional diseñada.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2000" dirty="0">
              <a:latin typeface="Arial Black" panose="020B0A040201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Arial Black" panose="020B0A04020102020204" pitchFamily="34" charset="0"/>
              </a:rPr>
              <a:t>Argumentar la selección y secuenciación de las funciones y las categorías en la propuesta.</a:t>
            </a:r>
          </a:p>
          <a:p>
            <a:pPr algn="just"/>
            <a:endParaRPr lang="es-ES" sz="2000" dirty="0">
              <a:latin typeface="Arial Black" panose="020B0A040201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Arial Black" panose="020B0A04020102020204" pitchFamily="34" charset="0"/>
              </a:rPr>
              <a:t>Manejo de autores, concepción que se asume.</a:t>
            </a:r>
            <a:endParaRPr lang="es-ES_tradnl" sz="2000" dirty="0">
              <a:latin typeface="Arial Black" panose="020B0A04020102020204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95536" y="6165304"/>
            <a:ext cx="85341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>
                <a:solidFill>
                  <a:srgbClr val="C00000"/>
                </a:solidFill>
                <a:latin typeface="Arial Black" pitchFamily="34" charset="0"/>
              </a:rPr>
              <a:t>Es individual y se entrega  </a:t>
            </a:r>
            <a:r>
              <a:rPr lang="es-ES" sz="2000" u="sng" dirty="0">
                <a:solidFill>
                  <a:srgbClr val="C00000"/>
                </a:solidFill>
                <a:latin typeface="Arial Black" pitchFamily="34" charset="0"/>
              </a:rPr>
              <a:t>impreso o digital </a:t>
            </a:r>
            <a:r>
              <a:rPr lang="es-ES" sz="2000" dirty="0">
                <a:solidFill>
                  <a:srgbClr val="C00000"/>
                </a:solidFill>
                <a:latin typeface="Arial Black" pitchFamily="34" charset="0"/>
              </a:rPr>
              <a:t>en el </a:t>
            </a:r>
            <a:r>
              <a:rPr lang="es-ES" sz="2000" u="sng" dirty="0">
                <a:solidFill>
                  <a:srgbClr val="C00000"/>
                </a:solidFill>
                <a:latin typeface="Arial Black" pitchFamily="34" charset="0"/>
              </a:rPr>
              <a:t>quinto encuentro </a:t>
            </a:r>
            <a:r>
              <a:rPr lang="es-ES" sz="2000" dirty="0">
                <a:solidFill>
                  <a:srgbClr val="C00000"/>
                </a:solidFill>
                <a:latin typeface="Arial Black" pitchFamily="34" charset="0"/>
              </a:rPr>
              <a:t>del curso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-14216"/>
            <a:ext cx="1800200" cy="1179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097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_tradnl" dirty="0"/>
          </a:p>
        </p:txBody>
      </p:sp>
      <p:sp>
        <p:nvSpPr>
          <p:cNvPr id="3" name="CuadroTexto 2"/>
          <p:cNvSpPr txBox="1"/>
          <p:nvPr/>
        </p:nvSpPr>
        <p:spPr>
          <a:xfrm>
            <a:off x="3143240" y="-24"/>
            <a:ext cx="5929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2400" dirty="0">
                <a:solidFill>
                  <a:srgbClr val="FF0000"/>
                </a:solidFill>
                <a:latin typeface="Arial Black" panose="020B0A04020102020204" pitchFamily="34" charset="0"/>
              </a:rPr>
              <a:t>ORIENTACIONES PARA EL TRABAJO FINAL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26" y="1772815"/>
            <a:ext cx="907186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dirty="0">
                <a:latin typeface="Arial Black" panose="020B0A04020102020204" pitchFamily="34" charset="0"/>
              </a:rPr>
              <a:t>Defender una actividad profesional integradora como cierre del portafolio. Entre ellas se sugieren las siguientes: </a:t>
            </a:r>
          </a:p>
          <a:p>
            <a:pPr algn="just"/>
            <a:r>
              <a:rPr lang="es-ES" sz="2400" dirty="0">
                <a:latin typeface="Arial Black" panose="020B0A04020102020204" pitchFamily="34" charset="0"/>
              </a:rPr>
              <a:t>-una propuesta de clase o sistema de clase, </a:t>
            </a:r>
          </a:p>
          <a:p>
            <a:pPr algn="just"/>
            <a:r>
              <a:rPr lang="es-ES" sz="2400" dirty="0">
                <a:latin typeface="Arial Black" panose="020B0A04020102020204" pitchFamily="34" charset="0"/>
              </a:rPr>
              <a:t>-una actividad metodológica, </a:t>
            </a:r>
          </a:p>
          <a:p>
            <a:pPr algn="just"/>
            <a:r>
              <a:rPr lang="es-ES" sz="2400" dirty="0">
                <a:latin typeface="Arial Black" panose="020B0A04020102020204" pitchFamily="34" charset="0"/>
              </a:rPr>
              <a:t>-una actividad profesional, </a:t>
            </a:r>
            <a:r>
              <a:rPr lang="es-ES" sz="2400" dirty="0" smtClean="0">
                <a:latin typeface="Arial Black" panose="020B0A04020102020204" pitchFamily="34" charset="0"/>
              </a:rPr>
              <a:t>un informe, acta…</a:t>
            </a:r>
            <a:endParaRPr lang="es-ES" sz="2400" dirty="0">
              <a:latin typeface="Arial Black" panose="020B0A04020102020204" pitchFamily="34" charset="0"/>
            </a:endParaRPr>
          </a:p>
          <a:p>
            <a:pPr algn="just"/>
            <a:r>
              <a:rPr lang="es-ES" sz="2400" dirty="0">
                <a:latin typeface="Arial Black" panose="020B0A04020102020204" pitchFamily="34" charset="0"/>
              </a:rPr>
              <a:t>según su desempeño y perfil profesional, en la que se aplique el perfeccionamiento de la práctica, la concepción didáctica asumida.</a:t>
            </a:r>
          </a:p>
          <a:p>
            <a:pPr algn="just"/>
            <a:endParaRPr lang="es-ES" sz="2400" dirty="0">
              <a:latin typeface="Arial Black" panose="020B0A04020102020204" pitchFamily="34" charset="0"/>
            </a:endParaRPr>
          </a:p>
          <a:p>
            <a:pPr algn="just"/>
            <a:r>
              <a:rPr lang="es-ES" sz="2400" dirty="0">
                <a:latin typeface="Arial Black" panose="020B0A04020102020204" pitchFamily="34" charset="0"/>
              </a:rPr>
              <a:t>-La evaluación incluirá los siguientes indicadores: </a:t>
            </a:r>
          </a:p>
          <a:p>
            <a:pPr algn="just"/>
            <a:r>
              <a:rPr lang="es-ES" sz="2400" dirty="0">
                <a:latin typeface="Arial Black" panose="020B0A04020102020204" pitchFamily="34" charset="0"/>
              </a:rPr>
              <a:t>la claridad, argumentación y uso de recursos visuales.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34" y="117193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7828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1560</TotalTime>
  <Words>519</Words>
  <Application>Microsoft Office PowerPoint</Application>
  <PresentationFormat>Presentación en pantalla (4:3)</PresentationFormat>
  <Paragraphs>64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Algerian</vt:lpstr>
      <vt:lpstr>Arial</vt:lpstr>
      <vt:lpstr>Arial Black</vt:lpstr>
      <vt:lpstr>Calibri</vt:lpstr>
      <vt:lpstr>Times New Roman</vt:lpstr>
      <vt:lpstr>Verdana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Sede</dc:creator>
  <cp:lastModifiedBy>PC 1</cp:lastModifiedBy>
  <cp:revision>138</cp:revision>
  <dcterms:created xsi:type="dcterms:W3CDTF">2017-01-30T19:01:57Z</dcterms:created>
  <dcterms:modified xsi:type="dcterms:W3CDTF">2026-01-06T10:21:44Z</dcterms:modified>
</cp:coreProperties>
</file>