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8" r:id="rId2"/>
    <p:sldId id="441" r:id="rId3"/>
    <p:sldId id="438" r:id="rId4"/>
    <p:sldId id="440" r:id="rId5"/>
    <p:sldId id="442" r:id="rId6"/>
    <p:sldId id="444" r:id="rId7"/>
    <p:sldId id="439" r:id="rId8"/>
    <p:sldId id="443" r:id="rId9"/>
    <p:sldId id="319" r:id="rId10"/>
    <p:sldId id="437" r:id="rId11"/>
    <p:sldId id="323" r:id="rId12"/>
    <p:sldId id="324" r:id="rId13"/>
    <p:sldId id="436" r:id="rId14"/>
    <p:sldId id="434" r:id="rId15"/>
  </p:sldIdLst>
  <p:sldSz cx="9144000" cy="5715000" type="screen16x10"/>
  <p:notesSz cx="7053263" cy="93091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ianez Fernánndez" initials="AF" lastIdx="1" clrIdx="0">
    <p:extLst>
      <p:ext uri="{19B8F6BF-5375-455C-9EA6-DF929625EA0E}">
        <p15:presenceInfo xmlns:p15="http://schemas.microsoft.com/office/powerpoint/2012/main" userId="37cdcd021698c8d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3" autoAdjust="0"/>
    <p:restoredTop sz="85814" autoAdjust="0"/>
  </p:normalViewPr>
  <p:slideViewPr>
    <p:cSldViewPr>
      <p:cViewPr varScale="1">
        <p:scale>
          <a:sx n="70" d="100"/>
          <a:sy n="70" d="100"/>
        </p:scale>
        <p:origin x="1404" y="5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47002-9B36-4B79-AA71-B286202725DA}" type="doc">
      <dgm:prSet loTypeId="urn:microsoft.com/office/officeart/2005/8/layout/cycle4" loCatId="matrix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F7272AE6-78D5-4E49-AE49-EF43D1150C14}">
      <dgm:prSet phldrT="[Texto]" custT="1"/>
      <dgm:spPr/>
      <dgm:t>
        <a:bodyPr/>
        <a:lstStyle/>
        <a:p>
          <a:r>
            <a:rPr lang="es-ES" sz="1600" b="1" dirty="0">
              <a:latin typeface="+mn-lt"/>
              <a:cs typeface="Arial" panose="020B0604020202020204" pitchFamily="34" charset="0"/>
            </a:rPr>
            <a:t> Estudiantes</a:t>
          </a:r>
        </a:p>
        <a:p>
          <a:r>
            <a:rPr lang="es-ES" sz="1600" b="1" dirty="0">
              <a:latin typeface="+mn-lt"/>
              <a:cs typeface="Arial" panose="020B0604020202020204" pitchFamily="34" charset="0"/>
            </a:rPr>
            <a:t>3978 </a:t>
          </a:r>
        </a:p>
      </dgm:t>
    </dgm:pt>
    <dgm:pt modelId="{B7A6BD42-C5AD-4E41-BE6F-DE344D7D13C6}" type="parTrans" cxnId="{0AD72B0B-07CE-4C40-8204-91DABC2F433A}">
      <dgm:prSet/>
      <dgm:spPr/>
      <dgm:t>
        <a:bodyPr/>
        <a:lstStyle/>
        <a:p>
          <a:endParaRPr lang="es-ES"/>
        </a:p>
      </dgm:t>
    </dgm:pt>
    <dgm:pt modelId="{7672C653-DD97-4777-9FE0-42DD2FA9D34F}" type="sibTrans" cxnId="{0AD72B0B-07CE-4C40-8204-91DABC2F433A}">
      <dgm:prSet/>
      <dgm:spPr/>
      <dgm:t>
        <a:bodyPr/>
        <a:lstStyle/>
        <a:p>
          <a:endParaRPr lang="es-ES"/>
        </a:p>
      </dgm:t>
    </dgm:pt>
    <dgm:pt modelId="{32075C4C-B45A-4462-882A-9456D5387D2E}">
      <dgm:prSet phldrT="[Texto]" custT="1"/>
      <dgm:spPr/>
      <dgm:t>
        <a:bodyPr/>
        <a:lstStyle/>
        <a:p>
          <a:pPr algn="just">
            <a:buFontTx/>
            <a:buNone/>
          </a:pPr>
          <a:r>
            <a:rPr lang="es-ES" sz="16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Objetivo común y espacios de participación</a:t>
          </a:r>
        </a:p>
      </dgm:t>
    </dgm:pt>
    <dgm:pt modelId="{91031BBD-EE80-48E9-AEA8-CF4D8640BDFD}" type="parTrans" cxnId="{542E61B7-189D-43E3-BE64-41CECA3C0608}">
      <dgm:prSet/>
      <dgm:spPr/>
      <dgm:t>
        <a:bodyPr/>
        <a:lstStyle/>
        <a:p>
          <a:endParaRPr lang="es-ES"/>
        </a:p>
      </dgm:t>
    </dgm:pt>
    <dgm:pt modelId="{54C41207-64F4-4159-B4C9-F64C74DFECEC}" type="sibTrans" cxnId="{542E61B7-189D-43E3-BE64-41CECA3C0608}">
      <dgm:prSet/>
      <dgm:spPr/>
      <dgm:t>
        <a:bodyPr/>
        <a:lstStyle/>
        <a:p>
          <a:endParaRPr lang="es-ES"/>
        </a:p>
      </dgm:t>
    </dgm:pt>
    <dgm:pt modelId="{33CDB35E-4568-4679-AA53-00F3430E5D34}">
      <dgm:prSet phldrT="[Texto]" custT="1"/>
      <dgm:spPr/>
      <dgm:t>
        <a:bodyPr/>
        <a:lstStyle/>
        <a:p>
          <a:pPr>
            <a:buFontTx/>
            <a:buNone/>
          </a:pPr>
          <a:r>
            <a:rPr lang="es-ES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Estudiantes y profesores en tareas de gobierno, en vínculo con el desarrollo local. </a:t>
          </a:r>
          <a:endParaRPr lang="es-ES" sz="1000" dirty="0">
            <a:solidFill>
              <a:srgbClr val="FF0000"/>
            </a:solidFill>
          </a:endParaRPr>
        </a:p>
      </dgm:t>
    </dgm:pt>
    <dgm:pt modelId="{D7B9B320-0B78-47B0-AF63-06AE5720F38A}" type="parTrans" cxnId="{381D7F4A-EBA6-4E10-8723-D591072B1032}">
      <dgm:prSet/>
      <dgm:spPr/>
      <dgm:t>
        <a:bodyPr/>
        <a:lstStyle/>
        <a:p>
          <a:endParaRPr lang="es-ES"/>
        </a:p>
      </dgm:t>
    </dgm:pt>
    <dgm:pt modelId="{2AEAA922-8AEF-45F8-A2C8-BD6C86A1E375}" type="sibTrans" cxnId="{381D7F4A-EBA6-4E10-8723-D591072B1032}">
      <dgm:prSet/>
      <dgm:spPr/>
      <dgm:t>
        <a:bodyPr/>
        <a:lstStyle/>
        <a:p>
          <a:endParaRPr lang="es-ES"/>
        </a:p>
      </dgm:t>
    </dgm:pt>
    <dgm:pt modelId="{687DA31D-9CD8-46ED-8939-A5AE77C0B1B1}">
      <dgm:prSet phldrT="[Texto]" custT="1"/>
      <dgm:spPr/>
      <dgm:t>
        <a:bodyPr/>
        <a:lstStyle/>
        <a:p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Directivos</a:t>
          </a:r>
        </a:p>
        <a:p>
          <a:r>
            <a:rPr lang="es-ES" sz="2000" dirty="0"/>
            <a:t>79 </a:t>
          </a:r>
        </a:p>
      </dgm:t>
    </dgm:pt>
    <dgm:pt modelId="{20E65ED1-BC2D-4889-9EBC-CE75C80DE1E6}" type="parTrans" cxnId="{44342455-AB0D-49C6-8591-DE0B0A78BD3B}">
      <dgm:prSet/>
      <dgm:spPr/>
      <dgm:t>
        <a:bodyPr/>
        <a:lstStyle/>
        <a:p>
          <a:endParaRPr lang="es-ES"/>
        </a:p>
      </dgm:t>
    </dgm:pt>
    <dgm:pt modelId="{35A53623-66DC-4E70-BEE9-6EAE8D5D8E4E}" type="sibTrans" cxnId="{44342455-AB0D-49C6-8591-DE0B0A78BD3B}">
      <dgm:prSet/>
      <dgm:spPr/>
      <dgm:t>
        <a:bodyPr/>
        <a:lstStyle/>
        <a:p>
          <a:endParaRPr lang="es-ES"/>
        </a:p>
      </dgm:t>
    </dgm:pt>
    <dgm:pt modelId="{18DDEE3C-8CC6-406B-9784-AAFBAEBD1FD5}">
      <dgm:prSet phldrT="[Texto]" custT="1"/>
      <dgm:spPr/>
      <dgm:t>
        <a:bodyPr/>
        <a:lstStyle/>
        <a:p>
          <a:pPr algn="l"/>
          <a:r>
            <a:rPr lang="es-ES" sz="14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Responder a las necesidades del territorio y del país </a:t>
          </a:r>
          <a:endParaRPr lang="es-ES" sz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B49B53-39C3-4A0A-BB8C-47A61B69249F}" type="parTrans" cxnId="{B0448C7A-CCC0-4693-B17B-AEEE58F718E7}">
      <dgm:prSet/>
      <dgm:spPr/>
      <dgm:t>
        <a:bodyPr/>
        <a:lstStyle/>
        <a:p>
          <a:endParaRPr lang="es-ES"/>
        </a:p>
      </dgm:t>
    </dgm:pt>
    <dgm:pt modelId="{500199BB-305C-40AF-8BD5-3A3AC4A281F6}" type="sibTrans" cxnId="{B0448C7A-CCC0-4693-B17B-AEEE58F718E7}">
      <dgm:prSet/>
      <dgm:spPr/>
      <dgm:t>
        <a:bodyPr/>
        <a:lstStyle/>
        <a:p>
          <a:endParaRPr lang="es-ES"/>
        </a:p>
      </dgm:t>
    </dgm:pt>
    <dgm:pt modelId="{A750E381-CB37-4D07-BDD2-6276FF07C384}">
      <dgm:prSet phldrT="[Texto]"/>
      <dgm:spPr/>
      <dgm:t>
        <a:bodyPr/>
        <a:lstStyle/>
        <a:p>
          <a:r>
            <a:rPr lang="es-ES" dirty="0"/>
            <a:t> </a:t>
          </a:r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Trabajadores</a:t>
          </a:r>
        </a:p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224</a:t>
          </a:r>
          <a:r>
            <a:rPr lang="es-ES" dirty="0"/>
            <a:t> </a:t>
          </a:r>
        </a:p>
      </dgm:t>
    </dgm:pt>
    <dgm:pt modelId="{A0D51EE5-44AC-4AAC-AA3B-67716DAE52F8}" type="parTrans" cxnId="{8A3B3B12-99AC-48AB-AF95-7D8AF1177214}">
      <dgm:prSet/>
      <dgm:spPr/>
      <dgm:t>
        <a:bodyPr/>
        <a:lstStyle/>
        <a:p>
          <a:endParaRPr lang="es-ES"/>
        </a:p>
      </dgm:t>
    </dgm:pt>
    <dgm:pt modelId="{4F2DD04C-AF5B-4E23-B58C-3C47BDEA70F4}" type="sibTrans" cxnId="{8A3B3B12-99AC-48AB-AF95-7D8AF1177214}">
      <dgm:prSet/>
      <dgm:spPr/>
      <dgm:t>
        <a:bodyPr/>
        <a:lstStyle/>
        <a:p>
          <a:endParaRPr lang="es-ES"/>
        </a:p>
      </dgm:t>
    </dgm:pt>
    <dgm:pt modelId="{AA4E7BC2-6AF4-4AD5-847F-410924A2C9E3}">
      <dgm:prSet phldrT="[Texto]" custT="1"/>
      <dgm:spPr/>
      <dgm:t>
        <a:bodyPr/>
        <a:lstStyle/>
        <a:p>
          <a:pPr algn="l">
            <a:buFontTx/>
            <a:buNone/>
          </a:pPr>
          <a:r>
            <a:rPr lang="es-ES" sz="14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Ingreso por exportaciones</a:t>
          </a:r>
          <a:endParaRPr lang="es-ES" sz="1200" b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E5B2BE-7747-4FB6-9569-6B8C39AA445A}" type="parTrans" cxnId="{346CB094-872B-4AEA-8E4B-87B1F1BEE50C}">
      <dgm:prSet/>
      <dgm:spPr/>
      <dgm:t>
        <a:bodyPr/>
        <a:lstStyle/>
        <a:p>
          <a:endParaRPr lang="es-ES"/>
        </a:p>
      </dgm:t>
    </dgm:pt>
    <dgm:pt modelId="{47AA5243-C1A9-4518-AB53-426336D9F4D7}" type="sibTrans" cxnId="{346CB094-872B-4AEA-8E4B-87B1F1BEE50C}">
      <dgm:prSet/>
      <dgm:spPr/>
      <dgm:t>
        <a:bodyPr/>
        <a:lstStyle/>
        <a:p>
          <a:endParaRPr lang="es-ES"/>
        </a:p>
      </dgm:t>
    </dgm:pt>
    <dgm:pt modelId="{B631B904-8BE9-400D-A10C-3950CE65C6B6}">
      <dgm:prSet phldrT="[Texto]" custT="1"/>
      <dgm:spPr/>
      <dgm:t>
        <a:bodyPr/>
        <a:lstStyle/>
        <a:p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Profesores</a:t>
          </a:r>
        </a:p>
        <a:p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308 TC</a:t>
          </a:r>
        </a:p>
        <a:p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323 TP</a:t>
          </a:r>
          <a:r>
            <a:rPr lang="es-ES" sz="1800" dirty="0"/>
            <a:t> </a:t>
          </a:r>
        </a:p>
      </dgm:t>
    </dgm:pt>
    <dgm:pt modelId="{09C8838F-DD52-44C4-B1ED-1C262689C47E}" type="sibTrans" cxnId="{24E2BA84-B423-46C5-92E0-7D5EE6F28F95}">
      <dgm:prSet/>
      <dgm:spPr/>
      <dgm:t>
        <a:bodyPr/>
        <a:lstStyle/>
        <a:p>
          <a:endParaRPr lang="es-ES"/>
        </a:p>
      </dgm:t>
    </dgm:pt>
    <dgm:pt modelId="{D685743F-6F37-4817-B03C-DF9AC5919277}" type="parTrans" cxnId="{24E2BA84-B423-46C5-92E0-7D5EE6F28F95}">
      <dgm:prSet/>
      <dgm:spPr/>
      <dgm:t>
        <a:bodyPr/>
        <a:lstStyle/>
        <a:p>
          <a:endParaRPr lang="es-ES"/>
        </a:p>
      </dgm:t>
    </dgm:pt>
    <dgm:pt modelId="{5FEC458B-D181-426F-9AA9-94C44606453F}">
      <dgm:prSet phldrT="[Texto]"/>
      <dgm:spPr/>
      <dgm:t>
        <a:bodyPr/>
        <a:lstStyle/>
        <a:p>
          <a:endParaRPr lang="es-ES" sz="1000" dirty="0"/>
        </a:p>
      </dgm:t>
    </dgm:pt>
    <dgm:pt modelId="{A0179331-5443-4378-B935-5E7FB8B98270}" type="parTrans" cxnId="{B5E46B8C-79FA-44E6-A71E-2A08129E7EA9}">
      <dgm:prSet/>
      <dgm:spPr/>
    </dgm:pt>
    <dgm:pt modelId="{2242D8D5-454B-4B3A-8FAB-A53FA002FE53}" type="sibTrans" cxnId="{B5E46B8C-79FA-44E6-A71E-2A08129E7EA9}">
      <dgm:prSet/>
      <dgm:spPr/>
    </dgm:pt>
    <dgm:pt modelId="{A3561AA6-B251-41EF-8088-7E1E39BB6242}">
      <dgm:prSet custT="1"/>
      <dgm:spPr/>
      <dgm:t>
        <a:bodyPr/>
        <a:lstStyle/>
        <a:p>
          <a:pPr algn="l">
            <a:buFontTx/>
            <a:buNone/>
          </a:pPr>
          <a:endParaRPr lang="es-CU" sz="1400" b="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FFD934-9779-438D-A52E-F60F32E97B72}" type="parTrans" cxnId="{2705C2CE-8F6D-4DFD-AB41-277187730AF0}">
      <dgm:prSet/>
      <dgm:spPr/>
      <dgm:t>
        <a:bodyPr/>
        <a:lstStyle/>
        <a:p>
          <a:endParaRPr lang="es-CU"/>
        </a:p>
      </dgm:t>
    </dgm:pt>
    <dgm:pt modelId="{4FE562F5-2A8D-45FA-8CCD-10B5FFAE7E90}" type="sibTrans" cxnId="{2705C2CE-8F6D-4DFD-AB41-277187730AF0}">
      <dgm:prSet/>
      <dgm:spPr/>
      <dgm:t>
        <a:bodyPr/>
        <a:lstStyle/>
        <a:p>
          <a:endParaRPr lang="es-CU"/>
        </a:p>
      </dgm:t>
    </dgm:pt>
    <dgm:pt modelId="{F2731FCB-B10D-424B-AECF-E07A2E76C58F}">
      <dgm:prSet phldrT="[Texto]" custT="1"/>
      <dgm:spPr/>
      <dgm:t>
        <a:bodyPr/>
        <a:lstStyle/>
        <a:p>
          <a:pPr algn="l">
            <a:buFontTx/>
            <a:buNone/>
          </a:pPr>
          <a:endParaRPr lang="es-ES" sz="1400" b="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5C9336-FC7C-4595-BFAC-AFA0B2232BD8}" type="parTrans" cxnId="{6EC1FE12-678E-4F48-9A7B-91B0C05EC6D3}">
      <dgm:prSet/>
      <dgm:spPr/>
    </dgm:pt>
    <dgm:pt modelId="{C3CB2B72-0D0F-4C3C-B899-2F833E261324}" type="sibTrans" cxnId="{6EC1FE12-678E-4F48-9A7B-91B0C05EC6D3}">
      <dgm:prSet/>
      <dgm:spPr/>
    </dgm:pt>
    <dgm:pt modelId="{00F66C46-D7FE-46FF-BE18-FC8400EF86D2}">
      <dgm:prSet phldrT="[Texto]" custT="1"/>
      <dgm:spPr/>
      <dgm:t>
        <a:bodyPr/>
        <a:lstStyle/>
        <a:p>
          <a:pPr algn="just">
            <a:buFontTx/>
            <a:buNone/>
          </a:pPr>
          <a:r>
            <a:rPr lang="es-ES" sz="16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(Consolidación de valores)(Vinculo generacional)</a:t>
          </a:r>
        </a:p>
      </dgm:t>
    </dgm:pt>
    <dgm:pt modelId="{57DF5738-DB63-431D-B12D-DE3280BFA26D}" type="parTrans" cxnId="{D37D7C3D-B605-4222-8907-48A4A0CC3CA0}">
      <dgm:prSet/>
      <dgm:spPr/>
    </dgm:pt>
    <dgm:pt modelId="{39DE0FBB-1F60-4B23-A8AF-EF9EACD4FB88}" type="sibTrans" cxnId="{D37D7C3D-B605-4222-8907-48A4A0CC3CA0}">
      <dgm:prSet/>
      <dgm:spPr/>
    </dgm:pt>
    <dgm:pt modelId="{819B208D-366D-4912-A10A-8FE94073613F}">
      <dgm:prSet phldrT="[Texto]" custT="1"/>
      <dgm:spPr/>
      <dgm:t>
        <a:bodyPr/>
        <a:lstStyle/>
        <a:p>
          <a:pPr algn="l">
            <a:buFontTx/>
            <a:buNone/>
          </a:pPr>
          <a:r>
            <a:rPr lang="es-ES" sz="14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(diversificación de servicios) </a:t>
          </a:r>
        </a:p>
      </dgm:t>
    </dgm:pt>
    <dgm:pt modelId="{19FF8DA7-508D-43B8-81CB-48B99C6457ED}" type="parTrans" cxnId="{AE4B6E0B-7120-4829-A704-964D6B0C3E71}">
      <dgm:prSet/>
      <dgm:spPr/>
    </dgm:pt>
    <dgm:pt modelId="{B02BEB6A-5DE4-4FA1-A67C-00387B160088}" type="sibTrans" cxnId="{AE4B6E0B-7120-4829-A704-964D6B0C3E71}">
      <dgm:prSet/>
      <dgm:spPr/>
    </dgm:pt>
    <dgm:pt modelId="{A68ACAE3-EFD4-45F7-B9A2-303F942E9232}" type="pres">
      <dgm:prSet presAssocID="{8C447002-9B36-4B79-AA71-B286202725D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3D8DBD3-2497-45BF-8F89-072EFC0BB557}" type="pres">
      <dgm:prSet presAssocID="{8C447002-9B36-4B79-AA71-B286202725DA}" presName="children" presStyleCnt="0"/>
      <dgm:spPr/>
    </dgm:pt>
    <dgm:pt modelId="{FA6D11BB-31BB-4D01-B50E-A4CD90B3BF96}" type="pres">
      <dgm:prSet presAssocID="{8C447002-9B36-4B79-AA71-B286202725DA}" presName="child1group" presStyleCnt="0"/>
      <dgm:spPr/>
    </dgm:pt>
    <dgm:pt modelId="{7ECCDC1E-BBC5-46D1-9B52-2B082409DCFE}" type="pres">
      <dgm:prSet presAssocID="{8C447002-9B36-4B79-AA71-B286202725DA}" presName="child1" presStyleLbl="bgAcc1" presStyleIdx="0" presStyleCnt="4" custScaleX="119687" custLinFactNeighborX="-36201" custLinFactNeighborY="10422"/>
      <dgm:spPr/>
    </dgm:pt>
    <dgm:pt modelId="{2A927549-E11B-4F25-922C-4629AC6D413B}" type="pres">
      <dgm:prSet presAssocID="{8C447002-9B36-4B79-AA71-B286202725DA}" presName="child1Text" presStyleLbl="bgAcc1" presStyleIdx="0" presStyleCnt="4">
        <dgm:presLayoutVars>
          <dgm:bulletEnabled val="1"/>
        </dgm:presLayoutVars>
      </dgm:prSet>
      <dgm:spPr/>
    </dgm:pt>
    <dgm:pt modelId="{389A0D6E-F5B4-4DCB-90FC-C00AC4984B57}" type="pres">
      <dgm:prSet presAssocID="{8C447002-9B36-4B79-AA71-B286202725DA}" presName="child2group" presStyleCnt="0"/>
      <dgm:spPr/>
    </dgm:pt>
    <dgm:pt modelId="{CC856948-A238-4688-86AC-18F1C08B983C}" type="pres">
      <dgm:prSet presAssocID="{8C447002-9B36-4B79-AA71-B286202725DA}" presName="child2" presStyleLbl="bgAcc1" presStyleIdx="1" presStyleCnt="4" custLinFactNeighborX="15876" custLinFactNeighborY="9216"/>
      <dgm:spPr/>
    </dgm:pt>
    <dgm:pt modelId="{842ABA3D-F9B1-4EE3-ADFD-3669172D2C49}" type="pres">
      <dgm:prSet presAssocID="{8C447002-9B36-4B79-AA71-B286202725DA}" presName="child2Text" presStyleLbl="bgAcc1" presStyleIdx="1" presStyleCnt="4">
        <dgm:presLayoutVars>
          <dgm:bulletEnabled val="1"/>
        </dgm:presLayoutVars>
      </dgm:prSet>
      <dgm:spPr/>
    </dgm:pt>
    <dgm:pt modelId="{DD5F0CAF-6190-4558-9481-5C0FEFD4A03F}" type="pres">
      <dgm:prSet presAssocID="{8C447002-9B36-4B79-AA71-B286202725DA}" presName="child3group" presStyleCnt="0"/>
      <dgm:spPr/>
    </dgm:pt>
    <dgm:pt modelId="{7E946CAA-BAFC-474F-9A0F-9A4862E04C5C}" type="pres">
      <dgm:prSet presAssocID="{8C447002-9B36-4B79-AA71-B286202725DA}" presName="child3" presStyleLbl="bgAcc1" presStyleIdx="2" presStyleCnt="4" custLinFactNeighborX="30315" custLinFactNeighborY="528"/>
      <dgm:spPr/>
    </dgm:pt>
    <dgm:pt modelId="{0ACCC0A1-EAC5-4F99-8B4F-B2316705F8BF}" type="pres">
      <dgm:prSet presAssocID="{8C447002-9B36-4B79-AA71-B286202725DA}" presName="child3Text" presStyleLbl="bgAcc1" presStyleIdx="2" presStyleCnt="4">
        <dgm:presLayoutVars>
          <dgm:bulletEnabled val="1"/>
        </dgm:presLayoutVars>
      </dgm:prSet>
      <dgm:spPr/>
    </dgm:pt>
    <dgm:pt modelId="{6786FE3B-F06F-466F-B90B-AAD5A27442A2}" type="pres">
      <dgm:prSet presAssocID="{8C447002-9B36-4B79-AA71-B286202725DA}" presName="child4group" presStyleCnt="0"/>
      <dgm:spPr/>
    </dgm:pt>
    <dgm:pt modelId="{5CD34B01-1BE3-46C1-B4A8-E823DE3E97F3}" type="pres">
      <dgm:prSet presAssocID="{8C447002-9B36-4B79-AA71-B286202725DA}" presName="child4" presStyleLbl="bgAcc1" presStyleIdx="3" presStyleCnt="4" custLinFactNeighborX="-26358" custLinFactNeighborY="10658"/>
      <dgm:spPr/>
    </dgm:pt>
    <dgm:pt modelId="{1EF4F8DA-6ECE-4488-AF36-4C81527499DA}" type="pres">
      <dgm:prSet presAssocID="{8C447002-9B36-4B79-AA71-B286202725DA}" presName="child4Text" presStyleLbl="bgAcc1" presStyleIdx="3" presStyleCnt="4">
        <dgm:presLayoutVars>
          <dgm:bulletEnabled val="1"/>
        </dgm:presLayoutVars>
      </dgm:prSet>
      <dgm:spPr/>
    </dgm:pt>
    <dgm:pt modelId="{5A476E72-60B2-4AA8-8E77-D35DBF325CDE}" type="pres">
      <dgm:prSet presAssocID="{8C447002-9B36-4B79-AA71-B286202725DA}" presName="childPlaceholder" presStyleCnt="0"/>
      <dgm:spPr/>
    </dgm:pt>
    <dgm:pt modelId="{9C18985B-AD87-4F36-97CA-5B9B121BECB3}" type="pres">
      <dgm:prSet presAssocID="{8C447002-9B36-4B79-AA71-B286202725DA}" presName="circle" presStyleCnt="0"/>
      <dgm:spPr/>
    </dgm:pt>
    <dgm:pt modelId="{FD24047A-E71D-4D7F-99AE-E83912FB90B8}" type="pres">
      <dgm:prSet presAssocID="{8C447002-9B36-4B79-AA71-B286202725DA}" presName="quadrant1" presStyleLbl="node1" presStyleIdx="0" presStyleCnt="4" custLinFactNeighborX="2309" custLinFactNeighborY="1528">
        <dgm:presLayoutVars>
          <dgm:chMax val="1"/>
          <dgm:bulletEnabled val="1"/>
        </dgm:presLayoutVars>
      </dgm:prSet>
      <dgm:spPr/>
    </dgm:pt>
    <dgm:pt modelId="{BB684CD9-CB93-4470-AC45-63B27E9DD38F}" type="pres">
      <dgm:prSet presAssocID="{8C447002-9B36-4B79-AA71-B286202725DA}" presName="quadrant2" presStyleLbl="node1" presStyleIdx="1" presStyleCnt="4" custScaleY="99954" custLinFactNeighborX="-2818" custLinFactNeighborY="2002">
        <dgm:presLayoutVars>
          <dgm:chMax val="1"/>
          <dgm:bulletEnabled val="1"/>
        </dgm:presLayoutVars>
      </dgm:prSet>
      <dgm:spPr/>
    </dgm:pt>
    <dgm:pt modelId="{19B8E633-2FF8-4FD9-A9E1-1FDBC4B1CD1C}" type="pres">
      <dgm:prSet presAssocID="{8C447002-9B36-4B79-AA71-B286202725D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2F82105A-0BFF-481B-9050-3FCEE6C64D1A}" type="pres">
      <dgm:prSet presAssocID="{8C447002-9B36-4B79-AA71-B286202725DA}" presName="quadrant4" presStyleLbl="node1" presStyleIdx="3" presStyleCnt="4" custLinFactNeighborX="1644">
        <dgm:presLayoutVars>
          <dgm:chMax val="1"/>
          <dgm:bulletEnabled val="1"/>
        </dgm:presLayoutVars>
      </dgm:prSet>
      <dgm:spPr/>
    </dgm:pt>
    <dgm:pt modelId="{ED6926AA-ACE2-402B-9C51-3555A32D64C5}" type="pres">
      <dgm:prSet presAssocID="{8C447002-9B36-4B79-AA71-B286202725DA}" presName="quadrantPlaceholder" presStyleCnt="0"/>
      <dgm:spPr/>
    </dgm:pt>
    <dgm:pt modelId="{A1276F91-8AD5-4E5E-A81A-73962FE58A48}" type="pres">
      <dgm:prSet presAssocID="{8C447002-9B36-4B79-AA71-B286202725DA}" presName="center1" presStyleLbl="fgShp" presStyleIdx="0" presStyleCnt="2"/>
      <dgm:spPr/>
    </dgm:pt>
    <dgm:pt modelId="{86E986EE-6F18-4593-897A-5DEC1511A19B}" type="pres">
      <dgm:prSet presAssocID="{8C447002-9B36-4B79-AA71-B286202725DA}" presName="center2" presStyleLbl="fgShp" presStyleIdx="1" presStyleCnt="2"/>
      <dgm:spPr/>
    </dgm:pt>
  </dgm:ptLst>
  <dgm:cxnLst>
    <dgm:cxn modelId="{A16F2A08-A2E6-4471-8DCC-F443249921A7}" type="presOf" srcId="{5FEC458B-D181-426F-9AA9-94C44606453F}" destId="{CC856948-A238-4688-86AC-18F1C08B983C}" srcOrd="0" destOrd="1" presId="urn:microsoft.com/office/officeart/2005/8/layout/cycle4"/>
    <dgm:cxn modelId="{0AD72B0B-07CE-4C40-8204-91DABC2F433A}" srcId="{8C447002-9B36-4B79-AA71-B286202725DA}" destId="{F7272AE6-78D5-4E49-AE49-EF43D1150C14}" srcOrd="0" destOrd="0" parTransId="{B7A6BD42-C5AD-4E41-BE6F-DE344D7D13C6}" sibTransId="{7672C653-DD97-4777-9FE0-42DD2FA9D34F}"/>
    <dgm:cxn modelId="{AE4B6E0B-7120-4829-A704-964D6B0C3E71}" srcId="{A750E381-CB37-4D07-BDD2-6276FF07C384}" destId="{819B208D-366D-4912-A10A-8FE94073613F}" srcOrd="1" destOrd="0" parTransId="{19FF8DA7-508D-43B8-81CB-48B99C6457ED}" sibTransId="{B02BEB6A-5DE4-4FA1-A67C-00387B160088}"/>
    <dgm:cxn modelId="{D01FC50F-91DB-4D61-955F-6E8F0ACC0D5C}" type="presOf" srcId="{A750E381-CB37-4D07-BDD2-6276FF07C384}" destId="{2F82105A-0BFF-481B-9050-3FCEE6C64D1A}" srcOrd="0" destOrd="0" presId="urn:microsoft.com/office/officeart/2005/8/layout/cycle4"/>
    <dgm:cxn modelId="{8A3B3B12-99AC-48AB-AF95-7D8AF1177214}" srcId="{8C447002-9B36-4B79-AA71-B286202725DA}" destId="{A750E381-CB37-4D07-BDD2-6276FF07C384}" srcOrd="3" destOrd="0" parTransId="{A0D51EE5-44AC-4AAC-AA3B-67716DAE52F8}" sibTransId="{4F2DD04C-AF5B-4E23-B58C-3C47BDEA70F4}"/>
    <dgm:cxn modelId="{6EC1FE12-678E-4F48-9A7B-91B0C05EC6D3}" srcId="{A750E381-CB37-4D07-BDD2-6276FF07C384}" destId="{F2731FCB-B10D-424B-AECF-E07A2E76C58F}" srcOrd="2" destOrd="0" parTransId="{785C9336-FC7C-4595-BFAC-AFA0B2232BD8}" sibTransId="{C3CB2B72-0D0F-4C3C-B899-2F833E261324}"/>
    <dgm:cxn modelId="{993CDD15-A347-42F0-9615-4C0A3D77C03E}" type="presOf" srcId="{AA4E7BC2-6AF4-4AD5-847F-410924A2C9E3}" destId="{5CD34B01-1BE3-46C1-B4A8-E823DE3E97F3}" srcOrd="0" destOrd="0" presId="urn:microsoft.com/office/officeart/2005/8/layout/cycle4"/>
    <dgm:cxn modelId="{BD7F0D27-8ADA-406A-B409-E48F1BA34EB1}" type="presOf" srcId="{8C447002-9B36-4B79-AA71-B286202725DA}" destId="{A68ACAE3-EFD4-45F7-B9A2-303F942E9232}" srcOrd="0" destOrd="0" presId="urn:microsoft.com/office/officeart/2005/8/layout/cycle4"/>
    <dgm:cxn modelId="{A0194C29-7F3C-4FD1-816C-5A2D5518F495}" type="presOf" srcId="{33CDB35E-4568-4679-AA53-00F3430E5D34}" destId="{CC856948-A238-4688-86AC-18F1C08B983C}" srcOrd="0" destOrd="0" presId="urn:microsoft.com/office/officeart/2005/8/layout/cycle4"/>
    <dgm:cxn modelId="{3AFB4F2E-CC23-462A-95AD-9A2541051653}" type="presOf" srcId="{A3561AA6-B251-41EF-8088-7E1E39BB6242}" destId="{1EF4F8DA-6ECE-4488-AF36-4C81527499DA}" srcOrd="1" destOrd="3" presId="urn:microsoft.com/office/officeart/2005/8/layout/cycle4"/>
    <dgm:cxn modelId="{D37D7C3D-B605-4222-8907-48A4A0CC3CA0}" srcId="{F7272AE6-78D5-4E49-AE49-EF43D1150C14}" destId="{00F66C46-D7FE-46FF-BE18-FC8400EF86D2}" srcOrd="1" destOrd="0" parTransId="{57DF5738-DB63-431D-B12D-DE3280BFA26D}" sibTransId="{39DE0FBB-1F60-4B23-A8AF-EF9EACD4FB88}"/>
    <dgm:cxn modelId="{381D7F4A-EBA6-4E10-8723-D591072B1032}" srcId="{B631B904-8BE9-400D-A10C-3950CE65C6B6}" destId="{33CDB35E-4568-4679-AA53-00F3430E5D34}" srcOrd="0" destOrd="0" parTransId="{D7B9B320-0B78-47B0-AF63-06AE5720F38A}" sibTransId="{2AEAA922-8AEF-45F8-A2C8-BD6C86A1E375}"/>
    <dgm:cxn modelId="{EE93F070-8E19-4CA3-A58A-8ADBF1E967AC}" type="presOf" srcId="{B631B904-8BE9-400D-A10C-3950CE65C6B6}" destId="{BB684CD9-CB93-4470-AC45-63B27E9DD38F}" srcOrd="0" destOrd="0" presId="urn:microsoft.com/office/officeart/2005/8/layout/cycle4"/>
    <dgm:cxn modelId="{CB5F9274-4E2E-4D04-85E3-8D6E524B3921}" type="presOf" srcId="{32075C4C-B45A-4462-882A-9456D5387D2E}" destId="{7ECCDC1E-BBC5-46D1-9B52-2B082409DCFE}" srcOrd="0" destOrd="0" presId="urn:microsoft.com/office/officeart/2005/8/layout/cycle4"/>
    <dgm:cxn modelId="{44342455-AB0D-49C6-8591-DE0B0A78BD3B}" srcId="{8C447002-9B36-4B79-AA71-B286202725DA}" destId="{687DA31D-9CD8-46ED-8939-A5AE77C0B1B1}" srcOrd="2" destOrd="0" parTransId="{20E65ED1-BC2D-4889-9EBC-CE75C80DE1E6}" sibTransId="{35A53623-66DC-4E70-BEE9-6EAE8D5D8E4E}"/>
    <dgm:cxn modelId="{344FEF55-F223-4FDE-8A18-8A32FA2ECD61}" type="presOf" srcId="{F2731FCB-B10D-424B-AECF-E07A2E76C58F}" destId="{1EF4F8DA-6ECE-4488-AF36-4C81527499DA}" srcOrd="1" destOrd="2" presId="urn:microsoft.com/office/officeart/2005/8/layout/cycle4"/>
    <dgm:cxn modelId="{B0448C7A-CCC0-4693-B17B-AEEE58F718E7}" srcId="{687DA31D-9CD8-46ED-8939-A5AE77C0B1B1}" destId="{18DDEE3C-8CC6-406B-9784-AAFBAEBD1FD5}" srcOrd="0" destOrd="0" parTransId="{8FB49B53-39C3-4A0A-BB8C-47A61B69249F}" sibTransId="{500199BB-305C-40AF-8BD5-3A3AC4A281F6}"/>
    <dgm:cxn modelId="{EC60F482-BD89-4DD9-8894-EA26B9C952D4}" type="presOf" srcId="{F7272AE6-78D5-4E49-AE49-EF43D1150C14}" destId="{FD24047A-E71D-4D7F-99AE-E83912FB90B8}" srcOrd="0" destOrd="0" presId="urn:microsoft.com/office/officeart/2005/8/layout/cycle4"/>
    <dgm:cxn modelId="{24E2BA84-B423-46C5-92E0-7D5EE6F28F95}" srcId="{8C447002-9B36-4B79-AA71-B286202725DA}" destId="{B631B904-8BE9-400D-A10C-3950CE65C6B6}" srcOrd="1" destOrd="0" parTransId="{D685743F-6F37-4817-B03C-DF9AC5919277}" sibTransId="{09C8838F-DD52-44C4-B1ED-1C262689C47E}"/>
    <dgm:cxn modelId="{B5E46B8C-79FA-44E6-A71E-2A08129E7EA9}" srcId="{B631B904-8BE9-400D-A10C-3950CE65C6B6}" destId="{5FEC458B-D181-426F-9AA9-94C44606453F}" srcOrd="1" destOrd="0" parTransId="{A0179331-5443-4378-B935-5E7FB8B98270}" sibTransId="{2242D8D5-454B-4B3A-8FAB-A53FA002FE53}"/>
    <dgm:cxn modelId="{346CB094-872B-4AEA-8E4B-87B1F1BEE50C}" srcId="{A750E381-CB37-4D07-BDD2-6276FF07C384}" destId="{AA4E7BC2-6AF4-4AD5-847F-410924A2C9E3}" srcOrd="0" destOrd="0" parTransId="{98E5B2BE-7747-4FB6-9569-6B8C39AA445A}" sibTransId="{47AA5243-C1A9-4518-AB53-426336D9F4D7}"/>
    <dgm:cxn modelId="{6D34E9A2-978D-4363-9A14-E0249584D5A3}" type="presOf" srcId="{5FEC458B-D181-426F-9AA9-94C44606453F}" destId="{842ABA3D-F9B1-4EE3-ADFD-3669172D2C49}" srcOrd="1" destOrd="1" presId="urn:microsoft.com/office/officeart/2005/8/layout/cycle4"/>
    <dgm:cxn modelId="{18D7F6A7-70AB-4571-A79C-736F428C0DA2}" type="presOf" srcId="{A3561AA6-B251-41EF-8088-7E1E39BB6242}" destId="{5CD34B01-1BE3-46C1-B4A8-E823DE3E97F3}" srcOrd="0" destOrd="3" presId="urn:microsoft.com/office/officeart/2005/8/layout/cycle4"/>
    <dgm:cxn modelId="{18D9C5AD-3522-4BBE-BE75-43DBD00403A3}" type="presOf" srcId="{AA4E7BC2-6AF4-4AD5-847F-410924A2C9E3}" destId="{1EF4F8DA-6ECE-4488-AF36-4C81527499DA}" srcOrd="1" destOrd="0" presId="urn:microsoft.com/office/officeart/2005/8/layout/cycle4"/>
    <dgm:cxn modelId="{542E61B7-189D-43E3-BE64-41CECA3C0608}" srcId="{F7272AE6-78D5-4E49-AE49-EF43D1150C14}" destId="{32075C4C-B45A-4462-882A-9456D5387D2E}" srcOrd="0" destOrd="0" parTransId="{91031BBD-EE80-48E9-AEA8-CF4D8640BDFD}" sibTransId="{54C41207-64F4-4159-B4C9-F64C74DFECEC}"/>
    <dgm:cxn modelId="{2DE031BC-D17D-471C-BC33-8AC6791F2117}" type="presOf" srcId="{18DDEE3C-8CC6-406B-9784-AAFBAEBD1FD5}" destId="{7E946CAA-BAFC-474F-9A0F-9A4862E04C5C}" srcOrd="0" destOrd="0" presId="urn:microsoft.com/office/officeart/2005/8/layout/cycle4"/>
    <dgm:cxn modelId="{69E91BBD-125A-437A-9176-1F9B62E0EB76}" type="presOf" srcId="{18DDEE3C-8CC6-406B-9784-AAFBAEBD1FD5}" destId="{0ACCC0A1-EAC5-4F99-8B4F-B2316705F8BF}" srcOrd="1" destOrd="0" presId="urn:microsoft.com/office/officeart/2005/8/layout/cycle4"/>
    <dgm:cxn modelId="{C3DA9EC4-FE9C-4F63-B75E-AB555DABC9C9}" type="presOf" srcId="{33CDB35E-4568-4679-AA53-00F3430E5D34}" destId="{842ABA3D-F9B1-4EE3-ADFD-3669172D2C49}" srcOrd="1" destOrd="0" presId="urn:microsoft.com/office/officeart/2005/8/layout/cycle4"/>
    <dgm:cxn modelId="{0327FEC6-03C7-4250-8E2D-531320DC3D61}" type="presOf" srcId="{00F66C46-D7FE-46FF-BE18-FC8400EF86D2}" destId="{2A927549-E11B-4F25-922C-4629AC6D413B}" srcOrd="1" destOrd="1" presId="urn:microsoft.com/office/officeart/2005/8/layout/cycle4"/>
    <dgm:cxn modelId="{2705C2CE-8F6D-4DFD-AB41-277187730AF0}" srcId="{A750E381-CB37-4D07-BDD2-6276FF07C384}" destId="{A3561AA6-B251-41EF-8088-7E1E39BB6242}" srcOrd="3" destOrd="0" parTransId="{A3FFD934-9779-438D-A52E-F60F32E97B72}" sibTransId="{4FE562F5-2A8D-45FA-8CCD-10B5FFAE7E90}"/>
    <dgm:cxn modelId="{A42842D6-FFC9-4401-8400-4104654F811F}" type="presOf" srcId="{32075C4C-B45A-4462-882A-9456D5387D2E}" destId="{2A927549-E11B-4F25-922C-4629AC6D413B}" srcOrd="1" destOrd="0" presId="urn:microsoft.com/office/officeart/2005/8/layout/cycle4"/>
    <dgm:cxn modelId="{1E5F83DE-113D-46C3-BCAE-EC1740CDD1BE}" type="presOf" srcId="{687DA31D-9CD8-46ED-8939-A5AE77C0B1B1}" destId="{19B8E633-2FF8-4FD9-A9E1-1FDBC4B1CD1C}" srcOrd="0" destOrd="0" presId="urn:microsoft.com/office/officeart/2005/8/layout/cycle4"/>
    <dgm:cxn modelId="{55404BEB-3082-4D87-AB0F-EFCC72DF302D}" type="presOf" srcId="{F2731FCB-B10D-424B-AECF-E07A2E76C58F}" destId="{5CD34B01-1BE3-46C1-B4A8-E823DE3E97F3}" srcOrd="0" destOrd="2" presId="urn:microsoft.com/office/officeart/2005/8/layout/cycle4"/>
    <dgm:cxn modelId="{5AFF7CEF-876F-42C0-89D6-8227C3F097E1}" type="presOf" srcId="{819B208D-366D-4912-A10A-8FE94073613F}" destId="{1EF4F8DA-6ECE-4488-AF36-4C81527499DA}" srcOrd="1" destOrd="1" presId="urn:microsoft.com/office/officeart/2005/8/layout/cycle4"/>
    <dgm:cxn modelId="{DC33C2F2-C3BF-4F87-A9F2-7ECF1C16F869}" type="presOf" srcId="{00F66C46-D7FE-46FF-BE18-FC8400EF86D2}" destId="{7ECCDC1E-BBC5-46D1-9B52-2B082409DCFE}" srcOrd="0" destOrd="1" presId="urn:microsoft.com/office/officeart/2005/8/layout/cycle4"/>
    <dgm:cxn modelId="{1B2BA0FD-98BC-4947-9148-B833485D8638}" type="presOf" srcId="{819B208D-366D-4912-A10A-8FE94073613F}" destId="{5CD34B01-1BE3-46C1-B4A8-E823DE3E97F3}" srcOrd="0" destOrd="1" presId="urn:microsoft.com/office/officeart/2005/8/layout/cycle4"/>
    <dgm:cxn modelId="{07BE623E-FC32-4298-8660-0CB069AC25A2}" type="presParOf" srcId="{A68ACAE3-EFD4-45F7-B9A2-303F942E9232}" destId="{03D8DBD3-2497-45BF-8F89-072EFC0BB557}" srcOrd="0" destOrd="0" presId="urn:microsoft.com/office/officeart/2005/8/layout/cycle4"/>
    <dgm:cxn modelId="{E2AC3CB5-4828-4AEC-85D5-A420B5717AA0}" type="presParOf" srcId="{03D8DBD3-2497-45BF-8F89-072EFC0BB557}" destId="{FA6D11BB-31BB-4D01-B50E-A4CD90B3BF96}" srcOrd="0" destOrd="0" presId="urn:microsoft.com/office/officeart/2005/8/layout/cycle4"/>
    <dgm:cxn modelId="{5131BC04-A8B9-42DC-B87C-2144966DC979}" type="presParOf" srcId="{FA6D11BB-31BB-4D01-B50E-A4CD90B3BF96}" destId="{7ECCDC1E-BBC5-46D1-9B52-2B082409DCFE}" srcOrd="0" destOrd="0" presId="urn:microsoft.com/office/officeart/2005/8/layout/cycle4"/>
    <dgm:cxn modelId="{0EACAB94-AF7F-43AC-A448-6D8C31719A4F}" type="presParOf" srcId="{FA6D11BB-31BB-4D01-B50E-A4CD90B3BF96}" destId="{2A927549-E11B-4F25-922C-4629AC6D413B}" srcOrd="1" destOrd="0" presId="urn:microsoft.com/office/officeart/2005/8/layout/cycle4"/>
    <dgm:cxn modelId="{9E33B2D9-CFF6-4F5E-A9D0-5E8CA0A15B48}" type="presParOf" srcId="{03D8DBD3-2497-45BF-8F89-072EFC0BB557}" destId="{389A0D6E-F5B4-4DCB-90FC-C00AC4984B57}" srcOrd="1" destOrd="0" presId="urn:microsoft.com/office/officeart/2005/8/layout/cycle4"/>
    <dgm:cxn modelId="{0F97E4A7-5742-42B3-8236-DEF9C987F228}" type="presParOf" srcId="{389A0D6E-F5B4-4DCB-90FC-C00AC4984B57}" destId="{CC856948-A238-4688-86AC-18F1C08B983C}" srcOrd="0" destOrd="0" presId="urn:microsoft.com/office/officeart/2005/8/layout/cycle4"/>
    <dgm:cxn modelId="{2B5A1DA4-72F0-4DAE-A6B2-8E5C995E9B79}" type="presParOf" srcId="{389A0D6E-F5B4-4DCB-90FC-C00AC4984B57}" destId="{842ABA3D-F9B1-4EE3-ADFD-3669172D2C49}" srcOrd="1" destOrd="0" presId="urn:microsoft.com/office/officeart/2005/8/layout/cycle4"/>
    <dgm:cxn modelId="{EEE833A9-E405-4EFB-9C68-BC8E5476DCF6}" type="presParOf" srcId="{03D8DBD3-2497-45BF-8F89-072EFC0BB557}" destId="{DD5F0CAF-6190-4558-9481-5C0FEFD4A03F}" srcOrd="2" destOrd="0" presId="urn:microsoft.com/office/officeart/2005/8/layout/cycle4"/>
    <dgm:cxn modelId="{293F67B4-4C84-4C76-8CC9-124580087F81}" type="presParOf" srcId="{DD5F0CAF-6190-4558-9481-5C0FEFD4A03F}" destId="{7E946CAA-BAFC-474F-9A0F-9A4862E04C5C}" srcOrd="0" destOrd="0" presId="urn:microsoft.com/office/officeart/2005/8/layout/cycle4"/>
    <dgm:cxn modelId="{7A80C45E-E8F4-494A-96B2-EF2D8E7C6278}" type="presParOf" srcId="{DD5F0CAF-6190-4558-9481-5C0FEFD4A03F}" destId="{0ACCC0A1-EAC5-4F99-8B4F-B2316705F8BF}" srcOrd="1" destOrd="0" presId="urn:microsoft.com/office/officeart/2005/8/layout/cycle4"/>
    <dgm:cxn modelId="{BD45FA15-4283-4354-9466-5430C4B7F9BA}" type="presParOf" srcId="{03D8DBD3-2497-45BF-8F89-072EFC0BB557}" destId="{6786FE3B-F06F-466F-B90B-AAD5A27442A2}" srcOrd="3" destOrd="0" presId="urn:microsoft.com/office/officeart/2005/8/layout/cycle4"/>
    <dgm:cxn modelId="{238EB9A3-A619-4F89-ABAF-08F351C01BBE}" type="presParOf" srcId="{6786FE3B-F06F-466F-B90B-AAD5A27442A2}" destId="{5CD34B01-1BE3-46C1-B4A8-E823DE3E97F3}" srcOrd="0" destOrd="0" presId="urn:microsoft.com/office/officeart/2005/8/layout/cycle4"/>
    <dgm:cxn modelId="{985653B9-2B5D-4412-9666-4B6315BC7332}" type="presParOf" srcId="{6786FE3B-F06F-466F-B90B-AAD5A27442A2}" destId="{1EF4F8DA-6ECE-4488-AF36-4C81527499DA}" srcOrd="1" destOrd="0" presId="urn:microsoft.com/office/officeart/2005/8/layout/cycle4"/>
    <dgm:cxn modelId="{B7FBBF75-DE97-48D0-A217-2E94C49F622D}" type="presParOf" srcId="{03D8DBD3-2497-45BF-8F89-072EFC0BB557}" destId="{5A476E72-60B2-4AA8-8E77-D35DBF325CDE}" srcOrd="4" destOrd="0" presId="urn:microsoft.com/office/officeart/2005/8/layout/cycle4"/>
    <dgm:cxn modelId="{9970E493-CF28-4297-9911-E46282ADDE17}" type="presParOf" srcId="{A68ACAE3-EFD4-45F7-B9A2-303F942E9232}" destId="{9C18985B-AD87-4F36-97CA-5B9B121BECB3}" srcOrd="1" destOrd="0" presId="urn:microsoft.com/office/officeart/2005/8/layout/cycle4"/>
    <dgm:cxn modelId="{3241F465-90AF-424E-A0CB-EC85238AD380}" type="presParOf" srcId="{9C18985B-AD87-4F36-97CA-5B9B121BECB3}" destId="{FD24047A-E71D-4D7F-99AE-E83912FB90B8}" srcOrd="0" destOrd="0" presId="urn:microsoft.com/office/officeart/2005/8/layout/cycle4"/>
    <dgm:cxn modelId="{79417FD9-85B9-4873-93E7-21D11F47660F}" type="presParOf" srcId="{9C18985B-AD87-4F36-97CA-5B9B121BECB3}" destId="{BB684CD9-CB93-4470-AC45-63B27E9DD38F}" srcOrd="1" destOrd="0" presId="urn:microsoft.com/office/officeart/2005/8/layout/cycle4"/>
    <dgm:cxn modelId="{4E13E0D2-19AD-4E54-BC34-20D1AA9211AC}" type="presParOf" srcId="{9C18985B-AD87-4F36-97CA-5B9B121BECB3}" destId="{19B8E633-2FF8-4FD9-A9E1-1FDBC4B1CD1C}" srcOrd="2" destOrd="0" presId="urn:microsoft.com/office/officeart/2005/8/layout/cycle4"/>
    <dgm:cxn modelId="{107C186A-DB96-45F2-936A-74010EDE5E0F}" type="presParOf" srcId="{9C18985B-AD87-4F36-97CA-5B9B121BECB3}" destId="{2F82105A-0BFF-481B-9050-3FCEE6C64D1A}" srcOrd="3" destOrd="0" presId="urn:microsoft.com/office/officeart/2005/8/layout/cycle4"/>
    <dgm:cxn modelId="{64AADFD8-3754-4D6E-8DE5-18E90B27129F}" type="presParOf" srcId="{9C18985B-AD87-4F36-97CA-5B9B121BECB3}" destId="{ED6926AA-ACE2-402B-9C51-3555A32D64C5}" srcOrd="4" destOrd="0" presId="urn:microsoft.com/office/officeart/2005/8/layout/cycle4"/>
    <dgm:cxn modelId="{9AC30B7E-79F6-4BB3-B733-171154F4A741}" type="presParOf" srcId="{A68ACAE3-EFD4-45F7-B9A2-303F942E9232}" destId="{A1276F91-8AD5-4E5E-A81A-73962FE58A48}" srcOrd="2" destOrd="0" presId="urn:microsoft.com/office/officeart/2005/8/layout/cycle4"/>
    <dgm:cxn modelId="{1AFBF11E-8DBE-4452-BA43-0900D04A929B}" type="presParOf" srcId="{A68ACAE3-EFD4-45F7-B9A2-303F942E9232}" destId="{86E986EE-6F18-4593-897A-5DEC1511A19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46CAA-BAFC-474F-9A0F-9A4862E04C5C}">
      <dsp:nvSpPr>
        <dsp:cNvPr id="0" name=""/>
        <dsp:cNvSpPr/>
      </dsp:nvSpPr>
      <dsp:spPr>
        <a:xfrm>
          <a:off x="5686086" y="3020984"/>
          <a:ext cx="2194656" cy="1421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Responder a las necesidades del territorio y del país </a:t>
          </a:r>
          <a:endParaRPr lang="es-ES" sz="12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75712" y="3407624"/>
        <a:ext cx="1473801" cy="1003772"/>
      </dsp:txXfrm>
    </dsp:sp>
    <dsp:sp modelId="{5CD34B01-1BE3-46C1-B4A8-E823DE3E97F3}">
      <dsp:nvSpPr>
        <dsp:cNvPr id="0" name=""/>
        <dsp:cNvSpPr/>
      </dsp:nvSpPr>
      <dsp:spPr>
        <a:xfrm>
          <a:off x="861552" y="3020984"/>
          <a:ext cx="2194656" cy="1421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400" b="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Ingreso por exportaciones</a:t>
          </a:r>
          <a:endParaRPr lang="es-ES" sz="1200" b="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400" b="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(diversificación de servicios)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s-ES" sz="1400" b="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s-CU" sz="1400" b="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2781" y="3407624"/>
        <a:ext cx="1473801" cy="1003772"/>
      </dsp:txXfrm>
    </dsp:sp>
    <dsp:sp modelId="{CC856948-A238-4688-86AC-18F1C08B983C}">
      <dsp:nvSpPr>
        <dsp:cNvPr id="0" name=""/>
        <dsp:cNvSpPr/>
      </dsp:nvSpPr>
      <dsp:spPr>
        <a:xfrm>
          <a:off x="5369199" y="131018"/>
          <a:ext cx="2194656" cy="1421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40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Estudiantes y profesores en tareas de gobierno, en vínculo con el desarrollo local. </a:t>
          </a:r>
          <a:endParaRPr lang="es-ES" sz="1000" kern="1200" dirty="0">
            <a:solidFill>
              <a:srgbClr val="FF0000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000" kern="1200" dirty="0"/>
        </a:p>
      </dsp:txBody>
      <dsp:txXfrm>
        <a:off x="6058825" y="162247"/>
        <a:ext cx="1473801" cy="1003772"/>
      </dsp:txXfrm>
    </dsp:sp>
    <dsp:sp modelId="{7ECCDC1E-BBC5-46D1-9B52-2B082409DCFE}">
      <dsp:nvSpPr>
        <dsp:cNvPr id="0" name=""/>
        <dsp:cNvSpPr/>
      </dsp:nvSpPr>
      <dsp:spPr>
        <a:xfrm>
          <a:off x="429501" y="148163"/>
          <a:ext cx="2626718" cy="1421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600" b="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Objetivo común y espacios de participación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600" b="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(Consolidación de valores)(Vinculo generacional)</a:t>
          </a:r>
        </a:p>
      </dsp:txBody>
      <dsp:txXfrm>
        <a:off x="460730" y="179392"/>
        <a:ext cx="1776245" cy="1003772"/>
      </dsp:txXfrm>
    </dsp:sp>
    <dsp:sp modelId="{FD24047A-E71D-4D7F-99AE-E83912FB90B8}">
      <dsp:nvSpPr>
        <dsp:cNvPr id="0" name=""/>
        <dsp:cNvSpPr/>
      </dsp:nvSpPr>
      <dsp:spPr>
        <a:xfrm>
          <a:off x="2296045" y="282623"/>
          <a:ext cx="1923656" cy="1923656"/>
        </a:xfrm>
        <a:prstGeom prst="pieWedg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+mn-lt"/>
              <a:cs typeface="Arial" panose="020B0604020202020204" pitchFamily="34" charset="0"/>
            </a:rPr>
            <a:t> Estudiantes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+mn-lt"/>
              <a:cs typeface="Arial" panose="020B0604020202020204" pitchFamily="34" charset="0"/>
            </a:rPr>
            <a:t>3978 </a:t>
          </a:r>
        </a:p>
      </dsp:txBody>
      <dsp:txXfrm>
        <a:off x="2859471" y="846049"/>
        <a:ext cx="1360230" cy="1360230"/>
      </dsp:txXfrm>
    </dsp:sp>
    <dsp:sp modelId="{BB684CD9-CB93-4470-AC45-63B27E9DD38F}">
      <dsp:nvSpPr>
        <dsp:cNvPr id="0" name=""/>
        <dsp:cNvSpPr/>
      </dsp:nvSpPr>
      <dsp:spPr>
        <a:xfrm rot="5400000">
          <a:off x="4210371" y="291741"/>
          <a:ext cx="1922771" cy="1923656"/>
        </a:xfrm>
        <a:prstGeom prst="pieWedge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Profesores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308 TC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323 TP</a:t>
          </a:r>
          <a:r>
            <a:rPr lang="es-ES" sz="1800" kern="1200" dirty="0"/>
            <a:t> </a:t>
          </a:r>
        </a:p>
      </dsp:txBody>
      <dsp:txXfrm rot="-5400000">
        <a:off x="4209929" y="855351"/>
        <a:ext cx="1360230" cy="1359604"/>
      </dsp:txXfrm>
    </dsp:sp>
    <dsp:sp modelId="{19B8E633-2FF8-4FD9-A9E1-1FDBC4B1CD1C}">
      <dsp:nvSpPr>
        <dsp:cNvPr id="0" name=""/>
        <dsp:cNvSpPr/>
      </dsp:nvSpPr>
      <dsp:spPr>
        <a:xfrm rot="10800000">
          <a:off x="4264137" y="2265738"/>
          <a:ext cx="1923656" cy="1923656"/>
        </a:xfrm>
        <a:prstGeom prst="pieWedge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Directivos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79 </a:t>
          </a:r>
        </a:p>
      </dsp:txBody>
      <dsp:txXfrm rot="10800000">
        <a:off x="4264137" y="2265738"/>
        <a:ext cx="1360230" cy="1360230"/>
      </dsp:txXfrm>
    </dsp:sp>
    <dsp:sp modelId="{2F82105A-0BFF-481B-9050-3FCEE6C64D1A}">
      <dsp:nvSpPr>
        <dsp:cNvPr id="0" name=""/>
        <dsp:cNvSpPr/>
      </dsp:nvSpPr>
      <dsp:spPr>
        <a:xfrm rot="16200000">
          <a:off x="2283253" y="2265738"/>
          <a:ext cx="1923656" cy="1923656"/>
        </a:xfrm>
        <a:prstGeom prst="pieWedg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 </a:t>
          </a: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Trabajadores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224</a:t>
          </a:r>
          <a:r>
            <a:rPr lang="es-ES" sz="1400" kern="1200" dirty="0"/>
            <a:t> </a:t>
          </a:r>
        </a:p>
      </dsp:txBody>
      <dsp:txXfrm rot="5400000">
        <a:off x="2846679" y="2265738"/>
        <a:ext cx="1360230" cy="1360230"/>
      </dsp:txXfrm>
    </dsp:sp>
    <dsp:sp modelId="{A1276F91-8AD5-4E5E-A81A-73962FE58A48}">
      <dsp:nvSpPr>
        <dsp:cNvPr id="0" name=""/>
        <dsp:cNvSpPr/>
      </dsp:nvSpPr>
      <dsp:spPr>
        <a:xfrm>
          <a:off x="3887624" y="1821476"/>
          <a:ext cx="664172" cy="577541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986EE-6F18-4593-897A-5DEC1511A19B}">
      <dsp:nvSpPr>
        <dsp:cNvPr id="0" name=""/>
        <dsp:cNvSpPr/>
      </dsp:nvSpPr>
      <dsp:spPr>
        <a:xfrm rot="10800000">
          <a:off x="3887624" y="2043607"/>
          <a:ext cx="664172" cy="577541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89" tIns="46744" rIns="93489" bIns="46744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95219" y="0"/>
            <a:ext cx="3056414" cy="465455"/>
          </a:xfrm>
          <a:prstGeom prst="rect">
            <a:avLst/>
          </a:prstGeom>
        </p:spPr>
        <p:txBody>
          <a:bodyPr vert="horz" lIns="93489" tIns="46744" rIns="93489" bIns="46744" rtlCol="0"/>
          <a:lstStyle>
            <a:lvl1pPr algn="r">
              <a:defRPr sz="1200"/>
            </a:lvl1pPr>
          </a:lstStyle>
          <a:p>
            <a:fld id="{1F5CBAA6-8891-498E-9745-6B5E5086B0F2}" type="datetimeFigureOut">
              <a:rPr lang="es-ES" smtClean="0"/>
              <a:pPr/>
              <a:t>04/04/2026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89" tIns="46744" rIns="93489" bIns="46744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95219" y="8842029"/>
            <a:ext cx="3056414" cy="465455"/>
          </a:xfrm>
          <a:prstGeom prst="rect">
            <a:avLst/>
          </a:prstGeom>
        </p:spPr>
        <p:txBody>
          <a:bodyPr vert="horz" lIns="93489" tIns="46744" rIns="93489" bIns="46744" rtlCol="0" anchor="b"/>
          <a:lstStyle>
            <a:lvl1pPr algn="r">
              <a:defRPr sz="1200"/>
            </a:lvl1pPr>
          </a:lstStyle>
          <a:p>
            <a:fld id="{8B4F0FA0-5904-43B9-97C4-EBCEB99550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013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89" tIns="46744" rIns="93489" bIns="46744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95219" y="0"/>
            <a:ext cx="3056414" cy="465455"/>
          </a:xfrm>
          <a:prstGeom prst="rect">
            <a:avLst/>
          </a:prstGeom>
        </p:spPr>
        <p:txBody>
          <a:bodyPr vert="horz" lIns="93489" tIns="46744" rIns="93489" bIns="46744" rtlCol="0"/>
          <a:lstStyle>
            <a:lvl1pPr algn="r">
              <a:defRPr sz="1200"/>
            </a:lvl1pPr>
          </a:lstStyle>
          <a:p>
            <a:fld id="{C5E3C730-DF57-4EF5-904F-E173CA538749}" type="datetimeFigureOut">
              <a:rPr lang="es-ES" smtClean="0"/>
              <a:pPr/>
              <a:t>04/04/2026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696913"/>
            <a:ext cx="5589587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89" tIns="46744" rIns="93489" bIns="4674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89" tIns="46744" rIns="93489" bIns="46744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89" tIns="46744" rIns="93489" bIns="46744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95219" y="8842029"/>
            <a:ext cx="3056414" cy="465455"/>
          </a:xfrm>
          <a:prstGeom prst="rect">
            <a:avLst/>
          </a:prstGeom>
        </p:spPr>
        <p:txBody>
          <a:bodyPr vert="horz" lIns="93489" tIns="46744" rIns="93489" bIns="46744" rtlCol="0" anchor="b"/>
          <a:lstStyle>
            <a:lvl1pPr algn="r">
              <a:defRPr sz="1200"/>
            </a:lvl1pPr>
          </a:lstStyle>
          <a:p>
            <a:fld id="{11D1C52C-6F78-4E8C-AB48-87C92EEA99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9919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U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1C52C-6F78-4E8C-AB48-87C92EEA99A0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19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>
            <a:extLst>
              <a:ext uri="{FF2B5EF4-FFF2-40B4-BE49-F238E27FC236}">
                <a16:creationId xmlns:a16="http://schemas.microsoft.com/office/drawing/2014/main" id="{FBD21CA4-9583-4FDA-8066-D5539808E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DEF5008-BA68-4999-9E61-ED8C9D1884D9}" type="slidenum">
              <a:rPr lang="es-ES" altLang="es-CU" smtClean="0">
                <a:solidFill>
                  <a:srgbClr val="000000"/>
                </a:solidFill>
              </a:rPr>
              <a:pPr/>
              <a:t>14</a:t>
            </a:fld>
            <a:endParaRPr lang="es-ES" altLang="es-CU">
              <a:solidFill>
                <a:srgbClr val="000000"/>
              </a:solidFill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A72200EE-36FC-4CB9-A3B9-05725DA28D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95325"/>
            <a:ext cx="54816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465BC9CF-F5E1-40FF-91AB-089570BAF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C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BB90-7C7B-41C9-B8E1-0C85AD3DC949}" type="datetimeFigureOut">
              <a:rPr lang="es-ES" smtClean="0"/>
              <a:pPr/>
              <a:t>04/04/2026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DD75-6C83-4903-A158-8459323CCF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256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BB90-7C7B-41C9-B8E1-0C85AD3DC949}" type="datetimeFigureOut">
              <a:rPr lang="es-ES" smtClean="0"/>
              <a:pPr/>
              <a:t>04/04/2026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DD75-6C83-4903-A158-8459323CCF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992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BB90-7C7B-41C9-B8E1-0C85AD3DC949}" type="datetimeFigureOut">
              <a:rPr lang="es-ES" smtClean="0"/>
              <a:pPr/>
              <a:t>04/04/2026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DD75-6C83-4903-A158-8459323CCF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50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BB90-7C7B-41C9-B8E1-0C85AD3DC949}" type="datetimeFigureOut">
              <a:rPr lang="es-ES" smtClean="0"/>
              <a:pPr/>
              <a:t>04/04/2026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DD75-6C83-4903-A158-8459323CCF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9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BB90-7C7B-41C9-B8E1-0C85AD3DC949}" type="datetimeFigureOut">
              <a:rPr lang="es-ES" smtClean="0"/>
              <a:pPr/>
              <a:t>04/04/2026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DD75-6C83-4903-A158-8459323CCF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246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BB90-7C7B-41C9-B8E1-0C85AD3DC949}" type="datetimeFigureOut">
              <a:rPr lang="es-ES" smtClean="0"/>
              <a:pPr/>
              <a:t>04/04/2026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DD75-6C83-4903-A158-8459323CCF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12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BB90-7C7B-41C9-B8E1-0C85AD3DC949}" type="datetimeFigureOut">
              <a:rPr lang="es-ES" smtClean="0"/>
              <a:pPr/>
              <a:t>04/04/2026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DD75-6C83-4903-A158-8459323CCF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687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BB90-7C7B-41C9-B8E1-0C85AD3DC949}" type="datetimeFigureOut">
              <a:rPr lang="es-ES" smtClean="0"/>
              <a:pPr/>
              <a:t>04/04/2026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DD75-6C83-4903-A158-8459323CCF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84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BB90-7C7B-41C9-B8E1-0C85AD3DC949}" type="datetimeFigureOut">
              <a:rPr lang="es-ES" smtClean="0"/>
              <a:pPr/>
              <a:t>04/04/2026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DD75-6C83-4903-A158-8459323CCF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06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BB90-7C7B-41C9-B8E1-0C85AD3DC949}" type="datetimeFigureOut">
              <a:rPr lang="es-ES" smtClean="0"/>
              <a:pPr/>
              <a:t>04/04/2026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DD75-6C83-4903-A158-8459323CCF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615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BB90-7C7B-41C9-B8E1-0C85AD3DC949}" type="datetimeFigureOut">
              <a:rPr lang="es-ES" smtClean="0"/>
              <a:pPr/>
              <a:t>04/04/2026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DD75-6C83-4903-A158-8459323CCF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768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BB90-7C7B-41C9-B8E1-0C85AD3DC949}" type="datetimeFigureOut">
              <a:rPr lang="es-ES" smtClean="0"/>
              <a:pPr/>
              <a:t>04/04/2026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6DD75-6C83-4903-A158-8459323CCF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059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uba\Desktop\Fondo para ppt.png"/>
          <p:cNvPicPr>
            <a:picLocks noChangeAspect="1" noChangeArrowheads="1"/>
          </p:cNvPicPr>
          <p:nvPr/>
        </p:nvPicPr>
        <p:blipFill>
          <a:blip r:embed="rId3"/>
          <a:srcRect l="2037" t="20713" r="13070" b="13140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pic>
        <p:nvPicPr>
          <p:cNvPr id="6" name="Picture 1" descr="D:\FOTOS DE LA UA\IMG_20240119_085135.jpg">
            <a:extLst>
              <a:ext uri="{FF2B5EF4-FFF2-40B4-BE49-F238E27FC236}">
                <a16:creationId xmlns:a16="http://schemas.microsoft.com/office/drawing/2014/main" id="{1127F7A5-7C75-4A38-94D2-EFB0FC741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4"/>
          <a:stretch>
            <a:fillRect/>
          </a:stretch>
        </p:blipFill>
        <p:spPr bwMode="auto">
          <a:xfrm>
            <a:off x="2339752" y="1645422"/>
            <a:ext cx="6208837" cy="378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3376E58-5FDD-4107-A8EE-C13C359A6275}"/>
              </a:ext>
            </a:extLst>
          </p:cNvPr>
          <p:cNvSpPr txBox="1"/>
          <p:nvPr/>
        </p:nvSpPr>
        <p:spPr>
          <a:xfrm>
            <a:off x="3561879" y="424426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Superior en Cuba </a:t>
            </a:r>
          </a:p>
          <a:p>
            <a:pPr algn="r"/>
            <a:endParaRPr lang="es-ES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C. Adianez Fernández Bermúdez</a:t>
            </a:r>
            <a:endParaRPr lang="es-CU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29 Imagen" descr="C:\Users\TRABAJ~1\AppData\Local\Temp\Rar$DIa5072.27858\log con nombre debajo con colores.png">
            <a:extLst>
              <a:ext uri="{FF2B5EF4-FFF2-40B4-BE49-F238E27FC236}">
                <a16:creationId xmlns:a16="http://schemas.microsoft.com/office/drawing/2014/main" id="{46B8E94D-CA9A-4E7E-B41E-1A91A87B8F6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03" y="289316"/>
            <a:ext cx="1121434" cy="1285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393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uba\Desktop\Fondo para ppt.png"/>
          <p:cNvPicPr>
            <a:picLocks noChangeAspect="1" noChangeArrowheads="1"/>
          </p:cNvPicPr>
          <p:nvPr/>
        </p:nvPicPr>
        <p:blipFill>
          <a:blip r:embed="rId2"/>
          <a:srcRect l="2037" t="20713" r="13070" b="13140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23D3253A-8550-4CC7-B6A3-5777CECC72E2}"/>
              </a:ext>
            </a:extLst>
          </p:cNvPr>
          <p:cNvGrpSpPr/>
          <p:nvPr/>
        </p:nvGrpSpPr>
        <p:grpSpPr>
          <a:xfrm>
            <a:off x="165843" y="337220"/>
            <a:ext cx="8811827" cy="4991979"/>
            <a:chOff x="1477430" y="2097805"/>
            <a:chExt cx="9095973" cy="4430711"/>
          </a:xfrm>
        </p:grpSpPr>
        <p:sp>
          <p:nvSpPr>
            <p:cNvPr id="11" name="3 CuadroTexto">
              <a:extLst>
                <a:ext uri="{FF2B5EF4-FFF2-40B4-BE49-F238E27FC236}">
                  <a16:creationId xmlns:a16="http://schemas.microsoft.com/office/drawing/2014/main" id="{31EEAB25-8564-415F-9AA3-2D871E7A6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5938" y="2217738"/>
              <a:ext cx="2633662" cy="30223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defTabSz="685800">
                <a:defRPr/>
              </a:pPr>
              <a:r>
                <a:rPr lang="en-US" sz="1400" b="1" dirty="0" err="1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ea typeface="微软雅黑"/>
                  <a:cs typeface="Arial" pitchFamily="34" charset="0"/>
                </a:rPr>
                <a:t>Procesos</a:t>
              </a:r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ea typeface="微软雅黑"/>
                  <a:cs typeface="Arial" pitchFamily="34" charset="0"/>
                </a:rPr>
                <a:t> </a:t>
              </a:r>
              <a:r>
                <a:rPr lang="en-US" sz="1400" b="1" dirty="0" err="1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ea typeface="微软雅黑"/>
                  <a:cs typeface="Arial" pitchFamily="34" charset="0"/>
                </a:rPr>
                <a:t>Universitarios</a:t>
              </a:r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ea typeface="微软雅黑"/>
                  <a:cs typeface="Arial" pitchFamily="34" charset="0"/>
                </a:rPr>
                <a:t> </a:t>
              </a:r>
              <a:endParaRPr lang="en-US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微软雅黑"/>
                <a:cs typeface="Arial" pitchFamily="34" charset="0"/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3935A3FA-911C-4A20-8F13-5D2EA37949EA}"/>
                </a:ext>
              </a:extLst>
            </p:cNvPr>
            <p:cNvSpPr/>
            <p:nvPr/>
          </p:nvSpPr>
          <p:spPr>
            <a:xfrm>
              <a:off x="1801813" y="2771052"/>
              <a:ext cx="2978150" cy="42386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21245" tIns="121245" rIns="121245" bIns="121245" spcCol="1270" anchor="ctr"/>
            <a:lstStyle/>
            <a:p>
              <a:pPr algn="ctr" defTabSz="87511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2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Unidad y participación </a:t>
              </a: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C1C4178D-E5AD-482C-805E-DE2BAD655C8C}"/>
                </a:ext>
              </a:extLst>
            </p:cNvPr>
            <p:cNvSpPr/>
            <p:nvPr/>
          </p:nvSpPr>
          <p:spPr>
            <a:xfrm>
              <a:off x="1801813" y="3687131"/>
              <a:ext cx="2978150" cy="56515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21245" tIns="121245" rIns="121245" bIns="121245" spcCol="1270" anchor="ctr"/>
            <a:lstStyle/>
            <a:p>
              <a:pPr algn="ctr" defTabSz="87511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2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Perfeccionamiento del TPI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69298CE9-C75C-43C1-B467-0DD5A2FD0BD8}"/>
                </a:ext>
              </a:extLst>
            </p:cNvPr>
            <p:cNvSpPr/>
            <p:nvPr/>
          </p:nvSpPr>
          <p:spPr>
            <a:xfrm>
              <a:off x="1801813" y="4668644"/>
              <a:ext cx="2978150" cy="70893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21245" tIns="121245" rIns="121245" bIns="121245" spcCol="1270" anchor="ctr"/>
            <a:lstStyle/>
            <a:p>
              <a:pPr lvl="0" algn="ctr"/>
              <a:r>
                <a:rPr lang="es-ES" sz="12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Aseguramiento al Programa de Gobierno para corregir distorsiones y reimpulsar la economía</a:t>
              </a:r>
              <a:endParaRPr lang="es-ES" sz="12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1749EA51-3C96-49C0-AA2D-1616D8B8478F}"/>
                </a:ext>
              </a:extLst>
            </p:cNvPr>
            <p:cNvSpPr/>
            <p:nvPr/>
          </p:nvSpPr>
          <p:spPr>
            <a:xfrm>
              <a:off x="1790700" y="5719763"/>
              <a:ext cx="2978150" cy="784597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21245" tIns="121245" rIns="121245" bIns="121245" spcCol="1270" anchor="ctr"/>
            <a:lstStyle/>
            <a:p>
              <a:pPr algn="ctr" defTabSz="87511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C" sz="900" b="1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16" name="Flecha derecha 12">
              <a:extLst>
                <a:ext uri="{FF2B5EF4-FFF2-40B4-BE49-F238E27FC236}">
                  <a16:creationId xmlns:a16="http://schemas.microsoft.com/office/drawing/2014/main" id="{9867D884-440F-4F67-8388-A2DEDE242A11}"/>
                </a:ext>
              </a:extLst>
            </p:cNvPr>
            <p:cNvSpPr/>
            <p:nvPr/>
          </p:nvSpPr>
          <p:spPr>
            <a:xfrm>
              <a:off x="4975226" y="2800351"/>
              <a:ext cx="398463" cy="32067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s-EC" sz="1050">
                <a:solidFill>
                  <a:prstClr val="whit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AD87134D-5364-47F1-89DC-B3BCE5B290EF}"/>
                </a:ext>
              </a:extLst>
            </p:cNvPr>
            <p:cNvSpPr/>
            <p:nvPr/>
          </p:nvSpPr>
          <p:spPr>
            <a:xfrm>
              <a:off x="5517965" y="2823607"/>
              <a:ext cx="2978611" cy="4887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1245" tIns="121245" rIns="121245" bIns="121245" spcCol="1270" anchor="ctr"/>
            <a:lstStyle/>
            <a:p>
              <a:pPr algn="ctr" defTabSz="87511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20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Pregrado</a:t>
              </a:r>
            </a:p>
            <a:p>
              <a:pPr algn="ctr" defTabSz="87511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20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Postgrado</a:t>
              </a: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17713862-2121-4214-848D-75B7E50ED351}"/>
                </a:ext>
              </a:extLst>
            </p:cNvPr>
            <p:cNvSpPr/>
            <p:nvPr/>
          </p:nvSpPr>
          <p:spPr>
            <a:xfrm>
              <a:off x="5482476" y="3444177"/>
              <a:ext cx="2978611" cy="8568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1245" tIns="121245" rIns="121245" bIns="121245" spcCol="1270" anchor="ctr"/>
            <a:lstStyle/>
            <a:p>
              <a:pPr algn="ctr" defTabSz="87511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20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Ciencia, tecnología e innovación</a:t>
              </a:r>
            </a:p>
            <a:p>
              <a:pPr algn="ctr" defTabSz="87511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20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Extensión Universitaria</a:t>
              </a:r>
            </a:p>
            <a:p>
              <a:pPr algn="ctr" defTabSz="87511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90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C5523850-01F6-4B26-B23D-0B359A159335}"/>
                </a:ext>
              </a:extLst>
            </p:cNvPr>
            <p:cNvSpPr/>
            <p:nvPr/>
          </p:nvSpPr>
          <p:spPr>
            <a:xfrm>
              <a:off x="5517966" y="5144620"/>
              <a:ext cx="2978611" cy="7089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1245" tIns="121245" rIns="121245" bIns="121245" spcCol="1270" anchor="ctr"/>
            <a:lstStyle/>
            <a:p>
              <a:pPr algn="ctr" defTabSz="87511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20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Información, comunicación e informatización</a:t>
              </a:r>
            </a:p>
            <a:p>
              <a:pPr algn="ctr" defTabSz="87511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20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Internacionalización</a:t>
              </a:r>
            </a:p>
            <a:p>
              <a:pPr algn="ctr" defTabSz="87511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C" sz="900" b="1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CCAF5492-4138-4290-A525-635E3AE79DE6}"/>
                </a:ext>
              </a:extLst>
            </p:cNvPr>
            <p:cNvSpPr/>
            <p:nvPr/>
          </p:nvSpPr>
          <p:spPr>
            <a:xfrm>
              <a:off x="5522931" y="6039736"/>
              <a:ext cx="2978611" cy="4887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1245" tIns="121245" rIns="121245" bIns="121245" spcCol="1270" anchor="ctr"/>
            <a:lstStyle/>
            <a:p>
              <a:pPr algn="ctr" defTabSz="87511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20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Aseguramiento material y financiero </a:t>
              </a:r>
            </a:p>
          </p:txBody>
        </p:sp>
        <p:sp>
          <p:nvSpPr>
            <p:cNvPr id="21" name="Flecha derecha 19">
              <a:extLst>
                <a:ext uri="{FF2B5EF4-FFF2-40B4-BE49-F238E27FC236}">
                  <a16:creationId xmlns:a16="http://schemas.microsoft.com/office/drawing/2014/main" id="{35B90AC5-82BE-4214-8460-E0CF22A44401}"/>
                </a:ext>
              </a:extLst>
            </p:cNvPr>
            <p:cNvSpPr/>
            <p:nvPr/>
          </p:nvSpPr>
          <p:spPr>
            <a:xfrm>
              <a:off x="4975226" y="4821011"/>
              <a:ext cx="398463" cy="31908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s-EC" sz="1050">
                <a:solidFill>
                  <a:prstClr val="whit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22" name="Flecha derecha 21">
              <a:extLst>
                <a:ext uri="{FF2B5EF4-FFF2-40B4-BE49-F238E27FC236}">
                  <a16:creationId xmlns:a16="http://schemas.microsoft.com/office/drawing/2014/main" id="{C0C9C827-2FCD-4D70-B0E2-12AFC48F513C}"/>
                </a:ext>
              </a:extLst>
            </p:cNvPr>
            <p:cNvSpPr/>
            <p:nvPr/>
          </p:nvSpPr>
          <p:spPr>
            <a:xfrm>
              <a:off x="4975226" y="5837239"/>
              <a:ext cx="398463" cy="32067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s-EC" sz="1050">
                <a:solidFill>
                  <a:prstClr val="whit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E7C154D6-B5DB-4DEF-A07E-359D420E7EC7}"/>
                </a:ext>
              </a:extLst>
            </p:cNvPr>
            <p:cNvSpPr/>
            <p:nvPr/>
          </p:nvSpPr>
          <p:spPr>
            <a:xfrm>
              <a:off x="5517967" y="4403576"/>
              <a:ext cx="2978611" cy="4887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1245" tIns="121245" rIns="121245" bIns="121245" spcCol="1270" anchor="ctr"/>
            <a:lstStyle/>
            <a:p>
              <a:pPr algn="ctr" defTabSz="87511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20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Recursos Humanos </a:t>
              </a:r>
            </a:p>
          </p:txBody>
        </p:sp>
        <p:sp>
          <p:nvSpPr>
            <p:cNvPr id="24" name="Flecha derecha 23">
              <a:extLst>
                <a:ext uri="{FF2B5EF4-FFF2-40B4-BE49-F238E27FC236}">
                  <a16:creationId xmlns:a16="http://schemas.microsoft.com/office/drawing/2014/main" id="{B12BAADA-821C-45CA-8CB0-E477D69768BA}"/>
                </a:ext>
              </a:extLst>
            </p:cNvPr>
            <p:cNvSpPr/>
            <p:nvPr/>
          </p:nvSpPr>
          <p:spPr>
            <a:xfrm>
              <a:off x="4975226" y="3818023"/>
              <a:ext cx="398463" cy="32067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s-EC" sz="1050">
                <a:solidFill>
                  <a:prstClr val="whit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25" name="3 CuadroTexto">
              <a:extLst>
                <a:ext uri="{FF2B5EF4-FFF2-40B4-BE49-F238E27FC236}">
                  <a16:creationId xmlns:a16="http://schemas.microsoft.com/office/drawing/2014/main" id="{948F112F-BB86-4F4B-B17E-D0AC27A1E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430" y="2101125"/>
              <a:ext cx="3867081" cy="30223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n-US" sz="1400" b="1" dirty="0" err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ea typeface="微软雅黑"/>
                  <a:cs typeface="Arial" pitchFamily="34" charset="0"/>
                </a:rPr>
                <a:t>Prioridades</a:t>
              </a:r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ea typeface="微软雅黑"/>
                  <a:cs typeface="Arial" pitchFamily="34" charset="0"/>
                </a:rPr>
                <a:t> de </a:t>
              </a:r>
              <a:r>
                <a:rPr lang="en-US" sz="1400" b="1" dirty="0" err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ea typeface="微软雅黑"/>
                  <a:cs typeface="Arial" pitchFamily="34" charset="0"/>
                </a:rPr>
                <a:t>trabajo</a:t>
              </a:r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ea typeface="微软雅黑"/>
                  <a:cs typeface="Arial" pitchFamily="34" charset="0"/>
                </a:rPr>
                <a:t> del PCC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微软雅黑"/>
                <a:cs typeface="Arial" pitchFamily="34" charset="0"/>
              </a:endParaRPr>
            </a:p>
          </p:txBody>
        </p:sp>
        <p:sp>
          <p:nvSpPr>
            <p:cNvPr id="26" name="3 CuadroTexto">
              <a:extLst>
                <a:ext uri="{FF2B5EF4-FFF2-40B4-BE49-F238E27FC236}">
                  <a16:creationId xmlns:a16="http://schemas.microsoft.com/office/drawing/2014/main" id="{81061424-07C5-459F-B620-DFCF5D493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2027" y="2097805"/>
              <a:ext cx="1991376" cy="30223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n-US" sz="1400" b="1" dirty="0" err="1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ea typeface="微软雅黑"/>
                  <a:cs typeface="Arial" pitchFamily="34" charset="0"/>
                </a:rPr>
                <a:t>Pilares</a:t>
              </a:r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ea typeface="微软雅黑"/>
                  <a:cs typeface="Arial" pitchFamily="34" charset="0"/>
                </a:rPr>
                <a:t> del SGGCI</a:t>
              </a:r>
              <a:endParaRPr lang="en-US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微软雅黑"/>
                <a:cs typeface="Arial" pitchFamily="34" charset="0"/>
              </a:endParaRP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BC335C9E-FD3D-4CE6-BDC3-E723293FA606}"/>
                </a:ext>
              </a:extLst>
            </p:cNvPr>
            <p:cNvSpPr/>
            <p:nvPr/>
          </p:nvSpPr>
          <p:spPr>
            <a:xfrm>
              <a:off x="8842800" y="2814558"/>
              <a:ext cx="1613286" cy="7977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1245" tIns="121245" rIns="121245" bIns="121245" spcCol="1270" anchor="ctr"/>
            <a:lstStyle/>
            <a:p>
              <a:pPr algn="ctr" defTabSz="875110">
                <a:defRPr/>
              </a:pPr>
              <a:r>
                <a:rPr lang="es-EC" sz="120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Gestión de la Ciencia, la tecnología y la innovación</a:t>
              </a:r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1053077A-D979-4BFD-91CE-86C21AF476E4}"/>
                </a:ext>
              </a:extLst>
            </p:cNvPr>
            <p:cNvSpPr/>
            <p:nvPr/>
          </p:nvSpPr>
          <p:spPr>
            <a:xfrm>
              <a:off x="8921225" y="4179864"/>
              <a:ext cx="1485036" cy="4887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1245" tIns="121245" rIns="121245" bIns="121245" spcCol="1270" anchor="ctr"/>
            <a:lstStyle/>
            <a:p>
              <a:pPr algn="ctr" defTabSz="875110">
                <a:defRPr/>
              </a:pPr>
              <a:r>
                <a:rPr lang="es-EC" sz="120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Transformación digital </a:t>
              </a: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0E078278-2F8E-463C-A99C-4C3EF5B35352}"/>
                </a:ext>
              </a:extLst>
            </p:cNvPr>
            <p:cNvSpPr/>
            <p:nvPr/>
          </p:nvSpPr>
          <p:spPr>
            <a:xfrm>
              <a:off x="8921224" y="5213786"/>
              <a:ext cx="1485038" cy="4887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1245" tIns="121245" rIns="121245" bIns="121245" spcCol="1270" anchor="ctr"/>
            <a:lstStyle/>
            <a:p>
              <a:pPr algn="ctr" defTabSz="875110">
                <a:defRPr/>
              </a:pPr>
              <a:r>
                <a:rPr lang="es-EC" sz="120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Comunicación </a:t>
              </a:r>
            </a:p>
          </p:txBody>
        </p:sp>
      </p:grp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1316608-864E-471F-B22A-37781D9DC3C1}"/>
              </a:ext>
            </a:extLst>
          </p:cNvPr>
          <p:cNvSpPr/>
          <p:nvPr/>
        </p:nvSpPr>
        <p:spPr>
          <a:xfrm>
            <a:off x="480092" y="4444490"/>
            <a:ext cx="2991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Enfrentamiento a las Desviaciones y Tendencias Negativas que obstaculizan el Desarrollo de la Sociedad Cubana.</a:t>
            </a:r>
          </a:p>
        </p:txBody>
      </p:sp>
    </p:spTree>
    <p:extLst>
      <p:ext uri="{BB962C8B-B14F-4D97-AF65-F5344CB8AC3E}">
        <p14:creationId xmlns:p14="http://schemas.microsoft.com/office/powerpoint/2010/main" val="2746978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uba\Desktop\Fondo para ppt.png"/>
          <p:cNvPicPr>
            <a:picLocks noChangeAspect="1" noChangeArrowheads="1"/>
          </p:cNvPicPr>
          <p:nvPr/>
        </p:nvPicPr>
        <p:blipFill>
          <a:blip r:embed="rId2"/>
          <a:srcRect l="2037" t="20713" r="13070" b="13140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pic>
        <p:nvPicPr>
          <p:cNvPr id="6" name="29 Imagen" descr="C:\Users\TRABAJ~1\AppData\Local\Temp\Rar$DIa5072.27858\log con nombre debajo con colore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85732"/>
            <a:ext cx="1121434" cy="12858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Marcador de contenido 11">
            <a:extLst>
              <a:ext uri="{FF2B5EF4-FFF2-40B4-BE49-F238E27FC236}">
                <a16:creationId xmlns:a16="http://schemas.microsoft.com/office/drawing/2014/main" id="{E8CBF7A0-4BB4-4500-A7FD-F4129C7CE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244816"/>
              </p:ext>
            </p:extLst>
          </p:nvPr>
        </p:nvGraphicFramePr>
        <p:xfrm>
          <a:off x="290071" y="549096"/>
          <a:ext cx="8439422" cy="4442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3287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uba\Desktop\Fondo para ppt.png"/>
          <p:cNvPicPr>
            <a:picLocks noChangeAspect="1" noChangeArrowheads="1"/>
          </p:cNvPicPr>
          <p:nvPr/>
        </p:nvPicPr>
        <p:blipFill>
          <a:blip r:embed="rId2"/>
          <a:srcRect l="2037" t="20713" r="13070" b="13140"/>
          <a:stretch>
            <a:fillRect/>
          </a:stretch>
        </p:blipFill>
        <p:spPr bwMode="auto">
          <a:xfrm>
            <a:off x="-36512" y="22820"/>
            <a:ext cx="9144000" cy="5715000"/>
          </a:xfrm>
          <a:prstGeom prst="rect">
            <a:avLst/>
          </a:prstGeom>
          <a:noFill/>
        </p:spPr>
      </p:pic>
      <p:pic>
        <p:nvPicPr>
          <p:cNvPr id="6" name="29 Imagen" descr="C:\Users\TRABAJ~1\AppData\Local\Temp\Rar$DIa5072.27858\log con nombre debajo con colore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58" y="0"/>
            <a:ext cx="1121434" cy="12858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8FB422-BE3E-4740-9988-CD4AC2CF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00658"/>
            <a:ext cx="7859216" cy="895633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Arial Narrow" panose="020B0606020202030204" pitchFamily="34" charset="0"/>
              </a:rPr>
              <a:t>Avances en la UA</a:t>
            </a:r>
            <a:endParaRPr lang="es-CU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5FA136-DDC7-4E0A-81DF-9FFF4661B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4448" y="1262473"/>
            <a:ext cx="4040188" cy="533135"/>
          </a:xfrm>
        </p:spPr>
        <p:txBody>
          <a:bodyPr>
            <a:norm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DEBB69-8441-47B6-8CC2-499BF1CC4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10" y="996291"/>
            <a:ext cx="4040188" cy="4087430"/>
          </a:xfrm>
        </p:spPr>
        <p:txBody>
          <a:bodyPr>
            <a:no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Consolidación de la imagen institucional.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Completamiento de los cuadros al 93%.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Incremento de convenios nacionales e internacionales, lo que favorece las relaciones interinstitucionales. 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Apertura de dos TSCC en sectores estratégicos (Logística e Innovación Agraria).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Declaración de 5 Unidades Docentes </a:t>
            </a:r>
            <a:endParaRPr lang="es-C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4E41052-0584-4410-911C-6145F54ED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95697" y="1109021"/>
            <a:ext cx="4158385" cy="4378823"/>
          </a:xfrm>
        </p:spPr>
        <p:txBody>
          <a:bodyPr>
            <a:normAutofit fontScale="55000" lnSpcReduction="20000"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Inicio de un programa de Formación doctoral.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Acreditación de las dos Maestrías.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Ampliación de la oferta de postgrado y sus tipologías. 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Diseño de la Política Científica 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Incremento en la participación de proyectos de investigación en las diferentes tipologías. 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Cumplimiento del plan de exportaciones.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Superación del claustro (tránsito a categorías superiores y formación doctoral)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Evaluación externa a o carreras para su acreditación (GSPD y Agronomía) </a:t>
            </a:r>
          </a:p>
          <a:p>
            <a:pPr marL="0" indent="0">
              <a:buNone/>
            </a:pPr>
            <a:endParaRPr lang="es-C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6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uba\Desktop\Fondo para ppt.png"/>
          <p:cNvPicPr>
            <a:picLocks noChangeAspect="1" noChangeArrowheads="1"/>
          </p:cNvPicPr>
          <p:nvPr/>
        </p:nvPicPr>
        <p:blipFill>
          <a:blip r:embed="rId2"/>
          <a:srcRect l="2037" t="20713" r="13070" b="13140"/>
          <a:stretch>
            <a:fillRect/>
          </a:stretch>
        </p:blipFill>
        <p:spPr bwMode="auto">
          <a:xfrm>
            <a:off x="-54150" y="-29229"/>
            <a:ext cx="9144000" cy="5715000"/>
          </a:xfrm>
          <a:prstGeom prst="rect">
            <a:avLst/>
          </a:prstGeom>
          <a:noFill/>
        </p:spPr>
      </p:pic>
      <p:pic>
        <p:nvPicPr>
          <p:cNvPr id="6" name="29 Imagen" descr="C:\Users\TRABAJ~1\AppData\Local\Temp\Rar$DIa5072.27858\log con nombre debajo con colore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85732"/>
            <a:ext cx="1121434" cy="12858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8FB422-BE3E-4740-9988-CD4AC2CF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2506" y="55536"/>
            <a:ext cx="7859216" cy="895633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Proyecciones de trabajo</a:t>
            </a:r>
            <a:endParaRPr lang="es-C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4E41052-0584-4410-911C-6145F54ED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39942" y="915224"/>
            <a:ext cx="6264696" cy="4412439"/>
          </a:xfrm>
        </p:spPr>
        <p:txBody>
          <a:bodyPr>
            <a:normAutofit fontScale="92500" lnSpcReduction="10000"/>
          </a:bodyPr>
          <a:lstStyle/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Consolidación del trabajo entre factores, crecimiento de la militancia.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Perfeccionamiento de la Estrategia de formación vocacional y orientación profesional. 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Acreditación de carreras.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Informatización de los procesos.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Diplomados (Gestión Sociocultural y Cultura Física).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Seguimiento a la superación de  los adiestrados. 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Consolidación del trabajo de las líneas, Grupos científicos, Centro de Estudios y Revista de la Universidad. 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Mantenimiento y reparación de  espacios dañados, fortalecimiento de la imagen institucional.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888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7 Marcador de texto">
            <a:extLst>
              <a:ext uri="{FF2B5EF4-FFF2-40B4-BE49-F238E27FC236}">
                <a16:creationId xmlns:a16="http://schemas.microsoft.com/office/drawing/2014/main" id="{BA59BC30-6AAB-42DF-AAB8-CC34BCC3C7AE}"/>
              </a:ext>
            </a:extLst>
          </p:cNvPr>
          <p:cNvSpPr txBox="1">
            <a:spLocks/>
          </p:cNvSpPr>
          <p:nvPr/>
        </p:nvSpPr>
        <p:spPr>
          <a:xfrm>
            <a:off x="2823104" y="3036094"/>
            <a:ext cx="4673865" cy="1071563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/>
          <a:p>
            <a:pPr algn="ctr">
              <a:spcBef>
                <a:spcPct val="20000"/>
              </a:spcBef>
              <a:defRPr/>
            </a:pPr>
            <a:endParaRPr lang="es-ES" sz="3000" b="1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s-ES" sz="3000" b="1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es-ES" sz="4250" b="1" dirty="0"/>
              <a:t>                </a:t>
            </a:r>
          </a:p>
          <a:p>
            <a:pPr algn="ctr">
              <a:spcBef>
                <a:spcPct val="20000"/>
              </a:spcBef>
              <a:defRPr/>
            </a:pPr>
            <a:endParaRPr lang="es-ES" sz="1667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es-ES_tradnl" sz="1667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6867" name="17 Marcador de texto">
            <a:extLst>
              <a:ext uri="{FF2B5EF4-FFF2-40B4-BE49-F238E27FC236}">
                <a16:creationId xmlns:a16="http://schemas.microsoft.com/office/drawing/2014/main" id="{1AA9E230-7FB1-45B7-80A0-099CA8E9F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2262188"/>
            <a:ext cx="6254750" cy="131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ctr">
              <a:lnSpc>
                <a:spcPct val="90000"/>
              </a:lnSpc>
              <a:spcBef>
                <a:spcPts val="833"/>
              </a:spcBef>
              <a:buNone/>
            </a:pPr>
            <a:endParaRPr lang="es-ES" altLang="es-CU" sz="3000" b="1"/>
          </a:p>
          <a:p>
            <a:pPr marL="0" lvl="1" algn="ctr">
              <a:lnSpc>
                <a:spcPct val="90000"/>
              </a:lnSpc>
              <a:spcBef>
                <a:spcPts val="833"/>
              </a:spcBef>
              <a:buNone/>
            </a:pPr>
            <a:endParaRPr lang="es-ES" altLang="es-CU" sz="3000" b="1"/>
          </a:p>
          <a:p>
            <a:pPr marL="0" lvl="1" algn="ctr">
              <a:lnSpc>
                <a:spcPct val="90000"/>
              </a:lnSpc>
              <a:spcBef>
                <a:spcPts val="833"/>
              </a:spcBef>
              <a:buNone/>
            </a:pPr>
            <a:endParaRPr lang="es-ES_tradnl" altLang="es-CU" sz="4000" b="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0BB0F55-0300-4765-A588-ED01361D15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21"/>
            <a:ext cx="4258017" cy="276273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FA16E7C-8782-406F-B5AA-84413EC0EE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1979" y="2695133"/>
            <a:ext cx="2762739" cy="321183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167A592-6CAF-4704-84C7-79116F0631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456" y="1245566"/>
            <a:ext cx="4020287" cy="343373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CFE5B84-45ED-4210-BCF1-CF52FD1A43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" y="3220611"/>
            <a:ext cx="3720413" cy="246180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74AC3FF-563B-4AFB-B8C9-464757A0A8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687" y="16187"/>
            <a:ext cx="2828313" cy="212123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uba\Desktop\Fondo para ppt.png"/>
          <p:cNvPicPr>
            <a:picLocks noChangeAspect="1" noChangeArrowheads="1"/>
          </p:cNvPicPr>
          <p:nvPr/>
        </p:nvPicPr>
        <p:blipFill>
          <a:blip r:embed="rId2"/>
          <a:srcRect l="2037" t="20713" r="13070" b="13140"/>
          <a:stretch>
            <a:fillRect/>
          </a:stretch>
        </p:blipFill>
        <p:spPr bwMode="auto">
          <a:xfrm>
            <a:off x="0" y="5335"/>
            <a:ext cx="9144000" cy="5715000"/>
          </a:xfrm>
          <a:prstGeom prst="rect">
            <a:avLst/>
          </a:prstGeom>
          <a:noFill/>
        </p:spPr>
      </p:pic>
      <p:pic>
        <p:nvPicPr>
          <p:cNvPr id="6" name="29 Imagen" descr="C:\Users\TRABAJ~1\AppData\Local\Temp\Rar$DIa5072.27858\log con nombre debajo con colore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85732"/>
            <a:ext cx="1121434" cy="12858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8FB422-BE3E-4740-9988-CD4AC2CF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733547"/>
            <a:ext cx="7859216" cy="895633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Arial Narrow" panose="020B0606020202030204" pitchFamily="34" charset="0"/>
              </a:rPr>
              <a:t>Objetivo </a:t>
            </a:r>
            <a:endParaRPr lang="es-CU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5FA136-DDC7-4E0A-81DF-9FFF4661B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600" y="1305048"/>
            <a:ext cx="4040188" cy="533135"/>
          </a:xfrm>
        </p:spPr>
        <p:txBody>
          <a:bodyPr>
            <a:norm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DEBB69-8441-47B6-8CC2-499BF1CC4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63688" y="1961867"/>
            <a:ext cx="6712408" cy="16117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Caracterizar la Educación Superior en Cuba y su gestión a partir de su concepción estratégica basada en objetivos y procesos, con énfasis en la Universidad de Artemisa</a:t>
            </a:r>
            <a:endParaRPr lang="es-C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35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uba\Desktop\Fondo para ppt.png"/>
          <p:cNvPicPr>
            <a:picLocks noChangeAspect="1" noChangeArrowheads="1"/>
          </p:cNvPicPr>
          <p:nvPr/>
        </p:nvPicPr>
        <p:blipFill>
          <a:blip r:embed="rId2"/>
          <a:srcRect l="2037" t="20713" r="13070" b="13140"/>
          <a:stretch>
            <a:fillRect/>
          </a:stretch>
        </p:blipFill>
        <p:spPr bwMode="auto">
          <a:xfrm>
            <a:off x="-3615" y="-94828"/>
            <a:ext cx="9144000" cy="5715000"/>
          </a:xfrm>
          <a:prstGeom prst="rect">
            <a:avLst/>
          </a:prstGeom>
          <a:noFill/>
        </p:spPr>
      </p:pic>
      <p:pic>
        <p:nvPicPr>
          <p:cNvPr id="6" name="29 Imagen" descr="C:\Users\TRABAJ~1\AppData\Local\Temp\Rar$DIa5072.27858\log con nombre debajo con colore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85732"/>
            <a:ext cx="1121434" cy="12858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8FB422-BE3E-4740-9988-CD4AC2CF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85731"/>
            <a:ext cx="7859216" cy="895633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Arial Narrow" panose="020B0606020202030204" pitchFamily="34" charset="0"/>
              </a:rPr>
              <a:t>Hitos en la historia de la Educación Superior</a:t>
            </a:r>
            <a:endParaRPr lang="es-CU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5FA136-DDC7-4E0A-81DF-9FFF4661B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4448" y="1262473"/>
            <a:ext cx="4040188" cy="533135"/>
          </a:xfrm>
        </p:spPr>
        <p:txBody>
          <a:bodyPr>
            <a:norm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DEBB69-8441-47B6-8CC2-499BF1CC4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4448" y="1129308"/>
            <a:ext cx="4040188" cy="4087430"/>
          </a:xfrm>
        </p:spPr>
        <p:txBody>
          <a:bodyPr>
            <a:noAutofit/>
          </a:bodyPr>
          <a:lstStyle/>
          <a:p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1959. Tres universidades públicas: La Habana (1728), Oriente (1947) y la Central de Las Villas (1952) (15000 estudiantes)</a:t>
            </a:r>
          </a:p>
          <a:p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1962 se promulgó la Reforma Universitaria en homenaje a Mella. (Amplio acceso)</a:t>
            </a:r>
          </a:p>
          <a:p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1975 en el I Congreso del PCC, creación de la Red de Centros de Educación Superior del MES (22 IES y 3 ECTI)</a:t>
            </a:r>
            <a:endParaRPr lang="es-E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2001 Universalización de la Educación Superior</a:t>
            </a:r>
            <a:endParaRPr lang="es-C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4E41052-0584-4410-911C-6145F54ED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53927" y="2038122"/>
            <a:ext cx="3436768" cy="33911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    Universidad actual se desarrolla sobre un modelo de universidad científica, tecnológica y humanista, comprometida con su pueblo </a:t>
            </a:r>
            <a:endParaRPr lang="es-C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1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uba\Desktop\Fondo para ppt.png"/>
          <p:cNvPicPr>
            <a:picLocks noChangeAspect="1" noChangeArrowheads="1"/>
          </p:cNvPicPr>
          <p:nvPr/>
        </p:nvPicPr>
        <p:blipFill>
          <a:blip r:embed="rId2"/>
          <a:srcRect l="2037" t="20713" r="13070" b="13140"/>
          <a:stretch>
            <a:fillRect/>
          </a:stretch>
        </p:blipFill>
        <p:spPr bwMode="auto">
          <a:xfrm>
            <a:off x="0" y="5335"/>
            <a:ext cx="9144000" cy="5715000"/>
          </a:xfrm>
          <a:prstGeom prst="rect">
            <a:avLst/>
          </a:prstGeom>
          <a:noFill/>
        </p:spPr>
      </p:pic>
      <p:pic>
        <p:nvPicPr>
          <p:cNvPr id="6" name="29 Imagen" descr="C:\Users\TRABAJ~1\AppData\Local\Temp\Rar$DIa5072.27858\log con nombre debajo con colore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85732"/>
            <a:ext cx="1121434" cy="12858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8FB422-BE3E-4740-9988-CD4AC2CF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85731"/>
            <a:ext cx="7859216" cy="895633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Arial Narrow" panose="020B0606020202030204" pitchFamily="34" charset="0"/>
              </a:rPr>
              <a:t>Misión del MES</a:t>
            </a:r>
            <a:endParaRPr lang="es-CU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5FA136-DDC7-4E0A-81DF-9FFF4661B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4448" y="1262473"/>
            <a:ext cx="4040188" cy="533135"/>
          </a:xfrm>
        </p:spPr>
        <p:txBody>
          <a:bodyPr>
            <a:norm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DEBB69-8441-47B6-8CC2-499BF1CC4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4448" y="1602260"/>
            <a:ext cx="7933696" cy="4087430"/>
          </a:xfrm>
        </p:spPr>
        <p:txBody>
          <a:bodyPr>
            <a:noAutofit/>
          </a:bodyPr>
          <a:lstStyle/>
          <a:p>
            <a:pPr algn="just"/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Organismo de la Administración Central del Estado que tiene la </a:t>
            </a: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Misión:</a:t>
            </a:r>
          </a:p>
          <a:p>
            <a:pPr marL="0" indent="0" algn="just">
              <a:buNone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proponer al Estado y al Gobierno,  y una vez aprobadas, dirigir y controlar las políticas de educación superior referentes a la formación integral de los estudiantes de nivel superior, la educación de posgrado, la preparación y superación de cuadros y reservas</a:t>
            </a: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y dirigir y controlar el desarrollo de la ciencia, la tecnología y la innovación en las universidades y entidades de ciencia, tecnología e innovación adscriptas, así como la extensión de su quehacer a toda la sociedad.</a:t>
            </a:r>
            <a:endParaRPr lang="es-C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U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9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uba\Desktop\Fondo para ppt.png"/>
          <p:cNvPicPr>
            <a:picLocks noChangeAspect="1" noChangeArrowheads="1"/>
          </p:cNvPicPr>
          <p:nvPr/>
        </p:nvPicPr>
        <p:blipFill>
          <a:blip r:embed="rId2"/>
          <a:srcRect l="2037" t="20713" r="13070" b="13140"/>
          <a:stretch>
            <a:fillRect/>
          </a:stretch>
        </p:blipFill>
        <p:spPr bwMode="auto">
          <a:xfrm>
            <a:off x="7049" y="0"/>
            <a:ext cx="9144000" cy="5715000"/>
          </a:xfrm>
          <a:prstGeom prst="rect">
            <a:avLst/>
          </a:prstGeom>
          <a:noFill/>
        </p:spPr>
      </p:pic>
      <p:pic>
        <p:nvPicPr>
          <p:cNvPr id="6" name="29 Imagen" descr="C:\Users\TRABAJ~1\AppData\Local\Temp\Rar$DIa5072.27858\log con nombre debajo con colore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85732"/>
            <a:ext cx="1121434" cy="12858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8FB422-BE3E-4740-9988-CD4AC2CF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542480"/>
            <a:ext cx="8229600" cy="952500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>
                <a:latin typeface="Arial Narrow" panose="020B0606020202030204" pitchFamily="34" charset="0"/>
              </a:rPr>
              <a:t>Valores compartidos </a:t>
            </a:r>
            <a:endParaRPr lang="es-CU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5FA136-DDC7-4E0A-81DF-9FFF4661B0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DEBB69-8441-47B6-8CC2-499BF1CC4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5656" y="1823376"/>
            <a:ext cx="4040188" cy="3292740"/>
          </a:xfrm>
        </p:spPr>
        <p:txBody>
          <a:bodyPr>
            <a:noAutofit/>
          </a:bodyPr>
          <a:lstStyle/>
          <a:p>
            <a:pPr lvl="0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Patriotismo</a:t>
            </a:r>
            <a:endParaRPr lang="es-CU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Antimperialismo</a:t>
            </a:r>
            <a:endParaRPr lang="es-CU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Humanismo</a:t>
            </a:r>
            <a:endParaRPr lang="es-CU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Responsabilidad</a:t>
            </a:r>
            <a:endParaRPr lang="es-CU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s-CU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64385AF-E779-4B54-A04D-B5288EA33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5217" y="1705372"/>
            <a:ext cx="4041775" cy="3292740"/>
          </a:xfrm>
        </p:spPr>
        <p:txBody>
          <a:bodyPr/>
          <a:lstStyle/>
          <a:p>
            <a:pPr lvl="0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Honestidad</a:t>
            </a:r>
            <a:endParaRPr lang="es-CU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Creatividad</a:t>
            </a:r>
            <a:endParaRPr lang="es-CU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Dignidad</a:t>
            </a:r>
            <a:endParaRPr lang="es-C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uba\Desktop\Fondo para ppt.png"/>
          <p:cNvPicPr>
            <a:picLocks noChangeAspect="1" noChangeArrowheads="1"/>
          </p:cNvPicPr>
          <p:nvPr/>
        </p:nvPicPr>
        <p:blipFill>
          <a:blip r:embed="rId2"/>
          <a:srcRect l="2037" t="20713" r="13070" b="13140"/>
          <a:stretch>
            <a:fillRect/>
          </a:stretch>
        </p:blipFill>
        <p:spPr bwMode="auto">
          <a:xfrm>
            <a:off x="-164976" y="0"/>
            <a:ext cx="9144000" cy="5715000"/>
          </a:xfrm>
          <a:prstGeom prst="rect">
            <a:avLst/>
          </a:prstGeom>
          <a:noFill/>
        </p:spPr>
      </p:pic>
      <p:pic>
        <p:nvPicPr>
          <p:cNvPr id="6" name="29 Imagen" descr="C:\Users\TRABAJ~1\AppData\Local\Temp\Rar$DIa5072.27858\log con nombre debajo con colore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85732"/>
            <a:ext cx="1121434" cy="12858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8FB422-BE3E-4740-9988-CD4AC2CF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76" y="769268"/>
            <a:ext cx="4330824" cy="612411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Arial Narrow" panose="020B0606020202030204" pitchFamily="34" charset="0"/>
              </a:rPr>
              <a:t>Procesos</a:t>
            </a:r>
            <a:endParaRPr lang="es-CU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5FA136-DDC7-4E0A-81DF-9FFF4661B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9632" y="1590490"/>
            <a:ext cx="4038600" cy="314325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Formación de Pregrado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Formación de Posgrado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Ciencia, Tecnología e Innovación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Recursos Humanos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Extensión Universitaria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Información, Comunicación e Informatización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Internacionalización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Aseguramiento Material y Financiero</a:t>
            </a:r>
          </a:p>
          <a:p>
            <a:endParaRPr lang="es-C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E6AAF7E2-A21E-4B43-ADA2-204E6C0034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99244" y="3162115"/>
            <a:ext cx="3581400" cy="2068617"/>
          </a:xfrm>
          <a:prstGeom prst="rect">
            <a:avLst/>
          </a:prstGeom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C54D35F5-D3B4-4611-B360-FD8341D3C8CC}"/>
              </a:ext>
            </a:extLst>
          </p:cNvPr>
          <p:cNvSpPr txBox="1">
            <a:spLocks/>
          </p:cNvSpPr>
          <p:nvPr/>
        </p:nvSpPr>
        <p:spPr>
          <a:xfrm>
            <a:off x="5399244" y="1660779"/>
            <a:ext cx="4038600" cy="314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AB0A5DD-6640-4B6C-8B76-12DC75C419C4}"/>
              </a:ext>
            </a:extLst>
          </p:cNvPr>
          <p:cNvSpPr/>
          <p:nvPr/>
        </p:nvSpPr>
        <p:spPr>
          <a:xfrm>
            <a:off x="5593104" y="1537967"/>
            <a:ext cx="3256024" cy="565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latin typeface="Arial" panose="020B0604020202020204" pitchFamily="34" charset="0"/>
                <a:cs typeface="Arial" panose="020B0604020202020204" pitchFamily="34" charset="0"/>
              </a:rPr>
              <a:t>9 Objetivos Estratégicos 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761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uba\Desktop\Fondo para ppt.png"/>
          <p:cNvPicPr>
            <a:picLocks noChangeAspect="1" noChangeArrowheads="1"/>
          </p:cNvPicPr>
          <p:nvPr/>
        </p:nvPicPr>
        <p:blipFill>
          <a:blip r:embed="rId2"/>
          <a:srcRect l="2037" t="20713" r="13070" b="13140"/>
          <a:stretch>
            <a:fillRect/>
          </a:stretch>
        </p:blipFill>
        <p:spPr bwMode="auto">
          <a:xfrm>
            <a:off x="0" y="-43656"/>
            <a:ext cx="9144000" cy="5715000"/>
          </a:xfrm>
          <a:prstGeom prst="rect">
            <a:avLst/>
          </a:prstGeom>
          <a:noFill/>
        </p:spPr>
      </p:pic>
      <p:pic>
        <p:nvPicPr>
          <p:cNvPr id="6" name="29 Imagen" descr="C:\Users\TRABAJ~1\AppData\Local\Temp\Rar$DIa5072.27858\log con nombre debajo con colore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85732"/>
            <a:ext cx="1121434" cy="12858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5FA136-DDC7-4E0A-81DF-9FFF4661B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4448" y="1262473"/>
            <a:ext cx="4040188" cy="533135"/>
          </a:xfrm>
        </p:spPr>
        <p:txBody>
          <a:bodyPr>
            <a:norm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7C0EC17-421B-4DF8-9C6A-48CBC01E54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98730"/>
            <a:ext cx="4332514" cy="2592813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9085B5E3-D941-4643-9456-A70E9D7D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0"/>
            <a:ext cx="8229600" cy="952500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Proyecto estratégico </a:t>
            </a:r>
            <a:endParaRPr lang="es-C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6A1A079-15D3-4882-AC29-05AEBE477C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5"/>
          <a:stretch/>
        </p:blipFill>
        <p:spPr bwMode="auto">
          <a:xfrm>
            <a:off x="1619672" y="3289548"/>
            <a:ext cx="5710997" cy="2138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971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uba\Desktop\Fondo para ppt.png"/>
          <p:cNvPicPr>
            <a:picLocks noChangeAspect="1" noChangeArrowheads="1"/>
          </p:cNvPicPr>
          <p:nvPr/>
        </p:nvPicPr>
        <p:blipFill>
          <a:blip r:embed="rId2"/>
          <a:srcRect l="2037" t="20713" r="13070" b="13140"/>
          <a:stretch>
            <a:fillRect/>
          </a:stretch>
        </p:blipFill>
        <p:spPr bwMode="auto">
          <a:xfrm>
            <a:off x="16337" y="6309"/>
            <a:ext cx="9144000" cy="5715000"/>
          </a:xfrm>
          <a:prstGeom prst="rect">
            <a:avLst/>
          </a:prstGeom>
          <a:noFill/>
        </p:spPr>
      </p:pic>
      <p:pic>
        <p:nvPicPr>
          <p:cNvPr id="6" name="29 Imagen" descr="C:\Users\TRABAJ~1\AppData\Local\Temp\Rar$DIa5072.27858\log con nombre debajo con colore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85732"/>
            <a:ext cx="1121434" cy="12858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8FB422-BE3E-4740-9988-CD4AC2CF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34089"/>
            <a:ext cx="8229600" cy="952500"/>
          </a:xfrm>
        </p:spPr>
        <p:txBody>
          <a:bodyPr>
            <a:normAutofit/>
          </a:bodyPr>
          <a:lstStyle/>
          <a:p>
            <a:pPr algn="l"/>
            <a:r>
              <a:rPr lang="es-ES" sz="2400" b="1" dirty="0">
                <a:latin typeface="Arial Narrow" panose="020B0606020202030204" pitchFamily="34" charset="0"/>
              </a:rPr>
              <a:t>Estrategias de trabajo</a:t>
            </a:r>
            <a:endParaRPr lang="es-CU" sz="2400" b="1" dirty="0">
              <a:latin typeface="Arial Narrow" panose="020B060602020203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5FA136-DDC7-4E0A-81DF-9FFF4661B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9632" y="1590490"/>
            <a:ext cx="7416824" cy="2995202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Enfoque integral y sostenible para la labor educativa y política ideológica en las Instituciones de Educación Superior.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Gestión de la Educación Superior.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Informatización, Información y Comunicaciones.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Relaciones Interinstitucionales.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Internacionalización.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Gestión Ambiental. </a:t>
            </a:r>
          </a:p>
          <a:p>
            <a:endParaRPr lang="es-C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730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9 Imagen" descr="C:\Users\TRABAJ~1\AppData\Local\Temp\Rar$DIa5072.27858\log con nombre debajo con colo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85732"/>
            <a:ext cx="1121434" cy="12858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71F60D32-762D-4F20-A60F-DB5040DC4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42" y="280518"/>
            <a:ext cx="3008313" cy="968375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Universidad de Artemisa </a:t>
            </a:r>
            <a:br>
              <a:rPr lang="es-C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U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F4C1D1DD-96FD-4110-B367-40C573175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2720" y="1248893"/>
            <a:ext cx="3008313" cy="3909219"/>
          </a:xfrm>
        </p:spPr>
        <p:txBody>
          <a:bodyPr>
            <a:normAutofit/>
          </a:bodyPr>
          <a:lstStyle/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Sede Fundacional 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Facultad de Cultura Física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Facultad de Ciencias Agropecuarias, Técnicas y Económicas 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Sede Ciudad Universitaria 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Facultad de Ciencias de la Educación 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Facultad de ciencias Sociales y Humanísticas </a:t>
            </a:r>
            <a:endParaRPr lang="es-C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E98BE97-5EB6-4650-8999-65AD062FE3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41476"/>
            <a:ext cx="4261266" cy="258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BF722D3-9AD1-4609-B4EC-D5DBE097027E}"/>
              </a:ext>
            </a:extLst>
          </p:cNvPr>
          <p:cNvSpPr txBox="1"/>
          <p:nvPr/>
        </p:nvSpPr>
        <p:spPr>
          <a:xfrm>
            <a:off x="5289373" y="235344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10 Centros Universitarios</a:t>
            </a:r>
            <a:endParaRPr lang="es-C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49AC2D3-9D7C-46DD-84B5-B11490C18CE8}"/>
              </a:ext>
            </a:extLst>
          </p:cNvPr>
          <p:cNvSpPr txBox="1"/>
          <p:nvPr/>
        </p:nvSpPr>
        <p:spPr>
          <a:xfrm>
            <a:off x="4318004" y="680814"/>
            <a:ext cx="3456384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Matrícula: 3978</a:t>
            </a:r>
          </a:p>
          <a:p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 367</a:t>
            </a:r>
          </a:p>
          <a:p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CPE: 3433</a:t>
            </a:r>
          </a:p>
          <a:p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CCD: 56</a:t>
            </a:r>
          </a:p>
          <a:p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CCCPE: 70</a:t>
            </a:r>
          </a:p>
          <a:p>
            <a:r>
              <a:rPr lang="es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52</a:t>
            </a:r>
            <a:endParaRPr lang="es-C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0720C35-B517-44D3-854F-D9E253A1F6D0}"/>
              </a:ext>
            </a:extLst>
          </p:cNvPr>
          <p:cNvSpPr txBox="1"/>
          <p:nvPr/>
        </p:nvSpPr>
        <p:spPr>
          <a:xfrm>
            <a:off x="6228185" y="1248893"/>
            <a:ext cx="1368152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Carreras:22</a:t>
            </a:r>
          </a:p>
          <a:p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TSCC: 14</a:t>
            </a:r>
            <a:endParaRPr lang="es-C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56130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_Roj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4276</TotalTime>
  <Words>737</Words>
  <Application>Microsoft Office PowerPoint</Application>
  <PresentationFormat>Presentación en pantalla (16:10)</PresentationFormat>
  <Paragraphs>127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Arial Narrow</vt:lpstr>
      <vt:lpstr>Calibri</vt:lpstr>
      <vt:lpstr>Presentación_Rojo</vt:lpstr>
      <vt:lpstr>Presentación de PowerPoint</vt:lpstr>
      <vt:lpstr>Objetivo </vt:lpstr>
      <vt:lpstr>Hitos en la historia de la Educación Superior</vt:lpstr>
      <vt:lpstr>Misión del MES</vt:lpstr>
      <vt:lpstr>Valores compartidos </vt:lpstr>
      <vt:lpstr>Procesos</vt:lpstr>
      <vt:lpstr>Proyecto estratégico </vt:lpstr>
      <vt:lpstr>Estrategias de trabajo</vt:lpstr>
      <vt:lpstr>Universidad de Artemisa  </vt:lpstr>
      <vt:lpstr>Presentación de PowerPoint</vt:lpstr>
      <vt:lpstr>Presentación de PowerPoint</vt:lpstr>
      <vt:lpstr>Avances en la UA</vt:lpstr>
      <vt:lpstr>Proyecciones de trabajo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Frank</dc:creator>
  <cp:lastModifiedBy>Frank</cp:lastModifiedBy>
  <cp:revision>775</cp:revision>
  <cp:lastPrinted>2020-01-29T16:22:57Z</cp:lastPrinted>
  <dcterms:created xsi:type="dcterms:W3CDTF">2013-08-28T18:31:24Z</dcterms:created>
  <dcterms:modified xsi:type="dcterms:W3CDTF">2026-04-04T09:51:54Z</dcterms:modified>
</cp:coreProperties>
</file>