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hp" ContentType="image/png"/>
  <Default Extension="wdp" ContentType="image/vnd.ms-photo"/>
  <Default Extension="0"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2.0" ContentType="image/jpeg"/>
  <Override PartName="/ppt/media/image13.0"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E2A58-7B42-442A-8C71-4607808570EC}" type="doc">
      <dgm:prSet loTypeId="urn:microsoft.com/office/officeart/2009/3/layout/HorizontalOrganizationChart" loCatId="hierarchy" qsTypeId="urn:microsoft.com/office/officeart/2005/8/quickstyle/simple5" qsCatId="simple" csTypeId="urn:microsoft.com/office/officeart/2005/8/colors/accent0_3" csCatId="mainScheme" phldr="1"/>
      <dgm:spPr/>
      <dgm:t>
        <a:bodyPr/>
        <a:lstStyle/>
        <a:p>
          <a:endParaRPr lang="es-MX"/>
        </a:p>
      </dgm:t>
    </dgm:pt>
    <dgm:pt modelId="{1DC0E4EB-4A89-4954-A769-E02D438C34A4}">
      <dgm:prSet phldrT="[Texto]"/>
      <dgm:spPr/>
      <dgm:t>
        <a:bodyPr/>
        <a:lstStyle/>
        <a:p>
          <a:r>
            <a:rPr lang="es-MX" dirty="0" smtClean="0"/>
            <a:t>Se divide en dos subcontinentes</a:t>
          </a:r>
          <a:endParaRPr lang="es-MX" dirty="0"/>
        </a:p>
      </dgm:t>
    </dgm:pt>
    <dgm:pt modelId="{30227F5B-EB7D-4F3D-A397-17880E9AA02F}" type="parTrans" cxnId="{ACBCCC95-169C-4FF4-B326-29144590AC16}">
      <dgm:prSet/>
      <dgm:spPr/>
      <dgm:t>
        <a:bodyPr/>
        <a:lstStyle/>
        <a:p>
          <a:endParaRPr lang="es-MX"/>
        </a:p>
      </dgm:t>
    </dgm:pt>
    <dgm:pt modelId="{C39EAA1F-DF49-4EF7-8664-91E9677EDDEA}" type="sibTrans" cxnId="{ACBCCC95-169C-4FF4-B326-29144590AC16}">
      <dgm:prSet/>
      <dgm:spPr/>
      <dgm:t>
        <a:bodyPr/>
        <a:lstStyle/>
        <a:p>
          <a:endParaRPr lang="es-MX"/>
        </a:p>
      </dgm:t>
    </dgm:pt>
    <dgm:pt modelId="{46B62CAC-0DA6-4A96-921C-486E50148185}">
      <dgm:prSet phldrT="[Texto]"/>
      <dgm:spPr/>
      <dgm:t>
        <a:bodyPr/>
        <a:lstStyle/>
        <a:p>
          <a:r>
            <a:rPr lang="es-MX" dirty="0" smtClean="0"/>
            <a:t>Este de las cordilleras</a:t>
          </a:r>
          <a:endParaRPr lang="es-MX" dirty="0"/>
        </a:p>
      </dgm:t>
    </dgm:pt>
    <dgm:pt modelId="{CF3BA61B-28A7-4C04-83D0-8DBEB21A5960}" type="parTrans" cxnId="{65A2FF8B-3104-4BFA-A459-70680A939B49}">
      <dgm:prSet/>
      <dgm:spPr/>
      <dgm:t>
        <a:bodyPr/>
        <a:lstStyle/>
        <a:p>
          <a:endParaRPr lang="es-MX"/>
        </a:p>
      </dgm:t>
    </dgm:pt>
    <dgm:pt modelId="{68744CC7-CA64-4B79-B470-7F462FB9569B}" type="sibTrans" cxnId="{65A2FF8B-3104-4BFA-A459-70680A939B49}">
      <dgm:prSet/>
      <dgm:spPr/>
      <dgm:t>
        <a:bodyPr/>
        <a:lstStyle/>
        <a:p>
          <a:endParaRPr lang="es-MX"/>
        </a:p>
      </dgm:t>
    </dgm:pt>
    <dgm:pt modelId="{46ECA1A5-BA2D-4562-B048-9D16D707294E}">
      <dgm:prSet phldrT="[Texto]"/>
      <dgm:spPr/>
      <dgm:t>
        <a:bodyPr/>
        <a:lstStyle/>
        <a:p>
          <a:r>
            <a:rPr lang="es-MX" dirty="0" smtClean="0"/>
            <a:t>Cordilleras norteamericanas </a:t>
          </a:r>
          <a:endParaRPr lang="es-MX" dirty="0"/>
        </a:p>
      </dgm:t>
    </dgm:pt>
    <dgm:pt modelId="{C5458701-404F-4ED2-A59E-BEFABC9992DC}" type="parTrans" cxnId="{D13F2AFD-A11F-4FFC-914A-66D84D234973}">
      <dgm:prSet/>
      <dgm:spPr/>
      <dgm:t>
        <a:bodyPr/>
        <a:lstStyle/>
        <a:p>
          <a:endParaRPr lang="es-MX"/>
        </a:p>
      </dgm:t>
    </dgm:pt>
    <dgm:pt modelId="{6FE70BF0-8D25-4840-A9C4-D8E8F3F07E51}" type="sibTrans" cxnId="{D13F2AFD-A11F-4FFC-914A-66D84D234973}">
      <dgm:prSet/>
      <dgm:spPr/>
      <dgm:t>
        <a:bodyPr/>
        <a:lstStyle/>
        <a:p>
          <a:endParaRPr lang="es-MX"/>
        </a:p>
      </dgm:t>
    </dgm:pt>
    <dgm:pt modelId="{A7D54DC6-C4A8-4BCA-99A7-1C51DD0FD323}" type="pres">
      <dgm:prSet presAssocID="{45AE2A58-7B42-442A-8C71-4607808570EC}" presName="hierChild1" presStyleCnt="0">
        <dgm:presLayoutVars>
          <dgm:orgChart val="1"/>
          <dgm:chPref val="1"/>
          <dgm:dir/>
          <dgm:animOne val="branch"/>
          <dgm:animLvl val="lvl"/>
          <dgm:resizeHandles/>
        </dgm:presLayoutVars>
      </dgm:prSet>
      <dgm:spPr/>
      <dgm:t>
        <a:bodyPr/>
        <a:lstStyle/>
        <a:p>
          <a:endParaRPr lang="es-MX"/>
        </a:p>
      </dgm:t>
    </dgm:pt>
    <dgm:pt modelId="{CEBED2BF-612B-457C-97BB-BD4625797AAF}" type="pres">
      <dgm:prSet presAssocID="{1DC0E4EB-4A89-4954-A769-E02D438C34A4}" presName="hierRoot1" presStyleCnt="0">
        <dgm:presLayoutVars>
          <dgm:hierBranch val="init"/>
        </dgm:presLayoutVars>
      </dgm:prSet>
      <dgm:spPr/>
    </dgm:pt>
    <dgm:pt modelId="{569CF59F-3827-4704-BB3F-6C3B7C3175E3}" type="pres">
      <dgm:prSet presAssocID="{1DC0E4EB-4A89-4954-A769-E02D438C34A4}" presName="rootComposite1" presStyleCnt="0"/>
      <dgm:spPr/>
    </dgm:pt>
    <dgm:pt modelId="{8256DE74-FEA9-46D7-91F4-7F2975EC236A}" type="pres">
      <dgm:prSet presAssocID="{1DC0E4EB-4A89-4954-A769-E02D438C34A4}" presName="rootText1" presStyleLbl="node0" presStyleIdx="0" presStyleCnt="1">
        <dgm:presLayoutVars>
          <dgm:chPref val="3"/>
        </dgm:presLayoutVars>
      </dgm:prSet>
      <dgm:spPr/>
      <dgm:t>
        <a:bodyPr/>
        <a:lstStyle/>
        <a:p>
          <a:endParaRPr lang="es-MX"/>
        </a:p>
      </dgm:t>
    </dgm:pt>
    <dgm:pt modelId="{BD931AFC-D1DD-428D-8D85-B6C419223F3C}" type="pres">
      <dgm:prSet presAssocID="{1DC0E4EB-4A89-4954-A769-E02D438C34A4}" presName="rootConnector1" presStyleLbl="node1" presStyleIdx="0" presStyleCnt="0"/>
      <dgm:spPr/>
      <dgm:t>
        <a:bodyPr/>
        <a:lstStyle/>
        <a:p>
          <a:endParaRPr lang="es-MX"/>
        </a:p>
      </dgm:t>
    </dgm:pt>
    <dgm:pt modelId="{A1B87278-D02C-4387-94A4-C150E997D62A}" type="pres">
      <dgm:prSet presAssocID="{1DC0E4EB-4A89-4954-A769-E02D438C34A4}" presName="hierChild2" presStyleCnt="0"/>
      <dgm:spPr/>
    </dgm:pt>
    <dgm:pt modelId="{DF695379-A57E-4239-A586-9D8D7ED5EBD0}" type="pres">
      <dgm:prSet presAssocID="{CF3BA61B-28A7-4C04-83D0-8DBEB21A5960}" presName="Name64" presStyleLbl="parChTrans1D2" presStyleIdx="0" presStyleCnt="2"/>
      <dgm:spPr/>
      <dgm:t>
        <a:bodyPr/>
        <a:lstStyle/>
        <a:p>
          <a:endParaRPr lang="es-MX"/>
        </a:p>
      </dgm:t>
    </dgm:pt>
    <dgm:pt modelId="{39557024-9FD1-44A6-B675-1A50448EE83E}" type="pres">
      <dgm:prSet presAssocID="{46B62CAC-0DA6-4A96-921C-486E50148185}" presName="hierRoot2" presStyleCnt="0">
        <dgm:presLayoutVars>
          <dgm:hierBranch val="init"/>
        </dgm:presLayoutVars>
      </dgm:prSet>
      <dgm:spPr/>
    </dgm:pt>
    <dgm:pt modelId="{CA44377C-1688-43B3-9005-24CD86F45343}" type="pres">
      <dgm:prSet presAssocID="{46B62CAC-0DA6-4A96-921C-486E50148185}" presName="rootComposite" presStyleCnt="0"/>
      <dgm:spPr/>
    </dgm:pt>
    <dgm:pt modelId="{2E10EED0-5BF1-4113-891A-952811C53456}" type="pres">
      <dgm:prSet presAssocID="{46B62CAC-0DA6-4A96-921C-486E50148185}" presName="rootText" presStyleLbl="node2" presStyleIdx="0" presStyleCnt="2">
        <dgm:presLayoutVars>
          <dgm:chPref val="3"/>
        </dgm:presLayoutVars>
      </dgm:prSet>
      <dgm:spPr/>
      <dgm:t>
        <a:bodyPr/>
        <a:lstStyle/>
        <a:p>
          <a:endParaRPr lang="es-MX"/>
        </a:p>
      </dgm:t>
    </dgm:pt>
    <dgm:pt modelId="{116B21B6-B612-45A9-8701-A80F8653FA30}" type="pres">
      <dgm:prSet presAssocID="{46B62CAC-0DA6-4A96-921C-486E50148185}" presName="rootConnector" presStyleLbl="node2" presStyleIdx="0" presStyleCnt="2"/>
      <dgm:spPr/>
      <dgm:t>
        <a:bodyPr/>
        <a:lstStyle/>
        <a:p>
          <a:endParaRPr lang="es-MX"/>
        </a:p>
      </dgm:t>
    </dgm:pt>
    <dgm:pt modelId="{57D17C3A-415B-44A2-B7D0-F71C0C64716A}" type="pres">
      <dgm:prSet presAssocID="{46B62CAC-0DA6-4A96-921C-486E50148185}" presName="hierChild4" presStyleCnt="0"/>
      <dgm:spPr/>
    </dgm:pt>
    <dgm:pt modelId="{0C6599BA-0A89-4ED8-B1D0-DDD3C21018A2}" type="pres">
      <dgm:prSet presAssocID="{46B62CAC-0DA6-4A96-921C-486E50148185}" presName="hierChild5" presStyleCnt="0"/>
      <dgm:spPr/>
    </dgm:pt>
    <dgm:pt modelId="{2F5D333A-A8BE-4B4F-B297-784D55644902}" type="pres">
      <dgm:prSet presAssocID="{C5458701-404F-4ED2-A59E-BEFABC9992DC}" presName="Name64" presStyleLbl="parChTrans1D2" presStyleIdx="1" presStyleCnt="2"/>
      <dgm:spPr/>
      <dgm:t>
        <a:bodyPr/>
        <a:lstStyle/>
        <a:p>
          <a:endParaRPr lang="es-MX"/>
        </a:p>
      </dgm:t>
    </dgm:pt>
    <dgm:pt modelId="{CB55D3CB-B2F8-4164-B63A-1BDA05BF44DD}" type="pres">
      <dgm:prSet presAssocID="{46ECA1A5-BA2D-4562-B048-9D16D707294E}" presName="hierRoot2" presStyleCnt="0">
        <dgm:presLayoutVars>
          <dgm:hierBranch val="init"/>
        </dgm:presLayoutVars>
      </dgm:prSet>
      <dgm:spPr/>
    </dgm:pt>
    <dgm:pt modelId="{85118F86-F47D-4F20-AF5C-8787F7D0442F}" type="pres">
      <dgm:prSet presAssocID="{46ECA1A5-BA2D-4562-B048-9D16D707294E}" presName="rootComposite" presStyleCnt="0"/>
      <dgm:spPr/>
    </dgm:pt>
    <dgm:pt modelId="{FDFC7E93-7B85-477C-9924-A26BEDE7C80C}" type="pres">
      <dgm:prSet presAssocID="{46ECA1A5-BA2D-4562-B048-9D16D707294E}" presName="rootText" presStyleLbl="node2" presStyleIdx="1" presStyleCnt="2">
        <dgm:presLayoutVars>
          <dgm:chPref val="3"/>
        </dgm:presLayoutVars>
      </dgm:prSet>
      <dgm:spPr/>
      <dgm:t>
        <a:bodyPr/>
        <a:lstStyle/>
        <a:p>
          <a:endParaRPr lang="es-MX"/>
        </a:p>
      </dgm:t>
    </dgm:pt>
    <dgm:pt modelId="{1C6F7A1B-EC73-4D7B-82C3-B30D56817C6E}" type="pres">
      <dgm:prSet presAssocID="{46ECA1A5-BA2D-4562-B048-9D16D707294E}" presName="rootConnector" presStyleLbl="node2" presStyleIdx="1" presStyleCnt="2"/>
      <dgm:spPr/>
      <dgm:t>
        <a:bodyPr/>
        <a:lstStyle/>
        <a:p>
          <a:endParaRPr lang="es-MX"/>
        </a:p>
      </dgm:t>
    </dgm:pt>
    <dgm:pt modelId="{F7F0726C-9F13-4203-908E-2103A971164C}" type="pres">
      <dgm:prSet presAssocID="{46ECA1A5-BA2D-4562-B048-9D16D707294E}" presName="hierChild4" presStyleCnt="0"/>
      <dgm:spPr/>
    </dgm:pt>
    <dgm:pt modelId="{03ADE833-611A-438F-947F-4CD08F2C4834}" type="pres">
      <dgm:prSet presAssocID="{46ECA1A5-BA2D-4562-B048-9D16D707294E}" presName="hierChild5" presStyleCnt="0"/>
      <dgm:spPr/>
    </dgm:pt>
    <dgm:pt modelId="{0692FE96-2381-45D0-B926-D3B93203E2D7}" type="pres">
      <dgm:prSet presAssocID="{1DC0E4EB-4A89-4954-A769-E02D438C34A4}" presName="hierChild3" presStyleCnt="0"/>
      <dgm:spPr/>
    </dgm:pt>
  </dgm:ptLst>
  <dgm:cxnLst>
    <dgm:cxn modelId="{4CC9AB6B-68B8-4EB6-BF24-FDB3417B22C9}" type="presOf" srcId="{46B62CAC-0DA6-4A96-921C-486E50148185}" destId="{116B21B6-B612-45A9-8701-A80F8653FA30}" srcOrd="1" destOrd="0" presId="urn:microsoft.com/office/officeart/2009/3/layout/HorizontalOrganizationChart"/>
    <dgm:cxn modelId="{75D016F2-C7A6-4741-AFC6-74B286A5D5BE}" type="presOf" srcId="{45AE2A58-7B42-442A-8C71-4607808570EC}" destId="{A7D54DC6-C4A8-4BCA-99A7-1C51DD0FD323}" srcOrd="0" destOrd="0" presId="urn:microsoft.com/office/officeart/2009/3/layout/HorizontalOrganizationChart"/>
    <dgm:cxn modelId="{07C0424B-A0B7-42BA-8C4C-C917FC3DCF1D}" type="presOf" srcId="{CF3BA61B-28A7-4C04-83D0-8DBEB21A5960}" destId="{DF695379-A57E-4239-A586-9D8D7ED5EBD0}" srcOrd="0" destOrd="0" presId="urn:microsoft.com/office/officeart/2009/3/layout/HorizontalOrganizationChart"/>
    <dgm:cxn modelId="{B037708C-3D9A-47FF-B820-5DC6274C1E1F}" type="presOf" srcId="{C5458701-404F-4ED2-A59E-BEFABC9992DC}" destId="{2F5D333A-A8BE-4B4F-B297-784D55644902}" srcOrd="0" destOrd="0" presId="urn:microsoft.com/office/officeart/2009/3/layout/HorizontalOrganizationChart"/>
    <dgm:cxn modelId="{0CBE376D-A20C-48ED-AA0E-45BA9DC72F06}" type="presOf" srcId="{1DC0E4EB-4A89-4954-A769-E02D438C34A4}" destId="{8256DE74-FEA9-46D7-91F4-7F2975EC236A}" srcOrd="0" destOrd="0" presId="urn:microsoft.com/office/officeart/2009/3/layout/HorizontalOrganizationChart"/>
    <dgm:cxn modelId="{ACBCCC95-169C-4FF4-B326-29144590AC16}" srcId="{45AE2A58-7B42-442A-8C71-4607808570EC}" destId="{1DC0E4EB-4A89-4954-A769-E02D438C34A4}" srcOrd="0" destOrd="0" parTransId="{30227F5B-EB7D-4F3D-A397-17880E9AA02F}" sibTransId="{C39EAA1F-DF49-4EF7-8664-91E9677EDDEA}"/>
    <dgm:cxn modelId="{27C1DBB0-A6F8-4793-B1BD-533E94E6DFDF}" type="presOf" srcId="{1DC0E4EB-4A89-4954-A769-E02D438C34A4}" destId="{BD931AFC-D1DD-428D-8D85-B6C419223F3C}" srcOrd="1" destOrd="0" presId="urn:microsoft.com/office/officeart/2009/3/layout/HorizontalOrganizationChart"/>
    <dgm:cxn modelId="{65A2FF8B-3104-4BFA-A459-70680A939B49}" srcId="{1DC0E4EB-4A89-4954-A769-E02D438C34A4}" destId="{46B62CAC-0DA6-4A96-921C-486E50148185}" srcOrd="0" destOrd="0" parTransId="{CF3BA61B-28A7-4C04-83D0-8DBEB21A5960}" sibTransId="{68744CC7-CA64-4B79-B470-7F462FB9569B}"/>
    <dgm:cxn modelId="{C710EB31-9AD4-4FD8-8616-7D4F037E189C}" type="presOf" srcId="{46B62CAC-0DA6-4A96-921C-486E50148185}" destId="{2E10EED0-5BF1-4113-891A-952811C53456}" srcOrd="0" destOrd="0" presId="urn:microsoft.com/office/officeart/2009/3/layout/HorizontalOrganizationChart"/>
    <dgm:cxn modelId="{EFA54CEA-04FC-4257-9D1A-3E8D95339FAE}" type="presOf" srcId="{46ECA1A5-BA2D-4562-B048-9D16D707294E}" destId="{1C6F7A1B-EC73-4D7B-82C3-B30D56817C6E}" srcOrd="1" destOrd="0" presId="urn:microsoft.com/office/officeart/2009/3/layout/HorizontalOrganizationChart"/>
    <dgm:cxn modelId="{FB3835D0-2AC8-4B50-A6DE-88A7FCBA616D}" type="presOf" srcId="{46ECA1A5-BA2D-4562-B048-9D16D707294E}" destId="{FDFC7E93-7B85-477C-9924-A26BEDE7C80C}" srcOrd="0" destOrd="0" presId="urn:microsoft.com/office/officeart/2009/3/layout/HorizontalOrganizationChart"/>
    <dgm:cxn modelId="{D13F2AFD-A11F-4FFC-914A-66D84D234973}" srcId="{1DC0E4EB-4A89-4954-A769-E02D438C34A4}" destId="{46ECA1A5-BA2D-4562-B048-9D16D707294E}" srcOrd="1" destOrd="0" parTransId="{C5458701-404F-4ED2-A59E-BEFABC9992DC}" sibTransId="{6FE70BF0-8D25-4840-A9C4-D8E8F3F07E51}"/>
    <dgm:cxn modelId="{4EECDC21-D769-4ACC-9734-19A924C18369}" type="presParOf" srcId="{A7D54DC6-C4A8-4BCA-99A7-1C51DD0FD323}" destId="{CEBED2BF-612B-457C-97BB-BD4625797AAF}" srcOrd="0" destOrd="0" presId="urn:microsoft.com/office/officeart/2009/3/layout/HorizontalOrganizationChart"/>
    <dgm:cxn modelId="{F1F5CCCF-63DE-4E16-9234-E4E34286213F}" type="presParOf" srcId="{CEBED2BF-612B-457C-97BB-BD4625797AAF}" destId="{569CF59F-3827-4704-BB3F-6C3B7C3175E3}" srcOrd="0" destOrd="0" presId="urn:microsoft.com/office/officeart/2009/3/layout/HorizontalOrganizationChart"/>
    <dgm:cxn modelId="{7830597A-188C-4B78-BEC2-CC590A68184C}" type="presParOf" srcId="{569CF59F-3827-4704-BB3F-6C3B7C3175E3}" destId="{8256DE74-FEA9-46D7-91F4-7F2975EC236A}" srcOrd="0" destOrd="0" presId="urn:microsoft.com/office/officeart/2009/3/layout/HorizontalOrganizationChart"/>
    <dgm:cxn modelId="{0E2816B0-8BFE-420B-8BA4-7F9A763D9999}" type="presParOf" srcId="{569CF59F-3827-4704-BB3F-6C3B7C3175E3}" destId="{BD931AFC-D1DD-428D-8D85-B6C419223F3C}" srcOrd="1" destOrd="0" presId="urn:microsoft.com/office/officeart/2009/3/layout/HorizontalOrganizationChart"/>
    <dgm:cxn modelId="{51EAD3D8-66CD-467C-8E48-B8041B4C3F04}" type="presParOf" srcId="{CEBED2BF-612B-457C-97BB-BD4625797AAF}" destId="{A1B87278-D02C-4387-94A4-C150E997D62A}" srcOrd="1" destOrd="0" presId="urn:microsoft.com/office/officeart/2009/3/layout/HorizontalOrganizationChart"/>
    <dgm:cxn modelId="{0EAB1893-6B79-4EE7-9C21-87477B348C9E}" type="presParOf" srcId="{A1B87278-D02C-4387-94A4-C150E997D62A}" destId="{DF695379-A57E-4239-A586-9D8D7ED5EBD0}" srcOrd="0" destOrd="0" presId="urn:microsoft.com/office/officeart/2009/3/layout/HorizontalOrganizationChart"/>
    <dgm:cxn modelId="{7E101732-6C52-42FA-B1FE-2CE17EE77028}" type="presParOf" srcId="{A1B87278-D02C-4387-94A4-C150E997D62A}" destId="{39557024-9FD1-44A6-B675-1A50448EE83E}" srcOrd="1" destOrd="0" presId="urn:microsoft.com/office/officeart/2009/3/layout/HorizontalOrganizationChart"/>
    <dgm:cxn modelId="{89313C2E-9557-4034-92D3-1FB8070228BD}" type="presParOf" srcId="{39557024-9FD1-44A6-B675-1A50448EE83E}" destId="{CA44377C-1688-43B3-9005-24CD86F45343}" srcOrd="0" destOrd="0" presId="urn:microsoft.com/office/officeart/2009/3/layout/HorizontalOrganizationChart"/>
    <dgm:cxn modelId="{A88BD201-5406-4D91-B2D0-282B267F5A15}" type="presParOf" srcId="{CA44377C-1688-43B3-9005-24CD86F45343}" destId="{2E10EED0-5BF1-4113-891A-952811C53456}" srcOrd="0" destOrd="0" presId="urn:microsoft.com/office/officeart/2009/3/layout/HorizontalOrganizationChart"/>
    <dgm:cxn modelId="{6801E0F7-BE0C-45E2-825C-536CCE1B42A3}" type="presParOf" srcId="{CA44377C-1688-43B3-9005-24CD86F45343}" destId="{116B21B6-B612-45A9-8701-A80F8653FA30}" srcOrd="1" destOrd="0" presId="urn:microsoft.com/office/officeart/2009/3/layout/HorizontalOrganizationChart"/>
    <dgm:cxn modelId="{25D32AA3-CFE2-46C1-8D13-6858AABBD186}" type="presParOf" srcId="{39557024-9FD1-44A6-B675-1A50448EE83E}" destId="{57D17C3A-415B-44A2-B7D0-F71C0C64716A}" srcOrd="1" destOrd="0" presId="urn:microsoft.com/office/officeart/2009/3/layout/HorizontalOrganizationChart"/>
    <dgm:cxn modelId="{C45E5B82-4AF4-48EB-85ED-05B644236DD8}" type="presParOf" srcId="{39557024-9FD1-44A6-B675-1A50448EE83E}" destId="{0C6599BA-0A89-4ED8-B1D0-DDD3C21018A2}" srcOrd="2" destOrd="0" presId="urn:microsoft.com/office/officeart/2009/3/layout/HorizontalOrganizationChart"/>
    <dgm:cxn modelId="{817FB2E9-E053-4F49-BF9E-33AA67C238F6}" type="presParOf" srcId="{A1B87278-D02C-4387-94A4-C150E997D62A}" destId="{2F5D333A-A8BE-4B4F-B297-784D55644902}" srcOrd="2" destOrd="0" presId="urn:microsoft.com/office/officeart/2009/3/layout/HorizontalOrganizationChart"/>
    <dgm:cxn modelId="{3068ADEA-F4B0-4141-B448-C0F4ACD5F4DA}" type="presParOf" srcId="{A1B87278-D02C-4387-94A4-C150E997D62A}" destId="{CB55D3CB-B2F8-4164-B63A-1BDA05BF44DD}" srcOrd="3" destOrd="0" presId="urn:microsoft.com/office/officeart/2009/3/layout/HorizontalOrganizationChart"/>
    <dgm:cxn modelId="{DC92A29A-DF7B-4C37-9FDE-1D57ACF0E0AB}" type="presParOf" srcId="{CB55D3CB-B2F8-4164-B63A-1BDA05BF44DD}" destId="{85118F86-F47D-4F20-AF5C-8787F7D0442F}" srcOrd="0" destOrd="0" presId="urn:microsoft.com/office/officeart/2009/3/layout/HorizontalOrganizationChart"/>
    <dgm:cxn modelId="{ACB53C8C-78C4-4213-B75A-FD0E99A796E5}" type="presParOf" srcId="{85118F86-F47D-4F20-AF5C-8787F7D0442F}" destId="{FDFC7E93-7B85-477C-9924-A26BEDE7C80C}" srcOrd="0" destOrd="0" presId="urn:microsoft.com/office/officeart/2009/3/layout/HorizontalOrganizationChart"/>
    <dgm:cxn modelId="{D549D173-2FC4-45EE-8936-3165A9819C93}" type="presParOf" srcId="{85118F86-F47D-4F20-AF5C-8787F7D0442F}" destId="{1C6F7A1B-EC73-4D7B-82C3-B30D56817C6E}" srcOrd="1" destOrd="0" presId="urn:microsoft.com/office/officeart/2009/3/layout/HorizontalOrganizationChart"/>
    <dgm:cxn modelId="{44A41C60-AFB1-460C-80DD-725DD7763B05}" type="presParOf" srcId="{CB55D3CB-B2F8-4164-B63A-1BDA05BF44DD}" destId="{F7F0726C-9F13-4203-908E-2103A971164C}" srcOrd="1" destOrd="0" presId="urn:microsoft.com/office/officeart/2009/3/layout/HorizontalOrganizationChart"/>
    <dgm:cxn modelId="{EBD5CD91-122F-4EDC-8FF0-806D343EC143}" type="presParOf" srcId="{CB55D3CB-B2F8-4164-B63A-1BDA05BF44DD}" destId="{03ADE833-611A-438F-947F-4CD08F2C4834}" srcOrd="2" destOrd="0" presId="urn:microsoft.com/office/officeart/2009/3/layout/HorizontalOrganizationChart"/>
    <dgm:cxn modelId="{2AADA920-4924-443A-9743-13C2E9DBA396}" type="presParOf" srcId="{CEBED2BF-612B-457C-97BB-BD4625797AAF}" destId="{0692FE96-2381-45D0-B926-D3B93203E2D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9CA99-ED62-46B2-9101-488CAC5ADED1}"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s-MX"/>
        </a:p>
      </dgm:t>
    </dgm:pt>
    <dgm:pt modelId="{3EF8176E-A09C-42A7-9E1C-800149511056}">
      <dgm:prSet/>
      <dgm:spPr/>
      <dgm:t>
        <a:bodyPr/>
        <a:lstStyle/>
        <a:p>
          <a:pPr algn="just" rtl="0"/>
          <a:r>
            <a:rPr lang="es-MX" smtClean="0"/>
            <a:t>Se establecen rasgos geográficos individuales entre los espacios insular septentrional, central y suroriental que fundamentan la división en tres regiones físico geográficas. </a:t>
          </a:r>
          <a:endParaRPr lang="es-MX"/>
        </a:p>
      </dgm:t>
    </dgm:pt>
    <dgm:pt modelId="{A752684D-077B-49D0-9446-05307907FBA2}" type="parTrans" cxnId="{3A607CD9-C3C4-437B-8A68-A5E252AF203A}">
      <dgm:prSet/>
      <dgm:spPr/>
      <dgm:t>
        <a:bodyPr/>
        <a:lstStyle/>
        <a:p>
          <a:endParaRPr lang="es-MX"/>
        </a:p>
      </dgm:t>
    </dgm:pt>
    <dgm:pt modelId="{430FEE00-C40C-4B13-AC31-BD1F3D0DD408}" type="sibTrans" cxnId="{3A607CD9-C3C4-437B-8A68-A5E252AF203A}">
      <dgm:prSet/>
      <dgm:spPr/>
      <dgm:t>
        <a:bodyPr/>
        <a:lstStyle/>
        <a:p>
          <a:endParaRPr lang="es-MX"/>
        </a:p>
      </dgm:t>
    </dgm:pt>
    <dgm:pt modelId="{0A1C7073-E476-4B8C-8365-FF15F20EF02C}" type="pres">
      <dgm:prSet presAssocID="{4EE9CA99-ED62-46B2-9101-488CAC5ADED1}" presName="linear" presStyleCnt="0">
        <dgm:presLayoutVars>
          <dgm:animLvl val="lvl"/>
          <dgm:resizeHandles val="exact"/>
        </dgm:presLayoutVars>
      </dgm:prSet>
      <dgm:spPr/>
      <dgm:t>
        <a:bodyPr/>
        <a:lstStyle/>
        <a:p>
          <a:endParaRPr lang="es-ES"/>
        </a:p>
      </dgm:t>
    </dgm:pt>
    <dgm:pt modelId="{E3A8EA3E-FCB4-4AE9-9776-10D76F616207}" type="pres">
      <dgm:prSet presAssocID="{3EF8176E-A09C-42A7-9E1C-800149511056}" presName="parentText" presStyleLbl="node1" presStyleIdx="0" presStyleCnt="1">
        <dgm:presLayoutVars>
          <dgm:chMax val="0"/>
          <dgm:bulletEnabled val="1"/>
        </dgm:presLayoutVars>
      </dgm:prSet>
      <dgm:spPr/>
      <dgm:t>
        <a:bodyPr/>
        <a:lstStyle/>
        <a:p>
          <a:endParaRPr lang="es-ES"/>
        </a:p>
      </dgm:t>
    </dgm:pt>
  </dgm:ptLst>
  <dgm:cxnLst>
    <dgm:cxn modelId="{4DA673C5-564E-423F-A989-BA5FE8AF7F7F}" type="presOf" srcId="{4EE9CA99-ED62-46B2-9101-488CAC5ADED1}" destId="{0A1C7073-E476-4B8C-8365-FF15F20EF02C}" srcOrd="0" destOrd="0" presId="urn:microsoft.com/office/officeart/2005/8/layout/vList2"/>
    <dgm:cxn modelId="{1211F363-F703-4751-84E6-30B30A3852CD}" type="presOf" srcId="{3EF8176E-A09C-42A7-9E1C-800149511056}" destId="{E3A8EA3E-FCB4-4AE9-9776-10D76F616207}" srcOrd="0" destOrd="0" presId="urn:microsoft.com/office/officeart/2005/8/layout/vList2"/>
    <dgm:cxn modelId="{3A607CD9-C3C4-437B-8A68-A5E252AF203A}" srcId="{4EE9CA99-ED62-46B2-9101-488CAC5ADED1}" destId="{3EF8176E-A09C-42A7-9E1C-800149511056}" srcOrd="0" destOrd="0" parTransId="{A752684D-077B-49D0-9446-05307907FBA2}" sibTransId="{430FEE00-C40C-4B13-AC31-BD1F3D0DD408}"/>
    <dgm:cxn modelId="{1D0B006B-2C83-424C-9C01-A89342B7CB09}" type="presParOf" srcId="{0A1C7073-E476-4B8C-8365-FF15F20EF02C}" destId="{E3A8EA3E-FCB4-4AE9-9776-10D76F61620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EB12F-350D-429A-BEC3-5B9C2298CB78}"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es-MX"/>
        </a:p>
      </dgm:t>
    </dgm:pt>
    <dgm:pt modelId="{A049AF9B-5270-4D93-A548-2676033E95EA}">
      <dgm:prSet/>
      <dgm:spPr/>
      <dgm:t>
        <a:bodyPr/>
        <a:lstStyle/>
        <a:p>
          <a:pPr rtl="0"/>
          <a:r>
            <a:rPr lang="es-MX" dirty="0" smtClean="0"/>
            <a:t>1. REGIÓN ISLAS ÁRTICAS. </a:t>
          </a:r>
          <a:endParaRPr lang="es-MX" dirty="0"/>
        </a:p>
      </dgm:t>
    </dgm:pt>
    <dgm:pt modelId="{51F064E8-50ED-4246-9CB3-E64BECFAD41E}" type="parTrans" cxnId="{6D022A72-4C94-4896-BE3C-D3CA05D20A91}">
      <dgm:prSet/>
      <dgm:spPr/>
      <dgm:t>
        <a:bodyPr/>
        <a:lstStyle/>
        <a:p>
          <a:endParaRPr lang="es-MX"/>
        </a:p>
      </dgm:t>
    </dgm:pt>
    <dgm:pt modelId="{A542A633-13A0-4DFA-B01C-68DFAB3692ED}" type="sibTrans" cxnId="{6D022A72-4C94-4896-BE3C-D3CA05D20A91}">
      <dgm:prSet/>
      <dgm:spPr/>
      <dgm:t>
        <a:bodyPr/>
        <a:lstStyle/>
        <a:p>
          <a:endParaRPr lang="es-MX"/>
        </a:p>
      </dgm:t>
    </dgm:pt>
    <dgm:pt modelId="{A705AEE7-1AAA-4AD0-9691-2C0ECA6C21D2}">
      <dgm:prSet/>
      <dgm:spPr/>
      <dgm:t>
        <a:bodyPr/>
        <a:lstStyle/>
        <a:p>
          <a:pPr rtl="0"/>
          <a:r>
            <a:rPr lang="es-MX" dirty="0" smtClean="0"/>
            <a:t>2. REGIÓN LLANURAS Y ALTIPLANICES CENTRALES</a:t>
          </a:r>
          <a:endParaRPr lang="es-MX" dirty="0"/>
        </a:p>
      </dgm:t>
    </dgm:pt>
    <dgm:pt modelId="{4D51CA76-790A-4111-932B-970AEEE52689}" type="parTrans" cxnId="{424CA1A1-61A6-4FE5-9A02-5A1754540316}">
      <dgm:prSet/>
      <dgm:spPr/>
      <dgm:t>
        <a:bodyPr/>
        <a:lstStyle/>
        <a:p>
          <a:endParaRPr lang="es-MX"/>
        </a:p>
      </dgm:t>
    </dgm:pt>
    <dgm:pt modelId="{53F2CD51-9902-4347-97F2-CBB350E052D7}" type="sibTrans" cxnId="{424CA1A1-61A6-4FE5-9A02-5A1754540316}">
      <dgm:prSet/>
      <dgm:spPr/>
      <dgm:t>
        <a:bodyPr/>
        <a:lstStyle/>
        <a:p>
          <a:endParaRPr lang="es-MX"/>
        </a:p>
      </dgm:t>
    </dgm:pt>
    <dgm:pt modelId="{D143F0AE-A3BF-4FCA-80BF-C97B3F16FD0E}">
      <dgm:prSet/>
      <dgm:spPr/>
      <dgm:t>
        <a:bodyPr/>
        <a:lstStyle/>
        <a:p>
          <a:pPr rtl="0"/>
          <a:r>
            <a:rPr lang="es-MX" smtClean="0"/>
            <a:t>3. REGIÓN APALACHES Y LLANURAS COSTERAS. </a:t>
          </a:r>
          <a:endParaRPr lang="es-MX"/>
        </a:p>
      </dgm:t>
    </dgm:pt>
    <dgm:pt modelId="{EA426084-28DD-4DD2-8FB6-F7EE75118A73}" type="parTrans" cxnId="{F02B6B5A-9D45-4FE1-A58B-6D78A47658AE}">
      <dgm:prSet/>
      <dgm:spPr/>
      <dgm:t>
        <a:bodyPr/>
        <a:lstStyle/>
        <a:p>
          <a:endParaRPr lang="es-MX"/>
        </a:p>
      </dgm:t>
    </dgm:pt>
    <dgm:pt modelId="{EC3E1B04-7AAC-4079-943D-CF1565764388}" type="sibTrans" cxnId="{F02B6B5A-9D45-4FE1-A58B-6D78A47658AE}">
      <dgm:prSet/>
      <dgm:spPr/>
      <dgm:t>
        <a:bodyPr/>
        <a:lstStyle/>
        <a:p>
          <a:endParaRPr lang="es-MX"/>
        </a:p>
      </dgm:t>
    </dgm:pt>
    <dgm:pt modelId="{D9BE4CD9-A6B9-4F42-B8DC-343567CF033E}" type="pres">
      <dgm:prSet presAssocID="{273EB12F-350D-429A-BEC3-5B9C2298CB78}" presName="linear" presStyleCnt="0">
        <dgm:presLayoutVars>
          <dgm:animLvl val="lvl"/>
          <dgm:resizeHandles val="exact"/>
        </dgm:presLayoutVars>
      </dgm:prSet>
      <dgm:spPr/>
      <dgm:t>
        <a:bodyPr/>
        <a:lstStyle/>
        <a:p>
          <a:endParaRPr lang="es-ES"/>
        </a:p>
      </dgm:t>
    </dgm:pt>
    <dgm:pt modelId="{52C6EB66-BE12-4F18-A7E5-2744106A19BB}" type="pres">
      <dgm:prSet presAssocID="{A049AF9B-5270-4D93-A548-2676033E95EA}" presName="parentText" presStyleLbl="node1" presStyleIdx="0" presStyleCnt="3">
        <dgm:presLayoutVars>
          <dgm:chMax val="0"/>
          <dgm:bulletEnabled val="1"/>
        </dgm:presLayoutVars>
      </dgm:prSet>
      <dgm:spPr/>
      <dgm:t>
        <a:bodyPr/>
        <a:lstStyle/>
        <a:p>
          <a:endParaRPr lang="es-MX"/>
        </a:p>
      </dgm:t>
    </dgm:pt>
    <dgm:pt modelId="{EB5A4CB8-9171-476F-B189-47E710E4077E}" type="pres">
      <dgm:prSet presAssocID="{A542A633-13A0-4DFA-B01C-68DFAB3692ED}" presName="spacer" presStyleCnt="0"/>
      <dgm:spPr/>
    </dgm:pt>
    <dgm:pt modelId="{6FE54DFC-71C2-40EE-9812-C0EE3FCF68C7}" type="pres">
      <dgm:prSet presAssocID="{A705AEE7-1AAA-4AD0-9691-2C0ECA6C21D2}" presName="parentText" presStyleLbl="node1" presStyleIdx="1" presStyleCnt="3">
        <dgm:presLayoutVars>
          <dgm:chMax val="0"/>
          <dgm:bulletEnabled val="1"/>
        </dgm:presLayoutVars>
      </dgm:prSet>
      <dgm:spPr/>
      <dgm:t>
        <a:bodyPr/>
        <a:lstStyle/>
        <a:p>
          <a:endParaRPr lang="es-MX"/>
        </a:p>
      </dgm:t>
    </dgm:pt>
    <dgm:pt modelId="{49E54733-1064-4955-808C-D983AFCAB381}" type="pres">
      <dgm:prSet presAssocID="{53F2CD51-9902-4347-97F2-CBB350E052D7}" presName="spacer" presStyleCnt="0"/>
      <dgm:spPr/>
    </dgm:pt>
    <dgm:pt modelId="{F9713CC3-5CAD-4E0D-AFD7-6AC337BDFC3E}" type="pres">
      <dgm:prSet presAssocID="{D143F0AE-A3BF-4FCA-80BF-C97B3F16FD0E}" presName="parentText" presStyleLbl="node1" presStyleIdx="2" presStyleCnt="3">
        <dgm:presLayoutVars>
          <dgm:chMax val="0"/>
          <dgm:bulletEnabled val="1"/>
        </dgm:presLayoutVars>
      </dgm:prSet>
      <dgm:spPr/>
      <dgm:t>
        <a:bodyPr/>
        <a:lstStyle/>
        <a:p>
          <a:endParaRPr lang="es-ES"/>
        </a:p>
      </dgm:t>
    </dgm:pt>
  </dgm:ptLst>
  <dgm:cxnLst>
    <dgm:cxn modelId="{F02B6B5A-9D45-4FE1-A58B-6D78A47658AE}" srcId="{273EB12F-350D-429A-BEC3-5B9C2298CB78}" destId="{D143F0AE-A3BF-4FCA-80BF-C97B3F16FD0E}" srcOrd="2" destOrd="0" parTransId="{EA426084-28DD-4DD2-8FB6-F7EE75118A73}" sibTransId="{EC3E1B04-7AAC-4079-943D-CF1565764388}"/>
    <dgm:cxn modelId="{E734E5AA-993F-4472-B721-7E2769E63945}" type="presOf" srcId="{A049AF9B-5270-4D93-A548-2676033E95EA}" destId="{52C6EB66-BE12-4F18-A7E5-2744106A19BB}" srcOrd="0" destOrd="0" presId="urn:microsoft.com/office/officeart/2005/8/layout/vList2"/>
    <dgm:cxn modelId="{AF8D1554-C1B5-449D-BBE3-9F9FFF9116F4}" type="presOf" srcId="{273EB12F-350D-429A-BEC3-5B9C2298CB78}" destId="{D9BE4CD9-A6B9-4F42-B8DC-343567CF033E}" srcOrd="0" destOrd="0" presId="urn:microsoft.com/office/officeart/2005/8/layout/vList2"/>
    <dgm:cxn modelId="{6D022A72-4C94-4896-BE3C-D3CA05D20A91}" srcId="{273EB12F-350D-429A-BEC3-5B9C2298CB78}" destId="{A049AF9B-5270-4D93-A548-2676033E95EA}" srcOrd="0" destOrd="0" parTransId="{51F064E8-50ED-4246-9CB3-E64BECFAD41E}" sibTransId="{A542A633-13A0-4DFA-B01C-68DFAB3692ED}"/>
    <dgm:cxn modelId="{7CF4F72C-7902-4CC2-9C35-726061A22DF2}" type="presOf" srcId="{A705AEE7-1AAA-4AD0-9691-2C0ECA6C21D2}" destId="{6FE54DFC-71C2-40EE-9812-C0EE3FCF68C7}" srcOrd="0" destOrd="0" presId="urn:microsoft.com/office/officeart/2005/8/layout/vList2"/>
    <dgm:cxn modelId="{424CA1A1-61A6-4FE5-9A02-5A1754540316}" srcId="{273EB12F-350D-429A-BEC3-5B9C2298CB78}" destId="{A705AEE7-1AAA-4AD0-9691-2C0ECA6C21D2}" srcOrd="1" destOrd="0" parTransId="{4D51CA76-790A-4111-932B-970AEEE52689}" sibTransId="{53F2CD51-9902-4347-97F2-CBB350E052D7}"/>
    <dgm:cxn modelId="{A59F0B1A-3C8E-4D9A-AA8E-265E89998C45}" type="presOf" srcId="{D143F0AE-A3BF-4FCA-80BF-C97B3F16FD0E}" destId="{F9713CC3-5CAD-4E0D-AFD7-6AC337BDFC3E}" srcOrd="0" destOrd="0" presId="urn:microsoft.com/office/officeart/2005/8/layout/vList2"/>
    <dgm:cxn modelId="{876CFFA8-47E9-458F-BA13-B22AB1251007}" type="presParOf" srcId="{D9BE4CD9-A6B9-4F42-B8DC-343567CF033E}" destId="{52C6EB66-BE12-4F18-A7E5-2744106A19BB}" srcOrd="0" destOrd="0" presId="urn:microsoft.com/office/officeart/2005/8/layout/vList2"/>
    <dgm:cxn modelId="{25BC4217-1D4D-446C-A147-4BC8EB312C4E}" type="presParOf" srcId="{D9BE4CD9-A6B9-4F42-B8DC-343567CF033E}" destId="{EB5A4CB8-9171-476F-B189-47E710E4077E}" srcOrd="1" destOrd="0" presId="urn:microsoft.com/office/officeart/2005/8/layout/vList2"/>
    <dgm:cxn modelId="{286148A7-EF28-4C03-8970-41B9D5A9C5EC}" type="presParOf" srcId="{D9BE4CD9-A6B9-4F42-B8DC-343567CF033E}" destId="{6FE54DFC-71C2-40EE-9812-C0EE3FCF68C7}" srcOrd="2" destOrd="0" presId="urn:microsoft.com/office/officeart/2005/8/layout/vList2"/>
    <dgm:cxn modelId="{1F671E5F-ED65-45A5-88E3-A473F7078D6B}" type="presParOf" srcId="{D9BE4CD9-A6B9-4F42-B8DC-343567CF033E}" destId="{49E54733-1064-4955-808C-D983AFCAB381}" srcOrd="3" destOrd="0" presId="urn:microsoft.com/office/officeart/2005/8/layout/vList2"/>
    <dgm:cxn modelId="{EB1104E1-2F34-4FA6-B0D7-A7DE8E53CD89}" type="presParOf" srcId="{D9BE4CD9-A6B9-4F42-B8DC-343567CF033E}" destId="{F9713CC3-5CAD-4E0D-AFD7-6AC337BDFC3E}"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D333A-A8BE-4B4F-B297-784D55644902}">
      <dsp:nvSpPr>
        <dsp:cNvPr id="0" name=""/>
        <dsp:cNvSpPr/>
      </dsp:nvSpPr>
      <dsp:spPr>
        <a:xfrm>
          <a:off x="3741092" y="2262981"/>
          <a:ext cx="747414" cy="803470"/>
        </a:xfrm>
        <a:custGeom>
          <a:avLst/>
          <a:gdLst/>
          <a:ahLst/>
          <a:cxnLst/>
          <a:rect l="0" t="0" r="0" b="0"/>
          <a:pathLst>
            <a:path>
              <a:moveTo>
                <a:pt x="0" y="0"/>
              </a:moveTo>
              <a:lnTo>
                <a:pt x="373707" y="0"/>
              </a:lnTo>
              <a:lnTo>
                <a:pt x="373707" y="803470"/>
              </a:lnTo>
              <a:lnTo>
                <a:pt x="747414" y="80347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95379-A57E-4239-A586-9D8D7ED5EBD0}">
      <dsp:nvSpPr>
        <dsp:cNvPr id="0" name=""/>
        <dsp:cNvSpPr/>
      </dsp:nvSpPr>
      <dsp:spPr>
        <a:xfrm>
          <a:off x="3741092" y="1459510"/>
          <a:ext cx="747414" cy="803470"/>
        </a:xfrm>
        <a:custGeom>
          <a:avLst/>
          <a:gdLst/>
          <a:ahLst/>
          <a:cxnLst/>
          <a:rect l="0" t="0" r="0" b="0"/>
          <a:pathLst>
            <a:path>
              <a:moveTo>
                <a:pt x="0" y="803470"/>
              </a:moveTo>
              <a:lnTo>
                <a:pt x="373707" y="803470"/>
              </a:lnTo>
              <a:lnTo>
                <a:pt x="373707" y="0"/>
              </a:lnTo>
              <a:lnTo>
                <a:pt x="74741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6DE74-FEA9-46D7-91F4-7F2975EC236A}">
      <dsp:nvSpPr>
        <dsp:cNvPr id="0" name=""/>
        <dsp:cNvSpPr/>
      </dsp:nvSpPr>
      <dsp:spPr>
        <a:xfrm>
          <a:off x="4018" y="1693077"/>
          <a:ext cx="3737074" cy="113980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Se divide en dos subcontinentes</a:t>
          </a:r>
          <a:endParaRPr lang="es-MX" sz="3900" kern="1200" dirty="0"/>
        </a:p>
      </dsp:txBody>
      <dsp:txXfrm>
        <a:off x="4018" y="1693077"/>
        <a:ext cx="3737074" cy="1139807"/>
      </dsp:txXfrm>
    </dsp:sp>
    <dsp:sp modelId="{2E10EED0-5BF1-4113-891A-952811C53456}">
      <dsp:nvSpPr>
        <dsp:cNvPr id="0" name=""/>
        <dsp:cNvSpPr/>
      </dsp:nvSpPr>
      <dsp:spPr>
        <a:xfrm>
          <a:off x="4488507" y="889606"/>
          <a:ext cx="3737074" cy="113980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Este de las cordilleras</a:t>
          </a:r>
          <a:endParaRPr lang="es-MX" sz="3900" kern="1200" dirty="0"/>
        </a:p>
      </dsp:txBody>
      <dsp:txXfrm>
        <a:off x="4488507" y="889606"/>
        <a:ext cx="3737074" cy="1139807"/>
      </dsp:txXfrm>
    </dsp:sp>
    <dsp:sp modelId="{FDFC7E93-7B85-477C-9924-A26BEDE7C80C}">
      <dsp:nvSpPr>
        <dsp:cNvPr id="0" name=""/>
        <dsp:cNvSpPr/>
      </dsp:nvSpPr>
      <dsp:spPr>
        <a:xfrm>
          <a:off x="4488507" y="2496548"/>
          <a:ext cx="3737074" cy="113980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Cordilleras norteamericanas </a:t>
          </a:r>
          <a:endParaRPr lang="es-MX" sz="3900" kern="1200" dirty="0"/>
        </a:p>
      </dsp:txBody>
      <dsp:txXfrm>
        <a:off x="4488507" y="2496548"/>
        <a:ext cx="3737074" cy="113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8EA3E-FCB4-4AE9-9776-10D76F616207}">
      <dsp:nvSpPr>
        <dsp:cNvPr id="0" name=""/>
        <dsp:cNvSpPr/>
      </dsp:nvSpPr>
      <dsp:spPr>
        <a:xfrm>
          <a:off x="0" y="462351"/>
          <a:ext cx="4038600" cy="36012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MX" sz="2700" kern="1200" smtClean="0"/>
            <a:t>Se establecen rasgos geográficos individuales entre los espacios insular septentrional, central y suroriental que fundamentan la división en tres regiones físico geográficas. </a:t>
          </a:r>
          <a:endParaRPr lang="es-MX" sz="2700" kern="1200"/>
        </a:p>
      </dsp:txBody>
      <dsp:txXfrm>
        <a:off x="175799" y="638150"/>
        <a:ext cx="3687002" cy="3249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EB66-BE12-4F18-A7E5-2744106A19BB}">
      <dsp:nvSpPr>
        <dsp:cNvPr id="0" name=""/>
        <dsp:cNvSpPr/>
      </dsp:nvSpPr>
      <dsp:spPr>
        <a:xfrm>
          <a:off x="0" y="511581"/>
          <a:ext cx="4038600" cy="1113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1. REGIÓN ISLAS ÁRTICAS. </a:t>
          </a:r>
          <a:endParaRPr lang="es-MX" sz="2800" kern="1200" dirty="0"/>
        </a:p>
      </dsp:txBody>
      <dsp:txXfrm>
        <a:off x="54373" y="565954"/>
        <a:ext cx="3929854" cy="1005094"/>
      </dsp:txXfrm>
    </dsp:sp>
    <dsp:sp modelId="{6FE54DFC-71C2-40EE-9812-C0EE3FCF68C7}">
      <dsp:nvSpPr>
        <dsp:cNvPr id="0" name=""/>
        <dsp:cNvSpPr/>
      </dsp:nvSpPr>
      <dsp:spPr>
        <a:xfrm>
          <a:off x="0" y="1706061"/>
          <a:ext cx="4038600" cy="1113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2. REGIÓN LLANURAS Y ALTIPLANICES CENTRALES</a:t>
          </a:r>
          <a:endParaRPr lang="es-MX" sz="2800" kern="1200" dirty="0"/>
        </a:p>
      </dsp:txBody>
      <dsp:txXfrm>
        <a:off x="54373" y="1760434"/>
        <a:ext cx="3929854" cy="1005094"/>
      </dsp:txXfrm>
    </dsp:sp>
    <dsp:sp modelId="{F9713CC3-5CAD-4E0D-AFD7-6AC337BDFC3E}">
      <dsp:nvSpPr>
        <dsp:cNvPr id="0" name=""/>
        <dsp:cNvSpPr/>
      </dsp:nvSpPr>
      <dsp:spPr>
        <a:xfrm>
          <a:off x="0" y="2900541"/>
          <a:ext cx="4038600" cy="1113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smtClean="0"/>
            <a:t>3. REGIÓN APALACHES Y LLANURAS COSTERAS. </a:t>
          </a:r>
          <a:endParaRPr lang="es-MX" sz="2800" kern="1200"/>
        </a:p>
      </dsp:txBody>
      <dsp:txXfrm>
        <a:off x="54373" y="2954914"/>
        <a:ext cx="3929854" cy="100509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872C1-42D0-448B-900E-CB6109D622FA}" type="datetimeFigureOut">
              <a:rPr lang="es-MX" smtClean="0"/>
              <a:t>07/11/2025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A00A-9640-412D-8C32-267317CBF293}" type="slidenum">
              <a:rPr lang="es-MX" smtClean="0"/>
              <a:t>‹Nº›</a:t>
            </a:fld>
            <a:endParaRPr lang="es-MX"/>
          </a:p>
        </p:txBody>
      </p:sp>
    </p:spTree>
    <p:extLst>
      <p:ext uri="{BB962C8B-B14F-4D97-AF65-F5344CB8AC3E}">
        <p14:creationId xmlns:p14="http://schemas.microsoft.com/office/powerpoint/2010/main" val="178829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6CF4BD9-3594-472B-8163-56513525CF57}" type="slidenum">
              <a:rPr lang="es-ES"/>
              <a:pPr fontAlgn="base">
                <a:spcBef>
                  <a:spcPct val="0"/>
                </a:spcBef>
                <a:spcAft>
                  <a:spcPct val="0"/>
                </a:spcAft>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07/11/2025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h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0"/><Relationship Id="rId4" Type="http://schemas.openxmlformats.org/officeDocument/2006/relationships/image" Target="../media/image12.0"/></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Geografía Regional I</a:t>
            </a:r>
            <a:br>
              <a:rPr lang="es-MX" dirty="0" smtClean="0"/>
            </a:br>
            <a:r>
              <a:rPr lang="es-MX" dirty="0" smtClean="0"/>
              <a:t>Tema 2</a:t>
            </a:r>
            <a:br>
              <a:rPr lang="es-MX" dirty="0" smtClean="0"/>
            </a:br>
            <a:r>
              <a:rPr lang="es-MX" dirty="0" smtClean="0"/>
              <a:t>Clase </a:t>
            </a:r>
            <a:r>
              <a:rPr lang="es-MX" dirty="0" smtClean="0"/>
              <a:t>9: </a:t>
            </a:r>
            <a:r>
              <a:rPr lang="es-MX" dirty="0" smtClean="0"/>
              <a:t>Caracterización de las Islas Árticas según Plan Tipo</a:t>
            </a:r>
            <a:endParaRPr lang="es-MX" dirty="0"/>
          </a:p>
        </p:txBody>
      </p:sp>
      <p:sp>
        <p:nvSpPr>
          <p:cNvPr id="3" name="2 Subtítulo"/>
          <p:cNvSpPr>
            <a:spLocks noGrp="1"/>
          </p:cNvSpPr>
          <p:nvPr>
            <p:ph type="subTitle" idx="1"/>
          </p:nvPr>
        </p:nvSpPr>
        <p:spPr>
          <a:xfrm>
            <a:off x="1475656" y="4581128"/>
            <a:ext cx="6400800" cy="1752600"/>
          </a:xfrm>
        </p:spPr>
        <p:txBody>
          <a:bodyPr/>
          <a:lstStyle/>
          <a:p>
            <a:r>
              <a:rPr lang="es-MX" b="1" dirty="0" smtClean="0">
                <a:solidFill>
                  <a:schemeClr val="tx1"/>
                </a:solidFill>
              </a:rPr>
              <a:t>Prof. MSc. Mayté Valdés Díaz</a:t>
            </a:r>
            <a:endParaRPr lang="es-MX" b="1" dirty="0">
              <a:solidFill>
                <a:schemeClr val="tx1"/>
              </a:solidFill>
            </a:endParaRPr>
          </a:p>
        </p:txBody>
      </p:sp>
    </p:spTree>
    <p:extLst>
      <p:ext uri="{BB962C8B-B14F-4D97-AF65-F5344CB8AC3E}">
        <p14:creationId xmlns:p14="http://schemas.microsoft.com/office/powerpoint/2010/main" val="299671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22225"/>
            <a:ext cx="8229600" cy="670471"/>
          </a:xfrm>
          <a:ln w="28575">
            <a:solidFill>
              <a:schemeClr val="tx2">
                <a:lumMod val="60000"/>
                <a:lumOff val="40000"/>
              </a:schemeClr>
            </a:solidFill>
          </a:ln>
        </p:spPr>
        <p:txBody>
          <a:bodyPr/>
          <a:lstStyle/>
          <a:p>
            <a:r>
              <a:rPr lang="es-MX" dirty="0" smtClean="0"/>
              <a:t>Geomorfología de la región </a:t>
            </a:r>
          </a:p>
        </p:txBody>
      </p:sp>
      <p:sp>
        <p:nvSpPr>
          <p:cNvPr id="5" name="4 Marcador de contenido"/>
          <p:cNvSpPr>
            <a:spLocks noGrp="1"/>
          </p:cNvSpPr>
          <p:nvPr>
            <p:ph sz="half" idx="2"/>
          </p:nvPr>
        </p:nvSpPr>
        <p:spPr>
          <a:xfrm>
            <a:off x="366713" y="764704"/>
            <a:ext cx="8413750" cy="2304256"/>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just" fontAlgn="auto">
              <a:spcAft>
                <a:spcPts val="0"/>
              </a:spcAft>
              <a:buFont typeface="Arial" pitchFamily="34" charset="0"/>
              <a:buNone/>
              <a:defRPr/>
            </a:pPr>
            <a:r>
              <a:rPr lang="es-MX" sz="2400" dirty="0">
                <a:latin typeface="Arial" pitchFamily="34" charset="0"/>
                <a:cs typeface="Arial" pitchFamily="34" charset="0"/>
              </a:rPr>
              <a:t> Es la mayor porción de tierra emergida en el </a:t>
            </a:r>
            <a:r>
              <a:rPr lang="es-MX" sz="2400" dirty="0" smtClean="0">
                <a:latin typeface="Arial" pitchFamily="34" charset="0"/>
                <a:cs typeface="Arial" pitchFamily="34" charset="0"/>
              </a:rPr>
              <a:t>ártico pues el </a:t>
            </a:r>
            <a:r>
              <a:rPr lang="es-MX" sz="2400" dirty="0">
                <a:latin typeface="Arial" pitchFamily="34" charset="0"/>
                <a:cs typeface="Arial" pitchFamily="34" charset="0"/>
              </a:rPr>
              <a:t>basamento de los paisajes representa la prolongación de las estructuras continentales en condiciones particulares de </a:t>
            </a:r>
            <a:r>
              <a:rPr lang="es-MX" sz="2400" dirty="0" smtClean="0">
                <a:latin typeface="Arial" pitchFamily="34" charset="0"/>
                <a:cs typeface="Arial" pitchFamily="34" charset="0"/>
              </a:rPr>
              <a:t>morfogénesis. Predominan </a:t>
            </a:r>
            <a:r>
              <a:rPr lang="es-MX" sz="2400" dirty="0">
                <a:latin typeface="Arial" pitchFamily="34" charset="0"/>
                <a:cs typeface="Arial" pitchFamily="34" charset="0"/>
              </a:rPr>
              <a:t>los paisajes de las llanuras y montañas </a:t>
            </a:r>
            <a:r>
              <a:rPr lang="es-MX" sz="2400" dirty="0" smtClean="0">
                <a:latin typeface="Arial" pitchFamily="34" charset="0"/>
                <a:cs typeface="Arial" pitchFamily="34" charset="0"/>
              </a:rPr>
              <a:t>insulares </a:t>
            </a:r>
            <a:r>
              <a:rPr lang="es-MX" sz="2400" b="1" dirty="0" smtClean="0">
                <a:latin typeface="Arial" pitchFamily="34" charset="0"/>
                <a:cs typeface="Arial" pitchFamily="34" charset="0"/>
              </a:rPr>
              <a:t>(fragmentadas en algunas islas) </a:t>
            </a:r>
            <a:r>
              <a:rPr lang="es-MX" sz="2400" dirty="0">
                <a:latin typeface="Arial" pitchFamily="34" charset="0"/>
                <a:cs typeface="Arial" pitchFamily="34" charset="0"/>
              </a:rPr>
              <a:t>árticas y </a:t>
            </a:r>
            <a:r>
              <a:rPr lang="es-MX" sz="2400" dirty="0" smtClean="0">
                <a:latin typeface="Arial" pitchFamily="34" charset="0"/>
                <a:cs typeface="Arial" pitchFamily="34" charset="0"/>
              </a:rPr>
              <a:t>subárticas</a:t>
            </a:r>
            <a:endParaRPr lang="es-MX" sz="2400" dirty="0">
              <a:latin typeface="Arial" pitchFamily="34" charset="0"/>
              <a:cs typeface="Arial" pitchFamily="34"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3284984"/>
            <a:ext cx="4041775" cy="237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7 Marcador de texto"/>
          <p:cNvSpPr txBox="1">
            <a:spLocks/>
          </p:cNvSpPr>
          <p:nvPr/>
        </p:nvSpPr>
        <p:spPr>
          <a:xfrm>
            <a:off x="4740275" y="5937250"/>
            <a:ext cx="4040188" cy="6397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s-MX" dirty="0" smtClean="0">
                <a:latin typeface="Arial" pitchFamily="34" charset="0"/>
                <a:cs typeface="Arial" pitchFamily="34" charset="0"/>
              </a:rPr>
              <a:t>Vista aérea de Groenlandia</a:t>
            </a:r>
          </a:p>
        </p:txBody>
      </p:sp>
      <p:pic>
        <p:nvPicPr>
          <p:cNvPr id="8" name="7 Marcador de contenido"/>
          <p:cNvPicPr>
            <a:picLocks noGrp="1" noChangeAspect="1"/>
          </p:cNvPicPr>
          <p:nvPr>
            <p:ph sz="half" idx="1"/>
          </p:nvPr>
        </p:nvPicPr>
        <p:blipFill>
          <a:blip r:embed="rId3"/>
          <a:stretch>
            <a:fillRect/>
          </a:stretch>
        </p:blipFill>
        <p:spPr>
          <a:xfrm>
            <a:off x="366713" y="3284984"/>
            <a:ext cx="4038600" cy="2372866"/>
          </a:xfrm>
          <a:effectLst>
            <a:outerShdw blurRad="292100" dist="139700" dir="2700000" algn="tl" rotWithShape="0">
              <a:srgbClr val="333333">
                <a:alpha val="65000"/>
              </a:srgbClr>
            </a:outerShdw>
          </a:effectLst>
        </p:spPr>
      </p:pic>
      <p:sp>
        <p:nvSpPr>
          <p:cNvPr id="18439" name="9 CuadroTexto"/>
          <p:cNvSpPr txBox="1">
            <a:spLocks noChangeArrowheads="1"/>
          </p:cNvSpPr>
          <p:nvPr/>
        </p:nvSpPr>
        <p:spPr bwMode="auto">
          <a:xfrm>
            <a:off x="366713" y="5657850"/>
            <a:ext cx="398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MX" sz="2400" dirty="0">
                <a:latin typeface="Arial" charset="0"/>
              </a:rPr>
              <a:t>Cordillera Ártica (ocupa parte de las islas del</a:t>
            </a:r>
          </a:p>
          <a:p>
            <a:pPr algn="ctr"/>
            <a:r>
              <a:rPr lang="es-MX" sz="2400" dirty="0">
                <a:latin typeface="Arial" charset="0"/>
              </a:rPr>
              <a:t>Archipiélago canadiense)</a:t>
            </a:r>
          </a:p>
        </p:txBody>
      </p:sp>
    </p:spTree>
    <p:extLst>
      <p:ext uri="{BB962C8B-B14F-4D97-AF65-F5344CB8AC3E}">
        <p14:creationId xmlns:p14="http://schemas.microsoft.com/office/powerpoint/2010/main" val="347746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600200"/>
            <a:ext cx="9172575" cy="2405063"/>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algn="just" fontAlgn="auto">
              <a:spcAft>
                <a:spcPts val="0"/>
              </a:spcAft>
              <a:buFont typeface="Arial" pitchFamily="34" charset="0"/>
              <a:buChar char="•"/>
              <a:defRPr/>
            </a:pPr>
            <a:r>
              <a:rPr lang="es-MX" sz="3600" dirty="0" smtClean="0">
                <a:latin typeface="Arial" pitchFamily="34" charset="0"/>
                <a:cs typeface="Arial" pitchFamily="34" charset="0"/>
              </a:rPr>
              <a:t>Predominan hacia </a:t>
            </a:r>
            <a:r>
              <a:rPr lang="es-MX" sz="3600" dirty="0">
                <a:latin typeface="Arial" pitchFamily="34" charset="0"/>
                <a:cs typeface="Arial" pitchFamily="34" charset="0"/>
              </a:rPr>
              <a:t>el </a:t>
            </a:r>
            <a:r>
              <a:rPr lang="es-MX" sz="3600" b="1" dirty="0">
                <a:latin typeface="Arial" pitchFamily="34" charset="0"/>
                <a:cs typeface="Arial" pitchFamily="34" charset="0"/>
              </a:rPr>
              <a:t>oeste</a:t>
            </a:r>
            <a:r>
              <a:rPr lang="es-MX" sz="3600" dirty="0">
                <a:latin typeface="Arial" pitchFamily="34" charset="0"/>
                <a:cs typeface="Arial" pitchFamily="34" charset="0"/>
              </a:rPr>
              <a:t> las </a:t>
            </a:r>
            <a:r>
              <a:rPr lang="es-MX" sz="3600" b="1" dirty="0">
                <a:solidFill>
                  <a:schemeClr val="tx2">
                    <a:lumMod val="60000"/>
                    <a:lumOff val="40000"/>
                  </a:schemeClr>
                </a:solidFill>
                <a:latin typeface="Arial" pitchFamily="34" charset="0"/>
                <a:cs typeface="Arial" pitchFamily="34" charset="0"/>
              </a:rPr>
              <a:t>llanuras platafórmicas sobre basamento precámbrico-paleozoico</a:t>
            </a:r>
            <a:r>
              <a:rPr lang="es-MX" sz="3600" dirty="0">
                <a:latin typeface="Arial" pitchFamily="34" charset="0"/>
                <a:cs typeface="Arial" pitchFamily="34" charset="0"/>
              </a:rPr>
              <a:t> y hacia </a:t>
            </a:r>
            <a:r>
              <a:rPr lang="es-MX" sz="3600" b="1" dirty="0">
                <a:latin typeface="Arial" pitchFamily="34" charset="0"/>
                <a:cs typeface="Arial" pitchFamily="34" charset="0"/>
              </a:rPr>
              <a:t>el norte y este </a:t>
            </a:r>
            <a:r>
              <a:rPr lang="es-MX" sz="3600" b="1" dirty="0">
                <a:solidFill>
                  <a:srgbClr val="FF0000"/>
                </a:solidFill>
                <a:latin typeface="Arial" pitchFamily="34" charset="0"/>
                <a:cs typeface="Arial" pitchFamily="34" charset="0"/>
              </a:rPr>
              <a:t>las </a:t>
            </a:r>
            <a:r>
              <a:rPr lang="es-MX" sz="3600" b="1" dirty="0" smtClean="0">
                <a:solidFill>
                  <a:srgbClr val="FF0000"/>
                </a:solidFill>
                <a:latin typeface="Arial" pitchFamily="34" charset="0"/>
                <a:cs typeface="Arial" pitchFamily="34" charset="0"/>
              </a:rPr>
              <a:t>montañas </a:t>
            </a:r>
            <a:r>
              <a:rPr lang="es-MX" sz="3600" b="1" dirty="0">
                <a:solidFill>
                  <a:srgbClr val="FF0000"/>
                </a:solidFill>
                <a:latin typeface="Arial" pitchFamily="34" charset="0"/>
                <a:cs typeface="Arial" pitchFamily="34" charset="0"/>
              </a:rPr>
              <a:t>tectónico denudativas</a:t>
            </a:r>
            <a:r>
              <a:rPr lang="es-MX" sz="3600" dirty="0">
                <a:solidFill>
                  <a:srgbClr val="FF0000"/>
                </a:solidFill>
                <a:latin typeface="Arial" pitchFamily="34" charset="0"/>
                <a:cs typeface="Arial" pitchFamily="34" charset="0"/>
              </a:rPr>
              <a:t>. </a:t>
            </a:r>
          </a:p>
          <a:p>
            <a:pPr marL="0" indent="0" algn="just" fontAlgn="auto">
              <a:spcAft>
                <a:spcPts val="0"/>
              </a:spcAft>
              <a:buFont typeface="Arial" pitchFamily="34" charset="0"/>
              <a:buNone/>
              <a:defRPr/>
            </a:pPr>
            <a:endParaRPr lang="es-MX" sz="3600" dirty="0">
              <a:solidFill>
                <a:srgbClr val="FF0000"/>
              </a:solidFill>
              <a:latin typeface="Arial" pitchFamily="34" charset="0"/>
              <a:cs typeface="Arial" pitchFamily="34" charset="0"/>
            </a:endParaRPr>
          </a:p>
        </p:txBody>
      </p:sp>
      <p:sp>
        <p:nvSpPr>
          <p:cNvPr id="4" name="1 Título"/>
          <p:cNvSpPr>
            <a:spLocks noGrp="1"/>
          </p:cNvSpPr>
          <p:nvPr>
            <p:ph type="title"/>
          </p:nvPr>
        </p:nvSpPr>
        <p:spPr>
          <a:solidFill>
            <a:schemeClr val="bg1"/>
          </a:solidFill>
          <a:ln w="28575">
            <a:solidFill>
              <a:schemeClr val="tx1">
                <a:lumMod val="95000"/>
                <a:lumOff val="5000"/>
              </a:schemeClr>
            </a:solidFill>
          </a:ln>
        </p:spPr>
        <p:txBody>
          <a:bodyPr rtlCol="0">
            <a:normAutofit/>
          </a:bodyPr>
          <a:lstStyle/>
          <a:p>
            <a:pPr fontAlgn="auto">
              <a:spcAft>
                <a:spcPts val="0"/>
              </a:spcAft>
              <a:defRPr/>
            </a:pPr>
            <a:r>
              <a:rPr lang="es-MX" b="1" dirty="0" smtClean="0">
                <a:latin typeface="Arial" pitchFamily="34" charset="0"/>
                <a:cs typeface="Arial" pitchFamily="34" charset="0"/>
              </a:rPr>
              <a:t>REGIÓN ISLAS ÁRTICAS</a:t>
            </a:r>
            <a:endParaRPr lang="es-MX" b="1" dirty="0">
              <a:latin typeface="Arial" pitchFamily="34" charset="0"/>
              <a:cs typeface="Arial" pitchFamily="34" charset="0"/>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9296" t="18324" r="6920" b="6252"/>
          <a:stretch>
            <a:fillRect/>
          </a:stretch>
        </p:blipFill>
        <p:spPr bwMode="auto">
          <a:xfrm>
            <a:off x="0" y="4005263"/>
            <a:ext cx="91725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3059113" y="4797425"/>
            <a:ext cx="1657350" cy="15843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 name="5 Elipse"/>
          <p:cNvSpPr/>
          <p:nvPr/>
        </p:nvSpPr>
        <p:spPr>
          <a:xfrm>
            <a:off x="4716463" y="4005263"/>
            <a:ext cx="4319587" cy="2736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Tree>
    <p:extLst>
      <p:ext uri="{BB962C8B-B14F-4D97-AF65-F5344CB8AC3E}">
        <p14:creationId xmlns:p14="http://schemas.microsoft.com/office/powerpoint/2010/main" val="2484618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algn="just" fontAlgn="auto">
              <a:spcAft>
                <a:spcPts val="0"/>
              </a:spcAft>
              <a:buFont typeface="Arial" pitchFamily="34" charset="0"/>
              <a:buChar char="•"/>
              <a:defRPr/>
            </a:pPr>
            <a:r>
              <a:rPr lang="es-MX" dirty="0">
                <a:latin typeface="Arial" pitchFamily="34" charset="0"/>
                <a:cs typeface="Arial" pitchFamily="34" charset="0"/>
              </a:rPr>
              <a:t>El predominio de procesos </a:t>
            </a:r>
            <a:r>
              <a:rPr lang="es-MX" dirty="0" err="1">
                <a:latin typeface="Arial" pitchFamily="34" charset="0"/>
                <a:cs typeface="Arial" pitchFamily="34" charset="0"/>
              </a:rPr>
              <a:t>morfoclimáticos</a:t>
            </a:r>
            <a:r>
              <a:rPr lang="es-MX" dirty="0">
                <a:latin typeface="Arial" pitchFamily="34" charset="0"/>
                <a:cs typeface="Arial" pitchFamily="34" charset="0"/>
              </a:rPr>
              <a:t> correspondientes a las latitudes árticas y subárticas ha condicionado el desarrollo de morfoesculturas glaciares antiguas y actuales, así como formas orogénicas actuales que se reflejan en la diferenciación geomorfológica. </a:t>
            </a:r>
          </a:p>
        </p:txBody>
      </p:sp>
      <p:sp>
        <p:nvSpPr>
          <p:cNvPr id="7" name="1 Título"/>
          <p:cNvSpPr>
            <a:spLocks noGrp="1"/>
          </p:cNvSpPr>
          <p:nvPr>
            <p:ph type="title"/>
          </p:nvPr>
        </p:nvSpPr>
        <p:spPr>
          <a:solidFill>
            <a:schemeClr val="bg1"/>
          </a:solidFill>
          <a:ln w="28575">
            <a:solidFill>
              <a:schemeClr val="tx1">
                <a:lumMod val="95000"/>
                <a:lumOff val="5000"/>
              </a:schemeClr>
            </a:solidFill>
          </a:ln>
        </p:spPr>
        <p:txBody>
          <a:bodyPr rtlCol="0">
            <a:normAutofit/>
          </a:bodyPr>
          <a:lstStyle/>
          <a:p>
            <a:pPr fontAlgn="auto">
              <a:spcAft>
                <a:spcPts val="0"/>
              </a:spcAft>
              <a:defRPr/>
            </a:pPr>
            <a:r>
              <a:rPr lang="es-MX" b="1" dirty="0" smtClean="0">
                <a:latin typeface="Arial" pitchFamily="34" charset="0"/>
                <a:cs typeface="Arial" pitchFamily="34" charset="0"/>
              </a:rPr>
              <a:t>REGIÓN ISLAS ÁRTICAS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43012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Clima </a:t>
            </a:r>
            <a:endParaRPr lang="es-MX" dirty="0"/>
          </a:p>
        </p:txBody>
      </p:sp>
      <p:sp>
        <p:nvSpPr>
          <p:cNvPr id="5" name="4 Marcador de contenido"/>
          <p:cNvSpPr>
            <a:spLocks noGrp="1"/>
          </p:cNvSpPr>
          <p:nvPr>
            <p:ph sz="half" idx="1"/>
          </p:nvPr>
        </p:nvSpPr>
        <p:spPr>
          <a:xfrm>
            <a:off x="457200" y="1600200"/>
            <a:ext cx="8219256" cy="4525963"/>
          </a:xfrm>
        </p:spPr>
        <p:txBody>
          <a:bodyPr/>
          <a:lstStyle/>
          <a:p>
            <a:pPr algn="just"/>
            <a:r>
              <a:rPr lang="es-MX" sz="3600" dirty="0" smtClean="0">
                <a:latin typeface="Arial" pitchFamily="34" charset="0"/>
                <a:cs typeface="Arial" pitchFamily="34" charset="0"/>
              </a:rPr>
              <a:t>El clima, a pesar de ser una región insular, </a:t>
            </a:r>
            <a:r>
              <a:rPr lang="es-MX" sz="3600" dirty="0">
                <a:latin typeface="Arial" pitchFamily="34" charset="0"/>
                <a:cs typeface="Arial" pitchFamily="34" charset="0"/>
              </a:rPr>
              <a:t>presenta rasgos continentales fundamentalmente hacia el oeste del archipiélago y centro de Groenlandia donde las isolíneas de amplitud anual de las temperaturas son superiores a </a:t>
            </a:r>
            <a:r>
              <a:rPr lang="es-MX" sz="3600" dirty="0" smtClean="0">
                <a:latin typeface="Arial" pitchFamily="34" charset="0"/>
                <a:cs typeface="Arial" pitchFamily="34" charset="0"/>
              </a:rPr>
              <a:t>35ºC</a:t>
            </a:r>
            <a:r>
              <a:rPr lang="es-MX" sz="3600" dirty="0">
                <a:latin typeface="Arial" pitchFamily="34" charset="0"/>
                <a:cs typeface="Arial" pitchFamily="34" charset="0"/>
              </a:rPr>
              <a:t>. </a:t>
            </a:r>
          </a:p>
        </p:txBody>
      </p:sp>
    </p:spTree>
    <p:extLst>
      <p:ext uri="{BB962C8B-B14F-4D97-AF65-F5344CB8AC3E}">
        <p14:creationId xmlns:p14="http://schemas.microsoft.com/office/powerpoint/2010/main" val="304155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188640"/>
            <a:ext cx="8229600" cy="1224136"/>
          </a:xfrm>
          <a:ln>
            <a:solidFill>
              <a:srgbClr val="002060"/>
            </a:solidFill>
          </a:ln>
        </p:spPr>
        <p:txBody>
          <a:bodyPr/>
          <a:lstStyle/>
          <a:p>
            <a:r>
              <a:rPr lang="es-MX" sz="3200" dirty="0" smtClean="0">
                <a:latin typeface="Arial" pitchFamily="34" charset="0"/>
                <a:cs typeface="Arial" pitchFamily="34" charset="0"/>
              </a:rPr>
              <a:t>Media mensual de las temperaturas mínimas y máximas diarias en Groenlandia</a:t>
            </a:r>
            <a:endParaRPr lang="es-MX" sz="3200" dirty="0">
              <a:latin typeface="Arial" pitchFamily="34" charset="0"/>
              <a:cs typeface="Arial" pitchFamily="34" charset="0"/>
            </a:endParaRPr>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7776864" cy="4248472"/>
          </a:xfrm>
        </p:spPr>
      </p:pic>
    </p:spTree>
    <p:extLst>
      <p:ext uri="{BB962C8B-B14F-4D97-AF65-F5344CB8AC3E}">
        <p14:creationId xmlns:p14="http://schemas.microsoft.com/office/powerpoint/2010/main" val="24039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b="7669"/>
          <a:stretch/>
        </p:blipFill>
        <p:spPr>
          <a:xfrm>
            <a:off x="0" y="1889449"/>
            <a:ext cx="8856984" cy="4968551"/>
          </a:xfrm>
        </p:spPr>
      </p:pic>
      <p:sp>
        <p:nvSpPr>
          <p:cNvPr id="2" name="1 Título"/>
          <p:cNvSpPr>
            <a:spLocks noGrp="1"/>
          </p:cNvSpPr>
          <p:nvPr>
            <p:ph type="title"/>
          </p:nvPr>
        </p:nvSpPr>
        <p:spPr>
          <a:xfrm>
            <a:off x="323528" y="0"/>
            <a:ext cx="8229600" cy="1772816"/>
          </a:xfrm>
        </p:spPr>
        <p:style>
          <a:lnRef idx="2">
            <a:schemeClr val="accent1"/>
          </a:lnRef>
          <a:fillRef idx="1">
            <a:schemeClr val="lt1"/>
          </a:fillRef>
          <a:effectRef idx="0">
            <a:schemeClr val="accent1"/>
          </a:effectRef>
          <a:fontRef idx="minor">
            <a:schemeClr val="dk1"/>
          </a:fontRef>
        </p:style>
        <p:txBody>
          <a:bodyPr/>
          <a:lstStyle/>
          <a:p>
            <a:r>
              <a:rPr lang="es-MX" sz="3600" dirty="0" smtClean="0">
                <a:latin typeface="Arial" pitchFamily="34" charset="0"/>
                <a:cs typeface="Arial" pitchFamily="34" charset="0"/>
              </a:rPr>
              <a:t> El régimen pluviométrico es anual con desigual distribución de las precipitaciones en la región</a:t>
            </a:r>
            <a:endParaRPr lang="es-MX" sz="3600" dirty="0">
              <a:latin typeface="Arial" pitchFamily="34" charset="0"/>
              <a:cs typeface="Arial" pitchFamily="34" charset="0"/>
            </a:endParaRPr>
          </a:p>
        </p:txBody>
      </p:sp>
      <p:sp>
        <p:nvSpPr>
          <p:cNvPr id="7" name="6 CuadroTexto"/>
          <p:cNvSpPr txBox="1"/>
          <p:nvPr/>
        </p:nvSpPr>
        <p:spPr>
          <a:xfrm>
            <a:off x="3608867" y="2276872"/>
            <a:ext cx="1412951" cy="369332"/>
          </a:xfrm>
          <a:prstGeom prst="rect">
            <a:avLst/>
          </a:prstGeom>
          <a:noFill/>
        </p:spPr>
        <p:txBody>
          <a:bodyPr wrap="none" rtlCol="0">
            <a:spAutoFit/>
          </a:bodyPr>
          <a:lstStyle/>
          <a:p>
            <a:r>
              <a:rPr lang="es-MX" b="1" dirty="0" smtClean="0"/>
              <a:t>Groenlandia </a:t>
            </a:r>
            <a:endParaRPr lang="es-MX" b="1" dirty="0"/>
          </a:p>
        </p:txBody>
      </p:sp>
    </p:spTree>
    <p:extLst>
      <p:ext uri="{BB962C8B-B14F-4D97-AF65-F5344CB8AC3E}">
        <p14:creationId xmlns:p14="http://schemas.microsoft.com/office/powerpoint/2010/main" val="44574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886"/>
            <a:ext cx="8229600" cy="858598"/>
          </a:xfrm>
        </p:spPr>
        <p:style>
          <a:lnRef idx="2">
            <a:schemeClr val="accent1"/>
          </a:lnRef>
          <a:fillRef idx="1">
            <a:schemeClr val="lt1"/>
          </a:fillRef>
          <a:effectRef idx="0">
            <a:schemeClr val="accent1"/>
          </a:effectRef>
          <a:fontRef idx="minor">
            <a:schemeClr val="dk1"/>
          </a:fontRef>
        </p:style>
        <p:txBody>
          <a:bodyPr/>
          <a:lstStyle/>
          <a:p>
            <a:r>
              <a:rPr lang="es-MX" dirty="0" smtClean="0"/>
              <a:t>Características edafobiogénicas</a:t>
            </a:r>
            <a:endParaRPr lang="es-MX" dirty="0"/>
          </a:p>
        </p:txBody>
      </p:sp>
      <p:sp>
        <p:nvSpPr>
          <p:cNvPr id="3" name="2 Marcador de contenido"/>
          <p:cNvSpPr>
            <a:spLocks noGrp="1"/>
          </p:cNvSpPr>
          <p:nvPr>
            <p:ph idx="1"/>
          </p:nvPr>
        </p:nvSpPr>
        <p:spPr>
          <a:xfrm>
            <a:off x="107504" y="1124744"/>
            <a:ext cx="9036496" cy="5733256"/>
          </a:xfrm>
        </p:spPr>
        <p:txBody>
          <a:bodyPr/>
          <a:lstStyle/>
          <a:p>
            <a:pPr algn="just"/>
            <a:r>
              <a:rPr lang="es-MX" sz="3600" dirty="0" smtClean="0">
                <a:latin typeface="Arial" pitchFamily="34" charset="0"/>
                <a:cs typeface="Arial" pitchFamily="34" charset="0"/>
              </a:rPr>
              <a:t>Suelos: se caracterizan por su permanente humedad debido a la deposición de agua sobre el suelo y que lo torna fangoso (en este caso está cubierto de nieve la mayor parte del año)</a:t>
            </a:r>
            <a:r>
              <a:rPr lang="es-MX" sz="3600" dirty="0">
                <a:latin typeface="Arial" pitchFamily="34" charset="0"/>
                <a:cs typeface="Arial" pitchFamily="34" charset="0"/>
              </a:rPr>
              <a:t> </a:t>
            </a:r>
            <a:r>
              <a:rPr lang="es-MX" sz="3600" dirty="0" smtClean="0">
                <a:latin typeface="Arial" pitchFamily="34" charset="0"/>
                <a:cs typeface="Arial" pitchFamily="34" charset="0"/>
              </a:rPr>
              <a:t>calificándolos como suelos improductivos</a:t>
            </a:r>
            <a:r>
              <a:rPr lang="es-MX" sz="3600" dirty="0">
                <a:latin typeface="Arial" pitchFamily="34" charset="0"/>
                <a:cs typeface="Arial" pitchFamily="34" charset="0"/>
              </a:rPr>
              <a:t>, cubiertos de pastos de corta </a:t>
            </a:r>
            <a:r>
              <a:rPr lang="es-MX" sz="3600" dirty="0" smtClean="0">
                <a:latin typeface="Arial" pitchFamily="34" charset="0"/>
                <a:cs typeface="Arial" pitchFamily="34" charset="0"/>
              </a:rPr>
              <a:t>duración (verano)</a:t>
            </a:r>
          </a:p>
          <a:p>
            <a:pPr algn="just"/>
            <a:r>
              <a:rPr lang="es-MX" sz="3600" dirty="0" smtClean="0">
                <a:latin typeface="Arial" pitchFamily="34" charset="0"/>
                <a:cs typeface="Arial" pitchFamily="34" charset="0"/>
              </a:rPr>
              <a:t>Presencia de minerales como el Plomo, el Cinc y el Hierro en ellos</a:t>
            </a:r>
          </a:p>
        </p:txBody>
      </p:sp>
    </p:spTree>
    <p:extLst>
      <p:ext uri="{BB962C8B-B14F-4D97-AF65-F5344CB8AC3E}">
        <p14:creationId xmlns:p14="http://schemas.microsoft.com/office/powerpoint/2010/main" val="1752239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style>
          <a:lnRef idx="2">
            <a:schemeClr val="accent1"/>
          </a:lnRef>
          <a:fillRef idx="1">
            <a:schemeClr val="lt1"/>
          </a:fillRef>
          <a:effectRef idx="0">
            <a:schemeClr val="accent1"/>
          </a:effectRef>
          <a:fontRef idx="minor">
            <a:schemeClr val="dk1"/>
          </a:fontRef>
        </p:style>
        <p:txBody>
          <a:bodyPr/>
          <a:lstStyle/>
          <a:p>
            <a:r>
              <a:rPr lang="es-MX" dirty="0" smtClean="0">
                <a:latin typeface="Arial" pitchFamily="34" charset="0"/>
                <a:cs typeface="Arial" pitchFamily="34" charset="0"/>
              </a:rPr>
              <a:t/>
            </a:r>
            <a:br>
              <a:rPr lang="es-MX" dirty="0" smtClean="0">
                <a:latin typeface="Arial" pitchFamily="34" charset="0"/>
                <a:cs typeface="Arial" pitchFamily="34" charset="0"/>
              </a:rPr>
            </a:br>
            <a:r>
              <a:rPr lang="es-MX" dirty="0" smtClean="0">
                <a:latin typeface="Arial" pitchFamily="34" charset="0"/>
                <a:cs typeface="Arial" pitchFamily="34" charset="0"/>
              </a:rPr>
              <a:t>Vegetación</a:t>
            </a:r>
            <a:r>
              <a:rPr lang="es-MX" dirty="0">
                <a:latin typeface="Arial" pitchFamily="34" charset="0"/>
                <a:cs typeface="Arial" pitchFamily="34" charset="0"/>
              </a:rPr>
              <a:t>: </a:t>
            </a: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3" name="2 Marcador de contenido"/>
          <p:cNvSpPr>
            <a:spLocks noGrp="1"/>
          </p:cNvSpPr>
          <p:nvPr>
            <p:ph idx="1"/>
          </p:nvPr>
        </p:nvSpPr>
        <p:spPr>
          <a:xfrm>
            <a:off x="0" y="1268760"/>
            <a:ext cx="8964488" cy="4525963"/>
          </a:xfrm>
        </p:spPr>
        <p:txBody>
          <a:bodyPr/>
          <a:lstStyle/>
          <a:p>
            <a:pPr algn="just"/>
            <a:r>
              <a:rPr lang="es-MX" dirty="0" smtClean="0">
                <a:latin typeface="Arial" pitchFamily="34" charset="0"/>
                <a:cs typeface="Arial" pitchFamily="34" charset="0"/>
              </a:rPr>
              <a:t>Sometida a  escasez de nutrientes por lo que no existen todo tipo de vegetación.</a:t>
            </a:r>
          </a:p>
          <a:p>
            <a:pPr algn="just"/>
            <a:r>
              <a:rPr lang="es-MX" dirty="0" smtClean="0">
                <a:latin typeface="Arial" pitchFamily="34" charset="0"/>
                <a:cs typeface="Arial" pitchFamily="34" charset="0"/>
              </a:rPr>
              <a:t> Sobreviven a las condiciones climáticas aquellas que pueden crecer cerca de las rocas pues estas las protegen de los fuertes vientos polares   </a:t>
            </a:r>
          </a:p>
          <a:p>
            <a:pPr algn="just"/>
            <a:r>
              <a:rPr lang="es-MX" dirty="0" smtClean="0">
                <a:latin typeface="Arial" pitchFamily="34" charset="0"/>
                <a:cs typeface="Arial" pitchFamily="34" charset="0"/>
              </a:rPr>
              <a:t>En algunos lugares está desprovista </a:t>
            </a:r>
            <a:r>
              <a:rPr lang="es-MX" dirty="0">
                <a:latin typeface="Arial" pitchFamily="34" charset="0"/>
                <a:cs typeface="Arial" pitchFamily="34" charset="0"/>
              </a:rPr>
              <a:t>de esta, en otras líquenes y musgos en las llanuras y en las bases de las montañas (tundra) y </a:t>
            </a:r>
            <a:r>
              <a:rPr lang="es-MX" dirty="0" smtClean="0">
                <a:latin typeface="Arial" pitchFamily="34" charset="0"/>
                <a:cs typeface="Arial" pitchFamily="34" charset="0"/>
              </a:rPr>
              <a:t>arbustos pequeños en </a:t>
            </a:r>
            <a:r>
              <a:rPr lang="es-MX" dirty="0">
                <a:latin typeface="Arial" pitchFamily="34" charset="0"/>
                <a:cs typeface="Arial" pitchFamily="34" charset="0"/>
              </a:rPr>
              <a:t>las </a:t>
            </a:r>
            <a:r>
              <a:rPr lang="es-MX" dirty="0" smtClean="0">
                <a:latin typeface="Arial" pitchFamily="34" charset="0"/>
                <a:cs typeface="Arial" pitchFamily="34" charset="0"/>
              </a:rPr>
              <a:t>montañas (tundra arbórea)</a:t>
            </a:r>
            <a:endParaRPr lang="es-MX" dirty="0">
              <a:latin typeface="Arial" pitchFamily="34" charset="0"/>
              <a:cs typeface="Arial" pitchFamily="34" charset="0"/>
            </a:endParaRP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val="373900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Título"/>
          <p:cNvSpPr>
            <a:spLocks noGrp="1"/>
          </p:cNvSpPr>
          <p:nvPr>
            <p:ph type="title"/>
          </p:nvPr>
        </p:nvSpPr>
        <p:spPr>
          <a:xfrm>
            <a:off x="458077" y="260648"/>
            <a:ext cx="8229600" cy="1143000"/>
          </a:xfrm>
        </p:spPr>
        <p:style>
          <a:lnRef idx="2">
            <a:schemeClr val="accent1"/>
          </a:lnRef>
          <a:fillRef idx="1">
            <a:schemeClr val="lt1"/>
          </a:fillRef>
          <a:effectRef idx="0">
            <a:schemeClr val="accent1"/>
          </a:effectRef>
          <a:fontRef idx="minor">
            <a:schemeClr val="dk1"/>
          </a:fontRef>
        </p:style>
        <p:txBody>
          <a:bodyPr anchor="b"/>
          <a:lstStyle/>
          <a:p>
            <a:r>
              <a:rPr lang="es-MX" sz="3200" b="1" dirty="0" smtClean="0">
                <a:latin typeface="Arial" charset="0"/>
                <a:cs typeface="Arial" charset="0"/>
              </a:rPr>
              <a:t/>
            </a:r>
            <a:br>
              <a:rPr lang="es-MX" sz="3200" b="1" dirty="0" smtClean="0">
                <a:latin typeface="Arial" charset="0"/>
                <a:cs typeface="Arial" charset="0"/>
              </a:rPr>
            </a:br>
            <a:r>
              <a:rPr lang="es-MX" sz="3200" b="1" dirty="0" smtClean="0">
                <a:latin typeface="Arial" charset="0"/>
                <a:cs typeface="Arial" charset="0"/>
              </a:rPr>
              <a:t>Predominan en estas condiciones bioclimáticas</a:t>
            </a:r>
          </a:p>
        </p:txBody>
      </p:sp>
      <p:pic>
        <p:nvPicPr>
          <p:cNvPr id="21510" name="10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5" y="1628800"/>
            <a:ext cx="4572877" cy="2286000"/>
          </a:xfrm>
        </p:spPr>
      </p:pic>
      <p:sp>
        <p:nvSpPr>
          <p:cNvPr id="21507" name="7 Marcador de texto"/>
          <p:cNvSpPr>
            <a:spLocks noGrp="1"/>
          </p:cNvSpPr>
          <p:nvPr>
            <p:ph type="body" idx="4294967295"/>
          </p:nvPr>
        </p:nvSpPr>
        <p:spPr>
          <a:xfrm>
            <a:off x="0" y="1656144"/>
            <a:ext cx="4040188" cy="639763"/>
          </a:xfrm>
        </p:spPr>
        <p:txBody>
          <a:bodyPr/>
          <a:lstStyle/>
          <a:p>
            <a:pPr marL="0" indent="0" algn="ctr">
              <a:buNone/>
            </a:pPr>
            <a:r>
              <a:rPr lang="es-MX" sz="2400" b="1" dirty="0" smtClean="0">
                <a:latin typeface="Arial" pitchFamily="34" charset="0"/>
                <a:cs typeface="Arial" pitchFamily="34" charset="0"/>
              </a:rPr>
              <a:t>Desiertos árticos</a:t>
            </a:r>
          </a:p>
        </p:txBody>
      </p:sp>
      <p:sp>
        <p:nvSpPr>
          <p:cNvPr id="21508" name="8 Marcador de texto"/>
          <p:cNvSpPr>
            <a:spLocks noGrp="1"/>
          </p:cNvSpPr>
          <p:nvPr>
            <p:ph type="body" sz="quarter" idx="4294967295"/>
          </p:nvPr>
        </p:nvSpPr>
        <p:spPr>
          <a:xfrm>
            <a:off x="5102225" y="2708275"/>
            <a:ext cx="4041775" cy="639763"/>
          </a:xfrm>
        </p:spPr>
        <p:txBody>
          <a:bodyPr/>
          <a:lstStyle/>
          <a:p>
            <a:r>
              <a:rPr lang="es-MX" dirty="0" smtClean="0"/>
              <a:t>Bosque ártico de coníferas</a:t>
            </a:r>
          </a:p>
        </p:txBody>
      </p:sp>
      <p:pic>
        <p:nvPicPr>
          <p:cNvPr id="21509" name="5 Marcador de contenido"/>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8975" y="3914800"/>
            <a:ext cx="4565901" cy="2997200"/>
          </a:xfr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914800"/>
            <a:ext cx="4572877" cy="2930644"/>
          </a:xfrm>
          <a:prstGeom prst="rect">
            <a:avLst/>
          </a:prstGeom>
        </p:spPr>
      </p:pic>
      <p:sp>
        <p:nvSpPr>
          <p:cNvPr id="3" name="2 Rectángulo"/>
          <p:cNvSpPr/>
          <p:nvPr/>
        </p:nvSpPr>
        <p:spPr>
          <a:xfrm>
            <a:off x="523051" y="4067864"/>
            <a:ext cx="2910990" cy="461665"/>
          </a:xfrm>
          <a:prstGeom prst="rect">
            <a:avLst/>
          </a:prstGeom>
        </p:spPr>
        <p:txBody>
          <a:bodyPr wrap="none">
            <a:spAutoFit/>
          </a:bodyPr>
          <a:lstStyle/>
          <a:p>
            <a:r>
              <a:rPr lang="es-MX" sz="2400" b="1" dirty="0" smtClean="0">
                <a:latin typeface="Arial" pitchFamily="34" charset="0"/>
                <a:cs typeface="Arial" pitchFamily="34" charset="0"/>
              </a:rPr>
              <a:t>Tundra de llanura </a:t>
            </a:r>
            <a:endParaRPr lang="es-MX" sz="2400" b="1" dirty="0">
              <a:latin typeface="Arial" pitchFamily="34" charset="0"/>
              <a:cs typeface="Arial" pitchFamily="34" charset="0"/>
            </a:endParaRPr>
          </a:p>
        </p:txBody>
      </p:sp>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877" y="1628800"/>
            <a:ext cx="4572000" cy="2286000"/>
          </a:xfrm>
          <a:prstGeom prst="rect">
            <a:avLst/>
          </a:prstGeom>
        </p:spPr>
      </p:pic>
      <p:sp>
        <p:nvSpPr>
          <p:cNvPr id="6" name="5 Rectángulo"/>
          <p:cNvSpPr/>
          <p:nvPr/>
        </p:nvSpPr>
        <p:spPr>
          <a:xfrm>
            <a:off x="4437573" y="1730783"/>
            <a:ext cx="4842608" cy="461665"/>
          </a:xfrm>
          <a:prstGeom prst="rect">
            <a:avLst/>
          </a:prstGeom>
        </p:spPr>
        <p:txBody>
          <a:bodyPr wrap="none">
            <a:spAutoFit/>
          </a:bodyPr>
          <a:lstStyle/>
          <a:p>
            <a:r>
              <a:rPr lang="es-MX" sz="2400" b="1" dirty="0" smtClean="0">
                <a:latin typeface="Arial" pitchFamily="34" charset="0"/>
                <a:cs typeface="Arial" pitchFamily="34" charset="0"/>
              </a:rPr>
              <a:t>Tundra  alpina en las montañas </a:t>
            </a:r>
            <a:endParaRPr lang="es-MX" sz="2400" b="1" dirty="0">
              <a:latin typeface="Arial" pitchFamily="34" charset="0"/>
              <a:cs typeface="Arial" pitchFamily="34" charset="0"/>
            </a:endParaRPr>
          </a:p>
        </p:txBody>
      </p:sp>
      <p:sp>
        <p:nvSpPr>
          <p:cNvPr id="7" name="6 Rectángulo"/>
          <p:cNvSpPr/>
          <p:nvPr/>
        </p:nvSpPr>
        <p:spPr>
          <a:xfrm>
            <a:off x="4716016" y="3914800"/>
            <a:ext cx="2588786" cy="461665"/>
          </a:xfrm>
          <a:prstGeom prst="rect">
            <a:avLst/>
          </a:prstGeom>
        </p:spPr>
        <p:txBody>
          <a:bodyPr wrap="none">
            <a:spAutoFit/>
          </a:bodyPr>
          <a:lstStyle/>
          <a:p>
            <a:r>
              <a:rPr lang="es-MX" sz="2400" b="1" dirty="0" smtClean="0">
                <a:latin typeface="Arial" pitchFamily="34" charset="0"/>
                <a:cs typeface="Arial" pitchFamily="34" charset="0"/>
              </a:rPr>
              <a:t>Tundra  arbórea </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372054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style>
          <a:lnRef idx="2">
            <a:schemeClr val="accent1"/>
          </a:lnRef>
          <a:fillRef idx="1">
            <a:schemeClr val="lt1"/>
          </a:fillRef>
          <a:effectRef idx="0">
            <a:schemeClr val="accent1"/>
          </a:effectRef>
          <a:fontRef idx="minor">
            <a:schemeClr val="dk1"/>
          </a:fontRef>
        </p:style>
        <p:txBody>
          <a:bodyPr/>
          <a:lstStyle/>
          <a:p>
            <a:r>
              <a:rPr lang="es-MX" dirty="0" smtClean="0"/>
              <a:t>Ejemplos de Fauna ártica </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8"/>
            <a:ext cx="9144000" cy="5517232"/>
          </a:xfrm>
        </p:spPr>
      </p:pic>
      <p:sp>
        <p:nvSpPr>
          <p:cNvPr id="5" name="4 CuadroTexto"/>
          <p:cNvSpPr txBox="1"/>
          <p:nvPr/>
        </p:nvSpPr>
        <p:spPr>
          <a:xfrm>
            <a:off x="4082309" y="3676382"/>
            <a:ext cx="1245662" cy="369332"/>
          </a:xfrm>
          <a:prstGeom prst="rect">
            <a:avLst/>
          </a:prstGeom>
          <a:noFill/>
        </p:spPr>
        <p:txBody>
          <a:bodyPr wrap="none" rtlCol="0">
            <a:spAutoFit/>
          </a:bodyPr>
          <a:lstStyle/>
          <a:p>
            <a:r>
              <a:rPr lang="es-MX" b="1" dirty="0" smtClean="0"/>
              <a:t>Búho </a:t>
            </a:r>
            <a:r>
              <a:rPr lang="es-MX" b="1" dirty="0" err="1" smtClean="0"/>
              <a:t>nival</a:t>
            </a:r>
            <a:r>
              <a:rPr lang="es-MX" b="1" dirty="0" smtClean="0"/>
              <a:t> </a:t>
            </a:r>
            <a:endParaRPr lang="es-MX" b="1" dirty="0"/>
          </a:p>
        </p:txBody>
      </p:sp>
      <p:sp>
        <p:nvSpPr>
          <p:cNvPr id="6" name="5 CuadroTexto"/>
          <p:cNvSpPr txBox="1"/>
          <p:nvPr/>
        </p:nvSpPr>
        <p:spPr>
          <a:xfrm>
            <a:off x="4082309" y="6394479"/>
            <a:ext cx="1721433" cy="369332"/>
          </a:xfrm>
          <a:prstGeom prst="rect">
            <a:avLst/>
          </a:prstGeom>
          <a:noFill/>
        </p:spPr>
        <p:txBody>
          <a:bodyPr wrap="none" rtlCol="0">
            <a:spAutoFit/>
          </a:bodyPr>
          <a:lstStyle/>
          <a:p>
            <a:r>
              <a:rPr lang="es-MX" b="1" dirty="0" smtClean="0"/>
              <a:t>Narval y Beluga </a:t>
            </a:r>
            <a:endParaRPr lang="es-MX" b="1" dirty="0"/>
          </a:p>
        </p:txBody>
      </p:sp>
      <p:sp>
        <p:nvSpPr>
          <p:cNvPr id="7" name="6 CuadroTexto"/>
          <p:cNvSpPr txBox="1"/>
          <p:nvPr/>
        </p:nvSpPr>
        <p:spPr>
          <a:xfrm>
            <a:off x="7124595" y="6274807"/>
            <a:ext cx="1159292" cy="369332"/>
          </a:xfrm>
          <a:prstGeom prst="rect">
            <a:avLst/>
          </a:prstGeom>
          <a:noFill/>
        </p:spPr>
        <p:txBody>
          <a:bodyPr wrap="none" rtlCol="0">
            <a:spAutoFit/>
          </a:bodyPr>
          <a:lstStyle/>
          <a:p>
            <a:r>
              <a:rPr lang="es-MX" b="1" dirty="0" smtClean="0"/>
              <a:t>Oso polar </a:t>
            </a:r>
            <a:endParaRPr lang="es-MX" b="1" dirty="0"/>
          </a:p>
        </p:txBody>
      </p:sp>
      <p:sp>
        <p:nvSpPr>
          <p:cNvPr id="8" name="7 CuadroTexto"/>
          <p:cNvSpPr txBox="1"/>
          <p:nvPr/>
        </p:nvSpPr>
        <p:spPr>
          <a:xfrm>
            <a:off x="827584" y="3356992"/>
            <a:ext cx="1428917" cy="400110"/>
          </a:xfrm>
          <a:prstGeom prst="rect">
            <a:avLst/>
          </a:prstGeom>
          <a:noFill/>
        </p:spPr>
        <p:txBody>
          <a:bodyPr wrap="none" rtlCol="0">
            <a:spAutoFit/>
          </a:bodyPr>
          <a:lstStyle/>
          <a:p>
            <a:r>
              <a:rPr lang="es-MX" sz="2000" b="1" dirty="0" smtClean="0"/>
              <a:t>Zorro ártico</a:t>
            </a:r>
            <a:endParaRPr lang="es-MX" sz="2000" b="1" dirty="0"/>
          </a:p>
        </p:txBody>
      </p:sp>
      <p:sp>
        <p:nvSpPr>
          <p:cNvPr id="9" name="8 CuadroTexto"/>
          <p:cNvSpPr txBox="1"/>
          <p:nvPr/>
        </p:nvSpPr>
        <p:spPr>
          <a:xfrm>
            <a:off x="683568" y="6394479"/>
            <a:ext cx="1616596" cy="400110"/>
          </a:xfrm>
          <a:prstGeom prst="rect">
            <a:avLst/>
          </a:prstGeom>
          <a:noFill/>
        </p:spPr>
        <p:txBody>
          <a:bodyPr wrap="none" rtlCol="0">
            <a:spAutoFit/>
          </a:bodyPr>
          <a:lstStyle/>
          <a:p>
            <a:r>
              <a:rPr lang="es-MX" sz="2000" b="1" dirty="0" smtClean="0"/>
              <a:t>Liebre ártica  </a:t>
            </a:r>
            <a:endParaRPr lang="es-MX" sz="2000" b="1" dirty="0"/>
          </a:p>
        </p:txBody>
      </p:sp>
      <p:sp>
        <p:nvSpPr>
          <p:cNvPr id="10" name="9 CuadroTexto"/>
          <p:cNvSpPr txBox="1"/>
          <p:nvPr/>
        </p:nvSpPr>
        <p:spPr>
          <a:xfrm>
            <a:off x="7020272" y="3757102"/>
            <a:ext cx="1367939" cy="369332"/>
          </a:xfrm>
          <a:prstGeom prst="rect">
            <a:avLst/>
          </a:prstGeom>
          <a:noFill/>
        </p:spPr>
        <p:txBody>
          <a:bodyPr wrap="none" rtlCol="0">
            <a:spAutoFit/>
          </a:bodyPr>
          <a:lstStyle/>
          <a:p>
            <a:r>
              <a:rPr lang="es-MX" b="1" dirty="0" smtClean="0"/>
              <a:t>Escúa ártica </a:t>
            </a:r>
            <a:endParaRPr lang="es-MX" b="1" dirty="0"/>
          </a:p>
        </p:txBody>
      </p:sp>
      <p:pic>
        <p:nvPicPr>
          <p:cNvPr id="11"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32046"/>
          <a:stretch/>
        </p:blipFill>
        <p:spPr>
          <a:xfrm>
            <a:off x="3059832" y="4045714"/>
            <a:ext cx="3024336" cy="2841173"/>
          </a:xfrm>
          <a:prstGeom prst="rect">
            <a:avLst/>
          </a:prstGeom>
        </p:spPr>
      </p:pic>
      <p:sp>
        <p:nvSpPr>
          <p:cNvPr id="12" name="11 CuadroTexto"/>
          <p:cNvSpPr txBox="1"/>
          <p:nvPr/>
        </p:nvSpPr>
        <p:spPr>
          <a:xfrm>
            <a:off x="3238488" y="6447879"/>
            <a:ext cx="938142" cy="400110"/>
          </a:xfrm>
          <a:prstGeom prst="rect">
            <a:avLst/>
          </a:prstGeom>
          <a:noFill/>
        </p:spPr>
        <p:txBody>
          <a:bodyPr wrap="none" rtlCol="0">
            <a:spAutoFit/>
          </a:bodyPr>
          <a:lstStyle/>
          <a:p>
            <a:r>
              <a:rPr lang="es-MX" sz="2000" b="1" dirty="0" smtClean="0"/>
              <a:t>Narval </a:t>
            </a:r>
            <a:endParaRPr lang="es-MX" sz="2000" b="1" dirty="0"/>
          </a:p>
        </p:txBody>
      </p:sp>
    </p:spTree>
    <p:extLst>
      <p:ext uri="{BB962C8B-B14F-4D97-AF65-F5344CB8AC3E}">
        <p14:creationId xmlns:p14="http://schemas.microsoft.com/office/powerpoint/2010/main" val="166899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1"/>
          </p:nvPr>
        </p:nvSpPr>
        <p:spPr>
          <a:xfrm>
            <a:off x="468313" y="1125538"/>
            <a:ext cx="8229600" cy="4525962"/>
          </a:xfrm>
        </p:spPr>
        <p:txBody>
          <a:bodyPr/>
          <a:lstStyle/>
          <a:p>
            <a:pPr algn="just"/>
            <a:r>
              <a:rPr lang="es-MX" smtClean="0">
                <a:latin typeface="Arial" charset="0"/>
                <a:cs typeface="Arial" charset="0"/>
              </a:rPr>
              <a:t>Los  paisajes físico geográficos del continente América del Norte   conforman un complejo mosaico que expresa la combinación diferenciada de los factores endógenos representados por el basamento geólogo geomorfológico con los factores exógenos representados por las características hidroclimáticas y edafobiogénicas. </a:t>
            </a:r>
          </a:p>
        </p:txBody>
      </p:sp>
    </p:spTree>
    <p:extLst>
      <p:ext uri="{BB962C8B-B14F-4D97-AF65-F5344CB8AC3E}">
        <p14:creationId xmlns:p14="http://schemas.microsoft.com/office/powerpoint/2010/main" val="369604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643944"/>
            <a:ext cx="5736446" cy="3143250"/>
          </a:xfrm>
          <a:prstGeom prst="rect">
            <a:avLst/>
          </a:prstGeom>
        </p:spPr>
      </p:pic>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6" y="3747914"/>
            <a:ext cx="4795800" cy="3143250"/>
          </a:xfr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620688"/>
            <a:ext cx="4499992" cy="3143250"/>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54" y="620688"/>
            <a:ext cx="4630370" cy="3143250"/>
          </a:xfrm>
          <a:prstGeom prst="rect">
            <a:avLst/>
          </a:prstGeom>
        </p:spPr>
      </p:pic>
      <p:sp>
        <p:nvSpPr>
          <p:cNvPr id="8" name="7 CuadroTexto"/>
          <p:cNvSpPr txBox="1"/>
          <p:nvPr/>
        </p:nvSpPr>
        <p:spPr>
          <a:xfrm>
            <a:off x="3563888" y="908720"/>
            <a:ext cx="960969" cy="400110"/>
          </a:xfrm>
          <a:prstGeom prst="rect">
            <a:avLst/>
          </a:prstGeom>
          <a:noFill/>
        </p:spPr>
        <p:txBody>
          <a:bodyPr wrap="none" rtlCol="0">
            <a:spAutoFit/>
          </a:bodyPr>
          <a:lstStyle/>
          <a:p>
            <a:r>
              <a:rPr lang="es-MX" sz="2000" b="1" dirty="0" smtClean="0">
                <a:solidFill>
                  <a:srgbClr val="FFFF00"/>
                </a:solidFill>
              </a:rPr>
              <a:t>Beluga </a:t>
            </a:r>
            <a:endParaRPr lang="es-MX" sz="2000" b="1" dirty="0">
              <a:solidFill>
                <a:srgbClr val="FFFF00"/>
              </a:solidFill>
            </a:endParaRPr>
          </a:p>
        </p:txBody>
      </p:sp>
      <p:sp>
        <p:nvSpPr>
          <p:cNvPr id="9" name="8 CuadroTexto"/>
          <p:cNvSpPr txBox="1"/>
          <p:nvPr/>
        </p:nvSpPr>
        <p:spPr>
          <a:xfrm>
            <a:off x="5940152" y="908720"/>
            <a:ext cx="2447273" cy="369332"/>
          </a:xfrm>
          <a:prstGeom prst="rect">
            <a:avLst/>
          </a:prstGeom>
          <a:noFill/>
        </p:spPr>
        <p:txBody>
          <a:bodyPr wrap="none" rtlCol="0">
            <a:spAutoFit/>
          </a:bodyPr>
          <a:lstStyle/>
          <a:p>
            <a:r>
              <a:rPr lang="es-MX" b="1" dirty="0" smtClean="0"/>
              <a:t>Tiburón de Groenlandia</a:t>
            </a:r>
            <a:endParaRPr lang="es-MX" b="1" dirty="0"/>
          </a:p>
        </p:txBody>
      </p:sp>
      <p:sp>
        <p:nvSpPr>
          <p:cNvPr id="10" name="9 CuadroTexto"/>
          <p:cNvSpPr txBox="1"/>
          <p:nvPr/>
        </p:nvSpPr>
        <p:spPr>
          <a:xfrm>
            <a:off x="157654" y="4005064"/>
            <a:ext cx="1435329" cy="400110"/>
          </a:xfrm>
          <a:prstGeom prst="rect">
            <a:avLst/>
          </a:prstGeom>
          <a:noFill/>
        </p:spPr>
        <p:txBody>
          <a:bodyPr wrap="none" rtlCol="0">
            <a:spAutoFit/>
          </a:bodyPr>
          <a:lstStyle/>
          <a:p>
            <a:r>
              <a:rPr lang="es-MX" sz="2000" b="1" dirty="0" smtClean="0"/>
              <a:t>Lobo ártico </a:t>
            </a:r>
            <a:endParaRPr lang="es-MX" sz="2000" b="1" dirty="0"/>
          </a:p>
        </p:txBody>
      </p:sp>
      <p:sp>
        <p:nvSpPr>
          <p:cNvPr id="11" name="10 CuadroTexto"/>
          <p:cNvSpPr txBox="1"/>
          <p:nvPr/>
        </p:nvSpPr>
        <p:spPr>
          <a:xfrm>
            <a:off x="5180255" y="4090656"/>
            <a:ext cx="788421" cy="400110"/>
          </a:xfrm>
          <a:prstGeom prst="rect">
            <a:avLst/>
          </a:prstGeom>
          <a:noFill/>
        </p:spPr>
        <p:txBody>
          <a:bodyPr wrap="none" rtlCol="0">
            <a:spAutoFit/>
          </a:bodyPr>
          <a:lstStyle/>
          <a:p>
            <a:r>
              <a:rPr lang="es-MX" sz="2000" b="1" dirty="0" smtClean="0"/>
              <a:t>Reno </a:t>
            </a:r>
            <a:endParaRPr lang="es-MX" sz="2000" b="1" dirty="0"/>
          </a:p>
        </p:txBody>
      </p:sp>
    </p:spTree>
    <p:extLst>
      <p:ext uri="{BB962C8B-B14F-4D97-AF65-F5344CB8AC3E}">
        <p14:creationId xmlns:p14="http://schemas.microsoft.com/office/powerpoint/2010/main" val="254282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sz="3600" b="1" dirty="0" smtClean="0">
                <a:latin typeface="Arial" pitchFamily="34" charset="0"/>
                <a:cs typeface="Arial" pitchFamily="34" charset="0"/>
              </a:rPr>
              <a:t>Problemas ambientales en la región </a:t>
            </a:r>
            <a:endParaRPr lang="es-MX" sz="3600" b="1" dirty="0">
              <a:latin typeface="Arial" pitchFamily="34" charset="0"/>
              <a:cs typeface="Arial" pitchFamily="34" charset="0"/>
            </a:endParaRPr>
          </a:p>
        </p:txBody>
      </p:sp>
      <p:sp>
        <p:nvSpPr>
          <p:cNvPr id="7" name="6 Marcador de contenido"/>
          <p:cNvSpPr>
            <a:spLocks noGrp="1"/>
          </p:cNvSpPr>
          <p:nvPr>
            <p:ph idx="1"/>
          </p:nvPr>
        </p:nvSpPr>
        <p:spPr/>
        <p:txBody>
          <a:bodyPr/>
          <a:lstStyle/>
          <a:p>
            <a:pPr algn="just"/>
            <a:r>
              <a:rPr lang="es-MX" dirty="0" smtClean="0"/>
              <a:t>Esta región se encuentra bajo la influencia del:</a:t>
            </a:r>
          </a:p>
          <a:p>
            <a:pPr marL="514350" indent="-514350" algn="just">
              <a:buFont typeface="+mj-lt"/>
              <a:buAutoNum type="arabicPeriod"/>
            </a:pPr>
            <a:r>
              <a:rPr lang="es-MX" dirty="0" smtClean="0"/>
              <a:t>Cambio climático</a:t>
            </a:r>
          </a:p>
          <a:p>
            <a:pPr marL="514350" indent="-514350" algn="just">
              <a:buFont typeface="+mj-lt"/>
              <a:buAutoNum type="arabicPeriod"/>
            </a:pPr>
            <a:r>
              <a:rPr lang="es-MX" dirty="0" smtClean="0"/>
              <a:t>Derretimiento del hielo marino</a:t>
            </a:r>
          </a:p>
          <a:p>
            <a:pPr marL="514350" indent="-514350" algn="just">
              <a:buFont typeface="+mj-lt"/>
              <a:buAutoNum type="arabicPeriod"/>
            </a:pPr>
            <a:r>
              <a:rPr lang="es-MX" dirty="0" smtClean="0"/>
              <a:t>Avances tecnológicos que incluyen la militarización</a:t>
            </a:r>
          </a:p>
          <a:p>
            <a:pPr marL="514350" indent="-514350" algn="just">
              <a:buFont typeface="+mj-lt"/>
              <a:buAutoNum type="arabicPeriod"/>
            </a:pPr>
            <a:r>
              <a:rPr lang="es-MX" dirty="0" smtClean="0"/>
              <a:t>Aumento a nivel mundial de la demanda de recursos naturales y minerales </a:t>
            </a:r>
            <a:endParaRPr lang="es-MX" dirty="0"/>
          </a:p>
        </p:txBody>
      </p:sp>
    </p:spTree>
    <p:extLst>
      <p:ext uri="{BB962C8B-B14F-4D97-AF65-F5344CB8AC3E}">
        <p14:creationId xmlns:p14="http://schemas.microsoft.com/office/powerpoint/2010/main" val="3921206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sz="3600" b="1" dirty="0" smtClean="0">
                <a:latin typeface="Arial" pitchFamily="34" charset="0"/>
                <a:cs typeface="Arial" pitchFamily="34" charset="0"/>
              </a:rPr>
              <a:t>Situaciones de deterioro en la región</a:t>
            </a:r>
            <a:endParaRPr lang="es-MX" sz="3600" b="1" dirty="0">
              <a:latin typeface="Arial" pitchFamily="34" charset="0"/>
              <a:cs typeface="Arial" pitchFamily="34" charset="0"/>
            </a:endParaRPr>
          </a:p>
        </p:txBody>
      </p:sp>
      <p:sp>
        <p:nvSpPr>
          <p:cNvPr id="3" name="2 Marcador de contenido"/>
          <p:cNvSpPr>
            <a:spLocks noGrp="1"/>
          </p:cNvSpPr>
          <p:nvPr>
            <p:ph idx="1"/>
          </p:nvPr>
        </p:nvSpPr>
        <p:spPr>
          <a:xfrm>
            <a:off x="179512" y="1628800"/>
            <a:ext cx="8568952" cy="4525963"/>
          </a:xfrm>
        </p:spPr>
        <p:txBody>
          <a:bodyPr/>
          <a:lstStyle/>
          <a:p>
            <a:pPr algn="just"/>
            <a:r>
              <a:rPr lang="es-MX" dirty="0" smtClean="0"/>
              <a:t>El problema de la presencia militar en la región influye en las poblaciones indígenas y fauna de la zona, pues los países pertenecientes a la OTAN que limitan con el Círculo Polar Ártico tienen una fuerte capacidad de vigilancia así como un aumento de la frecuencia de maniobras militares en la región. </a:t>
            </a:r>
            <a:endParaRPr lang="es-MX" dirty="0"/>
          </a:p>
        </p:txBody>
      </p:sp>
    </p:spTree>
    <p:extLst>
      <p:ext uri="{BB962C8B-B14F-4D97-AF65-F5344CB8AC3E}">
        <p14:creationId xmlns:p14="http://schemas.microsoft.com/office/powerpoint/2010/main" val="296993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645"/>
            <a:ext cx="8229600" cy="827067"/>
          </a:xfrm>
        </p:spPr>
        <p:style>
          <a:lnRef idx="2">
            <a:schemeClr val="accent1"/>
          </a:lnRef>
          <a:fillRef idx="1">
            <a:schemeClr val="lt1"/>
          </a:fillRef>
          <a:effectRef idx="0">
            <a:schemeClr val="accent1"/>
          </a:effectRef>
          <a:fontRef idx="minor">
            <a:schemeClr val="dk1"/>
          </a:fontRef>
        </p:style>
        <p:txBody>
          <a:bodyPr/>
          <a:lstStyle/>
          <a:p>
            <a:r>
              <a:rPr lang="es-MX" dirty="0" smtClean="0"/>
              <a:t>Medidas para su mitigación</a:t>
            </a:r>
            <a:endParaRPr lang="es-MX" dirty="0"/>
          </a:p>
        </p:txBody>
      </p:sp>
      <p:sp>
        <p:nvSpPr>
          <p:cNvPr id="3" name="2 Marcador de contenido"/>
          <p:cNvSpPr>
            <a:spLocks noGrp="1"/>
          </p:cNvSpPr>
          <p:nvPr>
            <p:ph idx="1"/>
          </p:nvPr>
        </p:nvSpPr>
        <p:spPr>
          <a:xfrm>
            <a:off x="107504" y="980728"/>
            <a:ext cx="8856984" cy="4525963"/>
          </a:xfrm>
        </p:spPr>
        <p:txBody>
          <a:bodyPr/>
          <a:lstStyle/>
          <a:p>
            <a:pPr algn="just"/>
            <a:r>
              <a:rPr lang="es-MX" dirty="0" smtClean="0"/>
              <a:t>Incremento de la presencia militar canadiense y estadounidense en la zona para asegurar la soberanía de la región </a:t>
            </a:r>
            <a:r>
              <a:rPr lang="es-MX" b="1" dirty="0" smtClean="0"/>
              <a:t>(toda una contradicción, pues no tienen en cuenta el valor de la fauna de la región)</a:t>
            </a:r>
          </a:p>
          <a:p>
            <a:pPr algn="just"/>
            <a:r>
              <a:rPr lang="es-MX" dirty="0" smtClean="0"/>
              <a:t>Aplicación de políticas de gestión responsable  en el Ártico</a:t>
            </a:r>
          </a:p>
          <a:p>
            <a:pPr algn="just"/>
            <a:r>
              <a:rPr lang="es-MX" dirty="0" smtClean="0"/>
              <a:t>Estrategias de adaptación al cambio climático para proteger los intereses de EE.UU y Canadá</a:t>
            </a:r>
          </a:p>
          <a:p>
            <a:pPr algn="just"/>
            <a:r>
              <a:rPr lang="es-MX" dirty="0" smtClean="0"/>
              <a:t>Realización de foros internacionales y de cooperación entre las naciones del Consejo Ártico</a:t>
            </a:r>
            <a:endParaRPr lang="es-MX" dirty="0"/>
          </a:p>
        </p:txBody>
      </p:sp>
    </p:spTree>
    <p:extLst>
      <p:ext uri="{BB962C8B-B14F-4D97-AF65-F5344CB8AC3E}">
        <p14:creationId xmlns:p14="http://schemas.microsoft.com/office/powerpoint/2010/main" val="76354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lecha abajo"/>
          <p:cNvSpPr/>
          <p:nvPr/>
        </p:nvSpPr>
        <p:spPr>
          <a:xfrm>
            <a:off x="900113" y="1125538"/>
            <a:ext cx="576262" cy="223202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0243" name="1 Título"/>
          <p:cNvSpPr>
            <a:spLocks noGrp="1"/>
          </p:cNvSpPr>
          <p:nvPr>
            <p:ph type="title"/>
          </p:nvPr>
        </p:nvSpPr>
        <p:spPr>
          <a:xfrm>
            <a:off x="468313" y="269875"/>
            <a:ext cx="8229600" cy="1143000"/>
          </a:xfrm>
          <a:solidFill>
            <a:srgbClr val="002060"/>
          </a:solidFill>
        </p:spPr>
        <p:txBody>
          <a:bodyPr/>
          <a:lstStyle/>
          <a:p>
            <a:r>
              <a:rPr lang="es-MX" b="1" smtClean="0">
                <a:solidFill>
                  <a:srgbClr val="FFFF00"/>
                </a:solidFill>
                <a:latin typeface="Arial" charset="0"/>
                <a:cs typeface="Arial" charset="0"/>
              </a:rPr>
              <a:t>Paisajes de América del Norte</a:t>
            </a:r>
          </a:p>
        </p:txBody>
      </p:sp>
      <p:graphicFrame>
        <p:nvGraphicFramePr>
          <p:cNvPr id="4" name="3 Marcador de contenido"/>
          <p:cNvGraphicFramePr>
            <a:graphicFrameLocks noGrp="1"/>
          </p:cNvGraphicFramePr>
          <p:nvPr>
            <p:ph idx="1"/>
          </p:nvPr>
        </p:nvGraphicFramePr>
        <p:xfrm>
          <a:off x="395536"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42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rtlCol="0">
            <a:normAutofit fontScale="90000"/>
          </a:bodyPr>
          <a:lstStyle/>
          <a:p>
            <a:pPr fontAlgn="auto">
              <a:spcAft>
                <a:spcPts val="0"/>
              </a:spcAft>
              <a:defRPr/>
            </a:pPr>
            <a:r>
              <a:rPr lang="es-MX" b="1" dirty="0">
                <a:solidFill>
                  <a:srgbClr val="FFFF00"/>
                </a:solidFill>
                <a:latin typeface="Arial" pitchFamily="34" charset="0"/>
                <a:cs typeface="Arial" pitchFamily="34" charset="0"/>
              </a:rPr>
              <a:t> SUBCONTINENTE ESTE DE LAS CORDILLERAS </a:t>
            </a:r>
          </a:p>
        </p:txBody>
      </p:sp>
      <p:pic>
        <p:nvPicPr>
          <p:cNvPr id="13315" name="3 Marcador de contenido"/>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25613"/>
            <a:ext cx="8296275" cy="4711700"/>
          </a:xfrm>
        </p:spPr>
      </p:pic>
      <p:cxnSp>
        <p:nvCxnSpPr>
          <p:cNvPr id="6" name="5 Conector recto"/>
          <p:cNvCxnSpPr/>
          <p:nvPr/>
        </p:nvCxnSpPr>
        <p:spPr>
          <a:xfrm>
            <a:off x="1331913" y="1700213"/>
            <a:ext cx="71437" cy="730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433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rtlCol="0">
            <a:normAutofit fontScale="90000"/>
          </a:bodyPr>
          <a:lstStyle/>
          <a:p>
            <a:pPr fontAlgn="auto">
              <a:spcAft>
                <a:spcPts val="0"/>
              </a:spcAft>
              <a:defRPr/>
            </a:pPr>
            <a:r>
              <a:rPr lang="es-MX" b="1" dirty="0">
                <a:solidFill>
                  <a:srgbClr val="FFFF00"/>
                </a:solidFill>
                <a:latin typeface="Arial" pitchFamily="34" charset="0"/>
                <a:cs typeface="Arial" pitchFamily="34" charset="0"/>
              </a:rPr>
              <a:t> SUBCONTINENTE ESTE DE LAS CORDILLERAS </a:t>
            </a:r>
          </a:p>
        </p:txBody>
      </p:sp>
      <p:pic>
        <p:nvPicPr>
          <p:cNvPr id="14339" name="3 Marcador de contenido"/>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4500" y="1590675"/>
            <a:ext cx="8375650" cy="4548188"/>
          </a:xfrm>
        </p:spPr>
      </p:pic>
      <p:cxnSp>
        <p:nvCxnSpPr>
          <p:cNvPr id="6" name="5 Conector recto"/>
          <p:cNvCxnSpPr/>
          <p:nvPr/>
        </p:nvCxnSpPr>
        <p:spPr>
          <a:xfrm>
            <a:off x="1331913" y="1700213"/>
            <a:ext cx="71437" cy="730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2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solidFill>
            <a:schemeClr val="tx2"/>
          </a:solidFill>
        </p:spPr>
        <p:txBody>
          <a:bodyPr>
            <a:normAutofit fontScale="90000"/>
          </a:bodyPr>
          <a:lstStyle/>
          <a:p>
            <a:r>
              <a:rPr lang="es-MX" sz="3600" b="1" smtClean="0">
                <a:solidFill>
                  <a:srgbClr val="FFFF00"/>
                </a:solidFill>
                <a:latin typeface="Arial" charset="0"/>
                <a:cs typeface="Arial" charset="0"/>
              </a:rPr>
              <a:t>Particularidades  morfoestructurales y macroclimáticas</a:t>
            </a:r>
          </a:p>
        </p:txBody>
      </p:sp>
      <p:graphicFrame>
        <p:nvGraphicFramePr>
          <p:cNvPr id="6" name="5 Marcador de contenido"/>
          <p:cNvGraphicFramePr>
            <a:graphicFrameLocks noGrp="1"/>
          </p:cNvGraphicFramePr>
          <p:nvPr>
            <p:ph sz="half" idx="1"/>
          </p:nvPr>
        </p:nvGraphicFramePr>
        <p:xfrm>
          <a:off x="179512" y="155679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sz="half" idx="2"/>
          </p:nvPr>
        </p:nvGraphicFramePr>
        <p:xfrm>
          <a:off x="5105400" y="1700808"/>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11 Cerrar llave"/>
          <p:cNvSpPr/>
          <p:nvPr/>
        </p:nvSpPr>
        <p:spPr>
          <a:xfrm>
            <a:off x="4530725" y="1746250"/>
            <a:ext cx="185738" cy="4059238"/>
          </a:xfrm>
          <a:prstGeom prst="rightBrace">
            <a:avLst/>
          </a:prstGeom>
          <a:solidFill>
            <a:schemeClr val="tx2"/>
          </a:solidFill>
          <a:ln w="762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a:p>
        </p:txBody>
      </p:sp>
    </p:spTree>
    <p:extLst>
      <p:ext uri="{BB962C8B-B14F-4D97-AF65-F5344CB8AC3E}">
        <p14:creationId xmlns:p14="http://schemas.microsoft.com/office/powerpoint/2010/main" val="59871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a:ln w="28575">
            <a:solidFill>
              <a:schemeClr val="tx1">
                <a:lumMod val="95000"/>
                <a:lumOff val="5000"/>
              </a:schemeClr>
            </a:solidFill>
          </a:ln>
        </p:spPr>
        <p:txBody>
          <a:bodyPr rtlCol="0">
            <a:normAutofit/>
          </a:bodyPr>
          <a:lstStyle/>
          <a:p>
            <a:pPr fontAlgn="auto">
              <a:spcAft>
                <a:spcPts val="0"/>
              </a:spcAft>
              <a:defRPr/>
            </a:pPr>
            <a:r>
              <a:rPr lang="es-MX" b="1" dirty="0" smtClean="0">
                <a:latin typeface="Arial" pitchFamily="34" charset="0"/>
                <a:cs typeface="Arial" pitchFamily="34" charset="0"/>
              </a:rPr>
              <a:t>REGIÓN ISLAS ÁRTICAS</a:t>
            </a:r>
            <a:endParaRPr lang="es-MX" b="1" dirty="0">
              <a:latin typeface="Arial" pitchFamily="34" charset="0"/>
              <a:cs typeface="Arial" pitchFamily="34" charset="0"/>
            </a:endParaRPr>
          </a:p>
        </p:txBody>
      </p:sp>
      <p:sp>
        <p:nvSpPr>
          <p:cNvPr id="3" name="2 Marcador de contenido"/>
          <p:cNvSpPr>
            <a:spLocks noGrp="1"/>
          </p:cNvSpPr>
          <p:nvPr>
            <p:ph sz="half" idx="1"/>
          </p:nvPr>
        </p:nvSpPr>
        <p:spPr>
          <a:xfrm>
            <a:off x="395288" y="1773238"/>
            <a:ext cx="8353425" cy="4525962"/>
          </a:xfrm>
        </p:spPr>
        <p:style>
          <a:lnRef idx="2">
            <a:schemeClr val="accent1"/>
          </a:lnRef>
          <a:fillRef idx="1">
            <a:schemeClr val="lt1"/>
          </a:fillRef>
          <a:effectRef idx="0">
            <a:schemeClr val="accent1"/>
          </a:effectRef>
          <a:fontRef idx="minor">
            <a:schemeClr val="dk1"/>
          </a:fontRef>
        </p:style>
        <p:txBody>
          <a:bodyPr rtlCol="0">
            <a:noAutofit/>
          </a:bodyPr>
          <a:lstStyle/>
          <a:p>
            <a:pPr algn="just" fontAlgn="auto">
              <a:spcAft>
                <a:spcPts val="0"/>
              </a:spcAft>
              <a:buFont typeface="Arial" pitchFamily="34" charset="0"/>
              <a:buChar char="•"/>
              <a:defRPr/>
            </a:pPr>
            <a:r>
              <a:rPr lang="es-MX" sz="3200" dirty="0">
                <a:latin typeface="Arial" pitchFamily="34" charset="0"/>
                <a:cs typeface="Arial" pitchFamily="34" charset="0"/>
              </a:rPr>
              <a:t>Esta región físico geográfica se localiza en la porción septentrional del continente Norteamericano, predominantemente al norte  del  </a:t>
            </a:r>
            <a:r>
              <a:rPr lang="es-MX" sz="3200" dirty="0" smtClean="0">
                <a:latin typeface="Arial" pitchFamily="34" charset="0"/>
                <a:cs typeface="Arial" pitchFamily="34" charset="0"/>
              </a:rPr>
              <a:t>Círculo  </a:t>
            </a:r>
            <a:r>
              <a:rPr lang="es-MX" sz="3200" dirty="0">
                <a:latin typeface="Arial" pitchFamily="34" charset="0"/>
                <a:cs typeface="Arial" pitchFamily="34" charset="0"/>
              </a:rPr>
              <a:t>Polar  Ártico  con una superficie de más de 3 000 000 km2. Incluye el archipiélago Ártico Canadiense, las penínsulas de </a:t>
            </a:r>
            <a:r>
              <a:rPr lang="es-MX" sz="3200" dirty="0" err="1">
                <a:latin typeface="Arial" pitchFamily="34" charset="0"/>
                <a:cs typeface="Arial" pitchFamily="34" charset="0"/>
              </a:rPr>
              <a:t>Boothia</a:t>
            </a:r>
            <a:r>
              <a:rPr lang="es-MX" sz="3200" dirty="0">
                <a:latin typeface="Arial" pitchFamily="34" charset="0"/>
                <a:cs typeface="Arial" pitchFamily="34" charset="0"/>
              </a:rPr>
              <a:t> y </a:t>
            </a:r>
            <a:r>
              <a:rPr lang="es-MX" sz="3200" dirty="0" err="1">
                <a:latin typeface="Arial" pitchFamily="34" charset="0"/>
                <a:cs typeface="Arial" pitchFamily="34" charset="0"/>
              </a:rPr>
              <a:t>Melville</a:t>
            </a:r>
            <a:r>
              <a:rPr lang="es-MX" sz="3200" dirty="0">
                <a:latin typeface="Arial" pitchFamily="34" charset="0"/>
                <a:cs typeface="Arial" pitchFamily="34" charset="0"/>
              </a:rPr>
              <a:t> y la Isla de Groenlandia, </a:t>
            </a:r>
          </a:p>
        </p:txBody>
      </p:sp>
    </p:spTree>
    <p:extLst>
      <p:ext uri="{BB962C8B-B14F-4D97-AF65-F5344CB8AC3E}">
        <p14:creationId xmlns:p14="http://schemas.microsoft.com/office/powerpoint/2010/main" val="920478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t="15483" b="15562"/>
          <a:stretch>
            <a:fillRect/>
          </a:stretch>
        </p:blipFill>
        <p:spPr>
          <a:xfrm>
            <a:off x="0" y="0"/>
            <a:ext cx="9144000" cy="6742113"/>
          </a:xfrm>
        </p:spPr>
      </p:pic>
      <p:sp>
        <p:nvSpPr>
          <p:cNvPr id="9" name="8 Elipse"/>
          <p:cNvSpPr/>
          <p:nvPr/>
        </p:nvSpPr>
        <p:spPr>
          <a:xfrm>
            <a:off x="0" y="2276475"/>
            <a:ext cx="4356100" cy="3529013"/>
          </a:xfrm>
          <a:prstGeom prst="ellipse">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prstClr val="white"/>
              </a:solidFill>
            </a:endParaRPr>
          </a:p>
        </p:txBody>
      </p:sp>
    </p:spTree>
    <p:extLst>
      <p:ext uri="{BB962C8B-B14F-4D97-AF65-F5344CB8AC3E}">
        <p14:creationId xmlns:p14="http://schemas.microsoft.com/office/powerpoint/2010/main" val="18818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22225"/>
            <a:ext cx="8229600" cy="814388"/>
          </a:xfrm>
        </p:spPr>
        <p:txBody>
          <a:bodyPr/>
          <a:lstStyle/>
          <a:p>
            <a:r>
              <a:rPr lang="es-MX" smtClean="0"/>
              <a:t>Geomorfología de la región </a:t>
            </a:r>
          </a:p>
        </p:txBody>
      </p:sp>
      <p:sp>
        <p:nvSpPr>
          <p:cNvPr id="5" name="4 Marcador de contenido"/>
          <p:cNvSpPr>
            <a:spLocks noGrp="1"/>
          </p:cNvSpPr>
          <p:nvPr>
            <p:ph sz="half" idx="2"/>
          </p:nvPr>
        </p:nvSpPr>
        <p:spPr>
          <a:xfrm>
            <a:off x="395536" y="836712"/>
            <a:ext cx="8413750" cy="1368425"/>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marL="0" indent="0" algn="just" fontAlgn="auto">
              <a:spcAft>
                <a:spcPts val="0"/>
              </a:spcAft>
              <a:buFont typeface="Arial" pitchFamily="34" charset="0"/>
              <a:buNone/>
              <a:defRPr/>
            </a:pPr>
            <a:r>
              <a:rPr lang="es-MX" dirty="0">
                <a:latin typeface="Arial" pitchFamily="34" charset="0"/>
                <a:cs typeface="Arial" pitchFamily="34" charset="0"/>
              </a:rPr>
              <a:t>La base del </a:t>
            </a:r>
            <a:r>
              <a:rPr lang="es-MX" dirty="0" smtClean="0">
                <a:latin typeface="Arial" pitchFamily="34" charset="0"/>
                <a:cs typeface="Arial" pitchFamily="34" charset="0"/>
              </a:rPr>
              <a:t>relieve (basamento geomorfológico) lo </a:t>
            </a:r>
            <a:r>
              <a:rPr lang="es-MX" dirty="0">
                <a:latin typeface="Arial" pitchFamily="34" charset="0"/>
                <a:cs typeface="Arial" pitchFamily="34" charset="0"/>
              </a:rPr>
              <a:t>constituye la placa </a:t>
            </a:r>
            <a:r>
              <a:rPr lang="es-MX" dirty="0" smtClean="0">
                <a:latin typeface="Arial" pitchFamily="34" charset="0"/>
                <a:cs typeface="Arial" pitchFamily="34" charset="0"/>
              </a:rPr>
              <a:t>norteamericana con </a:t>
            </a:r>
            <a:r>
              <a:rPr lang="es-MX" dirty="0">
                <a:latin typeface="Arial" pitchFamily="34" charset="0"/>
                <a:cs typeface="Arial" pitchFamily="34" charset="0"/>
              </a:rPr>
              <a:t>corteza continental  </a:t>
            </a:r>
            <a:r>
              <a:rPr lang="es-MX" dirty="0" smtClean="0">
                <a:latin typeface="Arial" pitchFamily="34" charset="0"/>
                <a:cs typeface="Arial" pitchFamily="34" charset="0"/>
              </a:rPr>
              <a:t>precámbrica (por ser la parte más antigua del continente). </a:t>
            </a:r>
            <a:endParaRPr lang="es-MX" dirty="0">
              <a:latin typeface="Arial" pitchFamily="34" charset="0"/>
              <a:cs typeface="Arial" pitchFamily="34" charset="0"/>
            </a:endParaRPr>
          </a:p>
        </p:txBody>
      </p:sp>
      <p:pic>
        <p:nvPicPr>
          <p:cNvPr id="4" name="3 Imagen"/>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4355"/>
          <a:stretch/>
        </p:blipFill>
        <p:spPr>
          <a:xfrm>
            <a:off x="2123728" y="2348880"/>
            <a:ext cx="5256584" cy="4320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42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Presentación en pantalla (4:3)</PresentationFormat>
  <Paragraphs>71</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Geografía Regional I Tema 2 Clase 9: Caracterización de las Islas Árticas según Plan Tipo</vt:lpstr>
      <vt:lpstr>Presentación de PowerPoint</vt:lpstr>
      <vt:lpstr>Paisajes de América del Norte</vt:lpstr>
      <vt:lpstr> SUBCONTINENTE ESTE DE LAS CORDILLERAS </vt:lpstr>
      <vt:lpstr> SUBCONTINENTE ESTE DE LAS CORDILLERAS </vt:lpstr>
      <vt:lpstr>Particularidades  morfoestructurales y macroclimáticas</vt:lpstr>
      <vt:lpstr>REGIÓN ISLAS ÁRTICAS</vt:lpstr>
      <vt:lpstr>Presentación de PowerPoint</vt:lpstr>
      <vt:lpstr>Geomorfología de la región </vt:lpstr>
      <vt:lpstr>Geomorfología de la región </vt:lpstr>
      <vt:lpstr>REGIÓN ISLAS ÁRTICAS</vt:lpstr>
      <vt:lpstr>REGIÓN ISLAS ÁRTICAS</vt:lpstr>
      <vt:lpstr>Clima </vt:lpstr>
      <vt:lpstr>Media mensual de las temperaturas mínimas y máximas diarias en Groenlandia</vt:lpstr>
      <vt:lpstr> El régimen pluviométrico es anual con desigual distribución de las precipitaciones en la región</vt:lpstr>
      <vt:lpstr>Características edafobiogénicas</vt:lpstr>
      <vt:lpstr> Vegetación:  </vt:lpstr>
      <vt:lpstr> Predominan en estas condiciones bioclimáticas</vt:lpstr>
      <vt:lpstr>Ejemplos de Fauna ártica </vt:lpstr>
      <vt:lpstr>Presentación de PowerPoint</vt:lpstr>
      <vt:lpstr>Problemas ambientales en la región </vt:lpstr>
      <vt:lpstr>Situaciones de deterioro en la región</vt:lpstr>
      <vt:lpstr>Medidas para su mitigación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Regional I Tema 2 Clase 7: Caracterización de las Islas Árticas según Plan Tipo</dc:title>
  <dc:creator>Maitee</dc:creator>
  <cp:lastModifiedBy>Usuario de Windows</cp:lastModifiedBy>
  <cp:revision>2</cp:revision>
  <dcterms:created xsi:type="dcterms:W3CDTF">2025-11-05T16:23:42Z</dcterms:created>
  <dcterms:modified xsi:type="dcterms:W3CDTF">2025-11-07T18:24:34Z</dcterms:modified>
</cp:coreProperties>
</file>