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B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84C"/>
          </a:solidFill>
        </p:spPr>
      </p:sp>
      <p:sp>
        <p:nvSpPr>
          <p:cNvPr id="3" name="Shape 1"/>
          <p:cNvSpPr/>
          <p:nvPr/>
        </p:nvSpPr>
        <p:spPr>
          <a:xfrm>
            <a:off x="0" y="4572000"/>
            <a:ext cx="9144000" cy="571500"/>
          </a:xfrm>
          <a:prstGeom prst="rect">
            <a:avLst/>
          </a:prstGeom>
          <a:solidFill>
            <a:srgbClr val="12204E"/>
          </a:solidFill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457200"/>
            <a:ext cx="2103120" cy="21031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65760" y="365760"/>
            <a:ext cx="59436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TEORÍA GENERAL DEL DERECHO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365760" y="914400"/>
            <a:ext cx="5943600" cy="10058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La Realización</a:t>
            </a:r>
            <a:endParaRPr lang="en-US" sz="5200" dirty="0"/>
          </a:p>
        </p:txBody>
      </p:sp>
      <p:sp>
        <p:nvSpPr>
          <p:cNvPr id="7" name="Text 4"/>
          <p:cNvSpPr/>
          <p:nvPr/>
        </p:nvSpPr>
        <p:spPr>
          <a:xfrm>
            <a:off x="365760" y="1828800"/>
            <a:ext cx="5943600" cy="9144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C9A84C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del Derecho</a:t>
            </a:r>
            <a:endParaRPr lang="en-US" sz="5200" dirty="0"/>
          </a:p>
        </p:txBody>
      </p:sp>
      <p:sp>
        <p:nvSpPr>
          <p:cNvPr id="8" name="Shape 5"/>
          <p:cNvSpPr/>
          <p:nvPr/>
        </p:nvSpPr>
        <p:spPr>
          <a:xfrm>
            <a:off x="365760" y="2788920"/>
            <a:ext cx="4114800" cy="36576"/>
          </a:xfrm>
          <a:prstGeom prst="rect">
            <a:avLst/>
          </a:prstGeom>
          <a:solidFill>
            <a:srgbClr val="C9A84C"/>
          </a:solidFill>
        </p:spPr>
      </p:sp>
      <p:sp>
        <p:nvSpPr>
          <p:cNvPr id="9" name="Text 6"/>
          <p:cNvSpPr/>
          <p:nvPr/>
        </p:nvSpPr>
        <p:spPr>
          <a:xfrm>
            <a:off x="365760" y="2926080"/>
            <a:ext cx="59436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CADCF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Interpretación · Integración · Aplicación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365760" y="4663440"/>
            <a:ext cx="548640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899B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Segundo </a:t>
            </a:r>
            <a:r>
              <a:rPr lang="es-ES" altLang="en-US" sz="1100" dirty="0">
                <a:solidFill>
                  <a:srgbClr val="8899B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Período</a:t>
            </a:r>
            <a:r>
              <a:rPr lang="en-US" sz="1100" dirty="0">
                <a:solidFill>
                  <a:srgbClr val="8899B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| 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B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0"/>
            <a:ext cx="3200400" cy="5143500"/>
          </a:xfrm>
          <a:prstGeom prst="rect">
            <a:avLst/>
          </a:prstGeom>
          <a:solidFill>
            <a:srgbClr val="12204E"/>
          </a:solidFill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84C"/>
          </a:solidFill>
        </p:spPr>
      </p:sp>
      <p:sp>
        <p:nvSpPr>
          <p:cNvPr id="4" name="Text 2"/>
          <p:cNvSpPr/>
          <p:nvPr/>
        </p:nvSpPr>
        <p:spPr>
          <a:xfrm>
            <a:off x="365760" y="274320"/>
            <a:ext cx="548640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La Legalidad Socialista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365760" y="960120"/>
            <a:ext cx="548640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Principio Rector del Ordenamiento Jurídico Cubano</a:t>
            </a:r>
            <a:endParaRPr lang="en-US" sz="13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457200"/>
            <a:ext cx="1828800" cy="1828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365760" y="1463040"/>
            <a:ext cx="5394960" cy="1463040"/>
          </a:xfrm>
          <a:prstGeom prst="rect">
            <a:avLst/>
          </a:prstGeom>
          <a:solidFill>
            <a:srgbClr val="1E3A7A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365760" y="1463040"/>
            <a:ext cx="109728" cy="1463040"/>
          </a:xfrm>
          <a:prstGeom prst="rect">
            <a:avLst/>
          </a:prstGeom>
          <a:solidFill>
            <a:srgbClr val="C9A84C"/>
          </a:solidFill>
        </p:spPr>
      </p:sp>
      <p:sp>
        <p:nvSpPr>
          <p:cNvPr id="9" name="Text 6"/>
          <p:cNvSpPr/>
          <p:nvPr/>
        </p:nvSpPr>
        <p:spPr>
          <a:xfrm>
            <a:off x="594360" y="1508760"/>
            <a:ext cx="50292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Art. 1 — Constitución de Cuba (2019):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594360" y="1801368"/>
            <a:ext cx="5029200" cy="10058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CADCF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«Cuba es un Estado socialista de Derecho y justicia social, democrático, independiente y soberano, fundado en el trabajo, la dignidad plena del ser humano, el humanismo y la ética para vencer.»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365760" y="3136392"/>
            <a:ext cx="228600" cy="228600"/>
          </a:xfrm>
          <a:prstGeom prst="ellipse">
            <a:avLst/>
          </a:prstGeom>
          <a:solidFill>
            <a:srgbClr val="C9A84C"/>
          </a:solidFill>
        </p:spPr>
      </p:sp>
      <p:sp>
        <p:nvSpPr>
          <p:cNvPr id="12" name="Text 9"/>
          <p:cNvSpPr/>
          <p:nvPr/>
        </p:nvSpPr>
        <p:spPr>
          <a:xfrm>
            <a:off x="685800" y="3063240"/>
            <a:ext cx="502920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Todos los ciudadanos, organizaciones e instituciones estatales deben actuar dentro del marco legal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365760" y="3758184"/>
            <a:ext cx="228600" cy="228600"/>
          </a:xfrm>
          <a:prstGeom prst="ellipse">
            <a:avLst/>
          </a:prstGeom>
          <a:solidFill>
            <a:srgbClr val="C9A84C"/>
          </a:solidFill>
        </p:spPr>
      </p:sp>
      <p:sp>
        <p:nvSpPr>
          <p:cNvPr id="14" name="Text 11"/>
          <p:cNvSpPr/>
          <p:nvPr/>
        </p:nvSpPr>
        <p:spPr>
          <a:xfrm>
            <a:off x="685800" y="3685032"/>
            <a:ext cx="502920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 se trata solo de cumplir normas: se materializa el proyecto social que estas expresan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365760" y="4379976"/>
            <a:ext cx="228600" cy="228600"/>
          </a:xfrm>
          <a:prstGeom prst="ellipse">
            <a:avLst/>
          </a:prstGeom>
          <a:solidFill>
            <a:srgbClr val="C9A84C"/>
          </a:solidFill>
        </p:spPr>
      </p:sp>
      <p:sp>
        <p:nvSpPr>
          <p:cNvPr id="16" name="Text 13"/>
          <p:cNvSpPr/>
          <p:nvPr/>
        </p:nvSpPr>
        <p:spPr>
          <a:xfrm>
            <a:off x="685800" y="4306824"/>
            <a:ext cx="5029200" cy="5486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ADCF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Confiere a la realización del Derecho un carácter político-jurídico de primera importancia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6B"/>
          </a:solidFill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Vocabulario Jurídico Esencial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1143000"/>
            <a:ext cx="4114800" cy="109728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143000"/>
            <a:ext cx="4114800" cy="36576"/>
          </a:xfrm>
          <a:prstGeom prst="rect">
            <a:avLst/>
          </a:prstGeom>
          <a:solidFill>
            <a:srgbClr val="C9A84C"/>
          </a:solidFill>
        </p:spPr>
      </p:sp>
      <p:sp>
        <p:nvSpPr>
          <p:cNvPr id="6" name="Text 4"/>
          <p:cNvSpPr/>
          <p:nvPr/>
        </p:nvSpPr>
        <p:spPr>
          <a:xfrm>
            <a:off x="411480" y="1234440"/>
            <a:ext cx="384048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6B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Subsunción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11480" y="1600200"/>
            <a:ext cx="3840480" cy="56692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Verificar si los hechos del caso encajan en la hipótesis normativa de la ley.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663440" y="1143000"/>
            <a:ext cx="4114800" cy="109728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663440" y="1143000"/>
            <a:ext cx="4114800" cy="36576"/>
          </a:xfrm>
          <a:prstGeom prst="rect">
            <a:avLst/>
          </a:prstGeom>
          <a:solidFill>
            <a:srgbClr val="C9A84C"/>
          </a:solidFill>
        </p:spPr>
      </p:sp>
      <p:sp>
        <p:nvSpPr>
          <p:cNvPr id="10" name="Text 8"/>
          <p:cNvSpPr/>
          <p:nvPr/>
        </p:nvSpPr>
        <p:spPr>
          <a:xfrm>
            <a:off x="4800600" y="1234440"/>
            <a:ext cx="384048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6B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Analogía legis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800600" y="1600200"/>
            <a:ext cx="3840480" cy="56692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Aplicar la norma de un caso similar por identidad de razón.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74320" y="2377440"/>
            <a:ext cx="4114800" cy="109728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377440"/>
            <a:ext cx="4114800" cy="36576"/>
          </a:xfrm>
          <a:prstGeom prst="rect">
            <a:avLst/>
          </a:prstGeom>
          <a:solidFill>
            <a:srgbClr val="C9A84C"/>
          </a:solidFill>
        </p:spPr>
      </p:sp>
      <p:sp>
        <p:nvSpPr>
          <p:cNvPr id="14" name="Text 12"/>
          <p:cNvSpPr/>
          <p:nvPr/>
        </p:nvSpPr>
        <p:spPr>
          <a:xfrm>
            <a:off x="411480" y="2468880"/>
            <a:ext cx="384048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6B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Analogía iuris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11480" y="2834640"/>
            <a:ext cx="3840480" cy="56692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Recurrir a principios generales cuando no hay norma similar.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663440" y="2377440"/>
            <a:ext cx="4114800" cy="109728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663440" y="2377440"/>
            <a:ext cx="4114800" cy="36576"/>
          </a:xfrm>
          <a:prstGeom prst="rect">
            <a:avLst/>
          </a:prstGeom>
          <a:solidFill>
            <a:srgbClr val="C9A84C"/>
          </a:solidFill>
        </p:spPr>
      </p:sp>
      <p:sp>
        <p:nvSpPr>
          <p:cNvPr id="18" name="Text 16"/>
          <p:cNvSpPr/>
          <p:nvPr/>
        </p:nvSpPr>
        <p:spPr>
          <a:xfrm>
            <a:off x="4800600" y="2468880"/>
            <a:ext cx="384048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6B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Plenitud del ordenamiento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800600" y="2834640"/>
            <a:ext cx="3840480" cy="56692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Siempre existe respuesta jurídica, aunque no haya norma expresa.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74320" y="3611880"/>
            <a:ext cx="4114800" cy="109728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274320" y="3611880"/>
            <a:ext cx="4114800" cy="36576"/>
          </a:xfrm>
          <a:prstGeom prst="rect">
            <a:avLst/>
          </a:prstGeom>
          <a:solidFill>
            <a:srgbClr val="C9A84C"/>
          </a:solidFill>
        </p:spPr>
      </p:sp>
      <p:sp>
        <p:nvSpPr>
          <p:cNvPr id="22" name="Text 20"/>
          <p:cNvSpPr/>
          <p:nvPr/>
        </p:nvSpPr>
        <p:spPr>
          <a:xfrm>
            <a:off x="411480" y="3703320"/>
            <a:ext cx="384048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6B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Erga omnes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11480" y="4069080"/>
            <a:ext cx="3840480" cy="56692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Con efecto para todos; la interpretación auténtica obliga a toda la sociedad.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663440" y="3611880"/>
            <a:ext cx="4114800" cy="109728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663440" y="3611880"/>
            <a:ext cx="4114800" cy="36576"/>
          </a:xfrm>
          <a:prstGeom prst="rect">
            <a:avLst/>
          </a:prstGeom>
          <a:solidFill>
            <a:srgbClr val="C9A84C"/>
          </a:solidFill>
        </p:spPr>
      </p:sp>
      <p:sp>
        <p:nvSpPr>
          <p:cNvPr id="26" name="Text 24"/>
          <p:cNvSpPr/>
          <p:nvPr/>
        </p:nvSpPr>
        <p:spPr>
          <a:xfrm>
            <a:off x="4800600" y="3703320"/>
            <a:ext cx="384048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6B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Nullum crimen sine lege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800600" y="4069080"/>
            <a:ext cx="3840480" cy="56692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Nadie puede ser sancionado si no existe ley previa que tipifique el delito.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B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C9A84C"/>
          </a:solidFill>
        </p:spPr>
      </p:sp>
      <p:sp>
        <p:nvSpPr>
          <p:cNvPr id="3" name="Shape 1"/>
          <p:cNvSpPr/>
          <p:nvPr/>
        </p:nvSpPr>
        <p:spPr>
          <a:xfrm>
            <a:off x="0" y="4978908"/>
            <a:ext cx="9144000" cy="164592"/>
          </a:xfrm>
          <a:prstGeom prst="rect">
            <a:avLst/>
          </a:prstGeom>
          <a:solidFill>
            <a:srgbClr val="C9A84C"/>
          </a:solidFill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914400"/>
            <a:ext cx="1645920" cy="16459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286000" y="731520"/>
            <a:ext cx="6583680" cy="9144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El Derecho vale por lo que realiza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2286000" y="1508760"/>
            <a:ext cx="6583680" cy="731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C9A84C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en la vida social.</a:t>
            </a:r>
            <a:endParaRPr lang="en-US" sz="3200" dirty="0"/>
          </a:p>
        </p:txBody>
      </p:sp>
      <p:sp>
        <p:nvSpPr>
          <p:cNvPr id="7" name="Shape 4"/>
          <p:cNvSpPr/>
          <p:nvPr/>
        </p:nvSpPr>
        <p:spPr>
          <a:xfrm>
            <a:off x="2286000" y="2331720"/>
            <a:ext cx="6400800" cy="36576"/>
          </a:xfrm>
          <a:prstGeom prst="rect">
            <a:avLst/>
          </a:prstGeom>
          <a:solidFill>
            <a:srgbClr val="C9A84C"/>
          </a:solidFill>
        </p:spPr>
      </p:sp>
      <p:sp>
        <p:nvSpPr>
          <p:cNvPr id="8" name="Text 5"/>
          <p:cNvSpPr/>
          <p:nvPr/>
        </p:nvSpPr>
        <p:spPr>
          <a:xfrm>
            <a:off x="2286000" y="2468880"/>
            <a:ext cx="6583680" cy="822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CADCF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Estudiar su realización es estudiar el Derecho en acción: sus tensiones, sus límites y su vocación de justicia.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365760" y="3520440"/>
            <a:ext cx="1554480" cy="384048"/>
          </a:xfrm>
          <a:prstGeom prst="rect">
            <a:avLst/>
          </a:prstGeom>
          <a:solidFill>
            <a:srgbClr val="1E3A7A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365760" y="3520440"/>
            <a:ext cx="1554480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Interpretación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2057400" y="3520440"/>
            <a:ext cx="1554480" cy="384048"/>
          </a:xfrm>
          <a:prstGeom prst="rect">
            <a:avLst/>
          </a:prstGeom>
          <a:solidFill>
            <a:srgbClr val="1E3A7A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2057400" y="3520440"/>
            <a:ext cx="1554480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Integración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3749040" y="3520440"/>
            <a:ext cx="1554480" cy="384048"/>
          </a:xfrm>
          <a:prstGeom prst="rect">
            <a:avLst/>
          </a:prstGeom>
          <a:solidFill>
            <a:srgbClr val="1E3A7A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3749040" y="3520440"/>
            <a:ext cx="1554480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Lagunas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5440680" y="3520440"/>
            <a:ext cx="1554480" cy="384048"/>
          </a:xfrm>
          <a:prstGeom prst="rect">
            <a:avLst/>
          </a:prstGeom>
          <a:solidFill>
            <a:srgbClr val="1E3A7A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40680" y="3520440"/>
            <a:ext cx="1554480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Legalidad Socialista</a:t>
            </a:r>
            <a:endParaRPr lang="en-US" sz="950" dirty="0"/>
          </a:p>
        </p:txBody>
      </p:sp>
      <p:sp>
        <p:nvSpPr>
          <p:cNvPr id="17" name="Shape 14"/>
          <p:cNvSpPr/>
          <p:nvPr/>
        </p:nvSpPr>
        <p:spPr>
          <a:xfrm>
            <a:off x="7132320" y="3520440"/>
            <a:ext cx="1554480" cy="384048"/>
          </a:xfrm>
          <a:prstGeom prst="rect">
            <a:avLst/>
          </a:prstGeom>
          <a:solidFill>
            <a:srgbClr val="1E3A7A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7132320" y="3520440"/>
            <a:ext cx="1554480" cy="38404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Analogía</a:t>
            </a:r>
            <a:endParaRPr lang="en-US" sz="950" dirty="0"/>
          </a:p>
        </p:txBody>
      </p:sp>
      <p:sp>
        <p:nvSpPr>
          <p:cNvPr id="19" name="Text 16"/>
          <p:cNvSpPr/>
          <p:nvPr/>
        </p:nvSpPr>
        <p:spPr>
          <a:xfrm>
            <a:off x="457200" y="4206240"/>
            <a:ext cx="82296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5A7AA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 Teoría General del Derecho  · </a:t>
            </a:r>
            <a:r>
              <a:rPr lang="es-ES" altLang="en-US" sz="1000" dirty="0">
                <a:solidFill>
                  <a:srgbClr val="5A7AA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Segundo Período</a:t>
            </a:r>
            <a:endParaRPr lang="es-ES" altLang="en-US" sz="1000" dirty="0">
              <a:solidFill>
                <a:srgbClr val="5A7AAA"/>
              </a:solidFill>
              <a:latin typeface="Calibri" panose="020F0502020204030204" pitchFamily="34" charset="0"/>
              <a:ea typeface="Calibri" panose="020F0502020204030204" pitchFamily="34" charset="-122"/>
              <a:cs typeface="Calibri" panose="020F0502020204030204" pitchFamily="34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6B"/>
          </a:solidFill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Contenido de la Presentación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188720"/>
            <a:ext cx="4206240" cy="109728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188720"/>
            <a:ext cx="502920" cy="1097280"/>
          </a:xfrm>
          <a:prstGeom prst="rect">
            <a:avLst/>
          </a:prstGeom>
          <a:solidFill>
            <a:srgbClr val="1A2B6B"/>
          </a:solidFill>
        </p:spPr>
      </p:sp>
      <p:sp>
        <p:nvSpPr>
          <p:cNvPr id="6" name="Text 4"/>
          <p:cNvSpPr/>
          <p:nvPr/>
        </p:nvSpPr>
        <p:spPr>
          <a:xfrm>
            <a:off x="274320" y="1417320"/>
            <a:ext cx="5029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01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68680" y="1280160"/>
            <a:ext cx="352044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6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El Derecho y su Realización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68680" y="1737360"/>
            <a:ext cx="352044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7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Concepto y dimensiones fundamentales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54880" y="1188720"/>
            <a:ext cx="4206240" cy="109728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188720"/>
            <a:ext cx="502920" cy="1097280"/>
          </a:xfrm>
          <a:prstGeom prst="rect">
            <a:avLst/>
          </a:prstGeom>
          <a:solidFill>
            <a:srgbClr val="1A2B6B"/>
          </a:solidFill>
        </p:spPr>
      </p:sp>
      <p:sp>
        <p:nvSpPr>
          <p:cNvPr id="11" name="Text 9"/>
          <p:cNvSpPr/>
          <p:nvPr/>
        </p:nvSpPr>
        <p:spPr>
          <a:xfrm>
            <a:off x="4754880" y="1417320"/>
            <a:ext cx="5029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02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5349240" y="1280160"/>
            <a:ext cx="352044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6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Formas de Realización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349240" y="1737360"/>
            <a:ext cx="352044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7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Espontánea vs. Aplicación Estatal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74320" y="2423160"/>
            <a:ext cx="4206240" cy="109728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2423160"/>
            <a:ext cx="502920" cy="1097280"/>
          </a:xfrm>
          <a:prstGeom prst="rect">
            <a:avLst/>
          </a:prstGeom>
          <a:solidFill>
            <a:srgbClr val="1A2B6B"/>
          </a:solidFill>
        </p:spPr>
      </p:sp>
      <p:sp>
        <p:nvSpPr>
          <p:cNvPr id="16" name="Text 14"/>
          <p:cNvSpPr/>
          <p:nvPr/>
        </p:nvSpPr>
        <p:spPr>
          <a:xfrm>
            <a:off x="274320" y="2651760"/>
            <a:ext cx="5029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03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868680" y="2514600"/>
            <a:ext cx="352044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6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La Interpretación Jurídica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868680" y="2971800"/>
            <a:ext cx="352044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7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Métodos, sujetos y alcance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754880" y="2423160"/>
            <a:ext cx="4206240" cy="109728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54880" y="2423160"/>
            <a:ext cx="502920" cy="1097280"/>
          </a:xfrm>
          <a:prstGeom prst="rect">
            <a:avLst/>
          </a:prstGeom>
          <a:solidFill>
            <a:srgbClr val="1A2B6B"/>
          </a:solidFill>
        </p:spPr>
      </p:sp>
      <p:sp>
        <p:nvSpPr>
          <p:cNvPr id="21" name="Text 19"/>
          <p:cNvSpPr/>
          <p:nvPr/>
        </p:nvSpPr>
        <p:spPr>
          <a:xfrm>
            <a:off x="4754880" y="2651760"/>
            <a:ext cx="5029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04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5349240" y="2514600"/>
            <a:ext cx="352044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6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Las Lagunas del Derecho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349240" y="2971800"/>
            <a:ext cx="352044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7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Tipos y medios de integración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274320" y="3657600"/>
            <a:ext cx="4206240" cy="109728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274320" y="3657600"/>
            <a:ext cx="502920" cy="1097280"/>
          </a:xfrm>
          <a:prstGeom prst="rect">
            <a:avLst/>
          </a:prstGeom>
          <a:solidFill>
            <a:srgbClr val="1A2B6B"/>
          </a:solidFill>
        </p:spPr>
      </p:sp>
      <p:sp>
        <p:nvSpPr>
          <p:cNvPr id="26" name="Text 24"/>
          <p:cNvSpPr/>
          <p:nvPr/>
        </p:nvSpPr>
        <p:spPr>
          <a:xfrm>
            <a:off x="274320" y="3886200"/>
            <a:ext cx="5029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05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868680" y="3749040"/>
            <a:ext cx="352044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6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La Legalidad Socialista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868680" y="4206240"/>
            <a:ext cx="352044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7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Principio rector cubano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754880" y="3657600"/>
            <a:ext cx="4206240" cy="109728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754880" y="3657600"/>
            <a:ext cx="502920" cy="1097280"/>
          </a:xfrm>
          <a:prstGeom prst="rect">
            <a:avLst/>
          </a:prstGeom>
          <a:solidFill>
            <a:srgbClr val="1A2B6B"/>
          </a:solidFill>
        </p:spPr>
      </p:sp>
      <p:sp>
        <p:nvSpPr>
          <p:cNvPr id="31" name="Text 29"/>
          <p:cNvSpPr/>
          <p:nvPr/>
        </p:nvSpPr>
        <p:spPr>
          <a:xfrm>
            <a:off x="4754880" y="3886200"/>
            <a:ext cx="50292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06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5349240" y="3749040"/>
            <a:ext cx="352044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6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Vocabulario Esencial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349240" y="4206240"/>
            <a:ext cx="352044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A6A7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Términos clave del tema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6B"/>
          </a:solidFill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¿Qué es la Realización del Derecho?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8229600" cy="1188720"/>
          </a:xfrm>
          <a:prstGeom prst="rect">
            <a:avLst/>
          </a:prstGeom>
          <a:solidFill>
            <a:srgbClr val="1A2B6B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188720"/>
            <a:ext cx="109728" cy="1188720"/>
          </a:xfrm>
          <a:prstGeom prst="rect">
            <a:avLst/>
          </a:prstGeom>
          <a:solidFill>
            <a:srgbClr val="C9A84C"/>
          </a:solidFill>
        </p:spPr>
      </p:sp>
      <p:sp>
        <p:nvSpPr>
          <p:cNvPr id="6" name="Text 4"/>
          <p:cNvSpPr/>
          <p:nvPr/>
        </p:nvSpPr>
        <p:spPr>
          <a:xfrm>
            <a:off x="685800" y="1234440"/>
            <a:ext cx="777240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IDEA CENTRAL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85800" y="1572768"/>
            <a:ext cx="7772400" cy="6858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Proceso mediante el cual las normas jurídicas dejan de ser letra muerta para convertirse en reglas vivas que ordenan la conducta humana, resuelven conflictos y garantizan derechos.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57200" y="2606040"/>
            <a:ext cx="4114800" cy="2240280"/>
          </a:xfrm>
          <a:prstGeom prst="rect">
            <a:avLst/>
          </a:prstGeom>
          <a:solidFill>
            <a:srgbClr val="F4F6FB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" y="2606040"/>
            <a:ext cx="4114800" cy="502920"/>
          </a:xfrm>
          <a:prstGeom prst="rect">
            <a:avLst/>
          </a:prstGeom>
          <a:solidFill>
            <a:srgbClr val="0A6E6E"/>
          </a:solidFill>
        </p:spPr>
      </p:sp>
      <p:sp>
        <p:nvSpPr>
          <p:cNvPr id="10" name="Text 8"/>
          <p:cNvSpPr/>
          <p:nvPr/>
        </p:nvSpPr>
        <p:spPr>
          <a:xfrm>
            <a:off x="594360" y="2624328"/>
            <a:ext cx="384048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Realización Espontánea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94360" y="3154680"/>
            <a:ext cx="384048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i="1" dirty="0">
                <a:solidFill>
                  <a:srgbClr val="0A6E6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Cumplimiento voluntario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94360" y="3456432"/>
            <a:ext cx="384048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Los ciudadanos acatan las normas sin necesidad de coerción estatal.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Ejemplos: pagar tributos, respetar semáforos, cumplir contratos.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846320" y="2606040"/>
            <a:ext cx="4114800" cy="2240280"/>
          </a:xfrm>
          <a:prstGeom prst="rect">
            <a:avLst/>
          </a:prstGeom>
          <a:solidFill>
            <a:srgbClr val="F4F6FB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846320" y="2606040"/>
            <a:ext cx="4114800" cy="502920"/>
          </a:xfrm>
          <a:prstGeom prst="rect">
            <a:avLst/>
          </a:prstGeom>
          <a:solidFill>
            <a:srgbClr val="1A2B6B"/>
          </a:solidFill>
        </p:spPr>
      </p:sp>
      <p:sp>
        <p:nvSpPr>
          <p:cNvPr id="15" name="Text 13"/>
          <p:cNvSpPr/>
          <p:nvPr/>
        </p:nvSpPr>
        <p:spPr>
          <a:xfrm>
            <a:off x="4983480" y="2624328"/>
            <a:ext cx="3840480" cy="4572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Aplicación Estatal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983480" y="3154680"/>
            <a:ext cx="384048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i="1" dirty="0">
                <a:solidFill>
                  <a:srgbClr val="1A2B6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Intervención del Estado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983480" y="3456432"/>
            <a:ext cx="3840480" cy="12801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Los órganos estatales intervienen para hacer cumplir o tutelar el Derecho.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Ejemplos: dictar sentencias, resolver recursos, actos notariales.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B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2204E"/>
          </a:solidFill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La Aplicación del Derecho: Un Proceso en 5 Etapas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1051560"/>
            <a:ext cx="1554480" cy="3474720"/>
          </a:xfrm>
          <a:prstGeom prst="rect">
            <a:avLst/>
          </a:prstGeom>
          <a:solidFill>
            <a:srgbClr val="1E3A7A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274320" y="1097280"/>
            <a:ext cx="155448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9A84C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1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65760" y="1600200"/>
            <a:ext cx="1371600" cy="27432"/>
          </a:xfrm>
          <a:prstGeom prst="rect">
            <a:avLst/>
          </a:prstGeom>
          <a:solidFill>
            <a:srgbClr val="C9A84C"/>
          </a:solidFill>
        </p:spPr>
      </p:sp>
      <p:sp>
        <p:nvSpPr>
          <p:cNvPr id="7" name="Text 5"/>
          <p:cNvSpPr/>
          <p:nvPr/>
        </p:nvSpPr>
        <p:spPr>
          <a:xfrm>
            <a:off x="320040" y="1664208"/>
            <a:ext cx="1463040" cy="822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Establecimiento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 los Hechos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2542032"/>
            <a:ext cx="1371600" cy="1874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ADCF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Determinación y comprobación de hechos jurídicamente relevantes mediante pruebas.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1810512" y="1828800"/>
            <a:ext cx="164592" cy="109728"/>
          </a:xfrm>
          <a:prstGeom prst="rect">
            <a:avLst/>
          </a:prstGeom>
          <a:solidFill>
            <a:srgbClr val="4A6FA5"/>
          </a:solidFill>
        </p:spPr>
      </p:sp>
      <p:sp>
        <p:nvSpPr>
          <p:cNvPr id="10" name="Shape 8"/>
          <p:cNvSpPr/>
          <p:nvPr/>
        </p:nvSpPr>
        <p:spPr>
          <a:xfrm>
            <a:off x="1993392" y="1051560"/>
            <a:ext cx="1554480" cy="3474720"/>
          </a:xfrm>
          <a:prstGeom prst="rect">
            <a:avLst/>
          </a:prstGeom>
          <a:solidFill>
            <a:srgbClr val="1E3A7A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1993392" y="1097280"/>
            <a:ext cx="155448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9A84C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2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2084832" y="1600200"/>
            <a:ext cx="1371600" cy="27432"/>
          </a:xfrm>
          <a:prstGeom prst="rect">
            <a:avLst/>
          </a:prstGeom>
          <a:solidFill>
            <a:srgbClr val="C9A84C"/>
          </a:solidFill>
        </p:spPr>
      </p:sp>
      <p:sp>
        <p:nvSpPr>
          <p:cNvPr id="13" name="Text 11"/>
          <p:cNvSpPr/>
          <p:nvPr/>
        </p:nvSpPr>
        <p:spPr>
          <a:xfrm>
            <a:off x="2039112" y="1664208"/>
            <a:ext cx="1463040" cy="822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Calificación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Jurídica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084832" y="2542032"/>
            <a:ext cx="1371600" cy="1874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ADCF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¿Los hechos se subsumen en alguna hipótesis normativa?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529584" y="1828800"/>
            <a:ext cx="164592" cy="109728"/>
          </a:xfrm>
          <a:prstGeom prst="rect">
            <a:avLst/>
          </a:prstGeom>
          <a:solidFill>
            <a:srgbClr val="4A6FA5"/>
          </a:solidFill>
        </p:spPr>
      </p:sp>
      <p:sp>
        <p:nvSpPr>
          <p:cNvPr id="16" name="Shape 14"/>
          <p:cNvSpPr/>
          <p:nvPr/>
        </p:nvSpPr>
        <p:spPr>
          <a:xfrm>
            <a:off x="3712464" y="1051560"/>
            <a:ext cx="1554480" cy="3474720"/>
          </a:xfrm>
          <a:prstGeom prst="rect">
            <a:avLst/>
          </a:prstGeom>
          <a:solidFill>
            <a:srgbClr val="C9A84C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3712464" y="1097280"/>
            <a:ext cx="155448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A2B6B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3</a:t>
            </a:r>
            <a:endParaRPr lang="en-US" sz="2800" dirty="0"/>
          </a:p>
        </p:txBody>
      </p:sp>
      <p:sp>
        <p:nvSpPr>
          <p:cNvPr id="18" name="Shape 16"/>
          <p:cNvSpPr/>
          <p:nvPr/>
        </p:nvSpPr>
        <p:spPr>
          <a:xfrm>
            <a:off x="3803904" y="1600200"/>
            <a:ext cx="1371600" cy="27432"/>
          </a:xfrm>
          <a:prstGeom prst="rect">
            <a:avLst/>
          </a:prstGeom>
          <a:solidFill>
            <a:srgbClr val="1A2B6B"/>
          </a:solidFill>
        </p:spPr>
      </p:sp>
      <p:sp>
        <p:nvSpPr>
          <p:cNvPr id="19" name="Text 17"/>
          <p:cNvSpPr/>
          <p:nvPr/>
        </p:nvSpPr>
        <p:spPr>
          <a:xfrm>
            <a:off x="3758184" y="1664208"/>
            <a:ext cx="1463040" cy="822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2B6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Interpretación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1A2B6B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 la Norma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803904" y="2542032"/>
            <a:ext cx="1371600" cy="1874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Determinación del sentido, alcance y contenido de la norma aplicable.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248656" y="1828800"/>
            <a:ext cx="164592" cy="109728"/>
          </a:xfrm>
          <a:prstGeom prst="rect">
            <a:avLst/>
          </a:prstGeom>
          <a:solidFill>
            <a:srgbClr val="4A6FA5"/>
          </a:solidFill>
        </p:spPr>
      </p:sp>
      <p:sp>
        <p:nvSpPr>
          <p:cNvPr id="22" name="Shape 20"/>
          <p:cNvSpPr/>
          <p:nvPr/>
        </p:nvSpPr>
        <p:spPr>
          <a:xfrm>
            <a:off x="5431536" y="1051560"/>
            <a:ext cx="1554480" cy="3474720"/>
          </a:xfrm>
          <a:prstGeom prst="rect">
            <a:avLst/>
          </a:prstGeom>
          <a:solidFill>
            <a:srgbClr val="1E3A7A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431536" y="1097280"/>
            <a:ext cx="155448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9A84C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4</a:t>
            </a:r>
            <a:endParaRPr lang="en-US" sz="2800" dirty="0"/>
          </a:p>
        </p:txBody>
      </p:sp>
      <p:sp>
        <p:nvSpPr>
          <p:cNvPr id="24" name="Shape 22"/>
          <p:cNvSpPr/>
          <p:nvPr/>
        </p:nvSpPr>
        <p:spPr>
          <a:xfrm>
            <a:off x="5522976" y="1600200"/>
            <a:ext cx="1371600" cy="27432"/>
          </a:xfrm>
          <a:prstGeom prst="rect">
            <a:avLst/>
          </a:prstGeom>
          <a:solidFill>
            <a:srgbClr val="C9A84C"/>
          </a:solidFill>
        </p:spPr>
      </p:sp>
      <p:sp>
        <p:nvSpPr>
          <p:cNvPr id="25" name="Text 23"/>
          <p:cNvSpPr/>
          <p:nvPr/>
        </p:nvSpPr>
        <p:spPr>
          <a:xfrm>
            <a:off x="5477256" y="1664208"/>
            <a:ext cx="1463040" cy="822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Integración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(si hay laguna)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522976" y="2542032"/>
            <a:ext cx="1371600" cy="1874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ADCF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Colmatar la ausencia normativa mediante analogía y principios generales.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967728" y="1828800"/>
            <a:ext cx="164592" cy="109728"/>
          </a:xfrm>
          <a:prstGeom prst="rect">
            <a:avLst/>
          </a:prstGeom>
          <a:solidFill>
            <a:srgbClr val="4A6FA5"/>
          </a:solidFill>
        </p:spPr>
      </p:sp>
      <p:sp>
        <p:nvSpPr>
          <p:cNvPr id="28" name="Shape 26"/>
          <p:cNvSpPr/>
          <p:nvPr/>
        </p:nvSpPr>
        <p:spPr>
          <a:xfrm>
            <a:off x="7150608" y="1051560"/>
            <a:ext cx="1554480" cy="3474720"/>
          </a:xfrm>
          <a:prstGeom prst="rect">
            <a:avLst/>
          </a:prstGeom>
          <a:solidFill>
            <a:srgbClr val="1E3A7A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7150608" y="1097280"/>
            <a:ext cx="1554480" cy="5029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C9A84C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5</a:t>
            </a:r>
            <a:endParaRPr lang="en-US" sz="2800" dirty="0"/>
          </a:p>
        </p:txBody>
      </p:sp>
      <p:sp>
        <p:nvSpPr>
          <p:cNvPr id="30" name="Shape 28"/>
          <p:cNvSpPr/>
          <p:nvPr/>
        </p:nvSpPr>
        <p:spPr>
          <a:xfrm>
            <a:off x="7242048" y="1600200"/>
            <a:ext cx="1371600" cy="27432"/>
          </a:xfrm>
          <a:prstGeom prst="rect">
            <a:avLst/>
          </a:prstGeom>
          <a:solidFill>
            <a:srgbClr val="C9A84C"/>
          </a:solidFill>
        </p:spPr>
      </p:sp>
      <p:sp>
        <p:nvSpPr>
          <p:cNvPr id="31" name="Text 29"/>
          <p:cNvSpPr/>
          <p:nvPr/>
        </p:nvSpPr>
        <p:spPr>
          <a:xfrm>
            <a:off x="7196328" y="1664208"/>
            <a:ext cx="1463040" cy="8229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Elaboración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 la Decisión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7242048" y="2542032"/>
            <a:ext cx="1371600" cy="18745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CADCF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Formulación motivada de la decisión jurídica en la forma legal requerida.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★  La INTERPRETACIÓN ocupa el centro de todo proceso de aplicación — es inevitable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6B"/>
          </a:solidFill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Métodos de Interpretación Jurídica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1143000"/>
            <a:ext cx="2743200" cy="155448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143000"/>
            <a:ext cx="2743200" cy="457200"/>
          </a:xfrm>
          <a:prstGeom prst="rect">
            <a:avLst/>
          </a:prstGeom>
          <a:solidFill>
            <a:srgbClr val="1565C0"/>
          </a:solidFill>
        </p:spPr>
      </p:sp>
      <p:sp>
        <p:nvSpPr>
          <p:cNvPr id="6" name="Text 4"/>
          <p:cNvSpPr/>
          <p:nvPr/>
        </p:nvSpPr>
        <p:spPr>
          <a:xfrm>
            <a:off x="365760" y="1188720"/>
            <a:ext cx="256032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Gramatical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1673352"/>
            <a:ext cx="2560320" cy="9144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Atiende al significado literal de las palabras de la norma.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46120" y="1143000"/>
            <a:ext cx="2743200" cy="155448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46120" y="1143000"/>
            <a:ext cx="2743200" cy="457200"/>
          </a:xfrm>
          <a:prstGeom prst="rect">
            <a:avLst/>
          </a:prstGeom>
          <a:solidFill>
            <a:srgbClr val="6A1B9A"/>
          </a:solidFill>
        </p:spPr>
      </p:sp>
      <p:sp>
        <p:nvSpPr>
          <p:cNvPr id="10" name="Text 8"/>
          <p:cNvSpPr/>
          <p:nvPr/>
        </p:nvSpPr>
        <p:spPr>
          <a:xfrm>
            <a:off x="3337560" y="1188720"/>
            <a:ext cx="256032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Lógico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337560" y="1673352"/>
            <a:ext cx="2560320" cy="9144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Analiza la coherencia interna y relaciones lógicas del texto.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217920" y="1143000"/>
            <a:ext cx="2743200" cy="155448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217920" y="1143000"/>
            <a:ext cx="2743200" cy="457200"/>
          </a:xfrm>
          <a:prstGeom prst="rect">
            <a:avLst/>
          </a:prstGeom>
          <a:solidFill>
            <a:srgbClr val="00695C"/>
          </a:solidFill>
        </p:spPr>
      </p:sp>
      <p:sp>
        <p:nvSpPr>
          <p:cNvPr id="14" name="Text 12"/>
          <p:cNvSpPr/>
          <p:nvPr/>
        </p:nvSpPr>
        <p:spPr>
          <a:xfrm>
            <a:off x="6309360" y="1188720"/>
            <a:ext cx="256032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Sistémático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309360" y="1673352"/>
            <a:ext cx="2560320" cy="9144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Interpreta la norma en relación con todo el ordenamiento.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74320" y="2926080"/>
            <a:ext cx="2743200" cy="155448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74320" y="2926080"/>
            <a:ext cx="2743200" cy="457200"/>
          </a:xfrm>
          <a:prstGeom prst="rect">
            <a:avLst/>
          </a:prstGeom>
          <a:solidFill>
            <a:srgbClr val="E65100"/>
          </a:solidFill>
        </p:spPr>
      </p:sp>
      <p:sp>
        <p:nvSpPr>
          <p:cNvPr id="18" name="Text 16"/>
          <p:cNvSpPr/>
          <p:nvPr/>
        </p:nvSpPr>
        <p:spPr>
          <a:xfrm>
            <a:off x="365760" y="2971800"/>
            <a:ext cx="256032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Histórico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65760" y="3456432"/>
            <a:ext cx="2560320" cy="9144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Estudia antecedentes normativos y debates del legislador.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246120" y="2926080"/>
            <a:ext cx="2743200" cy="155448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246120" y="2926080"/>
            <a:ext cx="2743200" cy="457200"/>
          </a:xfrm>
          <a:prstGeom prst="rect">
            <a:avLst/>
          </a:prstGeom>
          <a:solidFill>
            <a:srgbClr val="B71C1C"/>
          </a:solidFill>
        </p:spPr>
      </p:sp>
      <p:sp>
        <p:nvSpPr>
          <p:cNvPr id="22" name="Text 20"/>
          <p:cNvSpPr/>
          <p:nvPr/>
        </p:nvSpPr>
        <p:spPr>
          <a:xfrm>
            <a:off x="3337560" y="2971800"/>
            <a:ext cx="256032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Sociológico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337560" y="3456432"/>
            <a:ext cx="2560320" cy="9144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Atiende a la finalidad social y a la realidad actual.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217920" y="2926080"/>
            <a:ext cx="2743200" cy="155448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217920" y="2926080"/>
            <a:ext cx="2743200" cy="457200"/>
          </a:xfrm>
          <a:prstGeom prst="rect">
            <a:avLst/>
          </a:prstGeom>
          <a:solidFill>
            <a:srgbClr val="1B5E20"/>
          </a:solidFill>
        </p:spPr>
      </p:sp>
      <p:sp>
        <p:nvSpPr>
          <p:cNvPr id="26" name="Text 24"/>
          <p:cNvSpPr/>
          <p:nvPr/>
        </p:nvSpPr>
        <p:spPr>
          <a:xfrm>
            <a:off x="6309360" y="2971800"/>
            <a:ext cx="2560320" cy="36576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Axiológico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309360" y="3456432"/>
            <a:ext cx="2560320" cy="9144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Incorpora valores jurídicos: justicia, equidad, dignidad.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A6E6E"/>
          </a:solidFill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¿Quién Interpreta el Derecho?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1143000"/>
            <a:ext cx="8595360" cy="822960"/>
          </a:xfrm>
          <a:prstGeom prst="rect">
            <a:avLst/>
          </a:prstGeom>
          <a:solidFill>
            <a:srgbClr val="F4F6FB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143000"/>
            <a:ext cx="109728" cy="822960"/>
          </a:xfrm>
          <a:prstGeom prst="rect">
            <a:avLst/>
          </a:prstGeom>
          <a:solidFill>
            <a:srgbClr val="1A2B6B"/>
          </a:solidFill>
        </p:spPr>
      </p:sp>
      <p:sp>
        <p:nvSpPr>
          <p:cNvPr id="6" name="Shape 4"/>
          <p:cNvSpPr/>
          <p:nvPr/>
        </p:nvSpPr>
        <p:spPr>
          <a:xfrm>
            <a:off x="457200" y="1280160"/>
            <a:ext cx="1828800" cy="548640"/>
          </a:xfrm>
          <a:prstGeom prst="rect">
            <a:avLst/>
          </a:prstGeom>
          <a:solidFill>
            <a:srgbClr val="1A2B6B"/>
          </a:solidFill>
        </p:spPr>
      </p:sp>
      <p:sp>
        <p:nvSpPr>
          <p:cNvPr id="7" name="Text 5"/>
          <p:cNvSpPr/>
          <p:nvPr/>
        </p:nvSpPr>
        <p:spPr>
          <a:xfrm>
            <a:off x="457200" y="1280160"/>
            <a:ext cx="18288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Auténtica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468880" y="1234440"/>
            <a:ext cx="438912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Asamblea Nacional / Consejo de Estado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468880" y="1618488"/>
            <a:ext cx="438912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A6A7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Máxima jerarquía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949440" y="1325880"/>
            <a:ext cx="1737360" cy="457200"/>
          </a:xfrm>
          <a:prstGeom prst="rect">
            <a:avLst/>
          </a:prstGeom>
          <a:solidFill>
            <a:srgbClr val="1A2B6B"/>
          </a:solidFill>
        </p:spPr>
      </p:sp>
      <p:sp>
        <p:nvSpPr>
          <p:cNvPr id="11" name="Text 9"/>
          <p:cNvSpPr/>
          <p:nvPr/>
        </p:nvSpPr>
        <p:spPr>
          <a:xfrm>
            <a:off x="6949440" y="1325880"/>
            <a:ext cx="17373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ERGA OMNES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274320" y="2103120"/>
            <a:ext cx="8595360" cy="822960"/>
          </a:xfrm>
          <a:prstGeom prst="rect">
            <a:avLst/>
          </a:prstGeom>
          <a:solidFill>
            <a:srgbClr val="F4F6FB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2103120"/>
            <a:ext cx="109728" cy="822960"/>
          </a:xfrm>
          <a:prstGeom prst="rect">
            <a:avLst/>
          </a:prstGeom>
          <a:solidFill>
            <a:srgbClr val="0A6E6E"/>
          </a:solidFill>
        </p:spPr>
      </p:sp>
      <p:sp>
        <p:nvSpPr>
          <p:cNvPr id="14" name="Shape 12"/>
          <p:cNvSpPr/>
          <p:nvPr/>
        </p:nvSpPr>
        <p:spPr>
          <a:xfrm>
            <a:off x="457200" y="2240280"/>
            <a:ext cx="1828800" cy="548640"/>
          </a:xfrm>
          <a:prstGeom prst="rect">
            <a:avLst/>
          </a:prstGeom>
          <a:solidFill>
            <a:srgbClr val="0A6E6E"/>
          </a:solidFill>
        </p:spPr>
      </p:sp>
      <p:sp>
        <p:nvSpPr>
          <p:cNvPr id="15" name="Text 13"/>
          <p:cNvSpPr/>
          <p:nvPr/>
        </p:nvSpPr>
        <p:spPr>
          <a:xfrm>
            <a:off x="457200" y="2240280"/>
            <a:ext cx="18288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Judicial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468880" y="2194560"/>
            <a:ext cx="438912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Tribunal Supremo Popular y tribunales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2468880" y="2578608"/>
            <a:ext cx="438912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A6A7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Orienta la práctica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949440" y="2286000"/>
            <a:ext cx="1737360" cy="457200"/>
          </a:xfrm>
          <a:prstGeom prst="rect">
            <a:avLst/>
          </a:prstGeom>
          <a:solidFill>
            <a:srgbClr val="0A6E6E"/>
          </a:solidFill>
        </p:spPr>
      </p:sp>
      <p:sp>
        <p:nvSpPr>
          <p:cNvPr id="19" name="Text 17"/>
          <p:cNvSpPr/>
          <p:nvPr/>
        </p:nvSpPr>
        <p:spPr>
          <a:xfrm>
            <a:off x="6949440" y="2286000"/>
            <a:ext cx="17373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Para las partes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274320" y="3063240"/>
            <a:ext cx="8595360" cy="822960"/>
          </a:xfrm>
          <a:prstGeom prst="rect">
            <a:avLst/>
          </a:prstGeom>
          <a:solidFill>
            <a:srgbClr val="F4F6FB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274320" y="3063240"/>
            <a:ext cx="109728" cy="822960"/>
          </a:xfrm>
          <a:prstGeom prst="rect">
            <a:avLst/>
          </a:prstGeom>
          <a:solidFill>
            <a:srgbClr val="5A6A7A"/>
          </a:solidFill>
        </p:spPr>
      </p:sp>
      <p:sp>
        <p:nvSpPr>
          <p:cNvPr id="22" name="Shape 20"/>
          <p:cNvSpPr/>
          <p:nvPr/>
        </p:nvSpPr>
        <p:spPr>
          <a:xfrm>
            <a:off x="457200" y="3200400"/>
            <a:ext cx="1828800" cy="548640"/>
          </a:xfrm>
          <a:prstGeom prst="rect">
            <a:avLst/>
          </a:prstGeom>
          <a:solidFill>
            <a:srgbClr val="5A6A7A"/>
          </a:solidFill>
        </p:spPr>
      </p:sp>
      <p:sp>
        <p:nvSpPr>
          <p:cNvPr id="23" name="Text 21"/>
          <p:cNvSpPr/>
          <p:nvPr/>
        </p:nvSpPr>
        <p:spPr>
          <a:xfrm>
            <a:off x="457200" y="3200400"/>
            <a:ext cx="18288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Doctrinal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2468880" y="3154680"/>
            <a:ext cx="438912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Académicos, juristas, investigadores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2468880" y="3538728"/>
            <a:ext cx="438912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A6A7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Influencia científica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949440" y="3246120"/>
            <a:ext cx="1737360" cy="457200"/>
          </a:xfrm>
          <a:prstGeom prst="rect">
            <a:avLst/>
          </a:prstGeom>
          <a:solidFill>
            <a:srgbClr val="5A6A7A"/>
          </a:solidFill>
        </p:spPr>
      </p:sp>
      <p:sp>
        <p:nvSpPr>
          <p:cNvPr id="27" name="Text 25"/>
          <p:cNvSpPr/>
          <p:nvPr/>
        </p:nvSpPr>
        <p:spPr>
          <a:xfrm>
            <a:off x="6949440" y="3246120"/>
            <a:ext cx="17373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 obligatoria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274320" y="4023360"/>
            <a:ext cx="8595360" cy="822960"/>
          </a:xfrm>
          <a:prstGeom prst="rect">
            <a:avLst/>
          </a:prstGeom>
          <a:solidFill>
            <a:srgbClr val="F4F6FB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274320" y="4023360"/>
            <a:ext cx="109728" cy="822960"/>
          </a:xfrm>
          <a:prstGeom prst="rect">
            <a:avLst/>
          </a:prstGeom>
          <a:solidFill>
            <a:srgbClr val="8B6914"/>
          </a:solidFill>
        </p:spPr>
      </p:sp>
      <p:sp>
        <p:nvSpPr>
          <p:cNvPr id="30" name="Shape 28"/>
          <p:cNvSpPr/>
          <p:nvPr/>
        </p:nvSpPr>
        <p:spPr>
          <a:xfrm>
            <a:off x="457200" y="4160520"/>
            <a:ext cx="1828800" cy="548640"/>
          </a:xfrm>
          <a:prstGeom prst="rect">
            <a:avLst/>
          </a:prstGeom>
          <a:solidFill>
            <a:srgbClr val="8B6914"/>
          </a:solidFill>
        </p:spPr>
      </p:sp>
      <p:sp>
        <p:nvSpPr>
          <p:cNvPr id="31" name="Text 29"/>
          <p:cNvSpPr/>
          <p:nvPr/>
        </p:nvSpPr>
        <p:spPr>
          <a:xfrm>
            <a:off x="457200" y="4160520"/>
            <a:ext cx="1828800" cy="5486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Administrativa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2468880" y="4114800"/>
            <a:ext cx="4389120" cy="4114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Órganos de la Administración Pública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2468880" y="4498848"/>
            <a:ext cx="438912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5A6A7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Ámbito limitado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949440" y="4206240"/>
            <a:ext cx="1737360" cy="457200"/>
          </a:xfrm>
          <a:prstGeom prst="rect">
            <a:avLst/>
          </a:prstGeom>
          <a:solidFill>
            <a:srgbClr val="8B6914"/>
          </a:solidFill>
        </p:spPr>
      </p:sp>
      <p:sp>
        <p:nvSpPr>
          <p:cNvPr id="35" name="Text 33"/>
          <p:cNvSpPr/>
          <p:nvPr/>
        </p:nvSpPr>
        <p:spPr>
          <a:xfrm>
            <a:off x="6949440" y="4206240"/>
            <a:ext cx="173736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En su competencia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6B"/>
          </a:solidFill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El Gran Debate: Criterio Subjetivo vs. Criterio Objetivo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4206240" cy="379476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97280"/>
            <a:ext cx="4206240" cy="640080"/>
          </a:xfrm>
          <a:prstGeom prst="rect">
            <a:avLst/>
          </a:prstGeom>
          <a:solidFill>
            <a:srgbClr val="B03060"/>
          </a:solidFill>
        </p:spPr>
      </p:sp>
      <p:sp>
        <p:nvSpPr>
          <p:cNvPr id="6" name="Text 4"/>
          <p:cNvSpPr/>
          <p:nvPr/>
        </p:nvSpPr>
        <p:spPr>
          <a:xfrm>
            <a:off x="365760" y="1115568"/>
            <a:ext cx="402336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CRITERIO SUBJETIVO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1444752"/>
            <a:ext cx="402336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(Historicista)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828800"/>
            <a:ext cx="3840480" cy="2926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Busca la voluntad original del legislador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Apego al momento histórico de creación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Método: trabajos preparatorios, debates parlamentarios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Representantes: Savigny, Windscheid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Riesgo: puede paralizar la evolución del Derecho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846320" y="1097280"/>
            <a:ext cx="4206240" cy="379476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46320" y="1097280"/>
            <a:ext cx="4206240" cy="640080"/>
          </a:xfrm>
          <a:prstGeom prst="rect">
            <a:avLst/>
          </a:prstGeom>
          <a:solidFill>
            <a:srgbClr val="0A6E6E"/>
          </a:solidFill>
        </p:spPr>
      </p:sp>
      <p:sp>
        <p:nvSpPr>
          <p:cNvPr id="11" name="Text 9"/>
          <p:cNvSpPr/>
          <p:nvPr/>
        </p:nvSpPr>
        <p:spPr>
          <a:xfrm>
            <a:off x="4937760" y="1115568"/>
            <a:ext cx="4023360" cy="347472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CRITERIO OBJETIVO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937760" y="1444752"/>
            <a:ext cx="402336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(Normativista)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029200" y="1828800"/>
            <a:ext cx="3840480" cy="2926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La norma tiene sentido propio al ser promulgada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El texto vale por sí mismo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Método: análisis lógico, sistemático y sociológico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Representantes: Binding, Kohler, doctrina moderna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Ventaja: adapta el Derecho a realidades cambiantes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206240" y="2331720"/>
            <a:ext cx="731520" cy="731520"/>
          </a:xfrm>
          <a:prstGeom prst="ellipse">
            <a:avLst/>
          </a:prstGeom>
          <a:solidFill>
            <a:srgbClr val="C9A84C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206240" y="2331720"/>
            <a:ext cx="731520" cy="73152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2B6B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VS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B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2204E"/>
          </a:solidFill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Las Lagunas del Derecho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8412480" cy="777240"/>
          </a:xfrm>
          <a:prstGeom prst="rect">
            <a:avLst/>
          </a:prstGeom>
          <a:solidFill>
            <a:srgbClr val="1E3A7A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05840"/>
            <a:ext cx="109728" cy="777240"/>
          </a:xfrm>
          <a:prstGeom prst="rect">
            <a:avLst/>
          </a:prstGeom>
          <a:solidFill>
            <a:srgbClr val="C9A84C"/>
          </a:solidFill>
        </p:spPr>
      </p:sp>
      <p:sp>
        <p:nvSpPr>
          <p:cNvPr id="6" name="Text 4"/>
          <p:cNvSpPr/>
          <p:nvPr/>
        </p:nvSpPr>
        <p:spPr>
          <a:xfrm>
            <a:off x="594360" y="1051560"/>
            <a:ext cx="8046720" cy="658368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CADCF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Ausencia o insuficiencia de regulación normativa para un supuesto de hecho que requiere respuesta jurídica. El juez no puede abstenerse: está obligado a integrar la laguna.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1920240"/>
            <a:ext cx="2011680" cy="2926080"/>
          </a:xfrm>
          <a:prstGeom prst="rect">
            <a:avLst/>
          </a:prstGeom>
          <a:solidFill>
            <a:srgbClr val="1A3060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920240"/>
            <a:ext cx="2011680" cy="731520"/>
          </a:xfrm>
          <a:prstGeom prst="rect">
            <a:avLst/>
          </a:prstGeom>
          <a:solidFill>
            <a:srgbClr val="C62828"/>
          </a:solidFill>
        </p:spPr>
      </p:sp>
      <p:sp>
        <p:nvSpPr>
          <p:cNvPr id="9" name="Text 7"/>
          <p:cNvSpPr/>
          <p:nvPr/>
        </p:nvSpPr>
        <p:spPr>
          <a:xfrm>
            <a:off x="320040" y="1938528"/>
            <a:ext cx="1920240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Normativa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(Propia)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2743200"/>
            <a:ext cx="1828800" cy="9144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Ausencia total de norma para el supuesto de hecho.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65760" y="3703320"/>
            <a:ext cx="1828800" cy="27432"/>
          </a:xfrm>
          <a:prstGeom prst="rect">
            <a:avLst/>
          </a:prstGeom>
          <a:solidFill>
            <a:srgbClr val="C62828"/>
          </a:solidFill>
        </p:spPr>
      </p:sp>
      <p:sp>
        <p:nvSpPr>
          <p:cNvPr id="12" name="Text 10"/>
          <p:cNvSpPr/>
          <p:nvPr/>
        </p:nvSpPr>
        <p:spPr>
          <a:xfrm>
            <a:off x="365760" y="3749040"/>
            <a:ext cx="1828800" cy="10058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Ej: No existe norma sobre IA en procesos judiciales.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2450592" y="1920240"/>
            <a:ext cx="2011680" cy="2926080"/>
          </a:xfrm>
          <a:prstGeom prst="rect">
            <a:avLst/>
          </a:prstGeom>
          <a:solidFill>
            <a:srgbClr val="1A3060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450592" y="1920240"/>
            <a:ext cx="2011680" cy="731520"/>
          </a:xfrm>
          <a:prstGeom prst="rect">
            <a:avLst/>
          </a:prstGeom>
          <a:solidFill>
            <a:srgbClr val="6A1B9A"/>
          </a:solidFill>
        </p:spPr>
      </p:sp>
      <p:sp>
        <p:nvSpPr>
          <p:cNvPr id="15" name="Text 13"/>
          <p:cNvSpPr/>
          <p:nvPr/>
        </p:nvSpPr>
        <p:spPr>
          <a:xfrm>
            <a:off x="2496312" y="1938528"/>
            <a:ext cx="1920240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Axiológica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(Impropia)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2542032" y="2743200"/>
            <a:ext cx="1828800" cy="9144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Existe norma, pero lleva a resultados injustos.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542032" y="3703320"/>
            <a:ext cx="1828800" cy="27432"/>
          </a:xfrm>
          <a:prstGeom prst="rect">
            <a:avLst/>
          </a:prstGeom>
          <a:solidFill>
            <a:srgbClr val="6A1B9A"/>
          </a:solidFill>
        </p:spPr>
      </p:sp>
      <p:sp>
        <p:nvSpPr>
          <p:cNvPr id="18" name="Text 16"/>
          <p:cNvSpPr/>
          <p:nvPr/>
        </p:nvSpPr>
        <p:spPr>
          <a:xfrm>
            <a:off x="2542032" y="3749040"/>
            <a:ext cx="1828800" cy="10058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Ej: Pena desproporcionada para el caso concreto.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626864" y="1920240"/>
            <a:ext cx="2011680" cy="2926080"/>
          </a:xfrm>
          <a:prstGeom prst="rect">
            <a:avLst/>
          </a:prstGeom>
          <a:solidFill>
            <a:srgbClr val="1A3060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26864" y="1920240"/>
            <a:ext cx="2011680" cy="731520"/>
          </a:xfrm>
          <a:prstGeom prst="rect">
            <a:avLst/>
          </a:prstGeom>
          <a:solidFill>
            <a:srgbClr val="1565C0"/>
          </a:solidFill>
        </p:spPr>
      </p:sp>
      <p:sp>
        <p:nvSpPr>
          <p:cNvPr id="21" name="Text 19"/>
          <p:cNvSpPr/>
          <p:nvPr/>
        </p:nvSpPr>
        <p:spPr>
          <a:xfrm>
            <a:off x="4672584" y="1938528"/>
            <a:ext cx="1920240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Conflicto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718304" y="2743200"/>
            <a:ext cx="1828800" cy="9144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Dos normas regulan lo mismo de modo contradictorio.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718304" y="3703320"/>
            <a:ext cx="1828800" cy="27432"/>
          </a:xfrm>
          <a:prstGeom prst="rect">
            <a:avLst/>
          </a:prstGeom>
          <a:solidFill>
            <a:srgbClr val="1565C0"/>
          </a:solidFill>
        </p:spPr>
      </p:sp>
      <p:sp>
        <p:nvSpPr>
          <p:cNvPr id="24" name="Text 22"/>
          <p:cNvSpPr/>
          <p:nvPr/>
        </p:nvSpPr>
        <p:spPr>
          <a:xfrm>
            <a:off x="4718304" y="3749040"/>
            <a:ext cx="1828800" cy="10058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Ej: Dos artículos dan soluciones opuestas al mismo contrato.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6803136" y="1920240"/>
            <a:ext cx="2011680" cy="2926080"/>
          </a:xfrm>
          <a:prstGeom prst="rect">
            <a:avLst/>
          </a:prstGeom>
          <a:solidFill>
            <a:srgbClr val="1A3060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803136" y="1920240"/>
            <a:ext cx="2011680" cy="731520"/>
          </a:xfrm>
          <a:prstGeom prst="rect">
            <a:avLst/>
          </a:prstGeom>
          <a:solidFill>
            <a:srgbClr val="2E7D32"/>
          </a:solidFill>
        </p:spPr>
      </p:sp>
      <p:sp>
        <p:nvSpPr>
          <p:cNvPr id="27" name="Text 25"/>
          <p:cNvSpPr/>
          <p:nvPr/>
        </p:nvSpPr>
        <p:spPr>
          <a:xfrm>
            <a:off x="6848856" y="1938528"/>
            <a:ext cx="1920240" cy="685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De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Imprecisión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894576" y="2743200"/>
            <a:ext cx="1828800" cy="9144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La norma existe pero es tan vaga que no orienta.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894576" y="3703320"/>
            <a:ext cx="1828800" cy="27432"/>
          </a:xfrm>
          <a:prstGeom prst="rect">
            <a:avLst/>
          </a:prstGeom>
          <a:solidFill>
            <a:srgbClr val="2E7D32"/>
          </a:solidFill>
        </p:spPr>
      </p:sp>
      <p:sp>
        <p:nvSpPr>
          <p:cNvPr id="30" name="Text 28"/>
          <p:cNvSpPr/>
          <p:nvPr/>
        </p:nvSpPr>
        <p:spPr>
          <a:xfrm>
            <a:off x="6894576" y="3749040"/>
            <a:ext cx="1828800" cy="10058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C9A84C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Ej: "Se actuará conforme a la equidad" sin más precisión.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A6E6E"/>
          </a:solidFill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4008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Medios de Integración: Cómo Llenar las Lagunas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1051560"/>
            <a:ext cx="82296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A6E6E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ORDEN DE PREFERENCIA  →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274320" y="1371600"/>
            <a:ext cx="1554480" cy="347472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371600"/>
            <a:ext cx="1554480" cy="685800"/>
          </a:xfrm>
          <a:prstGeom prst="rect">
            <a:avLst/>
          </a:prstGeom>
          <a:solidFill>
            <a:srgbClr val="1A2B6B"/>
          </a:solidFill>
        </p:spPr>
      </p:sp>
      <p:sp>
        <p:nvSpPr>
          <p:cNvPr id="7" name="Text 5"/>
          <p:cNvSpPr/>
          <p:nvPr/>
        </p:nvSpPr>
        <p:spPr>
          <a:xfrm>
            <a:off x="274320" y="1389888"/>
            <a:ext cx="155448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1°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20040" y="1691640"/>
            <a:ext cx="146304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Analogía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legis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65760" y="2148840"/>
            <a:ext cx="1371600" cy="2606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Aplica la norma de un caso similar cuando hay identidad de razón (eadem ratio).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1810512" y="2377440"/>
            <a:ext cx="164592" cy="91440"/>
          </a:xfrm>
          <a:prstGeom prst="rect">
            <a:avLst/>
          </a:prstGeom>
          <a:solidFill>
            <a:srgbClr val="AAAAAA"/>
          </a:solidFill>
        </p:spPr>
      </p:sp>
      <p:sp>
        <p:nvSpPr>
          <p:cNvPr id="11" name="Shape 9"/>
          <p:cNvSpPr/>
          <p:nvPr/>
        </p:nvSpPr>
        <p:spPr>
          <a:xfrm>
            <a:off x="1993392" y="1371600"/>
            <a:ext cx="1554480" cy="347472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1993392" y="1371600"/>
            <a:ext cx="1554480" cy="685800"/>
          </a:xfrm>
          <a:prstGeom prst="rect">
            <a:avLst/>
          </a:prstGeom>
          <a:solidFill>
            <a:srgbClr val="0A6E6E"/>
          </a:solidFill>
        </p:spPr>
      </p:sp>
      <p:sp>
        <p:nvSpPr>
          <p:cNvPr id="13" name="Text 11"/>
          <p:cNvSpPr/>
          <p:nvPr/>
        </p:nvSpPr>
        <p:spPr>
          <a:xfrm>
            <a:off x="1993392" y="1389888"/>
            <a:ext cx="155448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2°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2039112" y="1691640"/>
            <a:ext cx="146304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Analogía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iuris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084832" y="2148840"/>
            <a:ext cx="1371600" cy="2606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Recurre a principios generales extraídos del conjunto del ordenamiento.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529584" y="2377440"/>
            <a:ext cx="164592" cy="91440"/>
          </a:xfrm>
          <a:prstGeom prst="rect">
            <a:avLst/>
          </a:prstGeom>
          <a:solidFill>
            <a:srgbClr val="AAAAAA"/>
          </a:solidFill>
        </p:spPr>
      </p:sp>
      <p:sp>
        <p:nvSpPr>
          <p:cNvPr id="17" name="Shape 15"/>
          <p:cNvSpPr/>
          <p:nvPr/>
        </p:nvSpPr>
        <p:spPr>
          <a:xfrm>
            <a:off x="3712464" y="1371600"/>
            <a:ext cx="1554480" cy="347472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712464" y="1371600"/>
            <a:ext cx="1554480" cy="685800"/>
          </a:xfrm>
          <a:prstGeom prst="rect">
            <a:avLst/>
          </a:prstGeom>
          <a:solidFill>
            <a:srgbClr val="6A1B9A"/>
          </a:solidFill>
        </p:spPr>
      </p:sp>
      <p:sp>
        <p:nvSpPr>
          <p:cNvPr id="19" name="Text 17"/>
          <p:cNvSpPr/>
          <p:nvPr/>
        </p:nvSpPr>
        <p:spPr>
          <a:xfrm>
            <a:off x="3712464" y="1389888"/>
            <a:ext cx="155448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3°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3758184" y="1691640"/>
            <a:ext cx="146304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Principios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Generales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803904" y="2148840"/>
            <a:ext cx="1371600" cy="2606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Equidad, buena fe, prohibición del abuso del Derecho. Último recurso.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248656" y="2377440"/>
            <a:ext cx="164592" cy="91440"/>
          </a:xfrm>
          <a:prstGeom prst="rect">
            <a:avLst/>
          </a:prstGeom>
          <a:solidFill>
            <a:srgbClr val="AAAAAA"/>
          </a:solidFill>
        </p:spPr>
      </p:sp>
      <p:sp>
        <p:nvSpPr>
          <p:cNvPr id="23" name="Shape 21"/>
          <p:cNvSpPr/>
          <p:nvPr/>
        </p:nvSpPr>
        <p:spPr>
          <a:xfrm>
            <a:off x="5431536" y="1371600"/>
            <a:ext cx="1554480" cy="347472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431536" y="1371600"/>
            <a:ext cx="1554480" cy="685800"/>
          </a:xfrm>
          <a:prstGeom prst="rect">
            <a:avLst/>
          </a:prstGeom>
          <a:solidFill>
            <a:srgbClr val="8B6914"/>
          </a:solidFill>
        </p:spPr>
      </p:sp>
      <p:sp>
        <p:nvSpPr>
          <p:cNvPr id="25" name="Text 23"/>
          <p:cNvSpPr/>
          <p:nvPr/>
        </p:nvSpPr>
        <p:spPr>
          <a:xfrm>
            <a:off x="5431536" y="1389888"/>
            <a:ext cx="155448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4°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5477256" y="1691640"/>
            <a:ext cx="146304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Equidad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522976" y="2148840"/>
            <a:ext cx="1371600" cy="2606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Solución justa atendiendo a las circunstancias concretas del caso.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967728" y="2377440"/>
            <a:ext cx="164592" cy="91440"/>
          </a:xfrm>
          <a:prstGeom prst="rect">
            <a:avLst/>
          </a:prstGeom>
          <a:solidFill>
            <a:srgbClr val="AAAAAA"/>
          </a:solidFill>
        </p:spPr>
      </p:sp>
      <p:sp>
        <p:nvSpPr>
          <p:cNvPr id="29" name="Shape 27"/>
          <p:cNvSpPr/>
          <p:nvPr/>
        </p:nvSpPr>
        <p:spPr>
          <a:xfrm>
            <a:off x="7150608" y="1371600"/>
            <a:ext cx="1554480" cy="3474720"/>
          </a:xfrm>
          <a:prstGeom prst="rect">
            <a:avLst/>
          </a:prstGeom>
          <a:solidFill>
            <a:srgbClr val="FFFFFF"/>
          </a:solidFill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7150608" y="1371600"/>
            <a:ext cx="1554480" cy="685800"/>
          </a:xfrm>
          <a:prstGeom prst="rect">
            <a:avLst/>
          </a:prstGeom>
          <a:solidFill>
            <a:srgbClr val="5A6A7A"/>
          </a:solidFill>
        </p:spPr>
      </p:sp>
      <p:sp>
        <p:nvSpPr>
          <p:cNvPr id="31" name="Text 29"/>
          <p:cNvSpPr/>
          <p:nvPr/>
        </p:nvSpPr>
        <p:spPr>
          <a:xfrm>
            <a:off x="7150608" y="1389888"/>
            <a:ext cx="1554480" cy="32004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anose="02040502050405020303" pitchFamily="34" charset="0"/>
                <a:ea typeface="Georgia" panose="02040502050405020303" pitchFamily="34" charset="-122"/>
                <a:cs typeface="Georgia" panose="02040502050405020303" pitchFamily="34" charset="-120"/>
              </a:rPr>
              <a:t>5°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7196328" y="1691640"/>
            <a:ext cx="1463040" cy="34747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La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Costumbre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7242048" y="2148840"/>
            <a:ext cx="1371600" cy="260604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D3A4A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Solo secundum legem y praeter legem. Nunca contra legem.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03060"/>
                </a:solidFill>
                <a:latin typeface="Calibri" panose="020F0502020204030204" pitchFamily="34" charset="0"/>
                <a:ea typeface="Calibri" panose="020F0502020204030204" pitchFamily="34" charset="-122"/>
                <a:cs typeface="Calibri" panose="020F0502020204030204" pitchFamily="34" charset="-120"/>
              </a:rPr>
              <a:t>⚠  La analogía NO procede en Derecho Penal (principio de legalidad)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5593</Words>
  <Application>WPS Presentation</Application>
  <PresentationFormat>On-screen Show (16:9)</PresentationFormat>
  <Paragraphs>324</Paragraphs>
  <Slides>12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Arial</vt:lpstr>
      <vt:lpstr>SimSun</vt:lpstr>
      <vt:lpstr>Wingdings</vt:lpstr>
      <vt:lpstr>Calibri</vt:lpstr>
      <vt:lpstr>Calibri</vt:lpstr>
      <vt:lpstr>Calibri</vt:lpstr>
      <vt:lpstr>Georgia</vt:lpstr>
      <vt:lpstr>Georgia</vt:lpstr>
      <vt:lpstr>Georgia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Realización del Derecho</dc:title>
  <dc:creator>Universidad de Ciencias Jurídicas</dc:creator>
  <dc:subject>PptxGenJS Presentation</dc:subject>
  <cp:lastModifiedBy>Yuliesky Amador Echevarria</cp:lastModifiedBy>
  <cp:revision>2</cp:revision>
  <dcterms:created xsi:type="dcterms:W3CDTF">2026-04-15T02:12:00Z</dcterms:created>
  <dcterms:modified xsi:type="dcterms:W3CDTF">2026-04-15T02:19:28Z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B27A8763B89D4477ABF18C943FE6D2B6_13</vt:lpwstr>
  </property>
  <property fmtid="{D5CDD505-2E9C-101B-9397-08002B2CF9AE}" pid="3" name="KSOProductBuildVer">
    <vt:lpwstr>3082-12.2.0.23196</vt:lpwstr>
  </property>
</Properties>
</file>