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slides/slide89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97" r:id="rId2"/>
    <p:sldMasterId id="2147483709" r:id="rId3"/>
    <p:sldMasterId id="2147484779" r:id="rId4"/>
  </p:sldMasterIdLst>
  <p:notesMasterIdLst>
    <p:notesMasterId r:id="rId94"/>
  </p:notesMasterIdLst>
  <p:handoutMasterIdLst>
    <p:handoutMasterId r:id="rId95"/>
  </p:handoutMasterIdLst>
  <p:sldIdLst>
    <p:sldId id="1063" r:id="rId5"/>
    <p:sldId id="1085" r:id="rId6"/>
    <p:sldId id="1064" r:id="rId7"/>
    <p:sldId id="1065" r:id="rId8"/>
    <p:sldId id="1066" r:id="rId9"/>
    <p:sldId id="1067" r:id="rId10"/>
    <p:sldId id="1068" r:id="rId11"/>
    <p:sldId id="1073" r:id="rId12"/>
    <p:sldId id="1074" r:id="rId13"/>
    <p:sldId id="1075" r:id="rId14"/>
    <p:sldId id="1076" r:id="rId15"/>
    <p:sldId id="1077" r:id="rId16"/>
    <p:sldId id="1078" r:id="rId17"/>
    <p:sldId id="1079" r:id="rId18"/>
    <p:sldId id="1080" r:id="rId19"/>
    <p:sldId id="1081" r:id="rId20"/>
    <p:sldId id="1082" r:id="rId21"/>
    <p:sldId id="1083" r:id="rId22"/>
    <p:sldId id="1107" r:id="rId23"/>
    <p:sldId id="1086" r:id="rId24"/>
    <p:sldId id="1087" r:id="rId25"/>
    <p:sldId id="1088" r:id="rId26"/>
    <p:sldId id="1089" r:id="rId27"/>
    <p:sldId id="1090" r:id="rId28"/>
    <p:sldId id="1091" r:id="rId29"/>
    <p:sldId id="1163" r:id="rId30"/>
    <p:sldId id="1111" r:id="rId31"/>
    <p:sldId id="1114" r:id="rId32"/>
    <p:sldId id="1092" r:id="rId33"/>
    <p:sldId id="1094" r:id="rId34"/>
    <p:sldId id="1095" r:id="rId35"/>
    <p:sldId id="1097" r:id="rId36"/>
    <p:sldId id="1098" r:id="rId37"/>
    <p:sldId id="1099" r:id="rId38"/>
    <p:sldId id="1100" r:id="rId39"/>
    <p:sldId id="1101" r:id="rId40"/>
    <p:sldId id="1102" r:id="rId41"/>
    <p:sldId id="1103" r:id="rId42"/>
    <p:sldId id="1104" r:id="rId43"/>
    <p:sldId id="1105" r:id="rId44"/>
    <p:sldId id="1106" r:id="rId45"/>
    <p:sldId id="1162" r:id="rId46"/>
    <p:sldId id="1115" r:id="rId47"/>
    <p:sldId id="1116" r:id="rId48"/>
    <p:sldId id="1117" r:id="rId49"/>
    <p:sldId id="1118" r:id="rId50"/>
    <p:sldId id="1119" r:id="rId51"/>
    <p:sldId id="1120" r:id="rId52"/>
    <p:sldId id="1121" r:id="rId53"/>
    <p:sldId id="1122" r:id="rId54"/>
    <p:sldId id="1123" r:id="rId55"/>
    <p:sldId id="1124" r:id="rId56"/>
    <p:sldId id="1125" r:id="rId57"/>
    <p:sldId id="1164" r:id="rId58"/>
    <p:sldId id="1127" r:id="rId59"/>
    <p:sldId id="1128" r:id="rId60"/>
    <p:sldId id="1129" r:id="rId61"/>
    <p:sldId id="1130" r:id="rId62"/>
    <p:sldId id="1131" r:id="rId63"/>
    <p:sldId id="1132" r:id="rId64"/>
    <p:sldId id="1133" r:id="rId65"/>
    <p:sldId id="1134" r:id="rId66"/>
    <p:sldId id="1135" r:id="rId67"/>
    <p:sldId id="1136" r:id="rId68"/>
    <p:sldId id="1137" r:id="rId69"/>
    <p:sldId id="1138" r:id="rId70"/>
    <p:sldId id="1139" r:id="rId71"/>
    <p:sldId id="1140" r:id="rId72"/>
    <p:sldId id="1141" r:id="rId73"/>
    <p:sldId id="1142" r:id="rId74"/>
    <p:sldId id="1143" r:id="rId75"/>
    <p:sldId id="1144" r:id="rId76"/>
    <p:sldId id="1145" r:id="rId77"/>
    <p:sldId id="1146" r:id="rId78"/>
    <p:sldId id="1147" r:id="rId79"/>
    <p:sldId id="1148" r:id="rId80"/>
    <p:sldId id="1149" r:id="rId81"/>
    <p:sldId id="1150" r:id="rId82"/>
    <p:sldId id="1151" r:id="rId83"/>
    <p:sldId id="1152" r:id="rId84"/>
    <p:sldId id="1153" r:id="rId85"/>
    <p:sldId id="1154" r:id="rId86"/>
    <p:sldId id="1155" r:id="rId87"/>
    <p:sldId id="1156" r:id="rId88"/>
    <p:sldId id="1157" r:id="rId89"/>
    <p:sldId id="1158" r:id="rId90"/>
    <p:sldId id="1159" r:id="rId91"/>
    <p:sldId id="1160" r:id="rId92"/>
    <p:sldId id="1165" r:id="rId93"/>
  </p:sldIdLst>
  <p:sldSz cx="9144000" cy="6858000" type="screen4x3"/>
  <p:notesSz cx="7053263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2">
          <p15:clr>
            <a:srgbClr val="A4A3A4"/>
          </p15:clr>
        </p15:guide>
        <p15:guide id="2" pos="22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ABB59"/>
    <a:srgbClr val="BED395"/>
    <a:srgbClr val="6D8838"/>
    <a:srgbClr val="83A343"/>
    <a:srgbClr val="97B854"/>
    <a:srgbClr val="9BBB59"/>
    <a:srgbClr val="008000"/>
    <a:srgbClr val="B8CF8B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95" autoAdjust="0"/>
    <p:restoredTop sz="93418" autoAdjust="0"/>
  </p:normalViewPr>
  <p:slideViewPr>
    <p:cSldViewPr>
      <p:cViewPr>
        <p:scale>
          <a:sx n="50" d="100"/>
          <a:sy n="50" d="100"/>
        </p:scale>
        <p:origin x="-1722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52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19476"/>
    </p:cViewPr>
  </p:sorterViewPr>
  <p:notesViewPr>
    <p:cSldViewPr>
      <p:cViewPr varScale="1">
        <p:scale>
          <a:sx n="50" d="100"/>
          <a:sy n="50" d="100"/>
        </p:scale>
        <p:origin x="-1908" y="-108"/>
      </p:cViewPr>
      <p:guideLst>
        <p:guide orient="horz" pos="2932"/>
        <p:guide pos="222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97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slide" Target="slides/slide83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slide" Target="slides/slide86.xml"/><Relationship Id="rId95" Type="http://schemas.openxmlformats.org/officeDocument/2006/relationships/handoutMaster" Target="handoutMasters/handoutMaster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slide" Target="slides/slide89.xml"/><Relationship Id="rId9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3.xml"/><Relationship Id="rId1" Type="http://schemas.openxmlformats.org/officeDocument/2006/relationships/slide" Target="slides/slide2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5217" y="0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29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5217" y="8842029"/>
            <a:ext cx="3056414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FC0DD34-6552-4D03-9DA3-9AB2D62DE4A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535028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1247D59-0995-41AE-8371-6D61E4E09A41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A99878-9F43-4FD8-BB9C-7747B2C441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74708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4D47E-3022-4994-BD39-A4BE2039BE9E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36F78-107E-4DAC-9DAC-309E17F9DBE4}" type="slidenum">
              <a:rPr lang="es-ES_tradnl"/>
              <a:pPr/>
              <a:t>15</a:t>
            </a:fld>
            <a:endParaRPr lang="es-ES_tradnl"/>
          </a:p>
        </p:txBody>
      </p:sp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7D5BD3-17B4-4912-BE65-D32CED64A61E}" type="slidenum">
              <a:rPr lang="es-ES_tradnl"/>
              <a:pPr/>
              <a:t>16</a:t>
            </a:fld>
            <a:endParaRPr lang="es-ES_tradnl"/>
          </a:p>
        </p:txBody>
      </p:sp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52E48A-5EF4-49FE-B6B2-1C9F7212EA00}" type="slidenum">
              <a:rPr lang="es-ES_tradnl"/>
              <a:pPr/>
              <a:t>17</a:t>
            </a:fld>
            <a:endParaRPr lang="es-ES_tradnl"/>
          </a:p>
        </p:txBody>
      </p:sp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6DF4F5-8C79-4841-9C59-8739614ED785}" type="slidenum">
              <a:rPr lang="es-ES_tradnl"/>
              <a:pPr/>
              <a:t>18</a:t>
            </a:fld>
            <a:endParaRPr lang="es-ES_tradnl"/>
          </a:p>
        </p:txBody>
      </p:sp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7DA680-BCBF-41B0-9D4A-FBD8501C6431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4D47E-3022-4994-BD39-A4BE2039BE9E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07A8AB-55C0-4D2E-8910-F0DBA9E9BDFC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572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D7151-A0A2-44F4-81CA-39BE3A83C0D5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BDD5B-7517-4CDE-80D7-1FE08AB08E0F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57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D0AD08-3661-4228-AEF4-8B46545EAF12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5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6885B-A648-4889-9199-AD21F8D4DD84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9D487-3280-41F1-BFB9-290BC49834F7}" type="slidenum">
              <a:rPr lang="es-ES_tradnl"/>
              <a:pPr/>
              <a:t>11</a:t>
            </a:fld>
            <a:endParaRPr lang="es-ES_tradnl"/>
          </a:p>
        </p:txBody>
      </p:sp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F9561C-5E07-4A0F-A668-7016FFF55834}" type="slidenum">
              <a:rPr lang="es-ES_tradnl"/>
              <a:pPr/>
              <a:t>13</a:t>
            </a:fld>
            <a:endParaRPr lang="es-ES_tradnl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8500"/>
            <a:ext cx="4651375" cy="3489325"/>
          </a:xfrm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C4D7C-E814-4793-B80A-663061AFDFCE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38D95-77F9-448A-8BD7-059F12ECAC6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3338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E7CA3-5C54-4440-99D7-A91417456DA7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F3AC5-B82C-43F3-9EF5-0E78471156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55703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D2750-C0C0-4F77-9B25-86A7C1378D4D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8AEF2-16A2-4877-A519-2599DB7EEF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3511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C6CB-CF9C-453C-B370-1818F2F5BD2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6558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93935-22B8-47D7-AC64-568722D8F14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2084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FB810-9915-4665-A3E0-77CBE3BB7F6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13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0FAEB-4346-40F6-A73B-04CB4559617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5041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FC7E-B023-45F3-80AB-FB4BE168A19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8481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3D917-B7C5-4F24-B744-9CF18ED3CC9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2509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138E-018B-4900-84F9-1F37DCCA1F0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273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02F90-C7F7-4D2E-9A74-2D5FCD831DD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104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68D4B-935C-4972-BE4C-536CB4A790F7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3D9F-7F7E-4350-B026-660BF200095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70907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0D310-4940-48BF-8EC5-7BDEDED733B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36044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7FD98-C66F-4D35-A5E4-DA36C42417F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7973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E40B0-60C8-427D-A522-228A3953B5A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92130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imágenes prediseñad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imágenes prediseñadas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578F9-E1F3-48B1-8A52-7576B87ABE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308851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21716-412F-468F-AB85-0063C0CEAE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067435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39683-2170-40A0-95C8-29E7B0F5534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76980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DB515-8A1E-45B3-A9D5-7D08231F8AF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08998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BDCC2-4491-4C4B-8AF6-C8A84A9DD3E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90571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ADBFC-3C01-4726-AB4A-B7FEE1A7201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74852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38B36-422A-40D5-BEA6-A3EE217F8FC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595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290F-6EE3-44C0-BD50-8E06A965E448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ACC61-CD82-439C-AE0B-472F932735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405902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338DD-A695-481A-BC93-66B792A9876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61205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1FFF4-E9D9-47F6-B12E-FC0B2FF506C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92011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BE1F-1AC5-4F79-B97A-90EFA7CB644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91622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DE79F-ECED-41C8-BE47-B4A6BFD8BEA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06169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B2CAB-81B1-4508-9B03-CCCB1BCDBC6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57357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19610-9F71-49D5-ACD6-8ED5F56BADE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09532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FED38-F741-4134-BCA1-981329B549DB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A02BA-4E15-4C5D-A17A-D1DE882234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204575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6D777E-B67B-4FA6-A429-B5B2972E22D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DB360-8E17-4B95-ADFA-7C8DC854C62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imágenes prediseñad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imágenes prediseñadas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578F9-E1F3-48B1-8A52-7576B87ABE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308851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85800" y="1641475"/>
            <a:ext cx="7772400" cy="4454525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21716-412F-468F-AB85-0063C0CEAE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0674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B6E2E-E867-480A-81AE-960861171F11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B8689-A9FF-40BC-B1D4-1A8692EEF67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5241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55DC7-DB58-410F-8DD6-36F8C88355BA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D5A96-C601-49D6-BB58-F422EAF6EA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9348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AB97-FEF0-46A5-8B9F-84197AC35C69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06C64-2FCE-4011-9965-5A4027D20B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1867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797CF-91D9-45C0-979C-6E3385CF37B0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FD37C-97E6-49D2-A3AD-6F214A7662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4201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6B2F6-9AD1-422C-AABD-F556D17137A9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199FF-5FAF-4876-A3E7-D2393074F7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4359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s-E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0390ED-1EE2-4595-AA9C-A9142D342DAF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38F27A9-C37D-4EE4-867A-AF791EBFA5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4" r:id="rId1"/>
    <p:sldLayoutId id="2147484745" r:id="rId2"/>
    <p:sldLayoutId id="2147484746" r:id="rId3"/>
    <p:sldLayoutId id="2147484747" r:id="rId4"/>
    <p:sldLayoutId id="2147484748" r:id="rId5"/>
    <p:sldLayoutId id="2147484749" r:id="rId6"/>
    <p:sldLayoutId id="2147484750" r:id="rId7"/>
    <p:sldLayoutId id="2147484751" r:id="rId8"/>
    <p:sldLayoutId id="2147484752" r:id="rId9"/>
    <p:sldLayoutId id="2147484753" r:id="rId10"/>
    <p:sldLayoutId id="2147484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s-E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16D777E-B67B-4FA6-A429-B5B2972E22DF}" type="datetimeFigureOut">
              <a:rPr lang="es-ES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42DB360-8E17-4B95-ADFA-7C8DC854C62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6" r:id="rId1"/>
    <p:sldLayoutId id="2147484767" r:id="rId2"/>
    <p:sldLayoutId id="2147484768" r:id="rId3"/>
    <p:sldLayoutId id="2147484769" r:id="rId4"/>
    <p:sldLayoutId id="2147484770" r:id="rId5"/>
    <p:sldLayoutId id="2147484771" r:id="rId6"/>
    <p:sldLayoutId id="2147484772" r:id="rId7"/>
    <p:sldLayoutId id="2147484773" r:id="rId8"/>
    <p:sldLayoutId id="2147484774" r:id="rId9"/>
    <p:sldLayoutId id="2147484775" r:id="rId10"/>
    <p:sldLayoutId id="2147484776" r:id="rId11"/>
    <p:sldLayoutId id="2147484777" r:id="rId12"/>
    <p:sldLayoutId id="214748477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s-ES_tradnl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FAFEBF73-1B96-4C4A-ADA3-88E45DD1ACC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5" r:id="rId1"/>
    <p:sldLayoutId id="2147484756" r:id="rId2"/>
    <p:sldLayoutId id="2147484757" r:id="rId3"/>
    <p:sldLayoutId id="2147484758" r:id="rId4"/>
    <p:sldLayoutId id="2147484759" r:id="rId5"/>
    <p:sldLayoutId id="2147484760" r:id="rId6"/>
    <p:sldLayoutId id="2147484761" r:id="rId7"/>
    <p:sldLayoutId id="2147484762" r:id="rId8"/>
    <p:sldLayoutId id="2147484763" r:id="rId9"/>
    <p:sldLayoutId id="2147484764" r:id="rId10"/>
    <p:sldLayoutId id="21474847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70390ED-1EE2-4595-AA9C-A9142D342DAF}" type="datetimeFigureOut">
              <a:rPr lang="es-ES" smtClean="0"/>
              <a:pPr>
                <a:defRPr/>
              </a:pPr>
              <a:t>21/02/2024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38F27A9-C37D-4EE4-867A-AF791EBFA56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80" r:id="rId1"/>
    <p:sldLayoutId id="2147484781" r:id="rId2"/>
    <p:sldLayoutId id="2147484782" r:id="rId3"/>
    <p:sldLayoutId id="2147484783" r:id="rId4"/>
    <p:sldLayoutId id="2147484784" r:id="rId5"/>
    <p:sldLayoutId id="2147484785" r:id="rId6"/>
    <p:sldLayoutId id="2147484786" r:id="rId7"/>
    <p:sldLayoutId id="2147484787" r:id="rId8"/>
    <p:sldLayoutId id="2147484788" r:id="rId9"/>
    <p:sldLayoutId id="2147484789" r:id="rId10"/>
    <p:sldLayoutId id="2147484790" r:id="rId11"/>
    <p:sldLayoutId id="2147484791" r:id="rId12"/>
    <p:sldLayoutId id="2147484792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7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1072725" y="914400"/>
            <a:ext cx="46085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40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CONFERENCIA </a:t>
            </a:r>
            <a:r>
              <a:rPr lang="es-ES_tradnl" sz="40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endParaRPr lang="es-ES_tradnl" sz="40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52400" y="2209800"/>
            <a:ext cx="8839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400" i="1" dirty="0"/>
              <a:t>La Gestión de la Calidad en la Etapa de Preproducción. </a:t>
            </a:r>
            <a:r>
              <a:rPr lang="es-ES_tradnl" sz="4400" i="1" dirty="0" smtClean="0"/>
              <a:t>                Técnicas </a:t>
            </a:r>
            <a:r>
              <a:rPr lang="es-ES_tradnl" sz="4400" i="1" dirty="0"/>
              <a:t>a utilizar. 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xmlns="" val="2642540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/>
              <a:t>Técnicas para conocer las necesidades y expectativas de los clientes.</a:t>
            </a:r>
            <a:endParaRPr lang="es-ES" sz="3600"/>
          </a:p>
        </p:txBody>
      </p:sp>
      <p:sp>
        <p:nvSpPr>
          <p:cNvPr id="5908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89138"/>
            <a:ext cx="845978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2800"/>
              <a:t>Entrevista.</a:t>
            </a:r>
          </a:p>
          <a:p>
            <a:pPr>
              <a:lnSpc>
                <a:spcPct val="90000"/>
              </a:lnSpc>
            </a:pPr>
            <a:r>
              <a:rPr lang="es-ES_tradnl" sz="2800"/>
              <a:t>Encuestas de satisfacción de clientes( telefónicas o visitándolos).</a:t>
            </a:r>
          </a:p>
          <a:p>
            <a:pPr>
              <a:lnSpc>
                <a:spcPct val="90000"/>
              </a:lnSpc>
            </a:pPr>
            <a:r>
              <a:rPr lang="es-ES_tradnl" sz="2800"/>
              <a:t>Observaciones del cliente cuando usa el producto.</a:t>
            </a:r>
          </a:p>
          <a:p>
            <a:pPr>
              <a:lnSpc>
                <a:spcPct val="90000"/>
              </a:lnSpc>
            </a:pPr>
            <a:r>
              <a:rPr lang="es-ES_tradnl" sz="2800"/>
              <a:t>Observaciones recibidas del personal de los servicios de venta, posventa, etc.</a:t>
            </a:r>
          </a:p>
          <a:p>
            <a:pPr>
              <a:lnSpc>
                <a:spcPct val="90000"/>
              </a:lnSpc>
            </a:pPr>
            <a:r>
              <a:rPr lang="es-ES_tradnl" sz="2800"/>
              <a:t>Estudios de mercado.</a:t>
            </a:r>
          </a:p>
          <a:p>
            <a:pPr>
              <a:lnSpc>
                <a:spcPct val="90000"/>
              </a:lnSpc>
            </a:pPr>
            <a:r>
              <a:rPr lang="es-ES_tradnl" sz="2800"/>
              <a:t>Análisis de la competencia.</a:t>
            </a:r>
          </a:p>
          <a:p>
            <a:pPr>
              <a:lnSpc>
                <a:spcPct val="90000"/>
              </a:lnSpc>
            </a:pPr>
            <a:r>
              <a:rPr lang="es-ES_tradnl" sz="2800"/>
              <a:t>Análisis de quejas, reclamaciones y sugerencias.</a:t>
            </a:r>
            <a:endParaRPr lang="es-ES" sz="2800"/>
          </a:p>
        </p:txBody>
      </p:sp>
    </p:spTree>
    <p:extLst>
      <p:ext uri="{BB962C8B-B14F-4D97-AF65-F5344CB8AC3E}">
        <p14:creationId xmlns:p14="http://schemas.microsoft.com/office/powerpoint/2010/main" xmlns="" val="2073886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u="sng"/>
              <a:t>Calidad de Diseño</a:t>
            </a:r>
            <a:r>
              <a:rPr lang="es-ES_tradnl"/>
              <a:t>:</a:t>
            </a:r>
            <a:endParaRPr lang="es-ES"/>
          </a:p>
        </p:txBody>
      </p:sp>
      <p:sp>
        <p:nvSpPr>
          <p:cNvPr id="592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s-ES_tradnl" dirty="0"/>
          </a:p>
          <a:p>
            <a:r>
              <a:rPr lang="es-ES_tradnl" dirty="0"/>
              <a:t>Es el grado de correspondencia que se logra, entre las necesidades del cliente y su traducción  al lenguaje  de la empresa (especificaciones). </a:t>
            </a:r>
          </a:p>
        </p:txBody>
      </p:sp>
    </p:spTree>
    <p:extLst>
      <p:ext uri="{BB962C8B-B14F-4D97-AF65-F5344CB8AC3E}">
        <p14:creationId xmlns:p14="http://schemas.microsoft.com/office/powerpoint/2010/main" xmlns="" val="2697458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Calidad de Concordancia (conseguida).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93925"/>
            <a:ext cx="813435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3600" dirty="0"/>
              <a:t>Medida de la correspondencia de una producción o servicio con sus especificaciones de la calidad. </a:t>
            </a:r>
          </a:p>
          <a:p>
            <a:pPr>
              <a:lnSpc>
                <a:spcPct val="80000"/>
              </a:lnSpc>
            </a:pPr>
            <a:r>
              <a:rPr lang="es-ES" sz="3600" dirty="0"/>
              <a:t>Expresa la conformidad o correspondencia de una producción con sus especificaciones de la calidad.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dirty="0"/>
              <a:t>   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1631237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b="0"/>
              <a:t>Fases mediante las cuales se desarrolla un nuevo producto:</a:t>
            </a:r>
            <a:br>
              <a:rPr lang="es-ES_tradnl" sz="3600" b="0"/>
            </a:br>
            <a:endParaRPr lang="es-ES" sz="3600" b="0"/>
          </a:p>
        </p:txBody>
      </p:sp>
      <p:sp>
        <p:nvSpPr>
          <p:cNvPr id="5949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700213"/>
            <a:ext cx="7772400" cy="4114800"/>
          </a:xfrm>
        </p:spPr>
        <p:txBody>
          <a:bodyPr/>
          <a:lstStyle/>
          <a:p>
            <a:r>
              <a:rPr lang="es-ES_tradnl" sz="2800" b="1" dirty="0"/>
              <a:t>Factibilidad.</a:t>
            </a:r>
          </a:p>
          <a:p>
            <a:r>
              <a:rPr lang="es-ES_tradnl" sz="2800" b="1" dirty="0"/>
              <a:t>Diseño detallado del prototipo</a:t>
            </a:r>
            <a:r>
              <a:rPr lang="es-ES_tradnl" sz="2800" dirty="0"/>
              <a:t>.</a:t>
            </a:r>
            <a:endParaRPr lang="es-ES_tradnl" sz="2800" b="1" dirty="0"/>
          </a:p>
          <a:p>
            <a:r>
              <a:rPr lang="es-ES_tradnl" sz="2800" b="1" dirty="0"/>
              <a:t>Construcción del prototipo</a:t>
            </a:r>
            <a:r>
              <a:rPr lang="es-ES_tradnl" sz="2800" dirty="0"/>
              <a:t>. </a:t>
            </a:r>
          </a:p>
          <a:p>
            <a:r>
              <a:rPr lang="es-ES_tradnl" sz="2800" b="1" dirty="0"/>
              <a:t>Producción piloto</a:t>
            </a:r>
            <a:r>
              <a:rPr lang="es-ES_tradnl" sz="2800" dirty="0"/>
              <a:t> </a:t>
            </a:r>
          </a:p>
          <a:p>
            <a:r>
              <a:rPr lang="es-ES_tradnl" sz="2800" b="1" dirty="0"/>
              <a:t>Producción a gran escala</a:t>
            </a:r>
            <a:r>
              <a:rPr lang="es-ES_tradnl" sz="2800" dirty="0"/>
              <a:t>. </a:t>
            </a:r>
            <a:endParaRPr lang="es-ES_tradnl" sz="2800" b="1" dirty="0"/>
          </a:p>
          <a:p>
            <a:r>
              <a:rPr lang="es-ES_tradnl" sz="2800" b="1" dirty="0"/>
              <a:t>Fase de cambios en el diseño</a:t>
            </a:r>
            <a:r>
              <a:rPr lang="es-ES_tradnl" sz="2800" dirty="0"/>
              <a:t>. </a:t>
            </a:r>
          </a:p>
          <a:p>
            <a:r>
              <a:rPr lang="es-ES_tradnl" sz="2800" b="1" dirty="0"/>
              <a:t>Fase de utilización por el cliente o consumidor</a:t>
            </a:r>
            <a:r>
              <a:rPr lang="es-ES_tradnl" sz="2800" dirty="0"/>
              <a:t>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3818786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4000"/>
              <a:t>Factores claves para la competitividad.</a:t>
            </a:r>
            <a:endParaRPr lang="es-ES" sz="4000"/>
          </a:p>
        </p:txBody>
      </p:sp>
      <p:sp>
        <p:nvSpPr>
          <p:cNvPr id="59904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_tradnl" dirty="0"/>
              <a:t> </a:t>
            </a:r>
            <a:r>
              <a:rPr lang="es-ES_tradnl" b="1" dirty="0"/>
              <a:t>CALIDAD</a:t>
            </a:r>
          </a:p>
          <a:p>
            <a:pPr>
              <a:buFont typeface="Wingdings" pitchFamily="2" charset="2"/>
              <a:buNone/>
            </a:pPr>
            <a:r>
              <a:rPr lang="es-ES_tradnl" b="1" dirty="0"/>
              <a:t> COSTO    	       Proceso de diseño</a:t>
            </a:r>
          </a:p>
          <a:p>
            <a:pPr>
              <a:buFont typeface="Wingdings" pitchFamily="2" charset="2"/>
              <a:buNone/>
            </a:pPr>
            <a:r>
              <a:rPr lang="es-ES_tradnl" b="1" dirty="0"/>
              <a:t> SERVICIO</a:t>
            </a:r>
          </a:p>
          <a:p>
            <a:pPr>
              <a:buFont typeface="Wingdings" pitchFamily="2" charset="2"/>
              <a:buNone/>
            </a:pPr>
            <a:r>
              <a:rPr lang="es-ES_tradnl" b="1" u="sng" dirty="0"/>
              <a:t>Técnicas utilizadas</a:t>
            </a:r>
          </a:p>
          <a:p>
            <a:pPr>
              <a:buFont typeface="Wingdings" pitchFamily="2" charset="2"/>
              <a:buNone/>
            </a:pPr>
            <a:r>
              <a:rPr lang="es-ES_tradnl" b="1" dirty="0"/>
              <a:t>Calidad : Revisión </a:t>
            </a:r>
            <a:r>
              <a:rPr lang="es-ES_tradnl" b="1" dirty="0" smtClean="0"/>
              <a:t>formal del diseño, Método Delphi </a:t>
            </a:r>
            <a:r>
              <a:rPr lang="es-ES_tradnl" b="1" dirty="0"/>
              <a:t>y QFD</a:t>
            </a:r>
          </a:p>
          <a:p>
            <a:pPr>
              <a:buFont typeface="Wingdings" pitchFamily="2" charset="2"/>
              <a:buNone/>
            </a:pPr>
            <a:r>
              <a:rPr lang="es-ES_tradnl" b="1" dirty="0"/>
              <a:t>Costo: Análisis del Valor</a:t>
            </a:r>
          </a:p>
          <a:p>
            <a:pPr>
              <a:buFont typeface="Wingdings" pitchFamily="2" charset="2"/>
              <a:buNone/>
            </a:pPr>
            <a:r>
              <a:rPr lang="es-ES_tradnl" b="1" dirty="0"/>
              <a:t>Servicio: AMFE</a:t>
            </a:r>
            <a:endParaRPr lang="es-ES" b="1" dirty="0"/>
          </a:p>
        </p:txBody>
      </p:sp>
      <p:sp>
        <p:nvSpPr>
          <p:cNvPr id="599045" name="AutoShape 5"/>
          <p:cNvSpPr>
            <a:spLocks/>
          </p:cNvSpPr>
          <p:nvPr/>
        </p:nvSpPr>
        <p:spPr bwMode="auto">
          <a:xfrm>
            <a:off x="2438400" y="1752600"/>
            <a:ext cx="288925" cy="1368425"/>
          </a:xfrm>
          <a:prstGeom prst="rightBrace">
            <a:avLst>
              <a:gd name="adj1" fmla="val 39469"/>
              <a:gd name="adj2" fmla="val 50000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92380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Revisión formal del diseño.</a:t>
            </a:r>
          </a:p>
        </p:txBody>
      </p:sp>
      <p:sp>
        <p:nvSpPr>
          <p:cNvPr id="600067" name="Rectangle 3"/>
          <p:cNvSpPr>
            <a:spLocks noGrp="1" noChangeArrowheads="1"/>
          </p:cNvSpPr>
          <p:nvPr>
            <p:ph idx="1"/>
          </p:nvPr>
        </p:nvSpPr>
        <p:spPr>
          <a:xfrm>
            <a:off x="289560" y="1295400"/>
            <a:ext cx="88392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3000" dirty="0" smtClean="0"/>
              <a:t>    Evaluación </a:t>
            </a:r>
            <a:r>
              <a:rPr lang="es-ES" sz="3000" dirty="0"/>
              <a:t>sistemática del producto </a:t>
            </a:r>
            <a:r>
              <a:rPr lang="es-ES" sz="3000" dirty="0" smtClean="0"/>
              <a:t>y/o </a:t>
            </a:r>
            <a:r>
              <a:rPr lang="es-ES" sz="3000" dirty="0"/>
              <a:t>proceso.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3000" dirty="0"/>
              <a:t>    </a:t>
            </a:r>
            <a:r>
              <a:rPr lang="es-ES" sz="3000" dirty="0" smtClean="0"/>
              <a:t>Desarrollado </a:t>
            </a:r>
            <a:r>
              <a:rPr lang="es-ES" sz="3000" dirty="0"/>
              <a:t>por un grupo multidisciplinario, de mucha experiencia y que no esté totalmente comprometido con el diseño y desarrollo del producto.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3000" dirty="0"/>
              <a:t>    La revisión del diseño se fundamenta en tres elementos claves:</a:t>
            </a:r>
          </a:p>
          <a:p>
            <a:pPr>
              <a:lnSpc>
                <a:spcPct val="90000"/>
              </a:lnSpc>
            </a:pPr>
            <a:r>
              <a:rPr lang="es-ES" sz="3000" dirty="0"/>
              <a:t>Formal. Controlado, organizado y todo queda registrado.</a:t>
            </a:r>
          </a:p>
          <a:p>
            <a:pPr>
              <a:lnSpc>
                <a:spcPct val="90000"/>
              </a:lnSpc>
            </a:pPr>
            <a:r>
              <a:rPr lang="es-ES" sz="3000" dirty="0"/>
              <a:t>Sistemático. Se rige por procedimientos.</a:t>
            </a:r>
          </a:p>
          <a:p>
            <a:pPr>
              <a:lnSpc>
                <a:spcPct val="90000"/>
              </a:lnSpc>
            </a:pPr>
            <a:r>
              <a:rPr lang="es-ES" sz="3000" dirty="0"/>
              <a:t>Especializada. Personal de alta experiencia.</a:t>
            </a:r>
          </a:p>
        </p:txBody>
      </p:sp>
    </p:spTree>
    <p:extLst>
      <p:ext uri="{BB962C8B-B14F-4D97-AF65-F5344CB8AC3E}">
        <p14:creationId xmlns:p14="http://schemas.microsoft.com/office/powerpoint/2010/main" xmlns="" val="1558511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ANALISIS DEL VALOR</a:t>
            </a:r>
            <a:endParaRPr lang="es-ES"/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914400" y="1752600"/>
            <a:ext cx="77724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cs typeface="Times New Roman" pitchFamily="18" charset="0"/>
              </a:rPr>
              <a:t>C</a:t>
            </a:r>
            <a:r>
              <a:rPr lang="en-US" sz="2800" dirty="0" err="1" smtClean="0">
                <a:cs typeface="Times New Roman" pitchFamily="18" charset="0"/>
              </a:rPr>
              <a:t>oncepto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filosófico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instrumentado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por</a:t>
            </a:r>
            <a:r>
              <a:rPr lang="en-US" sz="2800" dirty="0">
                <a:cs typeface="Times New Roman" pitchFamily="18" charset="0"/>
              </a:rPr>
              <a:t> el </a:t>
            </a:r>
            <a:r>
              <a:rPr lang="en-US" sz="2800" dirty="0" err="1">
                <a:cs typeface="Times New Roman" pitchFamily="18" charset="0"/>
              </a:rPr>
              <a:t>empleo</a:t>
            </a:r>
            <a:r>
              <a:rPr lang="en-US" sz="2800" dirty="0">
                <a:cs typeface="Times New Roman" pitchFamily="18" charset="0"/>
              </a:rPr>
              <a:t> de un </a:t>
            </a:r>
            <a:r>
              <a:rPr lang="en-US" sz="2800" dirty="0" err="1">
                <a:cs typeface="Times New Roman" pitchFamily="18" charset="0"/>
              </a:rPr>
              <a:t>conjunto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específico</a:t>
            </a:r>
            <a:r>
              <a:rPr lang="en-US" sz="2800" dirty="0">
                <a:cs typeface="Times New Roman" pitchFamily="18" charset="0"/>
              </a:rPr>
              <a:t> de </a:t>
            </a:r>
            <a:r>
              <a:rPr lang="en-US" sz="2800" dirty="0" err="1">
                <a:cs typeface="Times New Roman" pitchFamily="18" charset="0"/>
              </a:rPr>
              <a:t>técnicas</a:t>
            </a:r>
            <a:r>
              <a:rPr lang="en-US" sz="2800" dirty="0">
                <a:cs typeface="Times New Roman" pitchFamily="18" charset="0"/>
              </a:rPr>
              <a:t>, un </a:t>
            </a:r>
            <a:r>
              <a:rPr lang="en-US" sz="2800" dirty="0" err="1">
                <a:cs typeface="Times New Roman" pitchFamily="18" charset="0"/>
              </a:rPr>
              <a:t>cuerpo</a:t>
            </a:r>
            <a:r>
              <a:rPr lang="en-US" sz="2800" dirty="0">
                <a:cs typeface="Times New Roman" pitchFamily="18" charset="0"/>
              </a:rPr>
              <a:t> de </a:t>
            </a:r>
            <a:r>
              <a:rPr lang="en-US" sz="2800" dirty="0" err="1">
                <a:cs typeface="Times New Roman" pitchFamily="18" charset="0"/>
              </a:rPr>
              <a:t>conocimientos</a:t>
            </a:r>
            <a:r>
              <a:rPr lang="en-US" sz="2800" dirty="0">
                <a:cs typeface="Times New Roman" pitchFamily="18" charset="0"/>
              </a:rPr>
              <a:t> y </a:t>
            </a:r>
            <a:r>
              <a:rPr lang="en-US" sz="2800" dirty="0" err="1">
                <a:cs typeface="Times New Roman" pitchFamily="18" charset="0"/>
              </a:rPr>
              <a:t>una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cantidad</a:t>
            </a:r>
            <a:r>
              <a:rPr lang="en-US" sz="2800" dirty="0">
                <a:cs typeface="Times New Roman" pitchFamily="18" charset="0"/>
              </a:rPr>
              <a:t> de </a:t>
            </a:r>
            <a:r>
              <a:rPr lang="en-US" sz="2800" dirty="0" err="1">
                <a:cs typeface="Times New Roman" pitchFamily="18" charset="0"/>
              </a:rPr>
              <a:t>disposiciones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adquiridas</a:t>
            </a:r>
            <a:r>
              <a:rPr lang="en-US" sz="2800" dirty="0">
                <a:cs typeface="Times New Roman" pitchFamily="18" charset="0"/>
              </a:rPr>
              <a:t>. </a:t>
            </a:r>
            <a:endParaRPr lang="en-US" sz="2800" dirty="0" smtClean="0"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err="1" smtClean="0">
                <a:cs typeface="Times New Roman" pitchFamily="18" charset="0"/>
              </a:rPr>
              <a:t>Enfoque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creativo</a:t>
            </a:r>
            <a:r>
              <a:rPr lang="en-US" sz="2800" dirty="0">
                <a:cs typeface="Times New Roman" pitchFamily="18" charset="0"/>
              </a:rPr>
              <a:t> y </a:t>
            </a:r>
            <a:r>
              <a:rPr lang="en-US" sz="2800" dirty="0" err="1">
                <a:cs typeface="Times New Roman" pitchFamily="18" charset="0"/>
              </a:rPr>
              <a:t>organizado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cuya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finalidad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es</a:t>
            </a:r>
            <a:r>
              <a:rPr lang="en-US" sz="2800" dirty="0">
                <a:cs typeface="Times New Roman" pitchFamily="18" charset="0"/>
              </a:rPr>
              <a:t> la </a:t>
            </a:r>
            <a:r>
              <a:rPr lang="en-US" sz="2800" dirty="0" err="1">
                <a:cs typeface="Times New Roman" pitchFamily="18" charset="0"/>
              </a:rPr>
              <a:t>identificación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eficiente</a:t>
            </a:r>
            <a:r>
              <a:rPr lang="en-US" sz="2800" dirty="0">
                <a:cs typeface="Times New Roman" pitchFamily="18" charset="0"/>
              </a:rPr>
              <a:t> de los </a:t>
            </a:r>
            <a:r>
              <a:rPr lang="en-US" sz="2800" dirty="0" err="1">
                <a:cs typeface="Times New Roman" pitchFamily="18" charset="0"/>
              </a:rPr>
              <a:t>costos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innecesarios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como</a:t>
            </a:r>
            <a:r>
              <a:rPr lang="en-US" sz="2800" dirty="0">
                <a:cs typeface="Times New Roman" pitchFamily="18" charset="0"/>
              </a:rPr>
              <a:t> lo son </a:t>
            </a:r>
            <a:r>
              <a:rPr lang="en-US" sz="2800" dirty="0" err="1">
                <a:cs typeface="Times New Roman" pitchFamily="18" charset="0"/>
              </a:rPr>
              <a:t>por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ejemplo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aquellos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que</a:t>
            </a:r>
            <a:r>
              <a:rPr lang="en-US" sz="2800" dirty="0">
                <a:cs typeface="Times New Roman" pitchFamily="18" charset="0"/>
              </a:rPr>
              <a:t> no </a:t>
            </a:r>
            <a:r>
              <a:rPr lang="en-US" sz="2800" dirty="0" err="1">
                <a:cs typeface="Times New Roman" pitchFamily="18" charset="0"/>
              </a:rPr>
              <a:t>aportan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calidad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 err="1">
                <a:cs typeface="Times New Roman" pitchFamily="18" charset="0"/>
              </a:rPr>
              <a:t>aplicación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 err="1">
                <a:cs typeface="Times New Roman" pitchFamily="18" charset="0"/>
              </a:rPr>
              <a:t>durabilidad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 err="1">
                <a:cs typeface="Times New Roman" pitchFamily="18" charset="0"/>
              </a:rPr>
              <a:t>duración</a:t>
            </a:r>
            <a:r>
              <a:rPr lang="en-US" sz="2800" dirty="0">
                <a:cs typeface="Times New Roman" pitchFamily="18" charset="0"/>
              </a:rPr>
              <a:t>, </a:t>
            </a:r>
            <a:r>
              <a:rPr lang="en-US" sz="2800" dirty="0" err="1">
                <a:cs typeface="Times New Roman" pitchFamily="18" charset="0"/>
              </a:rPr>
              <a:t>presentación</a:t>
            </a:r>
            <a:r>
              <a:rPr lang="en-US" sz="2800" dirty="0">
                <a:cs typeface="Times New Roman" pitchFamily="18" charset="0"/>
              </a:rPr>
              <a:t> o </a:t>
            </a:r>
            <a:r>
              <a:rPr lang="en-US" sz="2800" dirty="0" err="1">
                <a:cs typeface="Times New Roman" pitchFamily="18" charset="0"/>
              </a:rPr>
              <a:t>atractivo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para</a:t>
            </a:r>
            <a:r>
              <a:rPr lang="en-US" sz="2800" dirty="0">
                <a:cs typeface="Times New Roman" pitchFamily="18" charset="0"/>
              </a:rPr>
              <a:t> el </a:t>
            </a:r>
            <a:r>
              <a:rPr lang="en-US" sz="2800" dirty="0" err="1">
                <a:cs typeface="Times New Roman" pitchFamily="18" charset="0"/>
              </a:rPr>
              <a:t>cliente</a:t>
            </a:r>
            <a:r>
              <a:rPr lang="en-US" sz="2800" dirty="0">
                <a:cs typeface="Times New Roman" pitchFamily="18" charset="0"/>
              </a:rPr>
              <a:t>.</a:t>
            </a:r>
            <a:r>
              <a:rPr lang="es-ES" sz="2800" dirty="0"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697358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RELACION ENTRE FUNCION Y COSTO</a:t>
            </a:r>
            <a:endParaRPr lang="es-ES" sz="2800"/>
          </a:p>
        </p:txBody>
      </p:sp>
      <p:sp>
        <p:nvSpPr>
          <p:cNvPr id="604163" name="Text Box 3"/>
          <p:cNvSpPr txBox="1">
            <a:spLocks noChangeArrowheads="1"/>
          </p:cNvSpPr>
          <p:nvPr/>
        </p:nvSpPr>
        <p:spPr bwMode="auto">
          <a:xfrm>
            <a:off x="746125" y="1870075"/>
            <a:ext cx="717867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s-ES_tradnl" sz="2400" dirty="0">
                <a:latin typeface="Arial" charset="0"/>
                <a:cs typeface="Arial" charset="0"/>
              </a:rPr>
              <a:t> </a:t>
            </a:r>
            <a:endParaRPr lang="es-ES_tradnl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_tradnl" sz="2400" dirty="0">
                <a:latin typeface="Arial" charset="0"/>
                <a:cs typeface="Arial" charset="0"/>
              </a:rPr>
              <a:t>                        </a:t>
            </a:r>
            <a:r>
              <a:rPr lang="es-ES_tradnl" sz="2400" dirty="0" smtClean="0">
                <a:latin typeface="Arial" charset="0"/>
                <a:cs typeface="Arial" charset="0"/>
              </a:rPr>
              <a:t>F (</a:t>
            </a:r>
            <a:r>
              <a:rPr lang="es-ES_tradnl" sz="2400" dirty="0">
                <a:latin typeface="Arial" charset="0"/>
                <a:cs typeface="Arial" charset="0"/>
              </a:rPr>
              <a:t>función)    efecto obtenido          </a:t>
            </a:r>
          </a:p>
          <a:p>
            <a:pPr algn="just"/>
            <a:r>
              <a:rPr lang="es-ES_tradnl" sz="2400" dirty="0">
                <a:latin typeface="Arial" charset="0"/>
                <a:cs typeface="Arial" charset="0"/>
              </a:rPr>
              <a:t>      V (valor) =---------------------</a:t>
            </a:r>
            <a:endParaRPr lang="es-ES_tradnl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_tradnl" sz="2400" dirty="0">
                <a:latin typeface="Arial" charset="0"/>
                <a:cs typeface="Arial" charset="0"/>
              </a:rPr>
              <a:t>                        C (costo )     precio pagado</a:t>
            </a:r>
            <a:endParaRPr lang="es-ES_tradnl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_tradnl" sz="2400" dirty="0">
                <a:latin typeface="Arial" charset="0"/>
                <a:cs typeface="Arial" charset="0"/>
              </a:rPr>
              <a:t> </a:t>
            </a:r>
            <a:endParaRPr lang="es-ES_tradnl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_tradnl" sz="2400" dirty="0">
                <a:latin typeface="Arial" charset="0"/>
                <a:cs typeface="Arial" charset="0"/>
              </a:rPr>
              <a:t>       </a:t>
            </a:r>
          </a:p>
        </p:txBody>
      </p:sp>
      <p:graphicFrame>
        <p:nvGraphicFramePr>
          <p:cNvPr id="604164" name="Object 4"/>
          <p:cNvGraphicFramePr>
            <a:graphicFrameLocks noChangeAspect="1"/>
          </p:cNvGraphicFramePr>
          <p:nvPr/>
        </p:nvGraphicFramePr>
        <p:xfrm>
          <a:off x="5181600" y="2895600"/>
          <a:ext cx="2133600" cy="3306763"/>
        </p:xfrm>
        <a:graphic>
          <a:graphicData uri="http://schemas.openxmlformats.org/presentationml/2006/ole">
            <p:oleObj spid="_x0000_s34830" name="Imagen" r:id="rId4" imgW="5486400" imgH="5546725" progId="">
              <p:embed/>
            </p:oleObj>
          </a:graphicData>
        </a:graphic>
      </p:graphicFrame>
      <p:sp>
        <p:nvSpPr>
          <p:cNvPr id="604165" name="Rectangle 5"/>
          <p:cNvSpPr>
            <a:spLocks noChangeArrowheads="1"/>
          </p:cNvSpPr>
          <p:nvPr/>
        </p:nvSpPr>
        <p:spPr bwMode="auto">
          <a:xfrm>
            <a:off x="1116013" y="549275"/>
            <a:ext cx="7391400" cy="10668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59428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858838"/>
          </a:xfrm>
        </p:spPr>
        <p:txBody>
          <a:bodyPr/>
          <a:lstStyle/>
          <a:p>
            <a:r>
              <a:rPr lang="es-ES_tradnl" sz="3600"/>
              <a:t>Plan de trabajo del análisis del valor</a:t>
            </a:r>
          </a:p>
        </p:txBody>
      </p:sp>
      <p:sp>
        <p:nvSpPr>
          <p:cNvPr id="606211" name="AutoShape 3"/>
          <p:cNvSpPr>
            <a:spLocks noChangeArrowheads="1"/>
          </p:cNvSpPr>
          <p:nvPr/>
        </p:nvSpPr>
        <p:spPr bwMode="auto">
          <a:xfrm>
            <a:off x="1116013" y="1916113"/>
            <a:ext cx="7772400" cy="1524000"/>
          </a:xfrm>
          <a:prstGeom prst="downArrowCallout">
            <a:avLst>
              <a:gd name="adj1" fmla="val 127500"/>
              <a:gd name="adj2" fmla="val 127500"/>
              <a:gd name="adj3" fmla="val 16667"/>
              <a:gd name="adj4" fmla="val 66667"/>
            </a:avLst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606212" name="Text Box 4"/>
          <p:cNvSpPr txBox="1">
            <a:spLocks noChangeArrowheads="1"/>
          </p:cNvSpPr>
          <p:nvPr/>
        </p:nvSpPr>
        <p:spPr bwMode="auto">
          <a:xfrm>
            <a:off x="1476375" y="3500438"/>
            <a:ext cx="7010400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>
                <a:latin typeface="Times New Roman" pitchFamily="18" charset="0"/>
              </a:rPr>
              <a:t>i</a:t>
            </a:r>
            <a:r>
              <a:rPr lang="es-ES_tradnl" sz="2800" dirty="0" smtClean="0">
                <a:latin typeface="Times New Roman" pitchFamily="18" charset="0"/>
              </a:rPr>
              <a:t>nformación</a:t>
            </a:r>
            <a:endParaRPr lang="es-ES_tradnl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>
                <a:latin typeface="Times New Roman" pitchFamily="18" charset="0"/>
              </a:rPr>
              <a:t>análisis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>
                <a:latin typeface="Times New Roman" pitchFamily="18" charset="0"/>
              </a:rPr>
              <a:t>creatividad                 de los costos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>
                <a:latin typeface="Times New Roman" pitchFamily="18" charset="0"/>
              </a:rPr>
              <a:t>evaluación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dirty="0">
                <a:latin typeface="Times New Roman" pitchFamily="18" charset="0"/>
              </a:rPr>
              <a:t>eliminación</a:t>
            </a:r>
          </a:p>
        </p:txBody>
      </p:sp>
      <p:sp>
        <p:nvSpPr>
          <p:cNvPr id="606215" name="AutoShape 7"/>
          <p:cNvSpPr>
            <a:spLocks/>
          </p:cNvSpPr>
          <p:nvPr/>
        </p:nvSpPr>
        <p:spPr bwMode="auto">
          <a:xfrm>
            <a:off x="3708400" y="3716338"/>
            <a:ext cx="647700" cy="2736850"/>
          </a:xfrm>
          <a:prstGeom prst="rightBrace">
            <a:avLst>
              <a:gd name="adj1" fmla="val 35212"/>
              <a:gd name="adj2" fmla="val 50000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" name="1 CuadroTexto"/>
          <p:cNvSpPr txBox="1"/>
          <p:nvPr/>
        </p:nvSpPr>
        <p:spPr>
          <a:xfrm>
            <a:off x="2819400" y="2008257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/>
              <a:t>ETAPAS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xmlns="" val="3121267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5800" y="2828251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CARACTERÍSTICAS DE CALIDAD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xmlns="" val="7877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0"/>
              <a:t>Sumario.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3600" b="1" dirty="0" smtClean="0"/>
              <a:t>Tareas </a:t>
            </a:r>
            <a:r>
              <a:rPr lang="es-ES" sz="3600" b="1" dirty="0"/>
              <a:t>de la gestión de la calidad en la preproducción</a:t>
            </a:r>
          </a:p>
          <a:p>
            <a:r>
              <a:rPr lang="es-ES" sz="3600" b="1" dirty="0"/>
              <a:t>Investigación de mercado </a:t>
            </a:r>
          </a:p>
          <a:p>
            <a:r>
              <a:rPr lang="es-ES" sz="3600" b="1" dirty="0"/>
              <a:t>Calidad en el diseño </a:t>
            </a:r>
            <a:endParaRPr lang="es-ES" sz="3600" b="1" dirty="0" smtClean="0"/>
          </a:p>
          <a:p>
            <a:r>
              <a:rPr lang="en-US" sz="3600" b="1" dirty="0" err="1" smtClean="0"/>
              <a:t>Técnicas</a:t>
            </a:r>
            <a:r>
              <a:rPr lang="en-US" sz="3600" b="1" dirty="0" smtClean="0"/>
              <a:t> a </a:t>
            </a:r>
            <a:r>
              <a:rPr lang="en-US" sz="3600" b="1" dirty="0" err="1" smtClean="0"/>
              <a:t>utilizar</a:t>
            </a:r>
            <a:r>
              <a:rPr lang="en-US" sz="3600" b="1" dirty="0" smtClean="0"/>
              <a:t>: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</a:t>
            </a:r>
            <a:r>
              <a:rPr lang="en-US" sz="3600" b="1" dirty="0" err="1" smtClean="0"/>
              <a:t>Método</a:t>
            </a:r>
            <a:r>
              <a:rPr lang="en-US" sz="3600" b="1" dirty="0" smtClean="0"/>
              <a:t> Delphi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 - QFD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144774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534400" cy="1447800"/>
          </a:xfrm>
        </p:spPr>
        <p:txBody>
          <a:bodyPr/>
          <a:lstStyle/>
          <a:p>
            <a:pPr eaLnBrk="1" hangingPunct="1"/>
            <a:r>
              <a:rPr lang="es-ES_tradnl" sz="3200" b="1" dirty="0" smtClean="0">
                <a:latin typeface="Arial" charset="0"/>
              </a:rPr>
              <a:t>Calidad es la creación continua de valor para el cliente</a:t>
            </a:r>
            <a:endParaRPr lang="es-ES_tradnl" sz="5400" dirty="0" smtClean="0">
              <a:latin typeface="Arial" charset="0"/>
            </a:endParaRPr>
          </a:p>
        </p:txBody>
      </p:sp>
      <p:graphicFrame>
        <p:nvGraphicFramePr>
          <p:cNvPr id="1026" name="Object 5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223838" y="2590800"/>
          <a:ext cx="1771650" cy="3810000"/>
        </p:xfrm>
        <a:graphic>
          <a:graphicData uri="http://schemas.openxmlformats.org/presentationml/2006/ole">
            <p:oleObj spid="_x0000_s35851" name="Imagen" r:id="rId3" imgW="1857375" imgH="3995738" progId="">
              <p:embed/>
            </p:oleObj>
          </a:graphicData>
        </a:graphic>
      </p:graphicFrame>
      <p:sp>
        <p:nvSpPr>
          <p:cNvPr id="1027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000250" y="2514600"/>
            <a:ext cx="7358063" cy="4114800"/>
          </a:xfrm>
        </p:spPr>
        <p:txBody>
          <a:bodyPr/>
          <a:lstStyle/>
          <a:p>
            <a:pPr eaLnBrk="1" hangingPunct="1"/>
            <a:r>
              <a:rPr lang="es-ES_tradnl" sz="2800" b="1" smtClean="0">
                <a:latin typeface="Arial" charset="0"/>
              </a:rPr>
              <a:t>Determinar los requisitos, deseos y especificaciones del cliente,</a:t>
            </a:r>
          </a:p>
          <a:p>
            <a:pPr eaLnBrk="1" hangingPunct="1"/>
            <a:r>
              <a:rPr lang="es-ES_tradnl" sz="2800" b="1" smtClean="0">
                <a:latin typeface="Arial" charset="0"/>
              </a:rPr>
              <a:t>compararlos con los ofrecidos por la empresa, darle valor continuamente dónde él lo considere importante</a:t>
            </a:r>
          </a:p>
        </p:txBody>
      </p:sp>
      <p:sp>
        <p:nvSpPr>
          <p:cNvPr id="1029" name="AutoShape 4"/>
          <p:cNvSpPr>
            <a:spLocks noChangeArrowheads="1"/>
          </p:cNvSpPr>
          <p:nvPr/>
        </p:nvSpPr>
        <p:spPr bwMode="auto">
          <a:xfrm>
            <a:off x="0" y="1371600"/>
            <a:ext cx="5610225" cy="1066800"/>
          </a:xfrm>
          <a:prstGeom prst="cloudCallout">
            <a:avLst>
              <a:gd name="adj1" fmla="val -17046"/>
              <a:gd name="adj2" fmla="val 8928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sz="2000">
              <a:latin typeface="Arial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500063" y="1647825"/>
            <a:ext cx="3087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s-ES_tradnl" sz="2000" b="1">
                <a:latin typeface="Arial" charset="0"/>
              </a:rPr>
              <a:t>¿ Cuál es la estrategia ?</a:t>
            </a:r>
          </a:p>
        </p:txBody>
      </p:sp>
    </p:spTree>
    <p:extLst>
      <p:ext uri="{BB962C8B-B14F-4D97-AF65-F5344CB8AC3E}">
        <p14:creationId xmlns:p14="http://schemas.microsoft.com/office/powerpoint/2010/main" xmlns="" val="320788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85751" y="895350"/>
            <a:ext cx="5372100" cy="4619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/>
              <a:t>SATISFACCIÓN DE LOS CLIENTES</a:t>
            </a:r>
          </a:p>
        </p:txBody>
      </p:sp>
      <p:sp>
        <p:nvSpPr>
          <p:cNvPr id="8195" name="AutoShape 5"/>
          <p:cNvSpPr>
            <a:spLocks noChangeArrowheads="1"/>
          </p:cNvSpPr>
          <p:nvPr/>
        </p:nvSpPr>
        <p:spPr bwMode="auto">
          <a:xfrm>
            <a:off x="642938" y="1643063"/>
            <a:ext cx="792162" cy="1439862"/>
          </a:xfrm>
          <a:prstGeom prst="curvedRightArrow">
            <a:avLst>
              <a:gd name="adj1" fmla="val 36353"/>
              <a:gd name="adj2" fmla="val 72705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6"/>
          <p:cNvSpPr>
            <a:spLocks noChangeArrowheads="1"/>
          </p:cNvSpPr>
          <p:nvPr/>
        </p:nvSpPr>
        <p:spPr bwMode="auto">
          <a:xfrm>
            <a:off x="7358063" y="1571625"/>
            <a:ext cx="863600" cy="1439863"/>
          </a:xfrm>
          <a:prstGeom prst="curvedLeftArrow">
            <a:avLst>
              <a:gd name="adj1" fmla="val 33346"/>
              <a:gd name="adj2" fmla="val 66691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Oval 7"/>
          <p:cNvSpPr>
            <a:spLocks noChangeArrowheads="1"/>
          </p:cNvSpPr>
          <p:nvPr/>
        </p:nvSpPr>
        <p:spPr bwMode="auto">
          <a:xfrm>
            <a:off x="1928813" y="2133600"/>
            <a:ext cx="4948237" cy="1795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2268538" y="2420938"/>
            <a:ext cx="4537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/>
              <a:t>CUMPLIMIENTO DE REQUISITOS Y NECESIDADES</a:t>
            </a:r>
          </a:p>
        </p:txBody>
      </p:sp>
      <p:sp>
        <p:nvSpPr>
          <p:cNvPr id="8199" name="AutoShape 9"/>
          <p:cNvSpPr>
            <a:spLocks noChangeArrowheads="1"/>
          </p:cNvSpPr>
          <p:nvPr/>
        </p:nvSpPr>
        <p:spPr bwMode="auto">
          <a:xfrm>
            <a:off x="3786188" y="4429125"/>
            <a:ext cx="1871662" cy="863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4286250" y="3929063"/>
            <a:ext cx="4857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/>
              <a:t>TRADUCIDOS EN:</a:t>
            </a:r>
          </a:p>
        </p:txBody>
      </p:sp>
      <p:sp>
        <p:nvSpPr>
          <p:cNvPr id="8201" name="Text Box 11"/>
          <p:cNvSpPr txBox="1">
            <a:spLocks noChangeArrowheads="1"/>
          </p:cNvSpPr>
          <p:nvPr/>
        </p:nvSpPr>
        <p:spPr bwMode="auto">
          <a:xfrm>
            <a:off x="144463" y="5373688"/>
            <a:ext cx="882015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/>
              <a:t>CARACTERÍSTICAS DE CALIDAD</a:t>
            </a:r>
          </a:p>
        </p:txBody>
      </p:sp>
    </p:spTree>
    <p:extLst>
      <p:ext uri="{BB962C8B-B14F-4D97-AF65-F5344CB8AC3E}">
        <p14:creationId xmlns:p14="http://schemas.microsoft.com/office/powerpoint/2010/main" xmlns="" val="333074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71438"/>
            <a:ext cx="7772400" cy="990600"/>
          </a:xfrm>
        </p:spPr>
        <p:txBody>
          <a:bodyPr/>
          <a:lstStyle/>
          <a:p>
            <a:pPr eaLnBrk="1" hangingPunct="1"/>
            <a:r>
              <a:rPr lang="es-ES_tradnl" i="1" smtClean="0"/>
              <a:t>Características de Calidad.</a:t>
            </a:r>
            <a:endParaRPr lang="es-ES" i="1" smtClean="0"/>
          </a:p>
        </p:txBody>
      </p:sp>
      <p:sp>
        <p:nvSpPr>
          <p:cNvPr id="9219" name="5 CuadroTexto"/>
          <p:cNvSpPr txBox="1">
            <a:spLocks noChangeArrowheads="1"/>
          </p:cNvSpPr>
          <p:nvPr/>
        </p:nvSpPr>
        <p:spPr bwMode="auto">
          <a:xfrm>
            <a:off x="785813" y="1525588"/>
            <a:ext cx="8072437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ES_tradnl" sz="4400" b="1" dirty="0" smtClean="0"/>
              <a:t>     Son </a:t>
            </a:r>
            <a:r>
              <a:rPr lang="es-ES_tradnl" sz="4400" b="1" dirty="0"/>
              <a:t>aquellos parámetros del producto o servicio que al </a:t>
            </a:r>
            <a:r>
              <a:rPr lang="es-ES_tradnl" sz="4400" b="1" dirty="0" smtClean="0"/>
              <a:t>       cumplirse</a:t>
            </a:r>
            <a:r>
              <a:rPr lang="es-ES_tradnl" sz="4400" b="1" dirty="0"/>
              <a:t>, se satisfacen las necesidades de los clientes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xmlns="" val="157647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9144000" cy="685800"/>
          </a:xfrm>
        </p:spPr>
        <p:txBody>
          <a:bodyPr/>
          <a:lstStyle/>
          <a:p>
            <a:pPr eaLnBrk="1" hangingPunct="1"/>
            <a:r>
              <a:rPr lang="es-ES_tradnl" sz="4000" i="1" smtClean="0"/>
              <a:t>Determinación de las características de calidad</a:t>
            </a:r>
            <a:endParaRPr lang="es-ES" sz="4000" i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357313"/>
            <a:ext cx="9144000" cy="4572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s-ES_tradnl" sz="3600" b="1" smtClean="0"/>
              <a:t>Definir o determinar los clientes.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s-ES_tradnl" sz="3600" b="1" smtClean="0"/>
              <a:t>Determinar necesidades de los clientes.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s-ES_tradnl" sz="3600" b="1" smtClean="0"/>
              <a:t>Traducir los requisitos de los clientes al lenguaje del proveedor.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s-ES_tradnl" sz="3600" b="1" smtClean="0"/>
              <a:t>Diseño del producto.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s-ES_tradnl" sz="3600" b="1" smtClean="0"/>
              <a:t>Diseño del proceso.</a:t>
            </a:r>
            <a:endParaRPr lang="es-ES" sz="3600" b="1" smtClean="0"/>
          </a:p>
        </p:txBody>
      </p:sp>
    </p:spTree>
    <p:extLst>
      <p:ext uri="{BB962C8B-B14F-4D97-AF65-F5344CB8AC3E}">
        <p14:creationId xmlns:p14="http://schemas.microsoft.com/office/powerpoint/2010/main" xmlns="" val="72504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1357313"/>
            <a:ext cx="55721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800" b="1"/>
              <a:t>CARACTERÍSTICA DE CALIDAD REALES</a:t>
            </a:r>
          </a:p>
        </p:txBody>
      </p:sp>
      <p:sp>
        <p:nvSpPr>
          <p:cNvPr id="11267" name="AutoShape 5"/>
          <p:cNvSpPr>
            <a:spLocks noChangeArrowheads="1"/>
          </p:cNvSpPr>
          <p:nvPr/>
        </p:nvSpPr>
        <p:spPr bwMode="auto">
          <a:xfrm>
            <a:off x="5000625" y="2000250"/>
            <a:ext cx="936625" cy="360363"/>
          </a:xfrm>
          <a:prstGeom prst="rightArrow">
            <a:avLst>
              <a:gd name="adj1" fmla="val 50000"/>
              <a:gd name="adj2" fmla="val 64978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0" y="4581525"/>
            <a:ext cx="564356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800" b="1"/>
              <a:t>CARACTERÍSTICA DE CALIDAD SUSTITUTAS</a:t>
            </a:r>
          </a:p>
        </p:txBody>
      </p:sp>
      <p:sp>
        <p:nvSpPr>
          <p:cNvPr id="11269" name="AutoShape 7"/>
          <p:cNvSpPr>
            <a:spLocks noChangeArrowheads="1"/>
          </p:cNvSpPr>
          <p:nvPr/>
        </p:nvSpPr>
        <p:spPr bwMode="auto">
          <a:xfrm>
            <a:off x="5072063" y="5072063"/>
            <a:ext cx="936625" cy="360362"/>
          </a:xfrm>
          <a:prstGeom prst="rightArrow">
            <a:avLst>
              <a:gd name="adj1" fmla="val 50000"/>
              <a:gd name="adj2" fmla="val 64978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5724525" y="1428750"/>
            <a:ext cx="34194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800" b="1"/>
              <a:t>LENGUAJE DEL CLIENTE</a:t>
            </a: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5651500" y="4613275"/>
            <a:ext cx="34925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800" b="1"/>
              <a:t>LENGUAJE         DE LA EMPRESA</a:t>
            </a:r>
          </a:p>
          <a:p>
            <a:pPr algn="ctr" eaLnBrk="1" hangingPunct="1">
              <a:spcBef>
                <a:spcPct val="50000"/>
              </a:spcBef>
            </a:pPr>
            <a:endParaRPr lang="es-ES" sz="2800" b="1"/>
          </a:p>
          <a:p>
            <a:pPr algn="ctr" eaLnBrk="1" hangingPunct="1">
              <a:spcBef>
                <a:spcPct val="50000"/>
              </a:spcBef>
            </a:pPr>
            <a:endParaRPr lang="es-ES" sz="2800" b="1"/>
          </a:p>
        </p:txBody>
      </p:sp>
      <p:sp>
        <p:nvSpPr>
          <p:cNvPr id="11272" name="AutoShape 10"/>
          <p:cNvSpPr>
            <a:spLocks noChangeArrowheads="1"/>
          </p:cNvSpPr>
          <p:nvPr/>
        </p:nvSpPr>
        <p:spPr bwMode="auto">
          <a:xfrm>
            <a:off x="1908175" y="2714625"/>
            <a:ext cx="1439863" cy="1657350"/>
          </a:xfrm>
          <a:prstGeom prst="upDownArrow">
            <a:avLst>
              <a:gd name="adj1" fmla="val 50000"/>
              <a:gd name="adj2" fmla="val 23021"/>
            </a:avLst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250825" y="142875"/>
            <a:ext cx="932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600" b="1"/>
              <a:t>Traducción de los requisitos de los clientes</a:t>
            </a:r>
          </a:p>
        </p:txBody>
      </p:sp>
    </p:spTree>
    <p:extLst>
      <p:ext uri="{BB962C8B-B14F-4D97-AF65-F5344CB8AC3E}">
        <p14:creationId xmlns:p14="http://schemas.microsoft.com/office/powerpoint/2010/main" xmlns="" val="71622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870950" cy="850900"/>
          </a:xfrm>
        </p:spPr>
        <p:txBody>
          <a:bodyPr/>
          <a:lstStyle/>
          <a:p>
            <a:pPr eaLnBrk="1" hangingPunct="1"/>
            <a:r>
              <a:rPr lang="es-ES_tradnl" sz="4000" i="1" smtClean="0"/>
              <a:t>Tipos de características de calidad</a:t>
            </a:r>
            <a:endParaRPr lang="es-ES" sz="4000" i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eaLnBrk="1" hangingPunct="1"/>
            <a:r>
              <a:rPr lang="es-ES_tradnl" sz="4000" b="1" smtClean="0"/>
              <a:t>Funcionamiento.</a:t>
            </a:r>
          </a:p>
          <a:p>
            <a:pPr eaLnBrk="1" hangingPunct="1"/>
            <a:r>
              <a:rPr lang="es-ES_tradnl" sz="4000" b="1" smtClean="0"/>
              <a:t>Fiabilidad.</a:t>
            </a:r>
          </a:p>
          <a:p>
            <a:pPr eaLnBrk="1" hangingPunct="1"/>
            <a:r>
              <a:rPr lang="es-ES_tradnl" sz="4000" b="1" smtClean="0"/>
              <a:t>Adaptación al lugar y a las personas.</a:t>
            </a:r>
          </a:p>
          <a:p>
            <a:pPr eaLnBrk="1" hangingPunct="1"/>
            <a:r>
              <a:rPr lang="es-ES_tradnl" sz="4000" b="1" smtClean="0"/>
              <a:t>Apariencia.</a:t>
            </a:r>
          </a:p>
          <a:p>
            <a:pPr eaLnBrk="1" hangingPunct="1"/>
            <a:endParaRPr lang="es-ES" sz="4000" b="1" smtClean="0"/>
          </a:p>
        </p:txBody>
      </p:sp>
    </p:spTree>
    <p:extLst>
      <p:ext uri="{BB962C8B-B14F-4D97-AF65-F5344CB8AC3E}">
        <p14:creationId xmlns:p14="http://schemas.microsoft.com/office/powerpoint/2010/main" xmlns="" val="18001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14400" y="2430959"/>
            <a:ext cx="76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/>
              <a:t>MÉTODO DE EXPERTOS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xmlns="" val="396626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MX" b="1" dirty="0" smtClean="0"/>
              <a:t>Aplicaciones del método Delphi en Calidad.</a:t>
            </a:r>
            <a:endParaRPr lang="en-US" b="1" dirty="0" smtClean="0"/>
          </a:p>
        </p:txBody>
      </p:sp>
      <p:sp>
        <p:nvSpPr>
          <p:cNvPr id="307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MX" dirty="0" smtClean="0"/>
          </a:p>
          <a:p>
            <a:pPr eaLnBrk="1" hangingPunct="1">
              <a:defRPr/>
            </a:pPr>
            <a:r>
              <a:rPr lang="es-MX" b="1" dirty="0" smtClean="0"/>
              <a:t>Clasificación de la producción.</a:t>
            </a:r>
          </a:p>
          <a:p>
            <a:pPr eaLnBrk="1" hangingPunct="1">
              <a:defRPr/>
            </a:pPr>
            <a:r>
              <a:rPr lang="es-MX" b="1" dirty="0" smtClean="0"/>
              <a:t>Determinar características de calidad.</a:t>
            </a:r>
          </a:p>
          <a:p>
            <a:pPr eaLnBrk="1" hangingPunct="1">
              <a:defRPr/>
            </a:pPr>
            <a:r>
              <a:rPr lang="es-MX" b="1" dirty="0" smtClean="0"/>
              <a:t>Determinación del coeficiente de ponderación.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61055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 b="1" smtClean="0"/>
              <a:t>Problemas a resolver.</a:t>
            </a:r>
            <a:endParaRPr lang="en-US" b="1" smtClean="0"/>
          </a:p>
        </p:txBody>
      </p:sp>
      <p:sp>
        <p:nvSpPr>
          <p:cNvPr id="310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MX" smtClean="0"/>
          </a:p>
          <a:p>
            <a:pPr eaLnBrk="1" hangingPunct="1">
              <a:defRPr/>
            </a:pPr>
            <a:r>
              <a:rPr lang="es-MX" sz="4000" b="1" smtClean="0"/>
              <a:t>Formar los grupos de análisis y de expertos.</a:t>
            </a:r>
          </a:p>
          <a:p>
            <a:pPr eaLnBrk="1" hangingPunct="1">
              <a:defRPr/>
            </a:pPr>
            <a:r>
              <a:rPr lang="es-MX" sz="4000" b="1" smtClean="0"/>
              <a:t>Elaborar cuestionarios.</a:t>
            </a:r>
          </a:p>
          <a:p>
            <a:pPr eaLnBrk="1" hangingPunct="1">
              <a:defRPr/>
            </a:pPr>
            <a:r>
              <a:rPr lang="es-MX" sz="4000" b="1" smtClean="0"/>
              <a:t>Método para lograr concordancia.(Kendall)</a:t>
            </a:r>
            <a:endParaRPr lang="en-US" sz="4000" b="1" smtClean="0"/>
          </a:p>
        </p:txBody>
      </p:sp>
    </p:spTree>
    <p:extLst>
      <p:ext uri="{BB962C8B-B14F-4D97-AF65-F5344CB8AC3E}">
        <p14:creationId xmlns:p14="http://schemas.microsoft.com/office/powerpoint/2010/main" xmlns="" val="369350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772400" cy="1143000"/>
          </a:xfrm>
        </p:spPr>
        <p:txBody>
          <a:bodyPr/>
          <a:lstStyle/>
          <a:p>
            <a:pPr eaLnBrk="1" hangingPunct="1"/>
            <a:r>
              <a:rPr lang="es-MX" b="1" smtClean="0"/>
              <a:t>Método Delphi.</a:t>
            </a:r>
            <a:endParaRPr lang="en-US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4114800"/>
          </a:xfrm>
        </p:spPr>
        <p:txBody>
          <a:bodyPr/>
          <a:lstStyle/>
          <a:p>
            <a:pPr eaLnBrk="1" hangingPunct="1"/>
            <a:r>
              <a:rPr lang="es-MX" sz="3600" b="1" u="sng" smtClean="0"/>
              <a:t>Objetivo: </a:t>
            </a:r>
            <a:r>
              <a:rPr lang="es-MX" sz="3600" b="1" smtClean="0"/>
              <a:t>Obtener el más confiable consenso de opiniones de un grupo de expertos.</a:t>
            </a:r>
          </a:p>
          <a:p>
            <a:pPr eaLnBrk="1" hangingPunct="1"/>
            <a:r>
              <a:rPr lang="es-MX" sz="3600" b="1" u="sng" smtClean="0"/>
              <a:t>Consiste:</a:t>
            </a:r>
            <a:r>
              <a:rPr lang="es-MX" sz="3600" b="1" smtClean="0"/>
              <a:t> en un proceso iterativo de rondas donde se le realizan encuestas a cada experto de forma individual evitando la interacción.</a:t>
            </a:r>
          </a:p>
          <a:p>
            <a:pPr eaLnBrk="1" hangingPunct="1">
              <a:buFont typeface="Wingdings" pitchFamily="2" charset="2"/>
              <a:buNone/>
            </a:pPr>
            <a:endParaRPr lang="en-US" sz="3600" b="1" u="sng" smtClean="0"/>
          </a:p>
        </p:txBody>
      </p:sp>
    </p:spTree>
    <p:extLst>
      <p:ext uri="{BB962C8B-B14F-4D97-AF65-F5344CB8AC3E}">
        <p14:creationId xmlns:p14="http://schemas.microsoft.com/office/powerpoint/2010/main" xmlns="" val="409909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0"/>
              <a:t>Objetivos.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b="1" dirty="0"/>
              <a:t>Conocer cuáles son las tareas a realizar en la etapa de preproducción para diseñar el SGC. </a:t>
            </a:r>
          </a:p>
          <a:p>
            <a:pPr>
              <a:lnSpc>
                <a:spcPct val="90000"/>
              </a:lnSpc>
            </a:pPr>
            <a:r>
              <a:rPr lang="es-ES" b="1" dirty="0" smtClean="0"/>
              <a:t>Conocer  </a:t>
            </a:r>
            <a:r>
              <a:rPr lang="es-ES" b="1" dirty="0"/>
              <a:t>técnicas que pueden utilizarse.</a:t>
            </a:r>
          </a:p>
          <a:p>
            <a:pPr>
              <a:lnSpc>
                <a:spcPct val="90000"/>
              </a:lnSpc>
            </a:pPr>
            <a:r>
              <a:rPr lang="es-ES" b="1" dirty="0"/>
              <a:t>Conocer las etapas a tener en cuenta para aplicar AMFE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4043744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1143000"/>
          </a:xfrm>
        </p:spPr>
        <p:txBody>
          <a:bodyPr/>
          <a:lstStyle/>
          <a:p>
            <a:pPr eaLnBrk="1" hangingPunct="1"/>
            <a:r>
              <a:rPr lang="es-MX" b="1" smtClean="0"/>
              <a:t>Problemas a resolver.</a:t>
            </a:r>
            <a:endParaRPr lang="en-US" b="1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7772400" cy="4114800"/>
          </a:xfrm>
        </p:spPr>
        <p:txBody>
          <a:bodyPr/>
          <a:lstStyle/>
          <a:p>
            <a:pPr eaLnBrk="1" hangingPunct="1"/>
            <a:endParaRPr lang="es-MX" dirty="0" smtClean="0"/>
          </a:p>
          <a:p>
            <a:pPr eaLnBrk="1" hangingPunct="1"/>
            <a:r>
              <a:rPr lang="es-MX" sz="4000" b="1" dirty="0" smtClean="0"/>
              <a:t>Formar los grupos de análisis y de expertos.</a:t>
            </a:r>
          </a:p>
          <a:p>
            <a:pPr eaLnBrk="1" hangingPunct="1"/>
            <a:r>
              <a:rPr lang="es-MX" sz="4000" b="1" dirty="0" smtClean="0"/>
              <a:t>Elaborar cuestionarios.</a:t>
            </a:r>
          </a:p>
          <a:p>
            <a:pPr eaLnBrk="1" hangingPunct="1"/>
            <a:r>
              <a:rPr lang="es-MX" sz="4000" b="1" dirty="0" smtClean="0"/>
              <a:t>Método para lograr concordancia.(</a:t>
            </a:r>
            <a:r>
              <a:rPr lang="es-MX" b="1" dirty="0" smtClean="0"/>
              <a:t>Coeficiente de Kendall</a:t>
            </a:r>
            <a:r>
              <a:rPr lang="es-MX" sz="4000" b="1" dirty="0" smtClean="0"/>
              <a:t>)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846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074"/>
          <p:cNvSpPr>
            <a:spLocks noGrp="1" noChangeArrowheads="1"/>
          </p:cNvSpPr>
          <p:nvPr>
            <p:ph type="title"/>
          </p:nvPr>
        </p:nvSpPr>
        <p:spPr>
          <a:xfrm>
            <a:off x="609600" y="13010"/>
            <a:ext cx="7772400" cy="1143000"/>
          </a:xfrm>
        </p:spPr>
        <p:txBody>
          <a:bodyPr/>
          <a:lstStyle/>
          <a:p>
            <a:pPr eaLnBrk="1" hangingPunct="1"/>
            <a:r>
              <a:rPr lang="es-MX" b="1" dirty="0" smtClean="0"/>
              <a:t>Procedimiento.</a:t>
            </a:r>
            <a:endParaRPr lang="en-US" b="1" dirty="0" smtClean="0"/>
          </a:p>
        </p:txBody>
      </p:sp>
      <p:sp>
        <p:nvSpPr>
          <p:cNvPr id="18435" name="Rectangle 3075"/>
          <p:cNvSpPr>
            <a:spLocks noGrp="1" noChangeArrowheads="1"/>
          </p:cNvSpPr>
          <p:nvPr>
            <p:ph idx="1"/>
          </p:nvPr>
        </p:nvSpPr>
        <p:spPr>
          <a:xfrm>
            <a:off x="0" y="714375"/>
            <a:ext cx="9144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28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3600" b="1" dirty="0" smtClean="0"/>
              <a:t>1. Determinar los objetivos de trabajo de forma clara y precisa.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3600" b="1" dirty="0" smtClean="0"/>
              <a:t> 2. Selección del grupo de análisis(facilitador)</a:t>
            </a:r>
            <a:r>
              <a:rPr lang="es-ES" sz="3600" b="1" dirty="0"/>
              <a:t> </a:t>
            </a:r>
            <a:endParaRPr lang="es-ES" sz="36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3600" b="1" dirty="0"/>
              <a:t> </a:t>
            </a:r>
            <a:r>
              <a:rPr lang="es-ES" sz="3600" b="1" dirty="0" smtClean="0"/>
              <a:t>3.Selección </a:t>
            </a:r>
            <a:r>
              <a:rPr lang="es-ES" sz="3600" b="1" dirty="0"/>
              <a:t>de los expertos.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3600" b="1" dirty="0" smtClean="0"/>
              <a:t>4.Elaboración </a:t>
            </a:r>
            <a:r>
              <a:rPr lang="es-ES" sz="3600" b="1" dirty="0"/>
              <a:t>de </a:t>
            </a:r>
            <a:r>
              <a:rPr lang="es-ES" sz="3600" b="1" dirty="0" smtClean="0"/>
              <a:t>cuestionarios</a:t>
            </a:r>
            <a:r>
              <a:rPr lang="es-ES" sz="3600" b="1" dirty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3600" b="1" dirty="0" smtClean="0"/>
              <a:t>5.Ejecución</a:t>
            </a:r>
            <a:r>
              <a:rPr lang="es-ES" sz="3600" b="1" dirty="0"/>
              <a:t>.</a:t>
            </a:r>
            <a:r>
              <a:rPr lang="es-MX" sz="3600" b="1" dirty="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z="3600" b="1" dirty="0" smtClean="0"/>
              <a:t>     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66198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1143000"/>
          </a:xfrm>
        </p:spPr>
        <p:txBody>
          <a:bodyPr/>
          <a:lstStyle/>
          <a:p>
            <a:pPr eaLnBrk="1" hangingPunct="1"/>
            <a:r>
              <a:rPr lang="es-MX" sz="3200" b="1" smtClean="0"/>
              <a:t>Ejemplo: Determinar características de calidad.</a:t>
            </a:r>
            <a:endParaRPr lang="en-US" sz="3200" b="1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457325"/>
            <a:ext cx="9144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b="1" dirty="0" smtClean="0"/>
              <a:t>Primera ronda: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b="1" dirty="0" smtClean="0"/>
              <a:t>    </a:t>
            </a:r>
            <a:r>
              <a:rPr lang="es-MX" b="1" u="sng" dirty="0" smtClean="0"/>
              <a:t>Objetivo</a:t>
            </a:r>
            <a:r>
              <a:rPr lang="es-MX" b="1" dirty="0" smtClean="0"/>
              <a:t>: Determinar la primera versión de las características de calidad de un producto.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MX" b="1" dirty="0" smtClean="0"/>
          </a:p>
          <a:p>
            <a:pPr eaLnBrk="1" hangingPunct="1">
              <a:lnSpc>
                <a:spcPct val="90000"/>
              </a:lnSpc>
            </a:pPr>
            <a:r>
              <a:rPr lang="es-MX" b="1" dirty="0" smtClean="0"/>
              <a:t>Segunda ronda: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b="1" dirty="0" smtClean="0"/>
              <a:t>    </a:t>
            </a:r>
            <a:r>
              <a:rPr lang="es-MX" b="1" u="sng" dirty="0" smtClean="0"/>
              <a:t>Objetivo</a:t>
            </a:r>
            <a:r>
              <a:rPr lang="es-MX" b="1" dirty="0" smtClean="0"/>
              <a:t>: Ratificar las características de calidad y determinar si hay concordancia entre expertos</a:t>
            </a:r>
            <a:endParaRPr lang="en-US" b="1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333262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pPr eaLnBrk="1" hangingPunct="1"/>
            <a:r>
              <a:rPr lang="es-MX" sz="3200" b="1" smtClean="0"/>
              <a:t>SGA:¿Está usted de acuerdo con que estas son las características de calidad?</a:t>
            </a:r>
            <a:endParaRPr lang="en-US" sz="3200" b="1" smtClean="0"/>
          </a:p>
        </p:txBody>
      </p:sp>
      <p:graphicFrame>
        <p:nvGraphicFramePr>
          <p:cNvPr id="318518" name="Group 5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4292023689"/>
              </p:ext>
            </p:extLst>
          </p:nvPr>
        </p:nvGraphicFramePr>
        <p:xfrm>
          <a:off x="685800" y="1371600"/>
          <a:ext cx="7772400" cy="51816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SI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No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C8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C9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7451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42875"/>
            <a:ext cx="7772400" cy="1219200"/>
          </a:xfrm>
        </p:spPr>
        <p:txBody>
          <a:bodyPr/>
          <a:lstStyle/>
          <a:p>
            <a:pPr eaLnBrk="1" hangingPunct="1"/>
            <a:r>
              <a:rPr lang="es-MX" sz="3600" b="1" smtClean="0"/>
              <a:t>EGA(Ejemplo 1)</a:t>
            </a:r>
            <a:endParaRPr lang="en-US" sz="3600" b="1" smtClean="0"/>
          </a:p>
        </p:txBody>
      </p:sp>
      <p:graphicFrame>
        <p:nvGraphicFramePr>
          <p:cNvPr id="319583" name="Group 95"/>
          <p:cNvGraphicFramePr>
            <a:graphicFrameLocks noGrp="1"/>
          </p:cNvGraphicFramePr>
          <p:nvPr>
            <p:ph type="tbl" idx="1"/>
          </p:nvPr>
        </p:nvGraphicFramePr>
        <p:xfrm>
          <a:off x="285750" y="857250"/>
          <a:ext cx="8701088" cy="5181600"/>
        </p:xfrm>
        <a:graphic>
          <a:graphicData uri="http://schemas.openxmlformats.org/drawingml/2006/table">
            <a:tbl>
              <a:tblPr/>
              <a:tblGrid>
                <a:gridCol w="1242252"/>
                <a:gridCol w="1244028"/>
                <a:gridCol w="1242250"/>
                <a:gridCol w="1244028"/>
                <a:gridCol w="1242252"/>
                <a:gridCol w="1244028"/>
                <a:gridCol w="1242250"/>
              </a:tblGrid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Carac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X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X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-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-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-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X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8794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28625"/>
            <a:ext cx="7772400" cy="1143000"/>
          </a:xfrm>
        </p:spPr>
        <p:txBody>
          <a:bodyPr/>
          <a:lstStyle/>
          <a:p>
            <a:pPr eaLnBrk="1" hangingPunct="1"/>
            <a:r>
              <a:rPr lang="es-MX" b="1" smtClean="0"/>
              <a:t>Tercera Ronda.</a:t>
            </a:r>
            <a:endParaRPr lang="en-US" b="1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14500"/>
            <a:ext cx="80295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MX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b="1" u="sng" dirty="0" smtClean="0"/>
              <a:t>Objetivo:</a:t>
            </a:r>
            <a:r>
              <a:rPr lang="es-MX" b="1" dirty="0" smtClean="0"/>
              <a:t> Determinar orden de importancia.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b="1" dirty="0" smtClean="0"/>
              <a:t>Se le pide a cada experto que ordene las características en correspondencia  a su importancia según su criterio.</a:t>
            </a:r>
            <a:endParaRPr lang="en-US" b="1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69597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28688"/>
          </a:xfrm>
        </p:spPr>
        <p:txBody>
          <a:bodyPr/>
          <a:lstStyle/>
          <a:p>
            <a:pPr eaLnBrk="1" hangingPunct="1"/>
            <a:r>
              <a:rPr lang="es-MX" b="1" smtClean="0"/>
              <a:t>EGA</a:t>
            </a:r>
            <a:endParaRPr lang="en-US" b="1" smtClean="0"/>
          </a:p>
        </p:txBody>
      </p:sp>
      <p:graphicFrame>
        <p:nvGraphicFramePr>
          <p:cNvPr id="320604" name="Group 92"/>
          <p:cNvGraphicFramePr>
            <a:graphicFrameLocks noGrp="1"/>
          </p:cNvGraphicFramePr>
          <p:nvPr>
            <p:ph type="tbl" idx="1"/>
          </p:nvPr>
        </p:nvGraphicFramePr>
        <p:xfrm>
          <a:off x="571500" y="1071563"/>
          <a:ext cx="8172451" cy="5150106"/>
        </p:xfrm>
        <a:graphic>
          <a:graphicData uri="http://schemas.openxmlformats.org/drawingml/2006/table">
            <a:tbl>
              <a:tblPr/>
              <a:tblGrid>
                <a:gridCol w="1301502"/>
                <a:gridCol w="1145977"/>
                <a:gridCol w="1144339"/>
                <a:gridCol w="1145977"/>
                <a:gridCol w="1144340"/>
                <a:gridCol w="1145977"/>
                <a:gridCol w="1144339"/>
              </a:tblGrid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Carac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E5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E6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8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8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8  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4          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5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5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5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8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C5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1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3   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8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5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8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C7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5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2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3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C8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4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6</a:t>
                      </a:r>
                      <a:endParaRPr kumimoji="0" lang="en-US" sz="3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3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5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9897" marB="498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0375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142875"/>
            <a:ext cx="7772400" cy="428625"/>
          </a:xfrm>
        </p:spPr>
        <p:txBody>
          <a:bodyPr/>
          <a:lstStyle/>
          <a:p>
            <a:pPr eaLnBrk="1" hangingPunct="1"/>
            <a:r>
              <a:rPr lang="es-MX" sz="4000" b="1" smtClean="0"/>
              <a:t>EGA</a:t>
            </a:r>
            <a:endParaRPr lang="en-US" sz="4000" b="1" smtClean="0"/>
          </a:p>
        </p:txBody>
      </p:sp>
      <p:graphicFrame>
        <p:nvGraphicFramePr>
          <p:cNvPr id="321681" name="Group 145"/>
          <p:cNvGraphicFramePr>
            <a:graphicFrameLocks noGrp="1"/>
          </p:cNvGraphicFramePr>
          <p:nvPr>
            <p:ph type="tbl" idx="1"/>
          </p:nvPr>
        </p:nvGraphicFramePr>
        <p:xfrm>
          <a:off x="71438" y="1141413"/>
          <a:ext cx="9001126" cy="4716679"/>
        </p:xfrm>
        <a:graphic>
          <a:graphicData uri="http://schemas.openxmlformats.org/drawingml/2006/table">
            <a:tbl>
              <a:tblPr/>
              <a:tblGrid>
                <a:gridCol w="1142997"/>
                <a:gridCol w="857247"/>
                <a:gridCol w="857247"/>
                <a:gridCol w="857247"/>
                <a:gridCol w="857247"/>
                <a:gridCol w="857247"/>
                <a:gridCol w="857278"/>
                <a:gridCol w="1265185"/>
                <a:gridCol w="1449431"/>
              </a:tblGrid>
              <a:tr h="5714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Cara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E1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E2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E3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E4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E5 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E6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</a:t>
                      </a: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R</a:t>
                      </a:r>
                      <a:r>
                        <a:rPr kumimoji="0" lang="es-MX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i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  <a:r>
                        <a:rPr kumimoji="0" lang="es-MX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.042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8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7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8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8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7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6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.203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C3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 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        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5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.087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C4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6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5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7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6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5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8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.171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C5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1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 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12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.055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7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8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7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8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7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.194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5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22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.102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C8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6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4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5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31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.143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05" name="3 CuadroTexto"/>
          <p:cNvSpPr txBox="1">
            <a:spLocks noChangeArrowheads="1"/>
          </p:cNvSpPr>
          <p:nvPr/>
        </p:nvSpPr>
        <p:spPr bwMode="auto">
          <a:xfrm>
            <a:off x="6286500" y="5929313"/>
            <a:ext cx="1357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" b="1"/>
              <a:t>Ʃ216</a:t>
            </a:r>
          </a:p>
        </p:txBody>
      </p:sp>
    </p:spTree>
    <p:extLst>
      <p:ext uri="{BB962C8B-B14F-4D97-AF65-F5344CB8AC3E}">
        <p14:creationId xmlns:p14="http://schemas.microsoft.com/office/powerpoint/2010/main" xmlns="" val="306952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429750" cy="1143000"/>
          </a:xfrm>
        </p:spPr>
        <p:txBody>
          <a:bodyPr/>
          <a:lstStyle/>
          <a:p>
            <a:pPr eaLnBrk="1" hangingPunct="1"/>
            <a:r>
              <a:rPr lang="es-MX" sz="3200" b="1" smtClean="0"/>
              <a:t>Coeficiente de Concordancia</a:t>
            </a:r>
            <a:br>
              <a:rPr lang="es-MX" sz="3200" b="1" smtClean="0"/>
            </a:br>
            <a:r>
              <a:rPr lang="es-MX" sz="3200" b="1" smtClean="0"/>
              <a:t>Kendall</a:t>
            </a:r>
            <a:endParaRPr lang="en-US" sz="3200" b="1" smtClean="0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1071563"/>
            <a:ext cx="97155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/>
              <a:t> H</a:t>
            </a:r>
            <a:r>
              <a:rPr lang="es-MX" baseline="-25000" smtClean="0"/>
              <a:t>0</a:t>
            </a:r>
            <a:r>
              <a:rPr lang="es-MX" smtClean="0"/>
              <a:t>: No hay acuerdo entre los expertos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/>
              <a:t> H</a:t>
            </a:r>
            <a:r>
              <a:rPr lang="es-MX" baseline="-25000" smtClean="0"/>
              <a:t>1</a:t>
            </a:r>
            <a:r>
              <a:rPr lang="es-MX" smtClean="0"/>
              <a:t>: Hay acuerdo entre los expertos.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/>
              <a:t>  N: # de características de calidad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/>
              <a:t>  K: # de expertos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/>
              <a:t>    W=  12 S </a:t>
            </a:r>
            <a:r>
              <a:rPr lang="es-MX" smtClean="0">
                <a:sym typeface="Symbol" pitchFamily="18" charset="2"/>
              </a:rPr>
              <a:t> K</a:t>
            </a:r>
            <a:r>
              <a:rPr lang="es-MX" baseline="30000" smtClean="0">
                <a:sym typeface="Symbol" pitchFamily="18" charset="2"/>
              </a:rPr>
              <a:t>2</a:t>
            </a:r>
            <a:r>
              <a:rPr lang="es-MX" smtClean="0">
                <a:sym typeface="Symbol" pitchFamily="18" charset="2"/>
              </a:rPr>
              <a:t> (N</a:t>
            </a:r>
            <a:r>
              <a:rPr lang="es-MX" baseline="30000" smtClean="0">
                <a:sym typeface="Symbol" pitchFamily="18" charset="2"/>
              </a:rPr>
              <a:t>3 </a:t>
            </a:r>
            <a:r>
              <a:rPr lang="es-MX" smtClean="0">
                <a:sym typeface="Symbol" pitchFamily="18" charset="2"/>
              </a:rPr>
              <a:t>– N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>
                <a:sym typeface="Symbol" pitchFamily="18" charset="2"/>
              </a:rPr>
              <a:t>Donde: S = </a:t>
            </a:r>
            <a:r>
              <a:rPr lang="en-US" smtClean="0">
                <a:sym typeface="Symbol" pitchFamily="18" charset="2"/>
              </a:rPr>
              <a:t></a:t>
            </a:r>
            <a:r>
              <a:rPr lang="es-MX" smtClean="0">
                <a:sym typeface="Symbol" pitchFamily="18" charset="2"/>
              </a:rPr>
              <a:t>(R</a:t>
            </a:r>
            <a:r>
              <a:rPr lang="es-MX" baseline="-25000" smtClean="0">
                <a:sym typeface="Symbol" pitchFamily="18" charset="2"/>
              </a:rPr>
              <a:t>i</a:t>
            </a:r>
            <a:r>
              <a:rPr lang="es-MX" smtClean="0">
                <a:sym typeface="Symbol" pitchFamily="18" charset="2"/>
              </a:rPr>
              <a:t>– R</a:t>
            </a:r>
            <a:r>
              <a:rPr lang="es-MX" baseline="-25000" smtClean="0">
                <a:sym typeface="Symbol" pitchFamily="18" charset="2"/>
              </a:rPr>
              <a:t>m</a:t>
            </a:r>
            <a:r>
              <a:rPr lang="es-MX" smtClean="0">
                <a:sym typeface="Symbol" pitchFamily="18" charset="2"/>
              </a:rPr>
              <a:t>)</a:t>
            </a:r>
            <a:r>
              <a:rPr lang="es-MX" baseline="30000" smtClean="0">
                <a:sym typeface="Symbol" pitchFamily="18" charset="2"/>
              </a:rPr>
              <a:t>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baseline="30000" smtClean="0">
                <a:sym typeface="Symbol" pitchFamily="18" charset="2"/>
              </a:rPr>
              <a:t>  </a:t>
            </a:r>
            <a:r>
              <a:rPr lang="es-MX" smtClean="0">
                <a:sym typeface="Symbol" pitchFamily="18" charset="2"/>
              </a:rPr>
              <a:t>RC:  N  7     S &gt; S*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MX" smtClean="0">
                <a:sym typeface="Symbol" pitchFamily="18" charset="2"/>
              </a:rPr>
              <a:t> RC:  N &gt; 7    K(N–1)W&gt;</a:t>
            </a:r>
            <a:r>
              <a:rPr lang="es-MX" baseline="30000" smtClean="0">
                <a:sym typeface="Symbol" pitchFamily="18" charset="2"/>
              </a:rPr>
              <a:t>2</a:t>
            </a:r>
            <a:r>
              <a:rPr lang="es-MX" baseline="-25000" smtClean="0">
                <a:sym typeface="Symbol" pitchFamily="18" charset="2"/>
              </a:rPr>
              <a:t>,n–1</a:t>
            </a:r>
            <a:endParaRPr lang="en-US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8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Rectángulo"/>
          <p:cNvSpPr>
            <a:spLocks noChangeArrowheads="1"/>
          </p:cNvSpPr>
          <p:nvPr/>
        </p:nvSpPr>
        <p:spPr bwMode="auto">
          <a:xfrm>
            <a:off x="228601" y="1957388"/>
            <a:ext cx="868680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s-MX" sz="4800" b="1" dirty="0"/>
              <a:t>Si hay ligas </a:t>
            </a:r>
            <a:r>
              <a:rPr lang="es-MX" sz="4400" b="1" dirty="0"/>
              <a:t>(observaciones empatadas) </a:t>
            </a:r>
          </a:p>
        </p:txBody>
      </p:sp>
    </p:spTree>
    <p:extLst>
      <p:ext uri="{BB962C8B-B14F-4D97-AF65-F5344CB8AC3E}">
        <p14:creationId xmlns:p14="http://schemas.microsoft.com/office/powerpoint/2010/main" xmlns="" val="28350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b="0"/>
              <a:t>Bibliografía</a:t>
            </a:r>
            <a:r>
              <a:rPr lang="en-US" b="0"/>
              <a:t>.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3657600"/>
          </a:xfrm>
        </p:spPr>
        <p:txBody>
          <a:bodyPr>
            <a:normAutofit lnSpcReduction="10000"/>
          </a:bodyPr>
          <a:lstStyle/>
          <a:p>
            <a:endParaRPr lang="es-ES" sz="3600" b="1" dirty="0"/>
          </a:p>
          <a:p>
            <a:r>
              <a:rPr lang="es-ES" sz="3600" b="1" dirty="0"/>
              <a:t>Manual de control de la </a:t>
            </a:r>
            <a:r>
              <a:rPr lang="es-ES" sz="3600" b="1" dirty="0" smtClean="0"/>
              <a:t>calidad.</a:t>
            </a:r>
          </a:p>
          <a:p>
            <a:r>
              <a:rPr lang="es-ES" sz="3600" b="1" dirty="0" smtClean="0"/>
              <a:t>Mercadeo</a:t>
            </a:r>
            <a:r>
              <a:rPr lang="es-ES" sz="3600" b="1" dirty="0"/>
              <a:t>, Calidad y Productividad. </a:t>
            </a:r>
          </a:p>
          <a:p>
            <a:r>
              <a:rPr lang="es-ES" sz="3600" b="1" dirty="0"/>
              <a:t>Planificación y Análisis de la Calidad</a:t>
            </a:r>
            <a:endParaRPr lang="es-ES" sz="3600" b="1" i="1" dirty="0"/>
          </a:p>
          <a:p>
            <a:r>
              <a:rPr lang="es-ES" sz="3600" b="1" dirty="0"/>
              <a:t>Prontuario  de Gestión de la Calidad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2783445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772400" cy="1219200"/>
          </a:xfrm>
        </p:spPr>
        <p:txBody>
          <a:bodyPr/>
          <a:lstStyle/>
          <a:p>
            <a:pPr eaLnBrk="1" hangingPunct="1"/>
            <a:r>
              <a:rPr lang="es-MX" sz="3600" b="1" smtClean="0"/>
              <a:t>Ejemplo 2</a:t>
            </a:r>
            <a:endParaRPr lang="en-US" sz="3600" b="1" smtClean="0"/>
          </a:p>
        </p:txBody>
      </p:sp>
      <p:graphicFrame>
        <p:nvGraphicFramePr>
          <p:cNvPr id="326753" name="Group 97"/>
          <p:cNvGraphicFramePr>
            <a:graphicFrameLocks noGrp="1"/>
          </p:cNvGraphicFramePr>
          <p:nvPr>
            <p:ph type="tbl" idx="1"/>
          </p:nvPr>
        </p:nvGraphicFramePr>
        <p:xfrm>
          <a:off x="285750" y="1641475"/>
          <a:ext cx="8572501" cy="4454528"/>
        </p:xfrm>
        <a:graphic>
          <a:graphicData uri="http://schemas.openxmlformats.org/drawingml/2006/table">
            <a:tbl>
              <a:tblPr/>
              <a:tblGrid>
                <a:gridCol w="969782"/>
                <a:gridCol w="843789"/>
                <a:gridCol w="845513"/>
                <a:gridCol w="843788"/>
                <a:gridCol w="845513"/>
                <a:gridCol w="845513"/>
                <a:gridCol w="843789"/>
                <a:gridCol w="845513"/>
                <a:gridCol w="843788"/>
                <a:gridCol w="845513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Car</a:t>
                      </a:r>
                      <a:endParaRPr kumimoji="0" lang="en-US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E9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600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0"/>
            <a:ext cx="7772400" cy="1143000"/>
          </a:xfrm>
        </p:spPr>
        <p:txBody>
          <a:bodyPr/>
          <a:lstStyle/>
          <a:p>
            <a:pPr eaLnBrk="1" hangingPunct="1"/>
            <a:r>
              <a:rPr lang="es-MX" b="1" smtClean="0"/>
              <a:t>Ejemplo 2.</a:t>
            </a:r>
            <a:endParaRPr lang="en-US" b="1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7155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MX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mtClean="0"/>
              <a:t> </a:t>
            </a:r>
            <a:r>
              <a:rPr lang="es-MX" b="1" smtClean="0"/>
              <a:t>Si hay ligas (observaciones empatadas) </a:t>
            </a:r>
          </a:p>
          <a:p>
            <a:pPr eaLnBrk="1" hangingPunct="1">
              <a:buFont typeface="Wingdings" pitchFamily="2" charset="2"/>
              <a:buNone/>
            </a:pPr>
            <a:endParaRPr lang="es-MX" b="1" smtClean="0"/>
          </a:p>
          <a:p>
            <a:pPr eaLnBrk="1" hangingPunct="1">
              <a:buFont typeface="Wingdings" pitchFamily="2" charset="2"/>
              <a:buNone/>
            </a:pPr>
            <a:r>
              <a:rPr lang="es-MX" b="1" smtClean="0"/>
              <a:t> W=  12 S </a:t>
            </a:r>
            <a:r>
              <a:rPr lang="es-MX" b="1" smtClean="0">
                <a:sym typeface="Symbol" pitchFamily="18" charset="2"/>
              </a:rPr>
              <a:t> K</a:t>
            </a:r>
            <a:r>
              <a:rPr lang="es-MX" b="1" baseline="30000" smtClean="0">
                <a:sym typeface="Symbol" pitchFamily="18" charset="2"/>
              </a:rPr>
              <a:t>2</a:t>
            </a:r>
            <a:r>
              <a:rPr lang="es-MX" b="1" smtClean="0">
                <a:sym typeface="Symbol" pitchFamily="18" charset="2"/>
              </a:rPr>
              <a:t> (N</a:t>
            </a:r>
            <a:r>
              <a:rPr lang="es-MX" b="1" baseline="30000" smtClean="0">
                <a:sym typeface="Symbol" pitchFamily="18" charset="2"/>
              </a:rPr>
              <a:t>3 </a:t>
            </a:r>
            <a:r>
              <a:rPr lang="es-MX" b="1" smtClean="0">
                <a:sym typeface="Symbol" pitchFamily="18" charset="2"/>
              </a:rPr>
              <a:t>– N )K.T</a:t>
            </a:r>
            <a:r>
              <a:rPr lang="es-MX" b="1" baseline="-25000" smtClean="0">
                <a:sym typeface="Symbol" pitchFamily="18" charset="2"/>
              </a:rPr>
              <a:t>j</a:t>
            </a:r>
          </a:p>
          <a:p>
            <a:pPr eaLnBrk="1" hangingPunct="1">
              <a:buFont typeface="Wingdings" pitchFamily="2" charset="2"/>
              <a:buNone/>
            </a:pPr>
            <a:endParaRPr lang="es-MX" b="1" baseline="-25000" smtClean="0"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s-MX" b="1" baseline="-25000" smtClean="0">
                <a:sym typeface="Symbol" pitchFamily="18" charset="2"/>
              </a:rPr>
              <a:t>     </a:t>
            </a:r>
            <a:r>
              <a:rPr lang="es-MX" b="1" smtClean="0">
                <a:sym typeface="Symbol" pitchFamily="18" charset="2"/>
              </a:rPr>
              <a:t>donde : T =  t</a:t>
            </a:r>
            <a:r>
              <a:rPr lang="es-MX" b="1" baseline="30000" smtClean="0">
                <a:sym typeface="Symbol" pitchFamily="18" charset="2"/>
              </a:rPr>
              <a:t>3</a:t>
            </a:r>
            <a:r>
              <a:rPr lang="es-MX" b="1" smtClean="0">
                <a:sym typeface="Symbol" pitchFamily="18" charset="2"/>
              </a:rPr>
              <a:t>  t  12 (por columnas)</a:t>
            </a:r>
          </a:p>
          <a:p>
            <a:pPr eaLnBrk="1" hangingPunct="1">
              <a:buFont typeface="Wingdings" pitchFamily="2" charset="2"/>
              <a:buNone/>
            </a:pPr>
            <a:r>
              <a:rPr lang="es-MX" smtClean="0">
                <a:sym typeface="Symbol" pitchFamily="18" charset="2"/>
              </a:rPr>
              <a:t> 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13656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57200" y="20574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/>
              <a:t>DESPLIEGUE DE LA FUNCIÓN DE CALIDAD    (QFD)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xmlns="" val="34810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dirty="0" err="1" smtClean="0"/>
              <a:t>Quality</a:t>
            </a:r>
            <a:r>
              <a:rPr lang="es-ES" dirty="0" smtClean="0"/>
              <a:t> </a:t>
            </a:r>
            <a:r>
              <a:rPr lang="es-ES" dirty="0" err="1" smtClean="0"/>
              <a:t>Function</a:t>
            </a:r>
            <a:r>
              <a:rPr lang="es-ES" dirty="0" smtClean="0"/>
              <a:t> </a:t>
            </a:r>
            <a:r>
              <a:rPr lang="es-ES" dirty="0" err="1" smtClean="0"/>
              <a:t>Deployment</a:t>
            </a:r>
            <a:endParaRPr lang="es-ES" dirty="0"/>
          </a:p>
        </p:txBody>
      </p:sp>
      <p:sp>
        <p:nvSpPr>
          <p:cNvPr id="12291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algn="just">
              <a:spcBef>
                <a:spcPct val="0"/>
              </a:spcBef>
              <a:tabLst>
                <a:tab pos="228600" algn="l"/>
              </a:tabLst>
            </a:pPr>
            <a:r>
              <a:rPr lang="es-ES" sz="2800" dirty="0" smtClean="0"/>
              <a:t>"QFD es el sistema estructurado y disciplinado que proporciona el medio para identificar y analizar la voz del cliente (Q) y traducirla a requisitos internos, desplegándolas (D) a lo largo del proceso de desarrollo del producto o servicio, con la participación de todas las funciones (F) que intervienen en el mismo".</a:t>
            </a:r>
          </a:p>
          <a:p>
            <a:pPr algn="just">
              <a:spcBef>
                <a:spcPct val="0"/>
              </a:spcBef>
              <a:tabLst>
                <a:tab pos="228600" algn="l"/>
              </a:tabLst>
            </a:pPr>
            <a:endParaRPr lang="es-ES" sz="2800" dirty="0" smtClean="0"/>
          </a:p>
          <a:p>
            <a:pPr algn="just">
              <a:spcBef>
                <a:spcPct val="0"/>
              </a:spcBef>
              <a:tabLst>
                <a:tab pos="228600" algn="l"/>
              </a:tabLst>
            </a:pPr>
            <a:r>
              <a:rPr lang="es-ES" sz="2800" dirty="0" smtClean="0"/>
              <a:t>Puede resumirse como el sistema de planificación de ayuda a traducir las necesidades del cliente a características del producto o servicio.</a:t>
            </a:r>
          </a:p>
        </p:txBody>
      </p:sp>
    </p:spTree>
    <p:extLst>
      <p:ext uri="{BB962C8B-B14F-4D97-AF65-F5344CB8AC3E}">
        <p14:creationId xmlns:p14="http://schemas.microsoft.com/office/powerpoint/2010/main" xmlns="" val="427845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dirty="0" smtClean="0"/>
              <a:t>La casa de Calidad</a:t>
            </a:r>
            <a:endParaRPr lang="es-ES" dirty="0"/>
          </a:p>
        </p:txBody>
      </p:sp>
      <p:grpSp>
        <p:nvGrpSpPr>
          <p:cNvPr id="15363" name="3 Grupo"/>
          <p:cNvGrpSpPr>
            <a:grpSpLocks/>
          </p:cNvGrpSpPr>
          <p:nvPr/>
        </p:nvGrpSpPr>
        <p:grpSpPr bwMode="auto">
          <a:xfrm>
            <a:off x="2195513" y="1819275"/>
            <a:ext cx="6335712" cy="4824413"/>
            <a:chOff x="2195513" y="1557338"/>
            <a:chExt cx="6335712" cy="4824412"/>
          </a:xfrm>
        </p:grpSpPr>
        <p:sp>
          <p:nvSpPr>
            <p:cNvPr id="15365" name="AutoShape 4"/>
            <p:cNvSpPr>
              <a:spLocks noChangeArrowheads="1"/>
            </p:cNvSpPr>
            <p:nvPr/>
          </p:nvSpPr>
          <p:spPr bwMode="auto">
            <a:xfrm>
              <a:off x="5435600" y="1557338"/>
              <a:ext cx="1439863" cy="4824412"/>
            </a:xfrm>
            <a:prstGeom prst="downArrow">
              <a:avLst>
                <a:gd name="adj1" fmla="val 50000"/>
                <a:gd name="adj2" fmla="val 8376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 u="sng">
                <a:latin typeface="Tahoma" pitchFamily="34" charset="0"/>
              </a:endParaRPr>
            </a:p>
          </p:txBody>
        </p:sp>
        <p:sp>
          <p:nvSpPr>
            <p:cNvPr id="15366" name="Text Box 5"/>
            <p:cNvSpPr txBox="1">
              <a:spLocks noChangeArrowheads="1"/>
            </p:cNvSpPr>
            <p:nvPr/>
          </p:nvSpPr>
          <p:spPr bwMode="auto">
            <a:xfrm>
              <a:off x="5969000" y="1787410"/>
              <a:ext cx="431800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ES" b="1">
                  <a:latin typeface="Tahoma" pitchFamily="34" charset="0"/>
                </a:rPr>
                <a:t>E</a:t>
              </a:r>
            </a:p>
            <a:p>
              <a:pPr eaLnBrk="1" hangingPunct="1"/>
              <a:r>
                <a:rPr lang="es-ES" b="1">
                  <a:latin typeface="Tahoma" pitchFamily="34" charset="0"/>
                </a:rPr>
                <a:t>M</a:t>
              </a:r>
            </a:p>
            <a:p>
              <a:pPr eaLnBrk="1" hangingPunct="1"/>
              <a:r>
                <a:rPr lang="es-ES" b="1">
                  <a:latin typeface="Tahoma" pitchFamily="34" charset="0"/>
                </a:rPr>
                <a:t>P</a:t>
              </a:r>
            </a:p>
            <a:p>
              <a:pPr eaLnBrk="1" hangingPunct="1"/>
              <a:r>
                <a:rPr lang="es-ES" b="1">
                  <a:latin typeface="Tahoma" pitchFamily="34" charset="0"/>
                </a:rPr>
                <a:t>R</a:t>
              </a:r>
            </a:p>
            <a:p>
              <a:pPr eaLnBrk="1" hangingPunct="1"/>
              <a:r>
                <a:rPr lang="es-ES" b="1">
                  <a:latin typeface="Tahoma" pitchFamily="34" charset="0"/>
                </a:rPr>
                <a:t>E</a:t>
              </a:r>
            </a:p>
            <a:p>
              <a:pPr eaLnBrk="1" hangingPunct="1"/>
              <a:r>
                <a:rPr lang="es-ES" b="1">
                  <a:latin typeface="Tahoma" pitchFamily="34" charset="0"/>
                </a:rPr>
                <a:t>S</a:t>
              </a:r>
            </a:p>
            <a:p>
              <a:pPr eaLnBrk="1" hangingPunct="1"/>
              <a:r>
                <a:rPr lang="es-ES" b="1">
                  <a:latin typeface="Tahoma" pitchFamily="34" charset="0"/>
                </a:rPr>
                <a:t>A</a:t>
              </a:r>
            </a:p>
            <a:p>
              <a:pPr eaLnBrk="1" hangingPunct="1"/>
              <a:endParaRPr lang="es-ES" b="1" u="sng">
                <a:latin typeface="Tahoma" pitchFamily="34" charset="0"/>
              </a:endParaRPr>
            </a:p>
          </p:txBody>
        </p:sp>
        <p:sp>
          <p:nvSpPr>
            <p:cNvPr id="15367" name="AutoShape 7"/>
            <p:cNvSpPr>
              <a:spLocks noChangeArrowheads="1"/>
            </p:cNvSpPr>
            <p:nvPr/>
          </p:nvSpPr>
          <p:spPr bwMode="auto">
            <a:xfrm rot="-5400000">
              <a:off x="4643438" y="1557338"/>
              <a:ext cx="1439862" cy="6335712"/>
            </a:xfrm>
            <a:prstGeom prst="downArrow">
              <a:avLst>
                <a:gd name="adj1" fmla="val 50000"/>
                <a:gd name="adj2" fmla="val 11000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3130551" y="4510088"/>
              <a:ext cx="223281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ES" sz="3200" b="1">
                  <a:latin typeface="Tahoma" pitchFamily="34" charset="0"/>
                </a:rPr>
                <a:t>CLIENTE</a:t>
              </a: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2195513" y="5445125"/>
              <a:ext cx="1655762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ES" sz="2800">
                  <a:latin typeface="Tahoma" pitchFamily="34" charset="0"/>
                </a:rPr>
                <a:t>¿QUÉ?</a:t>
              </a:r>
            </a:p>
          </p:txBody>
        </p:sp>
        <p:sp>
          <p:nvSpPr>
            <p:cNvPr id="15370" name="Text Box 13"/>
            <p:cNvSpPr txBox="1">
              <a:spLocks noChangeArrowheads="1"/>
            </p:cNvSpPr>
            <p:nvPr/>
          </p:nvSpPr>
          <p:spPr bwMode="auto">
            <a:xfrm>
              <a:off x="3657600" y="1830388"/>
              <a:ext cx="2138363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ES" sz="2800" dirty="0">
                  <a:latin typeface="Tahoma" pitchFamily="34" charset="0"/>
                </a:rPr>
                <a:t>¿CÓMO?</a:t>
              </a:r>
            </a:p>
          </p:txBody>
        </p:sp>
      </p:grp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785813" y="2928938"/>
            <a:ext cx="2643187" cy="523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ES" sz="2800" dirty="0">
                <a:solidFill>
                  <a:schemeClr val="accent4">
                    <a:lumMod val="75000"/>
                  </a:schemeClr>
                </a:solidFill>
                <a:latin typeface="Tahoma" pitchFamily="34" charset="0"/>
              </a:rPr>
              <a:t>Lógica Matricial</a:t>
            </a:r>
          </a:p>
        </p:txBody>
      </p:sp>
    </p:spTree>
    <p:extLst>
      <p:ext uri="{BB962C8B-B14F-4D97-AF65-F5344CB8AC3E}">
        <p14:creationId xmlns:p14="http://schemas.microsoft.com/office/powerpoint/2010/main" xmlns="" val="426846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104 Grupo"/>
          <p:cNvGrpSpPr>
            <a:grpSpLocks/>
          </p:cNvGrpSpPr>
          <p:nvPr/>
        </p:nvGrpSpPr>
        <p:grpSpPr bwMode="auto">
          <a:xfrm>
            <a:off x="142875" y="1214438"/>
            <a:ext cx="8653463" cy="5286375"/>
            <a:chOff x="142844" y="1214422"/>
            <a:chExt cx="8652939" cy="5286413"/>
          </a:xfrm>
        </p:grpSpPr>
        <p:grpSp>
          <p:nvGrpSpPr>
            <p:cNvPr id="16388" name="Group 2"/>
            <p:cNvGrpSpPr>
              <a:grpSpLocks/>
            </p:cNvGrpSpPr>
            <p:nvPr/>
          </p:nvGrpSpPr>
          <p:grpSpPr bwMode="auto">
            <a:xfrm>
              <a:off x="1142976" y="1214422"/>
              <a:ext cx="6500858" cy="5286413"/>
              <a:chOff x="1614" y="482"/>
              <a:chExt cx="2872" cy="2815"/>
            </a:xfrm>
          </p:grpSpPr>
          <p:sp>
            <p:nvSpPr>
              <p:cNvPr id="16407" name="Rectangle 3"/>
              <p:cNvSpPr>
                <a:spLocks noChangeArrowheads="1"/>
              </p:cNvSpPr>
              <p:nvPr/>
            </p:nvSpPr>
            <p:spPr bwMode="auto">
              <a:xfrm>
                <a:off x="338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08" name="Rectangle 4"/>
              <p:cNvSpPr>
                <a:spLocks noChangeArrowheads="1"/>
              </p:cNvSpPr>
              <p:nvPr/>
            </p:nvSpPr>
            <p:spPr bwMode="auto">
              <a:xfrm>
                <a:off x="3172" y="229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09" name="Rectangle 5"/>
              <p:cNvSpPr>
                <a:spLocks noChangeArrowheads="1"/>
              </p:cNvSpPr>
              <p:nvPr/>
            </p:nvSpPr>
            <p:spPr bwMode="auto">
              <a:xfrm>
                <a:off x="295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0" name="Rectangle 6"/>
              <p:cNvSpPr>
                <a:spLocks noChangeArrowheads="1"/>
              </p:cNvSpPr>
              <p:nvPr/>
            </p:nvSpPr>
            <p:spPr bwMode="auto">
              <a:xfrm>
                <a:off x="2738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1" name="Rectangle 7"/>
              <p:cNvSpPr>
                <a:spLocks noChangeArrowheads="1"/>
              </p:cNvSpPr>
              <p:nvPr/>
            </p:nvSpPr>
            <p:spPr bwMode="auto">
              <a:xfrm>
                <a:off x="2524" y="229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2" name="Rectangle 8"/>
              <p:cNvSpPr>
                <a:spLocks noChangeArrowheads="1"/>
              </p:cNvSpPr>
              <p:nvPr/>
            </p:nvSpPr>
            <p:spPr bwMode="auto">
              <a:xfrm>
                <a:off x="2308" y="229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3" name="Rectangle 9"/>
              <p:cNvSpPr>
                <a:spLocks noChangeArrowheads="1"/>
              </p:cNvSpPr>
              <p:nvPr/>
            </p:nvSpPr>
            <p:spPr bwMode="auto">
              <a:xfrm>
                <a:off x="338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4" name="Rectangle 10"/>
              <p:cNvSpPr>
                <a:spLocks noChangeArrowheads="1"/>
              </p:cNvSpPr>
              <p:nvPr/>
            </p:nvSpPr>
            <p:spPr bwMode="auto">
              <a:xfrm>
                <a:off x="3172" y="206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5" name="Rectangle 11"/>
              <p:cNvSpPr>
                <a:spLocks noChangeArrowheads="1"/>
              </p:cNvSpPr>
              <p:nvPr/>
            </p:nvSpPr>
            <p:spPr bwMode="auto">
              <a:xfrm>
                <a:off x="295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6" name="Rectangle 12"/>
              <p:cNvSpPr>
                <a:spLocks noChangeArrowheads="1"/>
              </p:cNvSpPr>
              <p:nvPr/>
            </p:nvSpPr>
            <p:spPr bwMode="auto">
              <a:xfrm>
                <a:off x="2738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7" name="Rectangle 13"/>
              <p:cNvSpPr>
                <a:spLocks noChangeArrowheads="1"/>
              </p:cNvSpPr>
              <p:nvPr/>
            </p:nvSpPr>
            <p:spPr bwMode="auto">
              <a:xfrm>
                <a:off x="2524" y="206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8" name="Rectangle 14"/>
              <p:cNvSpPr>
                <a:spLocks noChangeArrowheads="1"/>
              </p:cNvSpPr>
              <p:nvPr/>
            </p:nvSpPr>
            <p:spPr bwMode="auto">
              <a:xfrm>
                <a:off x="2308" y="206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19" name="Rectangle 15"/>
              <p:cNvSpPr>
                <a:spLocks noChangeArrowheads="1"/>
              </p:cNvSpPr>
              <p:nvPr/>
            </p:nvSpPr>
            <p:spPr bwMode="auto">
              <a:xfrm>
                <a:off x="338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0" name="Rectangle 16"/>
              <p:cNvSpPr>
                <a:spLocks noChangeArrowheads="1"/>
              </p:cNvSpPr>
              <p:nvPr/>
            </p:nvSpPr>
            <p:spPr bwMode="auto">
              <a:xfrm>
                <a:off x="3172" y="183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1" name="Rectangle 17"/>
              <p:cNvSpPr>
                <a:spLocks noChangeArrowheads="1"/>
              </p:cNvSpPr>
              <p:nvPr/>
            </p:nvSpPr>
            <p:spPr bwMode="auto">
              <a:xfrm>
                <a:off x="295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2" name="Rectangle 18"/>
              <p:cNvSpPr>
                <a:spLocks noChangeArrowheads="1"/>
              </p:cNvSpPr>
              <p:nvPr/>
            </p:nvSpPr>
            <p:spPr bwMode="auto">
              <a:xfrm>
                <a:off x="2738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3" name="Rectangle 19"/>
              <p:cNvSpPr>
                <a:spLocks noChangeArrowheads="1"/>
              </p:cNvSpPr>
              <p:nvPr/>
            </p:nvSpPr>
            <p:spPr bwMode="auto">
              <a:xfrm>
                <a:off x="2524" y="183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4" name="Rectangle 20"/>
              <p:cNvSpPr>
                <a:spLocks noChangeArrowheads="1"/>
              </p:cNvSpPr>
              <p:nvPr/>
            </p:nvSpPr>
            <p:spPr bwMode="auto">
              <a:xfrm>
                <a:off x="2308" y="183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5" name="Rectangle 21"/>
              <p:cNvSpPr>
                <a:spLocks noChangeArrowheads="1"/>
              </p:cNvSpPr>
              <p:nvPr/>
            </p:nvSpPr>
            <p:spPr bwMode="auto">
              <a:xfrm>
                <a:off x="338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6" name="Rectangle 22"/>
              <p:cNvSpPr>
                <a:spLocks noChangeArrowheads="1"/>
              </p:cNvSpPr>
              <p:nvPr/>
            </p:nvSpPr>
            <p:spPr bwMode="auto">
              <a:xfrm>
                <a:off x="3172" y="160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7" name="Rectangle 23"/>
              <p:cNvSpPr>
                <a:spLocks noChangeArrowheads="1"/>
              </p:cNvSpPr>
              <p:nvPr/>
            </p:nvSpPr>
            <p:spPr bwMode="auto">
              <a:xfrm>
                <a:off x="295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8" name="Rectangle 24"/>
              <p:cNvSpPr>
                <a:spLocks noChangeArrowheads="1"/>
              </p:cNvSpPr>
              <p:nvPr/>
            </p:nvSpPr>
            <p:spPr bwMode="auto">
              <a:xfrm>
                <a:off x="2738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29" name="Rectangle 25"/>
              <p:cNvSpPr>
                <a:spLocks noChangeArrowheads="1"/>
              </p:cNvSpPr>
              <p:nvPr/>
            </p:nvSpPr>
            <p:spPr bwMode="auto">
              <a:xfrm>
                <a:off x="2524" y="160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0" name="Rectangle 26"/>
              <p:cNvSpPr>
                <a:spLocks noChangeArrowheads="1"/>
              </p:cNvSpPr>
              <p:nvPr/>
            </p:nvSpPr>
            <p:spPr bwMode="auto">
              <a:xfrm>
                <a:off x="2308" y="160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1" name="Rectangle 27"/>
              <p:cNvSpPr>
                <a:spLocks noChangeArrowheads="1"/>
              </p:cNvSpPr>
              <p:nvPr/>
            </p:nvSpPr>
            <p:spPr bwMode="auto">
              <a:xfrm>
                <a:off x="338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2" name="Rectangle 28"/>
              <p:cNvSpPr>
                <a:spLocks noChangeArrowheads="1"/>
              </p:cNvSpPr>
              <p:nvPr/>
            </p:nvSpPr>
            <p:spPr bwMode="auto">
              <a:xfrm>
                <a:off x="3172" y="1379"/>
                <a:ext cx="213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3" name="Rectangle 29"/>
              <p:cNvSpPr>
                <a:spLocks noChangeArrowheads="1"/>
              </p:cNvSpPr>
              <p:nvPr/>
            </p:nvSpPr>
            <p:spPr bwMode="auto">
              <a:xfrm>
                <a:off x="295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4" name="Rectangle 30"/>
              <p:cNvSpPr>
                <a:spLocks noChangeArrowheads="1"/>
              </p:cNvSpPr>
              <p:nvPr/>
            </p:nvSpPr>
            <p:spPr bwMode="auto">
              <a:xfrm>
                <a:off x="2738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5" name="Rectangle 31"/>
              <p:cNvSpPr>
                <a:spLocks noChangeArrowheads="1"/>
              </p:cNvSpPr>
              <p:nvPr/>
            </p:nvSpPr>
            <p:spPr bwMode="auto">
              <a:xfrm>
                <a:off x="2524" y="1379"/>
                <a:ext cx="21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6" name="Rectangle 32"/>
              <p:cNvSpPr>
                <a:spLocks noChangeArrowheads="1"/>
              </p:cNvSpPr>
              <p:nvPr/>
            </p:nvSpPr>
            <p:spPr bwMode="auto">
              <a:xfrm>
                <a:off x="2308" y="1379"/>
                <a:ext cx="21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7" name="Rectangle 33"/>
              <p:cNvSpPr>
                <a:spLocks noChangeArrowheads="1"/>
              </p:cNvSpPr>
              <p:nvPr/>
            </p:nvSpPr>
            <p:spPr bwMode="auto">
              <a:xfrm>
                <a:off x="338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8" name="Rectangle 34"/>
              <p:cNvSpPr>
                <a:spLocks noChangeArrowheads="1"/>
              </p:cNvSpPr>
              <p:nvPr/>
            </p:nvSpPr>
            <p:spPr bwMode="auto">
              <a:xfrm>
                <a:off x="3172" y="1149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39" name="Rectangle 35"/>
              <p:cNvSpPr>
                <a:spLocks noChangeArrowheads="1"/>
              </p:cNvSpPr>
              <p:nvPr/>
            </p:nvSpPr>
            <p:spPr bwMode="auto">
              <a:xfrm>
                <a:off x="295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40" name="Rectangle 36"/>
              <p:cNvSpPr>
                <a:spLocks noChangeArrowheads="1"/>
              </p:cNvSpPr>
              <p:nvPr/>
            </p:nvSpPr>
            <p:spPr bwMode="auto">
              <a:xfrm>
                <a:off x="2738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41" name="Rectangle 37"/>
              <p:cNvSpPr>
                <a:spLocks noChangeArrowheads="1"/>
              </p:cNvSpPr>
              <p:nvPr/>
            </p:nvSpPr>
            <p:spPr bwMode="auto">
              <a:xfrm>
                <a:off x="2524" y="1149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42" name="Rectangle 38"/>
              <p:cNvSpPr>
                <a:spLocks noChangeArrowheads="1"/>
              </p:cNvSpPr>
              <p:nvPr/>
            </p:nvSpPr>
            <p:spPr bwMode="auto">
              <a:xfrm>
                <a:off x="2308" y="1149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6443" name="Line 39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44" name="Line 40"/>
              <p:cNvSpPr>
                <a:spLocks noChangeShapeType="1"/>
              </p:cNvSpPr>
              <p:nvPr/>
            </p:nvSpPr>
            <p:spPr bwMode="auto">
              <a:xfrm>
                <a:off x="2308" y="1379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45" name="Line 41"/>
              <p:cNvSpPr>
                <a:spLocks noChangeShapeType="1"/>
              </p:cNvSpPr>
              <p:nvPr/>
            </p:nvSpPr>
            <p:spPr bwMode="auto">
              <a:xfrm>
                <a:off x="2308" y="160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46" name="Line 42"/>
              <p:cNvSpPr>
                <a:spLocks noChangeShapeType="1"/>
              </p:cNvSpPr>
              <p:nvPr/>
            </p:nvSpPr>
            <p:spPr bwMode="auto">
              <a:xfrm>
                <a:off x="2308" y="183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47" name="Line 43"/>
              <p:cNvSpPr>
                <a:spLocks noChangeShapeType="1"/>
              </p:cNvSpPr>
              <p:nvPr/>
            </p:nvSpPr>
            <p:spPr bwMode="auto">
              <a:xfrm>
                <a:off x="2308" y="206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48" name="Line 44"/>
              <p:cNvSpPr>
                <a:spLocks noChangeShapeType="1"/>
              </p:cNvSpPr>
              <p:nvPr/>
            </p:nvSpPr>
            <p:spPr bwMode="auto">
              <a:xfrm>
                <a:off x="2308" y="229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49" name="Line 45"/>
              <p:cNvSpPr>
                <a:spLocks noChangeShapeType="1"/>
              </p:cNvSpPr>
              <p:nvPr/>
            </p:nvSpPr>
            <p:spPr bwMode="auto">
              <a:xfrm>
                <a:off x="2308" y="2528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0" name="Line 46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1" name="Line 47"/>
              <p:cNvSpPr>
                <a:spLocks noChangeShapeType="1"/>
              </p:cNvSpPr>
              <p:nvPr/>
            </p:nvSpPr>
            <p:spPr bwMode="auto">
              <a:xfrm>
                <a:off x="2524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2" name="Line 48"/>
              <p:cNvSpPr>
                <a:spLocks noChangeShapeType="1"/>
              </p:cNvSpPr>
              <p:nvPr/>
            </p:nvSpPr>
            <p:spPr bwMode="auto">
              <a:xfrm>
                <a:off x="2738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3" name="Line 49"/>
              <p:cNvSpPr>
                <a:spLocks noChangeShapeType="1"/>
              </p:cNvSpPr>
              <p:nvPr/>
            </p:nvSpPr>
            <p:spPr bwMode="auto">
              <a:xfrm>
                <a:off x="2955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4" name="Line 50"/>
              <p:cNvSpPr>
                <a:spLocks noChangeShapeType="1"/>
              </p:cNvSpPr>
              <p:nvPr/>
            </p:nvSpPr>
            <p:spPr bwMode="auto">
              <a:xfrm>
                <a:off x="3172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5" name="Line 51"/>
              <p:cNvSpPr>
                <a:spLocks noChangeShapeType="1"/>
              </p:cNvSpPr>
              <p:nvPr/>
            </p:nvSpPr>
            <p:spPr bwMode="auto">
              <a:xfrm>
                <a:off x="3385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6" name="Line 52"/>
              <p:cNvSpPr>
                <a:spLocks noChangeShapeType="1"/>
              </p:cNvSpPr>
              <p:nvPr/>
            </p:nvSpPr>
            <p:spPr bwMode="auto">
              <a:xfrm>
                <a:off x="3602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6457" name="Rectangle 53"/>
              <p:cNvSpPr>
                <a:spLocks noChangeArrowheads="1"/>
              </p:cNvSpPr>
              <p:nvPr/>
            </p:nvSpPr>
            <p:spPr bwMode="auto">
              <a:xfrm>
                <a:off x="2308" y="2524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58" name="Rectangle 54"/>
              <p:cNvSpPr>
                <a:spLocks noChangeArrowheads="1"/>
              </p:cNvSpPr>
              <p:nvPr/>
            </p:nvSpPr>
            <p:spPr bwMode="auto">
              <a:xfrm>
                <a:off x="2308" y="2780"/>
                <a:ext cx="1294" cy="25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59" name="Rectangle 55"/>
              <p:cNvSpPr>
                <a:spLocks noChangeArrowheads="1"/>
              </p:cNvSpPr>
              <p:nvPr/>
            </p:nvSpPr>
            <p:spPr bwMode="auto">
              <a:xfrm>
                <a:off x="2308" y="3035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60" name="Text Box 56"/>
              <p:cNvSpPr txBox="1">
                <a:spLocks noChangeArrowheads="1"/>
              </p:cNvSpPr>
              <p:nvPr/>
            </p:nvSpPr>
            <p:spPr bwMode="auto">
              <a:xfrm>
                <a:off x="2329" y="2520"/>
                <a:ext cx="124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VALORACIÓN TÉCNICA</a:t>
                </a:r>
              </a:p>
              <a:p>
                <a:pPr algn="ctr" eaLnBrk="1" hangingPunct="1"/>
                <a:r>
                  <a:rPr lang="es-ES" sz="1000"/>
                  <a:t>(priorización de características)</a:t>
                </a:r>
              </a:p>
            </p:txBody>
          </p:sp>
          <p:sp>
            <p:nvSpPr>
              <p:cNvPr id="16461" name="Text Box 57"/>
              <p:cNvSpPr txBox="1">
                <a:spLocks noChangeArrowheads="1"/>
              </p:cNvSpPr>
              <p:nvPr/>
            </p:nvSpPr>
            <p:spPr bwMode="auto">
              <a:xfrm>
                <a:off x="2448" y="2793"/>
                <a:ext cx="10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EVALUACIÓN TÉCNICA</a:t>
                </a:r>
              </a:p>
              <a:p>
                <a:pPr algn="ctr" eaLnBrk="1" hangingPunct="1"/>
                <a:r>
                  <a:rPr lang="es-ES" sz="1000"/>
                  <a:t>(benchmarking técnico)</a:t>
                </a:r>
              </a:p>
            </p:txBody>
          </p:sp>
          <p:sp>
            <p:nvSpPr>
              <p:cNvPr id="16462" name="Text Box 58"/>
              <p:cNvSpPr txBox="1">
                <a:spLocks noChangeArrowheads="1"/>
              </p:cNvSpPr>
              <p:nvPr/>
            </p:nvSpPr>
            <p:spPr bwMode="auto">
              <a:xfrm>
                <a:off x="2585" y="3047"/>
                <a:ext cx="7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PLAN TECNICO</a:t>
                </a:r>
              </a:p>
              <a:p>
                <a:pPr algn="ctr" eaLnBrk="1" hangingPunct="1"/>
                <a:r>
                  <a:rPr lang="es-ES" sz="1000"/>
                  <a:t>Estándares NCA</a:t>
                </a:r>
              </a:p>
            </p:txBody>
          </p:sp>
          <p:sp>
            <p:nvSpPr>
              <p:cNvPr id="16463" name="Rectangle 59"/>
              <p:cNvSpPr>
                <a:spLocks noChangeArrowheads="1"/>
              </p:cNvSpPr>
              <p:nvPr/>
            </p:nvSpPr>
            <p:spPr bwMode="auto">
              <a:xfrm rot="-5400000">
                <a:off x="3041" y="1710"/>
                <a:ext cx="1375" cy="25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64" name="Text Box 60"/>
              <p:cNvSpPr txBox="1">
                <a:spLocks noChangeArrowheads="1"/>
              </p:cNvSpPr>
              <p:nvPr/>
            </p:nvSpPr>
            <p:spPr bwMode="auto">
              <a:xfrm rot="-5400000">
                <a:off x="3211" y="1747"/>
                <a:ext cx="106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s-ES" sz="1000" b="1"/>
                  <a:t>PRIORIZACIÓN CLIENTE</a:t>
                </a:r>
              </a:p>
            </p:txBody>
          </p:sp>
          <p:sp>
            <p:nvSpPr>
              <p:cNvPr id="16465" name="Rectangle 61"/>
              <p:cNvSpPr>
                <a:spLocks noChangeArrowheads="1"/>
              </p:cNvSpPr>
              <p:nvPr/>
            </p:nvSpPr>
            <p:spPr bwMode="auto">
              <a:xfrm rot="-5400000">
                <a:off x="3293" y="1711"/>
                <a:ext cx="1375" cy="25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66" name="Text Box 62"/>
              <p:cNvSpPr txBox="1">
                <a:spLocks noChangeArrowheads="1"/>
              </p:cNvSpPr>
              <p:nvPr/>
            </p:nvSpPr>
            <p:spPr bwMode="auto">
              <a:xfrm rot="-5400000">
                <a:off x="3256" y="1690"/>
                <a:ext cx="1452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EVALUACIÓN COMPETITIVA</a:t>
                </a:r>
              </a:p>
              <a:p>
                <a:pPr algn="ctr" eaLnBrk="1" hangingPunct="1"/>
                <a:r>
                  <a:rPr lang="es-ES" sz="1000"/>
                  <a:t>(benchmarking competitivo)</a:t>
                </a:r>
              </a:p>
            </p:txBody>
          </p:sp>
          <p:sp>
            <p:nvSpPr>
              <p:cNvPr id="16467" name="Rectangle 63"/>
              <p:cNvSpPr>
                <a:spLocks noChangeArrowheads="1"/>
              </p:cNvSpPr>
              <p:nvPr/>
            </p:nvSpPr>
            <p:spPr bwMode="auto">
              <a:xfrm rot="-5400000">
                <a:off x="3609" y="1647"/>
                <a:ext cx="1375" cy="37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68" name="Text Box 64"/>
              <p:cNvSpPr txBox="1">
                <a:spLocks noChangeArrowheads="1"/>
              </p:cNvSpPr>
              <p:nvPr/>
            </p:nvSpPr>
            <p:spPr bwMode="auto">
              <a:xfrm rot="-5400000">
                <a:off x="3854" y="1654"/>
                <a:ext cx="89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PLAN CALIDAD</a:t>
                </a:r>
              </a:p>
              <a:p>
                <a:pPr algn="ctr" eaLnBrk="1" hangingPunct="1"/>
                <a:r>
                  <a:rPr lang="es-ES" sz="1000"/>
                  <a:t>Objetivos mejora</a:t>
                </a:r>
              </a:p>
              <a:p>
                <a:pPr algn="ctr" eaLnBrk="1" hangingPunct="1"/>
                <a:r>
                  <a:rPr lang="es-ES" sz="1000"/>
                  <a:t>Priorización requisitos</a:t>
                </a:r>
              </a:p>
            </p:txBody>
          </p:sp>
          <p:sp>
            <p:nvSpPr>
              <p:cNvPr id="16469" name="Rectangle 65"/>
              <p:cNvSpPr>
                <a:spLocks noChangeArrowheads="1"/>
              </p:cNvSpPr>
              <p:nvPr/>
            </p:nvSpPr>
            <p:spPr bwMode="auto">
              <a:xfrm>
                <a:off x="2308" y="898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70" name="Text Box 66"/>
              <p:cNvSpPr txBox="1">
                <a:spLocks noChangeArrowheads="1"/>
              </p:cNvSpPr>
              <p:nvPr/>
            </p:nvSpPr>
            <p:spPr bwMode="auto">
              <a:xfrm>
                <a:off x="2494" y="960"/>
                <a:ext cx="951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INDICADORES DE LA CALIDAD </a:t>
                </a:r>
              </a:p>
            </p:txBody>
          </p:sp>
          <p:sp>
            <p:nvSpPr>
              <p:cNvPr id="16471" name="AutoShape 67"/>
              <p:cNvSpPr>
                <a:spLocks noChangeArrowheads="1"/>
              </p:cNvSpPr>
              <p:nvPr/>
            </p:nvSpPr>
            <p:spPr bwMode="auto">
              <a:xfrm>
                <a:off x="2316" y="482"/>
                <a:ext cx="1278" cy="41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72" name="Text Box 68"/>
              <p:cNvSpPr txBox="1">
                <a:spLocks noChangeArrowheads="1"/>
              </p:cNvSpPr>
              <p:nvPr/>
            </p:nvSpPr>
            <p:spPr bwMode="auto">
              <a:xfrm>
                <a:off x="2655" y="710"/>
                <a:ext cx="568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s-ES" sz="1000" b="1"/>
                  <a:t>CORRELACIÓN</a:t>
                </a:r>
              </a:p>
            </p:txBody>
          </p:sp>
          <p:sp>
            <p:nvSpPr>
              <p:cNvPr id="16473" name="Rectangle 69"/>
              <p:cNvSpPr>
                <a:spLocks noChangeArrowheads="1"/>
              </p:cNvSpPr>
              <p:nvPr/>
            </p:nvSpPr>
            <p:spPr bwMode="auto">
              <a:xfrm rot="-5400000">
                <a:off x="1273" y="1495"/>
                <a:ext cx="1375" cy="6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6474" name="Text Box 70"/>
              <p:cNvSpPr txBox="1">
                <a:spLocks noChangeArrowheads="1"/>
              </p:cNvSpPr>
              <p:nvPr/>
            </p:nvSpPr>
            <p:spPr bwMode="auto">
              <a:xfrm>
                <a:off x="1709" y="1737"/>
                <a:ext cx="46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REQUISITOS</a:t>
                </a:r>
              </a:p>
              <a:p>
                <a:pPr algn="ctr" eaLnBrk="1" hangingPunct="1"/>
                <a:r>
                  <a:rPr lang="es-ES" sz="1000" b="1"/>
                  <a:t> DEL CLIENTE</a:t>
                </a:r>
              </a:p>
            </p:txBody>
          </p:sp>
        </p:grpSp>
        <p:sp>
          <p:nvSpPr>
            <p:cNvPr id="75" name="Text Box 68"/>
            <p:cNvSpPr txBox="1">
              <a:spLocks noChangeArrowheads="1"/>
            </p:cNvSpPr>
            <p:nvPr/>
          </p:nvSpPr>
          <p:spPr bwMode="auto">
            <a:xfrm>
              <a:off x="5928932" y="5286388"/>
              <a:ext cx="1357230" cy="30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RELACIONES</a:t>
              </a:r>
            </a:p>
          </p:txBody>
        </p:sp>
        <p:sp>
          <p:nvSpPr>
            <p:cNvPr id="77" name="Text Box 70"/>
            <p:cNvSpPr txBox="1">
              <a:spLocks noChangeArrowheads="1"/>
            </p:cNvSpPr>
            <p:nvPr/>
          </p:nvSpPr>
          <p:spPr bwMode="auto">
            <a:xfrm>
              <a:off x="1000042" y="5048262"/>
              <a:ext cx="143818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IMPORTANCIA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(</a:t>
              </a: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CÓMO´s</a:t>
              </a: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)</a:t>
              </a:r>
            </a:p>
          </p:txBody>
        </p:sp>
        <p:cxnSp>
          <p:nvCxnSpPr>
            <p:cNvPr id="79" name="78 Conector recto de flecha"/>
            <p:cNvCxnSpPr/>
            <p:nvPr/>
          </p:nvCxnSpPr>
          <p:spPr>
            <a:xfrm>
              <a:off x="2428706" y="5286388"/>
              <a:ext cx="428599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 Box 70"/>
            <p:cNvSpPr txBox="1">
              <a:spLocks noChangeArrowheads="1"/>
            </p:cNvSpPr>
            <p:nvPr/>
          </p:nvSpPr>
          <p:spPr bwMode="auto">
            <a:xfrm>
              <a:off x="768281" y="5619766"/>
              <a:ext cx="173185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BENCHMARKING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TÉCNICO</a:t>
              </a:r>
            </a:p>
          </p:txBody>
        </p:sp>
        <p:cxnSp>
          <p:nvCxnSpPr>
            <p:cNvPr id="81" name="80 Conector recto de flecha"/>
            <p:cNvCxnSpPr/>
            <p:nvPr/>
          </p:nvCxnSpPr>
          <p:spPr>
            <a:xfrm>
              <a:off x="2428706" y="5784867"/>
              <a:ext cx="428599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 Box 70"/>
            <p:cNvSpPr txBox="1">
              <a:spLocks noChangeArrowheads="1"/>
            </p:cNvSpPr>
            <p:nvPr/>
          </p:nvSpPr>
          <p:spPr bwMode="auto">
            <a:xfrm>
              <a:off x="5571765" y="1476361"/>
              <a:ext cx="168264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BENCHMARKING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  COMPETITIVO</a:t>
              </a:r>
            </a:p>
          </p:txBody>
        </p:sp>
        <p:cxnSp>
          <p:nvCxnSpPr>
            <p:cNvPr id="84" name="83 Conector recto de flecha"/>
            <p:cNvCxnSpPr/>
            <p:nvPr/>
          </p:nvCxnSpPr>
          <p:spPr>
            <a:xfrm rot="5400000">
              <a:off x="6037641" y="2321711"/>
              <a:ext cx="784231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84 Rectángulo"/>
            <p:cNvSpPr/>
            <p:nvPr/>
          </p:nvSpPr>
          <p:spPr>
            <a:xfrm>
              <a:off x="142844" y="3571876"/>
              <a:ext cx="733381" cy="307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QUÉ´s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86" name="85 Conector recto de flecha"/>
            <p:cNvCxnSpPr/>
            <p:nvPr/>
          </p:nvCxnSpPr>
          <p:spPr>
            <a:xfrm>
              <a:off x="857176" y="3500438"/>
              <a:ext cx="571465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87 Rectángulo"/>
            <p:cNvSpPr/>
            <p:nvPr/>
          </p:nvSpPr>
          <p:spPr>
            <a:xfrm>
              <a:off x="1214342" y="2000240"/>
              <a:ext cx="901645" cy="307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COMO´s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89" name="88 Conector recto de flecha"/>
            <p:cNvCxnSpPr/>
            <p:nvPr/>
          </p:nvCxnSpPr>
          <p:spPr>
            <a:xfrm>
              <a:off x="2071540" y="2214554"/>
              <a:ext cx="785764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89 Conector recto de flecha"/>
            <p:cNvCxnSpPr>
              <a:stCxn id="75" idx="1"/>
            </p:cNvCxnSpPr>
            <p:nvPr/>
          </p:nvCxnSpPr>
          <p:spPr>
            <a:xfrm rot="10800000">
              <a:off x="3928803" y="3786190"/>
              <a:ext cx="2000129" cy="16541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91 Rectángulo"/>
            <p:cNvSpPr/>
            <p:nvPr/>
          </p:nvSpPr>
          <p:spPr>
            <a:xfrm>
              <a:off x="6000364" y="6143644"/>
              <a:ext cx="1108008" cy="307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CUÁNTO´s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94" name="93 Conector recto de flecha"/>
            <p:cNvCxnSpPr>
              <a:stCxn id="92" idx="1"/>
            </p:cNvCxnSpPr>
            <p:nvPr/>
          </p:nvCxnSpPr>
          <p:spPr>
            <a:xfrm rot="10800000">
              <a:off x="5214600" y="6286520"/>
              <a:ext cx="785764" cy="1111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70"/>
            <p:cNvSpPr txBox="1">
              <a:spLocks noChangeArrowheads="1"/>
            </p:cNvSpPr>
            <p:nvPr/>
          </p:nvSpPr>
          <p:spPr bwMode="auto">
            <a:xfrm>
              <a:off x="1142908" y="1357298"/>
              <a:ext cx="1762018" cy="30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CORRELACIONES</a:t>
              </a:r>
            </a:p>
          </p:txBody>
        </p:sp>
        <p:cxnSp>
          <p:nvCxnSpPr>
            <p:cNvPr id="99" name="98 Conector recto de flecha"/>
            <p:cNvCxnSpPr/>
            <p:nvPr/>
          </p:nvCxnSpPr>
          <p:spPr>
            <a:xfrm>
              <a:off x="2928738" y="1571612"/>
              <a:ext cx="785764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 Box 70"/>
            <p:cNvSpPr txBox="1">
              <a:spLocks noChangeArrowheads="1"/>
            </p:cNvSpPr>
            <p:nvPr/>
          </p:nvSpPr>
          <p:spPr bwMode="auto">
            <a:xfrm>
              <a:off x="7357595" y="1857364"/>
              <a:ext cx="143818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IMPORTANCIA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(</a:t>
              </a: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QUE´s</a:t>
              </a: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)</a:t>
              </a:r>
            </a:p>
          </p:txBody>
        </p:sp>
        <p:cxnSp>
          <p:nvCxnSpPr>
            <p:cNvPr id="102" name="101 Conector recto de flecha"/>
            <p:cNvCxnSpPr/>
            <p:nvPr/>
          </p:nvCxnSpPr>
          <p:spPr>
            <a:xfrm rot="10800000" flipV="1">
              <a:off x="7214729" y="2357430"/>
              <a:ext cx="930219" cy="71438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071570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accent4">
                    <a:lumMod val="75000"/>
                  </a:schemeClr>
                </a:solidFill>
              </a:rPr>
              <a:t>Elementos de la Casa de Calidad</a:t>
            </a:r>
            <a:endParaRPr lang="es-ES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97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1 Título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accent4">
                    <a:lumMod val="75000"/>
                  </a:schemeClr>
                </a:solidFill>
              </a:rPr>
              <a:t>Elementos Básicos de la Casa de Calidad</a:t>
            </a:r>
          </a:p>
        </p:txBody>
      </p:sp>
      <p:grpSp>
        <p:nvGrpSpPr>
          <p:cNvPr id="17411" name="102 Grupo"/>
          <p:cNvGrpSpPr>
            <a:grpSpLocks/>
          </p:cNvGrpSpPr>
          <p:nvPr/>
        </p:nvGrpSpPr>
        <p:grpSpPr bwMode="auto">
          <a:xfrm>
            <a:off x="1143000" y="1500188"/>
            <a:ext cx="6500813" cy="4989512"/>
            <a:chOff x="1142976" y="1500174"/>
            <a:chExt cx="6500858" cy="4989393"/>
          </a:xfrm>
        </p:grpSpPr>
        <p:grpSp>
          <p:nvGrpSpPr>
            <p:cNvPr id="17419" name="Group 2"/>
            <p:cNvGrpSpPr>
              <a:grpSpLocks/>
            </p:cNvGrpSpPr>
            <p:nvPr/>
          </p:nvGrpSpPr>
          <p:grpSpPr bwMode="auto">
            <a:xfrm>
              <a:off x="1142976" y="1500174"/>
              <a:ext cx="6500858" cy="4989393"/>
              <a:chOff x="1614" y="482"/>
              <a:chExt cx="2872" cy="2809"/>
            </a:xfrm>
          </p:grpSpPr>
          <p:sp>
            <p:nvSpPr>
              <p:cNvPr id="17425" name="Rectangle 3"/>
              <p:cNvSpPr>
                <a:spLocks noChangeArrowheads="1"/>
              </p:cNvSpPr>
              <p:nvPr/>
            </p:nvSpPr>
            <p:spPr bwMode="auto">
              <a:xfrm>
                <a:off x="338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26" name="Rectangle 4"/>
              <p:cNvSpPr>
                <a:spLocks noChangeArrowheads="1"/>
              </p:cNvSpPr>
              <p:nvPr/>
            </p:nvSpPr>
            <p:spPr bwMode="auto">
              <a:xfrm>
                <a:off x="3172" y="229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27" name="Rectangle 5"/>
              <p:cNvSpPr>
                <a:spLocks noChangeArrowheads="1"/>
              </p:cNvSpPr>
              <p:nvPr/>
            </p:nvSpPr>
            <p:spPr bwMode="auto">
              <a:xfrm>
                <a:off x="295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28" name="Rectangle 6"/>
              <p:cNvSpPr>
                <a:spLocks noChangeArrowheads="1"/>
              </p:cNvSpPr>
              <p:nvPr/>
            </p:nvSpPr>
            <p:spPr bwMode="auto">
              <a:xfrm>
                <a:off x="2738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29" name="Rectangle 7"/>
              <p:cNvSpPr>
                <a:spLocks noChangeArrowheads="1"/>
              </p:cNvSpPr>
              <p:nvPr/>
            </p:nvSpPr>
            <p:spPr bwMode="auto">
              <a:xfrm>
                <a:off x="2524" y="229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0" name="Rectangle 8"/>
              <p:cNvSpPr>
                <a:spLocks noChangeArrowheads="1"/>
              </p:cNvSpPr>
              <p:nvPr/>
            </p:nvSpPr>
            <p:spPr bwMode="auto">
              <a:xfrm>
                <a:off x="2308" y="229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1" name="Rectangle 9"/>
              <p:cNvSpPr>
                <a:spLocks noChangeArrowheads="1"/>
              </p:cNvSpPr>
              <p:nvPr/>
            </p:nvSpPr>
            <p:spPr bwMode="auto">
              <a:xfrm>
                <a:off x="338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2" name="Rectangle 10"/>
              <p:cNvSpPr>
                <a:spLocks noChangeArrowheads="1"/>
              </p:cNvSpPr>
              <p:nvPr/>
            </p:nvSpPr>
            <p:spPr bwMode="auto">
              <a:xfrm>
                <a:off x="3172" y="206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3" name="Rectangle 11"/>
              <p:cNvSpPr>
                <a:spLocks noChangeArrowheads="1"/>
              </p:cNvSpPr>
              <p:nvPr/>
            </p:nvSpPr>
            <p:spPr bwMode="auto">
              <a:xfrm>
                <a:off x="295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4" name="Rectangle 12"/>
              <p:cNvSpPr>
                <a:spLocks noChangeArrowheads="1"/>
              </p:cNvSpPr>
              <p:nvPr/>
            </p:nvSpPr>
            <p:spPr bwMode="auto">
              <a:xfrm>
                <a:off x="2738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5" name="Rectangle 13"/>
              <p:cNvSpPr>
                <a:spLocks noChangeArrowheads="1"/>
              </p:cNvSpPr>
              <p:nvPr/>
            </p:nvSpPr>
            <p:spPr bwMode="auto">
              <a:xfrm>
                <a:off x="2524" y="206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6" name="Rectangle 14"/>
              <p:cNvSpPr>
                <a:spLocks noChangeArrowheads="1"/>
              </p:cNvSpPr>
              <p:nvPr/>
            </p:nvSpPr>
            <p:spPr bwMode="auto">
              <a:xfrm>
                <a:off x="2308" y="206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7" name="Rectangle 15"/>
              <p:cNvSpPr>
                <a:spLocks noChangeArrowheads="1"/>
              </p:cNvSpPr>
              <p:nvPr/>
            </p:nvSpPr>
            <p:spPr bwMode="auto">
              <a:xfrm>
                <a:off x="338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8" name="Rectangle 16"/>
              <p:cNvSpPr>
                <a:spLocks noChangeArrowheads="1"/>
              </p:cNvSpPr>
              <p:nvPr/>
            </p:nvSpPr>
            <p:spPr bwMode="auto">
              <a:xfrm>
                <a:off x="3172" y="183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39" name="Rectangle 17"/>
              <p:cNvSpPr>
                <a:spLocks noChangeArrowheads="1"/>
              </p:cNvSpPr>
              <p:nvPr/>
            </p:nvSpPr>
            <p:spPr bwMode="auto">
              <a:xfrm>
                <a:off x="295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0" name="Rectangle 18"/>
              <p:cNvSpPr>
                <a:spLocks noChangeArrowheads="1"/>
              </p:cNvSpPr>
              <p:nvPr/>
            </p:nvSpPr>
            <p:spPr bwMode="auto">
              <a:xfrm>
                <a:off x="2738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1" name="Rectangle 19"/>
              <p:cNvSpPr>
                <a:spLocks noChangeArrowheads="1"/>
              </p:cNvSpPr>
              <p:nvPr/>
            </p:nvSpPr>
            <p:spPr bwMode="auto">
              <a:xfrm>
                <a:off x="2524" y="183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2" name="Rectangle 20"/>
              <p:cNvSpPr>
                <a:spLocks noChangeArrowheads="1"/>
              </p:cNvSpPr>
              <p:nvPr/>
            </p:nvSpPr>
            <p:spPr bwMode="auto">
              <a:xfrm>
                <a:off x="2308" y="183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3" name="Rectangle 21"/>
              <p:cNvSpPr>
                <a:spLocks noChangeArrowheads="1"/>
              </p:cNvSpPr>
              <p:nvPr/>
            </p:nvSpPr>
            <p:spPr bwMode="auto">
              <a:xfrm>
                <a:off x="338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4" name="Rectangle 22"/>
              <p:cNvSpPr>
                <a:spLocks noChangeArrowheads="1"/>
              </p:cNvSpPr>
              <p:nvPr/>
            </p:nvSpPr>
            <p:spPr bwMode="auto">
              <a:xfrm>
                <a:off x="3172" y="160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5" name="Rectangle 23"/>
              <p:cNvSpPr>
                <a:spLocks noChangeArrowheads="1"/>
              </p:cNvSpPr>
              <p:nvPr/>
            </p:nvSpPr>
            <p:spPr bwMode="auto">
              <a:xfrm>
                <a:off x="295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6" name="Rectangle 24"/>
              <p:cNvSpPr>
                <a:spLocks noChangeArrowheads="1"/>
              </p:cNvSpPr>
              <p:nvPr/>
            </p:nvSpPr>
            <p:spPr bwMode="auto">
              <a:xfrm>
                <a:off x="2738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7" name="Rectangle 25"/>
              <p:cNvSpPr>
                <a:spLocks noChangeArrowheads="1"/>
              </p:cNvSpPr>
              <p:nvPr/>
            </p:nvSpPr>
            <p:spPr bwMode="auto">
              <a:xfrm>
                <a:off x="2524" y="160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8" name="Rectangle 26"/>
              <p:cNvSpPr>
                <a:spLocks noChangeArrowheads="1"/>
              </p:cNvSpPr>
              <p:nvPr/>
            </p:nvSpPr>
            <p:spPr bwMode="auto">
              <a:xfrm>
                <a:off x="2308" y="160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49" name="Rectangle 27"/>
              <p:cNvSpPr>
                <a:spLocks noChangeArrowheads="1"/>
              </p:cNvSpPr>
              <p:nvPr/>
            </p:nvSpPr>
            <p:spPr bwMode="auto">
              <a:xfrm>
                <a:off x="338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0" name="Rectangle 28"/>
              <p:cNvSpPr>
                <a:spLocks noChangeArrowheads="1"/>
              </p:cNvSpPr>
              <p:nvPr/>
            </p:nvSpPr>
            <p:spPr bwMode="auto">
              <a:xfrm>
                <a:off x="3172" y="1379"/>
                <a:ext cx="213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1" name="Rectangle 29"/>
              <p:cNvSpPr>
                <a:spLocks noChangeArrowheads="1"/>
              </p:cNvSpPr>
              <p:nvPr/>
            </p:nvSpPr>
            <p:spPr bwMode="auto">
              <a:xfrm>
                <a:off x="295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2" name="Rectangle 30"/>
              <p:cNvSpPr>
                <a:spLocks noChangeArrowheads="1"/>
              </p:cNvSpPr>
              <p:nvPr/>
            </p:nvSpPr>
            <p:spPr bwMode="auto">
              <a:xfrm>
                <a:off x="2738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3" name="Rectangle 31"/>
              <p:cNvSpPr>
                <a:spLocks noChangeArrowheads="1"/>
              </p:cNvSpPr>
              <p:nvPr/>
            </p:nvSpPr>
            <p:spPr bwMode="auto">
              <a:xfrm>
                <a:off x="2524" y="1379"/>
                <a:ext cx="21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4" name="Rectangle 32"/>
              <p:cNvSpPr>
                <a:spLocks noChangeArrowheads="1"/>
              </p:cNvSpPr>
              <p:nvPr/>
            </p:nvSpPr>
            <p:spPr bwMode="auto">
              <a:xfrm>
                <a:off x="2308" y="1379"/>
                <a:ext cx="21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5" name="Rectangle 33"/>
              <p:cNvSpPr>
                <a:spLocks noChangeArrowheads="1"/>
              </p:cNvSpPr>
              <p:nvPr/>
            </p:nvSpPr>
            <p:spPr bwMode="auto">
              <a:xfrm>
                <a:off x="338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6" name="Rectangle 34"/>
              <p:cNvSpPr>
                <a:spLocks noChangeArrowheads="1"/>
              </p:cNvSpPr>
              <p:nvPr/>
            </p:nvSpPr>
            <p:spPr bwMode="auto">
              <a:xfrm>
                <a:off x="3172" y="1149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7" name="Rectangle 35"/>
              <p:cNvSpPr>
                <a:spLocks noChangeArrowheads="1"/>
              </p:cNvSpPr>
              <p:nvPr/>
            </p:nvSpPr>
            <p:spPr bwMode="auto">
              <a:xfrm>
                <a:off x="295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8" name="Rectangle 36"/>
              <p:cNvSpPr>
                <a:spLocks noChangeArrowheads="1"/>
              </p:cNvSpPr>
              <p:nvPr/>
            </p:nvSpPr>
            <p:spPr bwMode="auto">
              <a:xfrm>
                <a:off x="2738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59" name="Rectangle 37"/>
              <p:cNvSpPr>
                <a:spLocks noChangeArrowheads="1"/>
              </p:cNvSpPr>
              <p:nvPr/>
            </p:nvSpPr>
            <p:spPr bwMode="auto">
              <a:xfrm>
                <a:off x="2524" y="1149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60" name="Rectangle 38"/>
              <p:cNvSpPr>
                <a:spLocks noChangeArrowheads="1"/>
              </p:cNvSpPr>
              <p:nvPr/>
            </p:nvSpPr>
            <p:spPr bwMode="auto">
              <a:xfrm>
                <a:off x="2308" y="1149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7461" name="Line 39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2" name="Line 40"/>
              <p:cNvSpPr>
                <a:spLocks noChangeShapeType="1"/>
              </p:cNvSpPr>
              <p:nvPr/>
            </p:nvSpPr>
            <p:spPr bwMode="auto">
              <a:xfrm>
                <a:off x="2308" y="1379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3" name="Line 41"/>
              <p:cNvSpPr>
                <a:spLocks noChangeShapeType="1"/>
              </p:cNvSpPr>
              <p:nvPr/>
            </p:nvSpPr>
            <p:spPr bwMode="auto">
              <a:xfrm>
                <a:off x="2308" y="160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4" name="Line 42"/>
              <p:cNvSpPr>
                <a:spLocks noChangeShapeType="1"/>
              </p:cNvSpPr>
              <p:nvPr/>
            </p:nvSpPr>
            <p:spPr bwMode="auto">
              <a:xfrm>
                <a:off x="2308" y="183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5" name="Line 43"/>
              <p:cNvSpPr>
                <a:spLocks noChangeShapeType="1"/>
              </p:cNvSpPr>
              <p:nvPr/>
            </p:nvSpPr>
            <p:spPr bwMode="auto">
              <a:xfrm>
                <a:off x="2308" y="206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6" name="Line 44"/>
              <p:cNvSpPr>
                <a:spLocks noChangeShapeType="1"/>
              </p:cNvSpPr>
              <p:nvPr/>
            </p:nvSpPr>
            <p:spPr bwMode="auto">
              <a:xfrm>
                <a:off x="2308" y="229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7" name="Line 45"/>
              <p:cNvSpPr>
                <a:spLocks noChangeShapeType="1"/>
              </p:cNvSpPr>
              <p:nvPr/>
            </p:nvSpPr>
            <p:spPr bwMode="auto">
              <a:xfrm>
                <a:off x="2308" y="2528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8" name="Line 46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69" name="Line 47"/>
              <p:cNvSpPr>
                <a:spLocks noChangeShapeType="1"/>
              </p:cNvSpPr>
              <p:nvPr/>
            </p:nvSpPr>
            <p:spPr bwMode="auto">
              <a:xfrm>
                <a:off x="2524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70" name="Line 48"/>
              <p:cNvSpPr>
                <a:spLocks noChangeShapeType="1"/>
              </p:cNvSpPr>
              <p:nvPr/>
            </p:nvSpPr>
            <p:spPr bwMode="auto">
              <a:xfrm>
                <a:off x="2738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71" name="Line 49"/>
              <p:cNvSpPr>
                <a:spLocks noChangeShapeType="1"/>
              </p:cNvSpPr>
              <p:nvPr/>
            </p:nvSpPr>
            <p:spPr bwMode="auto">
              <a:xfrm>
                <a:off x="2955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72" name="Line 50"/>
              <p:cNvSpPr>
                <a:spLocks noChangeShapeType="1"/>
              </p:cNvSpPr>
              <p:nvPr/>
            </p:nvSpPr>
            <p:spPr bwMode="auto">
              <a:xfrm>
                <a:off x="3172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73" name="Line 51"/>
              <p:cNvSpPr>
                <a:spLocks noChangeShapeType="1"/>
              </p:cNvSpPr>
              <p:nvPr/>
            </p:nvSpPr>
            <p:spPr bwMode="auto">
              <a:xfrm>
                <a:off x="3385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74" name="Line 52"/>
              <p:cNvSpPr>
                <a:spLocks noChangeShapeType="1"/>
              </p:cNvSpPr>
              <p:nvPr/>
            </p:nvSpPr>
            <p:spPr bwMode="auto">
              <a:xfrm>
                <a:off x="3602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7475" name="Rectangle 53"/>
              <p:cNvSpPr>
                <a:spLocks noChangeArrowheads="1"/>
              </p:cNvSpPr>
              <p:nvPr/>
            </p:nvSpPr>
            <p:spPr bwMode="auto">
              <a:xfrm>
                <a:off x="2308" y="2524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76" name="Rectangle 54"/>
              <p:cNvSpPr>
                <a:spLocks noChangeArrowheads="1"/>
              </p:cNvSpPr>
              <p:nvPr/>
            </p:nvSpPr>
            <p:spPr bwMode="auto">
              <a:xfrm>
                <a:off x="2308" y="2780"/>
                <a:ext cx="1294" cy="25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77" name="Rectangle 55"/>
              <p:cNvSpPr>
                <a:spLocks noChangeArrowheads="1"/>
              </p:cNvSpPr>
              <p:nvPr/>
            </p:nvSpPr>
            <p:spPr bwMode="auto">
              <a:xfrm>
                <a:off x="2308" y="3035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78" name="Text Box 56"/>
              <p:cNvSpPr txBox="1">
                <a:spLocks noChangeArrowheads="1"/>
              </p:cNvSpPr>
              <p:nvPr/>
            </p:nvSpPr>
            <p:spPr bwMode="auto">
              <a:xfrm>
                <a:off x="2329" y="2520"/>
                <a:ext cx="1244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endParaRPr lang="es-ES" sz="1000"/>
              </a:p>
            </p:txBody>
          </p:sp>
          <p:sp>
            <p:nvSpPr>
              <p:cNvPr id="17479" name="Rectangle 59"/>
              <p:cNvSpPr>
                <a:spLocks noChangeArrowheads="1"/>
              </p:cNvSpPr>
              <p:nvPr/>
            </p:nvSpPr>
            <p:spPr bwMode="auto">
              <a:xfrm rot="-5400000">
                <a:off x="3041" y="1710"/>
                <a:ext cx="1375" cy="25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80" name="Rectangle 61"/>
              <p:cNvSpPr>
                <a:spLocks noChangeArrowheads="1"/>
              </p:cNvSpPr>
              <p:nvPr/>
            </p:nvSpPr>
            <p:spPr bwMode="auto">
              <a:xfrm rot="-5400000">
                <a:off x="3293" y="1711"/>
                <a:ext cx="1375" cy="25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81" name="Rectangle 63"/>
              <p:cNvSpPr>
                <a:spLocks noChangeArrowheads="1"/>
              </p:cNvSpPr>
              <p:nvPr/>
            </p:nvSpPr>
            <p:spPr bwMode="auto">
              <a:xfrm rot="-5400000">
                <a:off x="3609" y="1647"/>
                <a:ext cx="1375" cy="37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82" name="Rectangle 65"/>
              <p:cNvSpPr>
                <a:spLocks noChangeArrowheads="1"/>
              </p:cNvSpPr>
              <p:nvPr/>
            </p:nvSpPr>
            <p:spPr bwMode="auto">
              <a:xfrm>
                <a:off x="2308" y="898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83" name="AutoShape 67"/>
              <p:cNvSpPr>
                <a:spLocks noChangeArrowheads="1"/>
              </p:cNvSpPr>
              <p:nvPr/>
            </p:nvSpPr>
            <p:spPr bwMode="auto">
              <a:xfrm>
                <a:off x="2316" y="482"/>
                <a:ext cx="1278" cy="41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7484" name="Rectangle 69"/>
              <p:cNvSpPr>
                <a:spLocks noChangeArrowheads="1"/>
              </p:cNvSpPr>
              <p:nvPr/>
            </p:nvSpPr>
            <p:spPr bwMode="auto">
              <a:xfrm rot="-5400000">
                <a:off x="1273" y="1495"/>
                <a:ext cx="1375" cy="6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</p:grpSp>
        <p:sp>
          <p:nvSpPr>
            <p:cNvPr id="85" name="84 Rectángulo"/>
            <p:cNvSpPr/>
            <p:nvPr/>
          </p:nvSpPr>
          <p:spPr>
            <a:xfrm>
              <a:off x="1500166" y="3643248"/>
              <a:ext cx="733430" cy="307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QUÉ´s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88" name="87 Rectángulo"/>
            <p:cNvSpPr/>
            <p:nvPr/>
          </p:nvSpPr>
          <p:spPr>
            <a:xfrm>
              <a:off x="3643306" y="2263743"/>
              <a:ext cx="901706" cy="307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COMO´s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92" name="91 Rectángulo"/>
            <p:cNvSpPr/>
            <p:nvPr/>
          </p:nvSpPr>
          <p:spPr>
            <a:xfrm>
              <a:off x="3643306" y="6072065"/>
              <a:ext cx="1108083" cy="30796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CUÁNTO´s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93" name="92 Conector angular"/>
            <p:cNvCxnSpPr/>
            <p:nvPr/>
          </p:nvCxnSpPr>
          <p:spPr>
            <a:xfrm rot="5400000" flipH="1" flipV="1">
              <a:off x="2464599" y="3178907"/>
              <a:ext cx="1285844" cy="500066"/>
            </a:xfrm>
            <a:prstGeom prst="bentConnector3">
              <a:avLst>
                <a:gd name="adj1" fmla="val -945"/>
              </a:avLst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96 Conector recto de flecha"/>
            <p:cNvCxnSpPr/>
            <p:nvPr/>
          </p:nvCxnSpPr>
          <p:spPr>
            <a:xfrm rot="5400000">
              <a:off x="3465552" y="4321094"/>
              <a:ext cx="3071739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 Box 68"/>
          <p:cNvSpPr txBox="1">
            <a:spLocks noChangeArrowheads="1"/>
          </p:cNvSpPr>
          <p:nvPr/>
        </p:nvSpPr>
        <p:spPr bwMode="auto">
          <a:xfrm>
            <a:off x="3429000" y="3500438"/>
            <a:ext cx="1571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accent4">
                    <a:lumMod val="75000"/>
                  </a:schemeClr>
                </a:solidFill>
              </a:rPr>
              <a:t>MATRIZ DE RELACIONES</a:t>
            </a:r>
          </a:p>
        </p:txBody>
      </p:sp>
      <p:sp>
        <p:nvSpPr>
          <p:cNvPr id="108" name="107 Llamada rectangular"/>
          <p:cNvSpPr/>
          <p:nvPr/>
        </p:nvSpPr>
        <p:spPr>
          <a:xfrm>
            <a:off x="6215074" y="4572008"/>
            <a:ext cx="2643206" cy="1857388"/>
          </a:xfrm>
          <a:prstGeom prst="wedgeRectCallout">
            <a:avLst>
              <a:gd name="adj1" fmla="val -97766"/>
              <a:gd name="adj2" fmla="val 4077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Valores que deben alcanzar los </a:t>
            </a:r>
            <a:r>
              <a:rPr lang="es-ES" dirty="0" err="1"/>
              <a:t>COMO´s</a:t>
            </a:r>
            <a:r>
              <a:rPr lang="es-ES" dirty="0"/>
              <a:t> para  conseguir satisfacer los </a:t>
            </a:r>
            <a:r>
              <a:rPr lang="es-ES" dirty="0" err="1"/>
              <a:t>QUE´s</a:t>
            </a:r>
            <a:endParaRPr lang="es-ES" dirty="0"/>
          </a:p>
        </p:txBody>
      </p:sp>
      <p:sp>
        <p:nvSpPr>
          <p:cNvPr id="109" name="108 Llamada rectangular"/>
          <p:cNvSpPr/>
          <p:nvPr/>
        </p:nvSpPr>
        <p:spPr>
          <a:xfrm>
            <a:off x="5715008" y="1500174"/>
            <a:ext cx="3214742" cy="1857388"/>
          </a:xfrm>
          <a:prstGeom prst="wedgeRectCallout">
            <a:avLst>
              <a:gd name="adj1" fmla="val -74963"/>
              <a:gd name="adj2" fmla="val 6649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/>
              <a:t>Se construye a partir de relaciones </a:t>
            </a:r>
            <a:r>
              <a:rPr lang="es-ES" dirty="0" err="1" smtClean="0"/>
              <a:t>QUE´s</a:t>
            </a:r>
            <a:r>
              <a:rPr lang="es-ES" dirty="0" smtClean="0"/>
              <a:t>,  </a:t>
            </a:r>
            <a:r>
              <a:rPr lang="es-ES" dirty="0" err="1"/>
              <a:t>COMO´s</a:t>
            </a:r>
            <a:r>
              <a:rPr lang="es-ES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dirty="0"/>
              <a:t>Permiten asegurar que los </a:t>
            </a:r>
            <a:r>
              <a:rPr lang="es-ES" dirty="0" err="1"/>
              <a:t>QUE´s</a:t>
            </a:r>
            <a:r>
              <a:rPr lang="es-ES" dirty="0"/>
              <a:t> se satisfacen mediantes </a:t>
            </a:r>
            <a:r>
              <a:rPr lang="es-ES" dirty="0" err="1"/>
              <a:t>COMO´s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842768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1 Título"/>
          <p:cNvSpPr>
            <a:spLocks noGrp="1"/>
          </p:cNvSpPr>
          <p:nvPr>
            <p:ph type="title"/>
          </p:nvPr>
        </p:nvSpPr>
        <p:spPr>
          <a:xfrm>
            <a:off x="170877" y="84778"/>
            <a:ext cx="8229600" cy="1399032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3600" b="1" dirty="0" smtClean="0"/>
              <a:t>Elementos Auxiliares de la Casa de Calidad</a:t>
            </a:r>
            <a:endParaRPr lang="es-ES" sz="3600" b="1" dirty="0"/>
          </a:p>
        </p:txBody>
      </p:sp>
      <p:grpSp>
        <p:nvGrpSpPr>
          <p:cNvPr id="18435" name="139 Grupo"/>
          <p:cNvGrpSpPr>
            <a:grpSpLocks/>
          </p:cNvGrpSpPr>
          <p:nvPr/>
        </p:nvGrpSpPr>
        <p:grpSpPr bwMode="auto">
          <a:xfrm>
            <a:off x="428625" y="1500188"/>
            <a:ext cx="8162925" cy="5214937"/>
            <a:chOff x="285720" y="1059472"/>
            <a:chExt cx="8306015" cy="5655449"/>
          </a:xfrm>
        </p:grpSpPr>
        <p:grpSp>
          <p:nvGrpSpPr>
            <p:cNvPr id="18442" name="Group 2"/>
            <p:cNvGrpSpPr>
              <a:grpSpLocks/>
            </p:cNvGrpSpPr>
            <p:nvPr/>
          </p:nvGrpSpPr>
          <p:grpSpPr bwMode="auto">
            <a:xfrm>
              <a:off x="1142976" y="1214422"/>
              <a:ext cx="7448759" cy="5500499"/>
              <a:chOff x="1614" y="482"/>
              <a:chExt cx="3220" cy="2929"/>
            </a:xfrm>
          </p:grpSpPr>
          <p:sp>
            <p:nvSpPr>
              <p:cNvPr id="18468" name="Rectangle 3"/>
              <p:cNvSpPr>
                <a:spLocks noChangeArrowheads="1"/>
              </p:cNvSpPr>
              <p:nvPr/>
            </p:nvSpPr>
            <p:spPr bwMode="auto">
              <a:xfrm>
                <a:off x="338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69" name="Rectangle 4"/>
              <p:cNvSpPr>
                <a:spLocks noChangeArrowheads="1"/>
              </p:cNvSpPr>
              <p:nvPr/>
            </p:nvSpPr>
            <p:spPr bwMode="auto">
              <a:xfrm>
                <a:off x="3172" y="229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0" name="Rectangle 5"/>
              <p:cNvSpPr>
                <a:spLocks noChangeArrowheads="1"/>
              </p:cNvSpPr>
              <p:nvPr/>
            </p:nvSpPr>
            <p:spPr bwMode="auto">
              <a:xfrm>
                <a:off x="295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1" name="Rectangle 6"/>
              <p:cNvSpPr>
                <a:spLocks noChangeArrowheads="1"/>
              </p:cNvSpPr>
              <p:nvPr/>
            </p:nvSpPr>
            <p:spPr bwMode="auto">
              <a:xfrm>
                <a:off x="2738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2" name="Rectangle 7"/>
              <p:cNvSpPr>
                <a:spLocks noChangeArrowheads="1"/>
              </p:cNvSpPr>
              <p:nvPr/>
            </p:nvSpPr>
            <p:spPr bwMode="auto">
              <a:xfrm>
                <a:off x="2524" y="229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3" name="Rectangle 8"/>
              <p:cNvSpPr>
                <a:spLocks noChangeArrowheads="1"/>
              </p:cNvSpPr>
              <p:nvPr/>
            </p:nvSpPr>
            <p:spPr bwMode="auto">
              <a:xfrm>
                <a:off x="2308" y="229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4" name="Rectangle 9"/>
              <p:cNvSpPr>
                <a:spLocks noChangeArrowheads="1"/>
              </p:cNvSpPr>
              <p:nvPr/>
            </p:nvSpPr>
            <p:spPr bwMode="auto">
              <a:xfrm>
                <a:off x="338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5" name="Rectangle 10"/>
              <p:cNvSpPr>
                <a:spLocks noChangeArrowheads="1"/>
              </p:cNvSpPr>
              <p:nvPr/>
            </p:nvSpPr>
            <p:spPr bwMode="auto">
              <a:xfrm>
                <a:off x="3172" y="206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6" name="Rectangle 11"/>
              <p:cNvSpPr>
                <a:spLocks noChangeArrowheads="1"/>
              </p:cNvSpPr>
              <p:nvPr/>
            </p:nvSpPr>
            <p:spPr bwMode="auto">
              <a:xfrm>
                <a:off x="295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7" name="Rectangle 12"/>
              <p:cNvSpPr>
                <a:spLocks noChangeArrowheads="1"/>
              </p:cNvSpPr>
              <p:nvPr/>
            </p:nvSpPr>
            <p:spPr bwMode="auto">
              <a:xfrm>
                <a:off x="2738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8" name="Rectangle 13"/>
              <p:cNvSpPr>
                <a:spLocks noChangeArrowheads="1"/>
              </p:cNvSpPr>
              <p:nvPr/>
            </p:nvSpPr>
            <p:spPr bwMode="auto">
              <a:xfrm>
                <a:off x="2524" y="206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79" name="Rectangle 14"/>
              <p:cNvSpPr>
                <a:spLocks noChangeArrowheads="1"/>
              </p:cNvSpPr>
              <p:nvPr/>
            </p:nvSpPr>
            <p:spPr bwMode="auto">
              <a:xfrm>
                <a:off x="2308" y="206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0" name="Rectangle 15"/>
              <p:cNvSpPr>
                <a:spLocks noChangeArrowheads="1"/>
              </p:cNvSpPr>
              <p:nvPr/>
            </p:nvSpPr>
            <p:spPr bwMode="auto">
              <a:xfrm>
                <a:off x="338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1" name="Rectangle 16"/>
              <p:cNvSpPr>
                <a:spLocks noChangeArrowheads="1"/>
              </p:cNvSpPr>
              <p:nvPr/>
            </p:nvSpPr>
            <p:spPr bwMode="auto">
              <a:xfrm>
                <a:off x="3172" y="183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2" name="Rectangle 17"/>
              <p:cNvSpPr>
                <a:spLocks noChangeArrowheads="1"/>
              </p:cNvSpPr>
              <p:nvPr/>
            </p:nvSpPr>
            <p:spPr bwMode="auto">
              <a:xfrm>
                <a:off x="295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3" name="Rectangle 18"/>
              <p:cNvSpPr>
                <a:spLocks noChangeArrowheads="1"/>
              </p:cNvSpPr>
              <p:nvPr/>
            </p:nvSpPr>
            <p:spPr bwMode="auto">
              <a:xfrm>
                <a:off x="2738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4" name="Rectangle 19"/>
              <p:cNvSpPr>
                <a:spLocks noChangeArrowheads="1"/>
              </p:cNvSpPr>
              <p:nvPr/>
            </p:nvSpPr>
            <p:spPr bwMode="auto">
              <a:xfrm>
                <a:off x="2524" y="183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5" name="Rectangle 20"/>
              <p:cNvSpPr>
                <a:spLocks noChangeArrowheads="1"/>
              </p:cNvSpPr>
              <p:nvPr/>
            </p:nvSpPr>
            <p:spPr bwMode="auto">
              <a:xfrm>
                <a:off x="2308" y="183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6" name="Rectangle 21"/>
              <p:cNvSpPr>
                <a:spLocks noChangeArrowheads="1"/>
              </p:cNvSpPr>
              <p:nvPr/>
            </p:nvSpPr>
            <p:spPr bwMode="auto">
              <a:xfrm>
                <a:off x="338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7" name="Rectangle 22"/>
              <p:cNvSpPr>
                <a:spLocks noChangeArrowheads="1"/>
              </p:cNvSpPr>
              <p:nvPr/>
            </p:nvSpPr>
            <p:spPr bwMode="auto">
              <a:xfrm>
                <a:off x="3172" y="160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8" name="Rectangle 23"/>
              <p:cNvSpPr>
                <a:spLocks noChangeArrowheads="1"/>
              </p:cNvSpPr>
              <p:nvPr/>
            </p:nvSpPr>
            <p:spPr bwMode="auto">
              <a:xfrm>
                <a:off x="295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89" name="Rectangle 24"/>
              <p:cNvSpPr>
                <a:spLocks noChangeArrowheads="1"/>
              </p:cNvSpPr>
              <p:nvPr/>
            </p:nvSpPr>
            <p:spPr bwMode="auto">
              <a:xfrm>
                <a:off x="2738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0" name="Rectangle 25"/>
              <p:cNvSpPr>
                <a:spLocks noChangeArrowheads="1"/>
              </p:cNvSpPr>
              <p:nvPr/>
            </p:nvSpPr>
            <p:spPr bwMode="auto">
              <a:xfrm>
                <a:off x="2524" y="160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1" name="Rectangle 26"/>
              <p:cNvSpPr>
                <a:spLocks noChangeArrowheads="1"/>
              </p:cNvSpPr>
              <p:nvPr/>
            </p:nvSpPr>
            <p:spPr bwMode="auto">
              <a:xfrm>
                <a:off x="2308" y="160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2" name="Rectangle 27"/>
              <p:cNvSpPr>
                <a:spLocks noChangeArrowheads="1"/>
              </p:cNvSpPr>
              <p:nvPr/>
            </p:nvSpPr>
            <p:spPr bwMode="auto">
              <a:xfrm>
                <a:off x="338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3" name="Rectangle 28"/>
              <p:cNvSpPr>
                <a:spLocks noChangeArrowheads="1"/>
              </p:cNvSpPr>
              <p:nvPr/>
            </p:nvSpPr>
            <p:spPr bwMode="auto">
              <a:xfrm>
                <a:off x="3172" y="1379"/>
                <a:ext cx="213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4" name="Rectangle 29"/>
              <p:cNvSpPr>
                <a:spLocks noChangeArrowheads="1"/>
              </p:cNvSpPr>
              <p:nvPr/>
            </p:nvSpPr>
            <p:spPr bwMode="auto">
              <a:xfrm>
                <a:off x="295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5" name="Rectangle 30"/>
              <p:cNvSpPr>
                <a:spLocks noChangeArrowheads="1"/>
              </p:cNvSpPr>
              <p:nvPr/>
            </p:nvSpPr>
            <p:spPr bwMode="auto">
              <a:xfrm>
                <a:off x="2738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6" name="Rectangle 31"/>
              <p:cNvSpPr>
                <a:spLocks noChangeArrowheads="1"/>
              </p:cNvSpPr>
              <p:nvPr/>
            </p:nvSpPr>
            <p:spPr bwMode="auto">
              <a:xfrm>
                <a:off x="2524" y="1379"/>
                <a:ext cx="21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7" name="Rectangle 32"/>
              <p:cNvSpPr>
                <a:spLocks noChangeArrowheads="1"/>
              </p:cNvSpPr>
              <p:nvPr/>
            </p:nvSpPr>
            <p:spPr bwMode="auto">
              <a:xfrm>
                <a:off x="2308" y="1379"/>
                <a:ext cx="21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8" name="Rectangle 33"/>
              <p:cNvSpPr>
                <a:spLocks noChangeArrowheads="1"/>
              </p:cNvSpPr>
              <p:nvPr/>
            </p:nvSpPr>
            <p:spPr bwMode="auto">
              <a:xfrm>
                <a:off x="338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499" name="Rectangle 34"/>
              <p:cNvSpPr>
                <a:spLocks noChangeArrowheads="1"/>
              </p:cNvSpPr>
              <p:nvPr/>
            </p:nvSpPr>
            <p:spPr bwMode="auto">
              <a:xfrm>
                <a:off x="3172" y="1149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500" name="Rectangle 35"/>
              <p:cNvSpPr>
                <a:spLocks noChangeArrowheads="1"/>
              </p:cNvSpPr>
              <p:nvPr/>
            </p:nvSpPr>
            <p:spPr bwMode="auto">
              <a:xfrm>
                <a:off x="295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501" name="Rectangle 36"/>
              <p:cNvSpPr>
                <a:spLocks noChangeArrowheads="1"/>
              </p:cNvSpPr>
              <p:nvPr/>
            </p:nvSpPr>
            <p:spPr bwMode="auto">
              <a:xfrm>
                <a:off x="2738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502" name="Rectangle 37"/>
              <p:cNvSpPr>
                <a:spLocks noChangeArrowheads="1"/>
              </p:cNvSpPr>
              <p:nvPr/>
            </p:nvSpPr>
            <p:spPr bwMode="auto">
              <a:xfrm>
                <a:off x="2524" y="1149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503" name="Rectangle 38"/>
              <p:cNvSpPr>
                <a:spLocks noChangeArrowheads="1"/>
              </p:cNvSpPr>
              <p:nvPr/>
            </p:nvSpPr>
            <p:spPr bwMode="auto">
              <a:xfrm>
                <a:off x="2308" y="1149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8504" name="Line 39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05" name="Line 40"/>
              <p:cNvSpPr>
                <a:spLocks noChangeShapeType="1"/>
              </p:cNvSpPr>
              <p:nvPr/>
            </p:nvSpPr>
            <p:spPr bwMode="auto">
              <a:xfrm>
                <a:off x="2308" y="1379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06" name="Line 41"/>
              <p:cNvSpPr>
                <a:spLocks noChangeShapeType="1"/>
              </p:cNvSpPr>
              <p:nvPr/>
            </p:nvSpPr>
            <p:spPr bwMode="auto">
              <a:xfrm>
                <a:off x="2308" y="160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07" name="Line 42"/>
              <p:cNvSpPr>
                <a:spLocks noChangeShapeType="1"/>
              </p:cNvSpPr>
              <p:nvPr/>
            </p:nvSpPr>
            <p:spPr bwMode="auto">
              <a:xfrm>
                <a:off x="2308" y="183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08" name="Line 43"/>
              <p:cNvSpPr>
                <a:spLocks noChangeShapeType="1"/>
              </p:cNvSpPr>
              <p:nvPr/>
            </p:nvSpPr>
            <p:spPr bwMode="auto">
              <a:xfrm>
                <a:off x="2308" y="206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09" name="Line 44"/>
              <p:cNvSpPr>
                <a:spLocks noChangeShapeType="1"/>
              </p:cNvSpPr>
              <p:nvPr/>
            </p:nvSpPr>
            <p:spPr bwMode="auto">
              <a:xfrm>
                <a:off x="2308" y="229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10" name="Line 45"/>
              <p:cNvSpPr>
                <a:spLocks noChangeShapeType="1"/>
              </p:cNvSpPr>
              <p:nvPr/>
            </p:nvSpPr>
            <p:spPr bwMode="auto">
              <a:xfrm>
                <a:off x="2293" y="2308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11" name="Line 46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12" name="Line 52"/>
              <p:cNvSpPr>
                <a:spLocks noChangeShapeType="1"/>
              </p:cNvSpPr>
              <p:nvPr/>
            </p:nvSpPr>
            <p:spPr bwMode="auto">
              <a:xfrm>
                <a:off x="3602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8513" name="Rectangle 53"/>
              <p:cNvSpPr>
                <a:spLocks noChangeArrowheads="1"/>
              </p:cNvSpPr>
              <p:nvPr/>
            </p:nvSpPr>
            <p:spPr bwMode="auto">
              <a:xfrm>
                <a:off x="2308" y="2308"/>
                <a:ext cx="1294" cy="38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14" name="Rectangle 54"/>
              <p:cNvSpPr>
                <a:spLocks noChangeArrowheads="1"/>
              </p:cNvSpPr>
              <p:nvPr/>
            </p:nvSpPr>
            <p:spPr bwMode="auto">
              <a:xfrm>
                <a:off x="2308" y="2688"/>
                <a:ext cx="1294" cy="57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15" name="Rectangle 55"/>
              <p:cNvSpPr>
                <a:spLocks noChangeArrowheads="1"/>
              </p:cNvSpPr>
              <p:nvPr/>
            </p:nvSpPr>
            <p:spPr bwMode="auto">
              <a:xfrm>
                <a:off x="2308" y="3265"/>
                <a:ext cx="1294" cy="14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16" name="Rectangle 59"/>
              <p:cNvSpPr>
                <a:spLocks noChangeArrowheads="1"/>
              </p:cNvSpPr>
              <p:nvPr/>
            </p:nvSpPr>
            <p:spPr bwMode="auto">
              <a:xfrm rot="-5400000">
                <a:off x="3149" y="1602"/>
                <a:ext cx="1159" cy="25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17" name="Rectangle 61"/>
              <p:cNvSpPr>
                <a:spLocks noChangeArrowheads="1"/>
              </p:cNvSpPr>
              <p:nvPr/>
            </p:nvSpPr>
            <p:spPr bwMode="auto">
              <a:xfrm rot="-5400000">
                <a:off x="3576" y="1428"/>
                <a:ext cx="1158" cy="60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18" name="Rectangle 63"/>
              <p:cNvSpPr>
                <a:spLocks noChangeArrowheads="1"/>
              </p:cNvSpPr>
              <p:nvPr/>
            </p:nvSpPr>
            <p:spPr bwMode="auto">
              <a:xfrm rot="-5400000">
                <a:off x="4065" y="1539"/>
                <a:ext cx="1159" cy="37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19" name="Rectangle 65"/>
              <p:cNvSpPr>
                <a:spLocks noChangeArrowheads="1"/>
              </p:cNvSpPr>
              <p:nvPr/>
            </p:nvSpPr>
            <p:spPr bwMode="auto">
              <a:xfrm>
                <a:off x="2308" y="898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20" name="AutoShape 67"/>
              <p:cNvSpPr>
                <a:spLocks noChangeArrowheads="1"/>
              </p:cNvSpPr>
              <p:nvPr/>
            </p:nvSpPr>
            <p:spPr bwMode="auto">
              <a:xfrm>
                <a:off x="2316" y="482"/>
                <a:ext cx="1278" cy="41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21" name="Rectangle 69"/>
              <p:cNvSpPr>
                <a:spLocks noChangeArrowheads="1"/>
              </p:cNvSpPr>
              <p:nvPr/>
            </p:nvSpPr>
            <p:spPr bwMode="auto">
              <a:xfrm rot="-5400000">
                <a:off x="1384" y="1384"/>
                <a:ext cx="1153" cy="6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8522" name="Text Box 70"/>
              <p:cNvSpPr txBox="1">
                <a:spLocks noChangeArrowheads="1"/>
              </p:cNvSpPr>
              <p:nvPr/>
            </p:nvSpPr>
            <p:spPr bwMode="auto">
              <a:xfrm>
                <a:off x="1709" y="1737"/>
                <a:ext cx="46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REQUISITOS</a:t>
                </a:r>
              </a:p>
              <a:p>
                <a:pPr algn="ctr" eaLnBrk="1" hangingPunct="1"/>
                <a:r>
                  <a:rPr lang="es-ES" sz="1000" b="1"/>
                  <a:t> DEL CLIENTE</a:t>
                </a:r>
              </a:p>
            </p:txBody>
          </p:sp>
        </p:grpSp>
        <p:sp>
          <p:nvSpPr>
            <p:cNvPr id="80" name="Text Box 70"/>
            <p:cNvSpPr txBox="1">
              <a:spLocks noChangeArrowheads="1"/>
            </p:cNvSpPr>
            <p:nvPr/>
          </p:nvSpPr>
          <p:spPr bwMode="auto">
            <a:xfrm>
              <a:off x="285720" y="5428888"/>
              <a:ext cx="1731631" cy="523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BENCHMARKING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TÉCNICO</a:t>
              </a:r>
            </a:p>
          </p:txBody>
        </p:sp>
        <p:cxnSp>
          <p:nvCxnSpPr>
            <p:cNvPr id="81" name="80 Conector recto de flecha"/>
            <p:cNvCxnSpPr/>
            <p:nvPr/>
          </p:nvCxnSpPr>
          <p:spPr>
            <a:xfrm>
              <a:off x="1715286" y="5786980"/>
              <a:ext cx="428061" cy="17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 Box 70"/>
            <p:cNvSpPr txBox="1">
              <a:spLocks noChangeArrowheads="1"/>
            </p:cNvSpPr>
            <p:nvPr/>
          </p:nvSpPr>
          <p:spPr bwMode="auto">
            <a:xfrm>
              <a:off x="6286663" y="1059472"/>
              <a:ext cx="1681556" cy="523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BENCHMARKING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  COMPETITIVO</a:t>
              </a:r>
            </a:p>
          </p:txBody>
        </p:sp>
        <p:cxnSp>
          <p:nvCxnSpPr>
            <p:cNvPr id="84" name="83 Conector recto de flecha"/>
            <p:cNvCxnSpPr/>
            <p:nvPr/>
          </p:nvCxnSpPr>
          <p:spPr>
            <a:xfrm rot="5400000">
              <a:off x="6929627" y="1922906"/>
              <a:ext cx="285785" cy="161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70"/>
            <p:cNvSpPr txBox="1">
              <a:spLocks noChangeArrowheads="1"/>
            </p:cNvSpPr>
            <p:nvPr/>
          </p:nvSpPr>
          <p:spPr bwMode="auto">
            <a:xfrm>
              <a:off x="881776" y="1548406"/>
              <a:ext cx="1760707" cy="523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MATRIZ DE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CORRELACIONES</a:t>
              </a:r>
            </a:p>
          </p:txBody>
        </p:sp>
        <p:cxnSp>
          <p:nvCxnSpPr>
            <p:cNvPr id="99" name="98 Conector recto de flecha"/>
            <p:cNvCxnSpPr/>
            <p:nvPr/>
          </p:nvCxnSpPr>
          <p:spPr>
            <a:xfrm>
              <a:off x="2642484" y="1785986"/>
              <a:ext cx="786664" cy="17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49" name="99 Conector recto"/>
            <p:cNvCxnSpPr>
              <a:cxnSpLocks noChangeShapeType="1"/>
            </p:cNvCxnSpPr>
            <p:nvPr/>
          </p:nvCxnSpPr>
          <p:spPr bwMode="auto">
            <a:xfrm rot="5400000">
              <a:off x="2142313" y="3571876"/>
              <a:ext cx="214314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8450" name="102 Conector recto"/>
            <p:cNvCxnSpPr>
              <a:cxnSpLocks noChangeShapeType="1"/>
            </p:cNvCxnSpPr>
            <p:nvPr/>
          </p:nvCxnSpPr>
          <p:spPr bwMode="auto">
            <a:xfrm rot="5400000">
              <a:off x="2572530" y="3571082"/>
              <a:ext cx="214314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8451" name="104 Conector recto"/>
            <p:cNvCxnSpPr>
              <a:cxnSpLocks noChangeShapeType="1"/>
            </p:cNvCxnSpPr>
            <p:nvPr/>
          </p:nvCxnSpPr>
          <p:spPr bwMode="auto">
            <a:xfrm rot="5400000">
              <a:off x="4144166" y="3543786"/>
              <a:ext cx="214314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8452" name="105 Conector recto"/>
            <p:cNvCxnSpPr>
              <a:cxnSpLocks noChangeShapeType="1"/>
            </p:cNvCxnSpPr>
            <p:nvPr/>
          </p:nvCxnSpPr>
          <p:spPr bwMode="auto">
            <a:xfrm rot="5400000">
              <a:off x="3572662" y="3557434"/>
              <a:ext cx="214314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8453" name="106 Conector recto"/>
            <p:cNvCxnSpPr>
              <a:cxnSpLocks noChangeShapeType="1"/>
            </p:cNvCxnSpPr>
            <p:nvPr/>
          </p:nvCxnSpPr>
          <p:spPr bwMode="auto">
            <a:xfrm rot="5400000">
              <a:off x="3071007" y="3557434"/>
              <a:ext cx="214314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18454" name="107 CuadroTexto"/>
            <p:cNvSpPr txBox="1">
              <a:spLocks noChangeArrowheads="1"/>
            </p:cNvSpPr>
            <p:nvPr/>
          </p:nvSpPr>
          <p:spPr bwMode="auto">
            <a:xfrm>
              <a:off x="2143108" y="5226759"/>
              <a:ext cx="569387" cy="1277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ES" sz="1100">
                  <a:latin typeface="Century Gothic" pitchFamily="34" charset="0"/>
                </a:rPr>
                <a:t>Mejor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5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4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3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2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1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Peor</a:t>
              </a:r>
            </a:p>
          </p:txBody>
        </p:sp>
        <p:grpSp>
          <p:nvGrpSpPr>
            <p:cNvPr id="18455" name="125 Grupo"/>
            <p:cNvGrpSpPr>
              <a:grpSpLocks/>
            </p:cNvGrpSpPr>
            <p:nvPr/>
          </p:nvGrpSpPr>
          <p:grpSpPr bwMode="auto">
            <a:xfrm>
              <a:off x="3071802" y="5500702"/>
              <a:ext cx="2286016" cy="785818"/>
              <a:chOff x="3071802" y="5500702"/>
              <a:chExt cx="2286016" cy="785818"/>
            </a:xfrm>
          </p:grpSpPr>
          <p:cxnSp>
            <p:nvCxnSpPr>
              <p:cNvPr id="114" name="113 Conector recto"/>
              <p:cNvCxnSpPr/>
              <p:nvPr/>
            </p:nvCxnSpPr>
            <p:spPr>
              <a:xfrm rot="5400000" flipH="1" flipV="1">
                <a:off x="2893424" y="5679933"/>
                <a:ext cx="714463" cy="35698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6" name="115 Conector recto"/>
              <p:cNvCxnSpPr/>
              <p:nvPr/>
            </p:nvCxnSpPr>
            <p:spPr>
              <a:xfrm rot="16200000" flipH="1">
                <a:off x="3393303" y="5537041"/>
                <a:ext cx="428678" cy="356988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8" name="117 Conector recto"/>
              <p:cNvCxnSpPr/>
              <p:nvPr/>
            </p:nvCxnSpPr>
            <p:spPr>
              <a:xfrm flipV="1">
                <a:off x="3786136" y="5571780"/>
                <a:ext cx="500752" cy="35809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" name="119 Conector recto"/>
              <p:cNvCxnSpPr/>
              <p:nvPr/>
            </p:nvCxnSpPr>
            <p:spPr>
              <a:xfrm rot="16200000" flipH="1">
                <a:off x="4251106" y="5607562"/>
                <a:ext cx="714464" cy="64290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" name="121 Conector recto"/>
              <p:cNvCxnSpPr/>
              <p:nvPr/>
            </p:nvCxnSpPr>
            <p:spPr>
              <a:xfrm rot="5400000" flipH="1" flipV="1">
                <a:off x="4929480" y="5857874"/>
                <a:ext cx="428679" cy="42806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8456" name="126 Grupo"/>
            <p:cNvGrpSpPr>
              <a:grpSpLocks/>
            </p:cNvGrpSpPr>
            <p:nvPr/>
          </p:nvGrpSpPr>
          <p:grpSpPr bwMode="auto">
            <a:xfrm rot="-5400000">
              <a:off x="6179355" y="3178966"/>
              <a:ext cx="2000265" cy="785818"/>
              <a:chOff x="3071802" y="5500702"/>
              <a:chExt cx="2286016" cy="785818"/>
            </a:xfrm>
          </p:grpSpPr>
          <p:cxnSp>
            <p:nvCxnSpPr>
              <p:cNvPr id="128" name="127 Conector recto"/>
              <p:cNvCxnSpPr/>
              <p:nvPr/>
            </p:nvCxnSpPr>
            <p:spPr>
              <a:xfrm rot="5400000" flipH="1" flipV="1">
                <a:off x="2893596" y="5678672"/>
                <a:ext cx="715591" cy="358092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9" name="128 Conector recto"/>
              <p:cNvCxnSpPr/>
              <p:nvPr/>
            </p:nvCxnSpPr>
            <p:spPr>
              <a:xfrm rot="16200000" flipH="1">
                <a:off x="3401532" y="5536698"/>
                <a:ext cx="429677" cy="35612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0" name="129 Conector recto"/>
              <p:cNvCxnSpPr/>
              <p:nvPr/>
            </p:nvCxnSpPr>
            <p:spPr>
              <a:xfrm flipV="1">
                <a:off x="3786563" y="5570997"/>
                <a:ext cx="499755" cy="35860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1" name="130 Conector recto"/>
              <p:cNvCxnSpPr/>
              <p:nvPr/>
            </p:nvCxnSpPr>
            <p:spPr>
              <a:xfrm rot="16200000" flipH="1">
                <a:off x="4258085" y="5607100"/>
                <a:ext cx="715591" cy="64338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2" name="131 Conector recto"/>
              <p:cNvCxnSpPr/>
              <p:nvPr/>
            </p:nvCxnSpPr>
            <p:spPr>
              <a:xfrm rot="5400000" flipH="1" flipV="1">
                <a:off x="4929326" y="5857287"/>
                <a:ext cx="429677" cy="42892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57" name="133 CuadroTexto"/>
            <p:cNvSpPr txBox="1">
              <a:spLocks noChangeArrowheads="1"/>
            </p:cNvSpPr>
            <p:nvPr/>
          </p:nvSpPr>
          <p:spPr bwMode="auto">
            <a:xfrm>
              <a:off x="6357950" y="1911700"/>
              <a:ext cx="142876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s-ES" sz="1100">
                  <a:latin typeface="Century Gothic" pitchFamily="34" charset="0"/>
                </a:rPr>
                <a:t>Peor              Mejor</a:t>
              </a:r>
            </a:p>
            <a:p>
              <a:pPr eaLnBrk="1" hangingPunct="1"/>
              <a:r>
                <a:rPr lang="es-ES" sz="1100">
                  <a:latin typeface="Century Gothic" pitchFamily="34" charset="0"/>
                </a:rPr>
                <a:t>1     2     3     4     5   </a:t>
              </a:r>
            </a:p>
          </p:txBody>
        </p:sp>
      </p:grpSp>
      <p:sp>
        <p:nvSpPr>
          <p:cNvPr id="141" name="140 Llamada rectangular"/>
          <p:cNvSpPr/>
          <p:nvPr/>
        </p:nvSpPr>
        <p:spPr>
          <a:xfrm>
            <a:off x="500034" y="3143248"/>
            <a:ext cx="2643206" cy="1571636"/>
          </a:xfrm>
          <a:prstGeom prst="wedgeRectCallout">
            <a:avLst>
              <a:gd name="adj1" fmla="val -695"/>
              <a:gd name="adj2" fmla="val -9315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Grado existente de correlaciones entre los </a:t>
            </a:r>
            <a:r>
              <a:rPr lang="es-ES" dirty="0" err="1"/>
              <a:t>COMO´s</a:t>
            </a:r>
            <a:endParaRPr lang="es-ES" dirty="0"/>
          </a:p>
        </p:txBody>
      </p:sp>
      <p:sp>
        <p:nvSpPr>
          <p:cNvPr id="144" name="143 Rectángulo"/>
          <p:cNvSpPr/>
          <p:nvPr/>
        </p:nvSpPr>
        <p:spPr>
          <a:xfrm>
            <a:off x="5791200" y="4787779"/>
            <a:ext cx="3357586" cy="19288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Comparación  del producto con el de los principales </a:t>
            </a:r>
            <a:r>
              <a:rPr lang="es-ES" dirty="0">
                <a:solidFill>
                  <a:schemeClr val="tx1"/>
                </a:solidFill>
              </a:rPr>
              <a:t>competidores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tx1"/>
                </a:solidFill>
              </a:rPr>
              <a:t>Permite establecer los objetivos de los </a:t>
            </a:r>
            <a:r>
              <a:rPr lang="es-ES" dirty="0" err="1">
                <a:solidFill>
                  <a:schemeClr val="tx1"/>
                </a:solidFill>
              </a:rPr>
              <a:t>QUE´s</a:t>
            </a:r>
            <a:r>
              <a:rPr lang="es-ES" dirty="0">
                <a:solidFill>
                  <a:schemeClr val="tx1"/>
                </a:solidFill>
              </a:rPr>
              <a:t> y de los </a:t>
            </a:r>
            <a:r>
              <a:rPr lang="es-ES" dirty="0" err="1">
                <a:solidFill>
                  <a:schemeClr val="tx1"/>
                </a:solidFill>
              </a:rPr>
              <a:t>COMO´s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62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104 Grupo"/>
          <p:cNvGrpSpPr>
            <a:grpSpLocks/>
          </p:cNvGrpSpPr>
          <p:nvPr/>
        </p:nvGrpSpPr>
        <p:grpSpPr bwMode="auto">
          <a:xfrm>
            <a:off x="142875" y="1214438"/>
            <a:ext cx="8653463" cy="5286375"/>
            <a:chOff x="142844" y="1214422"/>
            <a:chExt cx="8652939" cy="5286413"/>
          </a:xfrm>
        </p:grpSpPr>
        <p:grpSp>
          <p:nvGrpSpPr>
            <p:cNvPr id="19460" name="Group 2"/>
            <p:cNvGrpSpPr>
              <a:grpSpLocks/>
            </p:cNvGrpSpPr>
            <p:nvPr/>
          </p:nvGrpSpPr>
          <p:grpSpPr bwMode="auto">
            <a:xfrm>
              <a:off x="1142976" y="1214422"/>
              <a:ext cx="6500858" cy="5286413"/>
              <a:chOff x="1614" y="482"/>
              <a:chExt cx="2872" cy="2815"/>
            </a:xfrm>
          </p:grpSpPr>
          <p:sp>
            <p:nvSpPr>
              <p:cNvPr id="19479" name="Rectangle 3"/>
              <p:cNvSpPr>
                <a:spLocks noChangeArrowheads="1"/>
              </p:cNvSpPr>
              <p:nvPr/>
            </p:nvSpPr>
            <p:spPr bwMode="auto">
              <a:xfrm>
                <a:off x="338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0" name="Rectangle 4"/>
              <p:cNvSpPr>
                <a:spLocks noChangeArrowheads="1"/>
              </p:cNvSpPr>
              <p:nvPr/>
            </p:nvSpPr>
            <p:spPr bwMode="auto">
              <a:xfrm>
                <a:off x="3172" y="229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1" name="Rectangle 5"/>
              <p:cNvSpPr>
                <a:spLocks noChangeArrowheads="1"/>
              </p:cNvSpPr>
              <p:nvPr/>
            </p:nvSpPr>
            <p:spPr bwMode="auto">
              <a:xfrm>
                <a:off x="2955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2" name="Rectangle 6"/>
              <p:cNvSpPr>
                <a:spLocks noChangeArrowheads="1"/>
              </p:cNvSpPr>
              <p:nvPr/>
            </p:nvSpPr>
            <p:spPr bwMode="auto">
              <a:xfrm>
                <a:off x="2738" y="229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3" name="Rectangle 7"/>
              <p:cNvSpPr>
                <a:spLocks noChangeArrowheads="1"/>
              </p:cNvSpPr>
              <p:nvPr/>
            </p:nvSpPr>
            <p:spPr bwMode="auto">
              <a:xfrm>
                <a:off x="2524" y="229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4" name="Rectangle 8"/>
              <p:cNvSpPr>
                <a:spLocks noChangeArrowheads="1"/>
              </p:cNvSpPr>
              <p:nvPr/>
            </p:nvSpPr>
            <p:spPr bwMode="auto">
              <a:xfrm>
                <a:off x="2308" y="229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5" name="Rectangle 9"/>
              <p:cNvSpPr>
                <a:spLocks noChangeArrowheads="1"/>
              </p:cNvSpPr>
              <p:nvPr/>
            </p:nvSpPr>
            <p:spPr bwMode="auto">
              <a:xfrm>
                <a:off x="338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6" name="Rectangle 10"/>
              <p:cNvSpPr>
                <a:spLocks noChangeArrowheads="1"/>
              </p:cNvSpPr>
              <p:nvPr/>
            </p:nvSpPr>
            <p:spPr bwMode="auto">
              <a:xfrm>
                <a:off x="3172" y="206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7" name="Rectangle 11"/>
              <p:cNvSpPr>
                <a:spLocks noChangeArrowheads="1"/>
              </p:cNvSpPr>
              <p:nvPr/>
            </p:nvSpPr>
            <p:spPr bwMode="auto">
              <a:xfrm>
                <a:off x="2955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8" name="Rectangle 12"/>
              <p:cNvSpPr>
                <a:spLocks noChangeArrowheads="1"/>
              </p:cNvSpPr>
              <p:nvPr/>
            </p:nvSpPr>
            <p:spPr bwMode="auto">
              <a:xfrm>
                <a:off x="2738" y="206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89" name="Rectangle 13"/>
              <p:cNvSpPr>
                <a:spLocks noChangeArrowheads="1"/>
              </p:cNvSpPr>
              <p:nvPr/>
            </p:nvSpPr>
            <p:spPr bwMode="auto">
              <a:xfrm>
                <a:off x="2524" y="206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0" name="Rectangle 14"/>
              <p:cNvSpPr>
                <a:spLocks noChangeArrowheads="1"/>
              </p:cNvSpPr>
              <p:nvPr/>
            </p:nvSpPr>
            <p:spPr bwMode="auto">
              <a:xfrm>
                <a:off x="2308" y="206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1" name="Rectangle 15"/>
              <p:cNvSpPr>
                <a:spLocks noChangeArrowheads="1"/>
              </p:cNvSpPr>
              <p:nvPr/>
            </p:nvSpPr>
            <p:spPr bwMode="auto">
              <a:xfrm>
                <a:off x="338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2" name="Rectangle 16"/>
              <p:cNvSpPr>
                <a:spLocks noChangeArrowheads="1"/>
              </p:cNvSpPr>
              <p:nvPr/>
            </p:nvSpPr>
            <p:spPr bwMode="auto">
              <a:xfrm>
                <a:off x="3172" y="183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3" name="Rectangle 17"/>
              <p:cNvSpPr>
                <a:spLocks noChangeArrowheads="1"/>
              </p:cNvSpPr>
              <p:nvPr/>
            </p:nvSpPr>
            <p:spPr bwMode="auto">
              <a:xfrm>
                <a:off x="2955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4" name="Rectangle 18"/>
              <p:cNvSpPr>
                <a:spLocks noChangeArrowheads="1"/>
              </p:cNvSpPr>
              <p:nvPr/>
            </p:nvSpPr>
            <p:spPr bwMode="auto">
              <a:xfrm>
                <a:off x="2738" y="183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5" name="Rectangle 19"/>
              <p:cNvSpPr>
                <a:spLocks noChangeArrowheads="1"/>
              </p:cNvSpPr>
              <p:nvPr/>
            </p:nvSpPr>
            <p:spPr bwMode="auto">
              <a:xfrm>
                <a:off x="2524" y="183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6" name="Rectangle 20"/>
              <p:cNvSpPr>
                <a:spLocks noChangeArrowheads="1"/>
              </p:cNvSpPr>
              <p:nvPr/>
            </p:nvSpPr>
            <p:spPr bwMode="auto">
              <a:xfrm>
                <a:off x="2308" y="183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7" name="Rectangle 21"/>
              <p:cNvSpPr>
                <a:spLocks noChangeArrowheads="1"/>
              </p:cNvSpPr>
              <p:nvPr/>
            </p:nvSpPr>
            <p:spPr bwMode="auto">
              <a:xfrm>
                <a:off x="338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8" name="Rectangle 22"/>
              <p:cNvSpPr>
                <a:spLocks noChangeArrowheads="1"/>
              </p:cNvSpPr>
              <p:nvPr/>
            </p:nvSpPr>
            <p:spPr bwMode="auto">
              <a:xfrm>
                <a:off x="3172" y="1608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499" name="Rectangle 23"/>
              <p:cNvSpPr>
                <a:spLocks noChangeArrowheads="1"/>
              </p:cNvSpPr>
              <p:nvPr/>
            </p:nvSpPr>
            <p:spPr bwMode="auto">
              <a:xfrm>
                <a:off x="2955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0" name="Rectangle 24"/>
              <p:cNvSpPr>
                <a:spLocks noChangeArrowheads="1"/>
              </p:cNvSpPr>
              <p:nvPr/>
            </p:nvSpPr>
            <p:spPr bwMode="auto">
              <a:xfrm>
                <a:off x="2738" y="1608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1" name="Rectangle 25"/>
              <p:cNvSpPr>
                <a:spLocks noChangeArrowheads="1"/>
              </p:cNvSpPr>
              <p:nvPr/>
            </p:nvSpPr>
            <p:spPr bwMode="auto">
              <a:xfrm>
                <a:off x="2524" y="1608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2" name="Rectangle 26"/>
              <p:cNvSpPr>
                <a:spLocks noChangeArrowheads="1"/>
              </p:cNvSpPr>
              <p:nvPr/>
            </p:nvSpPr>
            <p:spPr bwMode="auto">
              <a:xfrm>
                <a:off x="2308" y="1608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3" name="Rectangle 27"/>
              <p:cNvSpPr>
                <a:spLocks noChangeArrowheads="1"/>
              </p:cNvSpPr>
              <p:nvPr/>
            </p:nvSpPr>
            <p:spPr bwMode="auto">
              <a:xfrm>
                <a:off x="338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4" name="Rectangle 28"/>
              <p:cNvSpPr>
                <a:spLocks noChangeArrowheads="1"/>
              </p:cNvSpPr>
              <p:nvPr/>
            </p:nvSpPr>
            <p:spPr bwMode="auto">
              <a:xfrm>
                <a:off x="3172" y="1379"/>
                <a:ext cx="213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5" name="Rectangle 29"/>
              <p:cNvSpPr>
                <a:spLocks noChangeArrowheads="1"/>
              </p:cNvSpPr>
              <p:nvPr/>
            </p:nvSpPr>
            <p:spPr bwMode="auto">
              <a:xfrm>
                <a:off x="2955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6" name="Rectangle 30"/>
              <p:cNvSpPr>
                <a:spLocks noChangeArrowheads="1"/>
              </p:cNvSpPr>
              <p:nvPr/>
            </p:nvSpPr>
            <p:spPr bwMode="auto">
              <a:xfrm>
                <a:off x="2738" y="1379"/>
                <a:ext cx="217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7" name="Rectangle 31"/>
              <p:cNvSpPr>
                <a:spLocks noChangeArrowheads="1"/>
              </p:cNvSpPr>
              <p:nvPr/>
            </p:nvSpPr>
            <p:spPr bwMode="auto">
              <a:xfrm>
                <a:off x="2524" y="1379"/>
                <a:ext cx="21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8" name="Rectangle 32"/>
              <p:cNvSpPr>
                <a:spLocks noChangeArrowheads="1"/>
              </p:cNvSpPr>
              <p:nvPr/>
            </p:nvSpPr>
            <p:spPr bwMode="auto">
              <a:xfrm>
                <a:off x="2308" y="1379"/>
                <a:ext cx="21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09" name="Rectangle 33"/>
              <p:cNvSpPr>
                <a:spLocks noChangeArrowheads="1"/>
              </p:cNvSpPr>
              <p:nvPr/>
            </p:nvSpPr>
            <p:spPr bwMode="auto">
              <a:xfrm>
                <a:off x="338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10" name="Rectangle 34"/>
              <p:cNvSpPr>
                <a:spLocks noChangeArrowheads="1"/>
              </p:cNvSpPr>
              <p:nvPr/>
            </p:nvSpPr>
            <p:spPr bwMode="auto">
              <a:xfrm>
                <a:off x="3172" y="1149"/>
                <a:ext cx="2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11" name="Rectangle 35"/>
              <p:cNvSpPr>
                <a:spLocks noChangeArrowheads="1"/>
              </p:cNvSpPr>
              <p:nvPr/>
            </p:nvSpPr>
            <p:spPr bwMode="auto">
              <a:xfrm>
                <a:off x="2955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12" name="Rectangle 36"/>
              <p:cNvSpPr>
                <a:spLocks noChangeArrowheads="1"/>
              </p:cNvSpPr>
              <p:nvPr/>
            </p:nvSpPr>
            <p:spPr bwMode="auto">
              <a:xfrm>
                <a:off x="2738" y="1149"/>
                <a:ext cx="21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13" name="Rectangle 37"/>
              <p:cNvSpPr>
                <a:spLocks noChangeArrowheads="1"/>
              </p:cNvSpPr>
              <p:nvPr/>
            </p:nvSpPr>
            <p:spPr bwMode="auto">
              <a:xfrm>
                <a:off x="2524" y="1149"/>
                <a:ext cx="2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14" name="Rectangle 38"/>
              <p:cNvSpPr>
                <a:spLocks noChangeArrowheads="1"/>
              </p:cNvSpPr>
              <p:nvPr/>
            </p:nvSpPr>
            <p:spPr bwMode="auto">
              <a:xfrm>
                <a:off x="2308" y="1149"/>
                <a:ext cx="21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es-ES" sz="2800"/>
              </a:p>
            </p:txBody>
          </p:sp>
          <p:sp>
            <p:nvSpPr>
              <p:cNvPr id="19515" name="Line 39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16" name="Line 40"/>
              <p:cNvSpPr>
                <a:spLocks noChangeShapeType="1"/>
              </p:cNvSpPr>
              <p:nvPr/>
            </p:nvSpPr>
            <p:spPr bwMode="auto">
              <a:xfrm>
                <a:off x="2308" y="1379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17" name="Line 41"/>
              <p:cNvSpPr>
                <a:spLocks noChangeShapeType="1"/>
              </p:cNvSpPr>
              <p:nvPr/>
            </p:nvSpPr>
            <p:spPr bwMode="auto">
              <a:xfrm>
                <a:off x="2308" y="160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18" name="Line 42"/>
              <p:cNvSpPr>
                <a:spLocks noChangeShapeType="1"/>
              </p:cNvSpPr>
              <p:nvPr/>
            </p:nvSpPr>
            <p:spPr bwMode="auto">
              <a:xfrm>
                <a:off x="2308" y="183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19" name="Line 43"/>
              <p:cNvSpPr>
                <a:spLocks noChangeShapeType="1"/>
              </p:cNvSpPr>
              <p:nvPr/>
            </p:nvSpPr>
            <p:spPr bwMode="auto">
              <a:xfrm>
                <a:off x="2308" y="206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0" name="Line 44"/>
              <p:cNvSpPr>
                <a:spLocks noChangeShapeType="1"/>
              </p:cNvSpPr>
              <p:nvPr/>
            </p:nvSpPr>
            <p:spPr bwMode="auto">
              <a:xfrm>
                <a:off x="2308" y="2298"/>
                <a:ext cx="12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1" name="Line 45"/>
              <p:cNvSpPr>
                <a:spLocks noChangeShapeType="1"/>
              </p:cNvSpPr>
              <p:nvPr/>
            </p:nvSpPr>
            <p:spPr bwMode="auto">
              <a:xfrm>
                <a:off x="2308" y="2528"/>
                <a:ext cx="129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2" name="Line 46"/>
              <p:cNvSpPr>
                <a:spLocks noChangeShapeType="1"/>
              </p:cNvSpPr>
              <p:nvPr/>
            </p:nvSpPr>
            <p:spPr bwMode="auto">
              <a:xfrm>
                <a:off x="2308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3" name="Line 47"/>
              <p:cNvSpPr>
                <a:spLocks noChangeShapeType="1"/>
              </p:cNvSpPr>
              <p:nvPr/>
            </p:nvSpPr>
            <p:spPr bwMode="auto">
              <a:xfrm>
                <a:off x="2524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4" name="Line 48"/>
              <p:cNvSpPr>
                <a:spLocks noChangeShapeType="1"/>
              </p:cNvSpPr>
              <p:nvPr/>
            </p:nvSpPr>
            <p:spPr bwMode="auto">
              <a:xfrm>
                <a:off x="2738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5" name="Line 49"/>
              <p:cNvSpPr>
                <a:spLocks noChangeShapeType="1"/>
              </p:cNvSpPr>
              <p:nvPr/>
            </p:nvSpPr>
            <p:spPr bwMode="auto">
              <a:xfrm>
                <a:off x="2955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6" name="Line 50"/>
              <p:cNvSpPr>
                <a:spLocks noChangeShapeType="1"/>
              </p:cNvSpPr>
              <p:nvPr/>
            </p:nvSpPr>
            <p:spPr bwMode="auto">
              <a:xfrm>
                <a:off x="3172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7" name="Line 51"/>
              <p:cNvSpPr>
                <a:spLocks noChangeShapeType="1"/>
              </p:cNvSpPr>
              <p:nvPr/>
            </p:nvSpPr>
            <p:spPr bwMode="auto">
              <a:xfrm>
                <a:off x="3385" y="1149"/>
                <a:ext cx="0" cy="137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8" name="Line 52"/>
              <p:cNvSpPr>
                <a:spLocks noChangeShapeType="1"/>
              </p:cNvSpPr>
              <p:nvPr/>
            </p:nvSpPr>
            <p:spPr bwMode="auto">
              <a:xfrm>
                <a:off x="3602" y="1149"/>
                <a:ext cx="0" cy="1379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9529" name="Rectangle 53"/>
              <p:cNvSpPr>
                <a:spLocks noChangeArrowheads="1"/>
              </p:cNvSpPr>
              <p:nvPr/>
            </p:nvSpPr>
            <p:spPr bwMode="auto">
              <a:xfrm>
                <a:off x="2308" y="2524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30" name="Rectangle 54"/>
              <p:cNvSpPr>
                <a:spLocks noChangeArrowheads="1"/>
              </p:cNvSpPr>
              <p:nvPr/>
            </p:nvSpPr>
            <p:spPr bwMode="auto">
              <a:xfrm>
                <a:off x="2308" y="2780"/>
                <a:ext cx="1294" cy="25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31" name="Rectangle 55"/>
              <p:cNvSpPr>
                <a:spLocks noChangeArrowheads="1"/>
              </p:cNvSpPr>
              <p:nvPr/>
            </p:nvSpPr>
            <p:spPr bwMode="auto">
              <a:xfrm>
                <a:off x="2308" y="3035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32" name="Text Box 56"/>
              <p:cNvSpPr txBox="1">
                <a:spLocks noChangeArrowheads="1"/>
              </p:cNvSpPr>
              <p:nvPr/>
            </p:nvSpPr>
            <p:spPr bwMode="auto">
              <a:xfrm>
                <a:off x="2329" y="2520"/>
                <a:ext cx="124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VALORACIÓN TÉCNICA</a:t>
                </a:r>
              </a:p>
              <a:p>
                <a:pPr algn="ctr" eaLnBrk="1" hangingPunct="1"/>
                <a:r>
                  <a:rPr lang="es-ES" sz="1000"/>
                  <a:t>(priorización de características)</a:t>
                </a:r>
              </a:p>
            </p:txBody>
          </p:sp>
          <p:sp>
            <p:nvSpPr>
              <p:cNvPr id="19533" name="Text Box 57"/>
              <p:cNvSpPr txBox="1">
                <a:spLocks noChangeArrowheads="1"/>
              </p:cNvSpPr>
              <p:nvPr/>
            </p:nvSpPr>
            <p:spPr bwMode="auto">
              <a:xfrm>
                <a:off x="2448" y="2793"/>
                <a:ext cx="102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EVALUACIÓN TÉCNICA</a:t>
                </a:r>
              </a:p>
              <a:p>
                <a:pPr algn="ctr" eaLnBrk="1" hangingPunct="1"/>
                <a:r>
                  <a:rPr lang="es-ES" sz="1000"/>
                  <a:t>(benchmarking técnico)</a:t>
                </a:r>
              </a:p>
            </p:txBody>
          </p:sp>
          <p:sp>
            <p:nvSpPr>
              <p:cNvPr id="19534" name="Text Box 58"/>
              <p:cNvSpPr txBox="1">
                <a:spLocks noChangeArrowheads="1"/>
              </p:cNvSpPr>
              <p:nvPr/>
            </p:nvSpPr>
            <p:spPr bwMode="auto">
              <a:xfrm>
                <a:off x="2585" y="3047"/>
                <a:ext cx="7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PLAN TECNICO</a:t>
                </a:r>
              </a:p>
              <a:p>
                <a:pPr algn="ctr" eaLnBrk="1" hangingPunct="1"/>
                <a:r>
                  <a:rPr lang="es-ES" sz="1000"/>
                  <a:t>Estándares NCA</a:t>
                </a:r>
              </a:p>
            </p:txBody>
          </p:sp>
          <p:sp>
            <p:nvSpPr>
              <p:cNvPr id="19535" name="Rectangle 59"/>
              <p:cNvSpPr>
                <a:spLocks noChangeArrowheads="1"/>
              </p:cNvSpPr>
              <p:nvPr/>
            </p:nvSpPr>
            <p:spPr bwMode="auto">
              <a:xfrm rot="-5400000">
                <a:off x="3041" y="1710"/>
                <a:ext cx="1375" cy="253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36" name="Text Box 60"/>
              <p:cNvSpPr txBox="1">
                <a:spLocks noChangeArrowheads="1"/>
              </p:cNvSpPr>
              <p:nvPr/>
            </p:nvSpPr>
            <p:spPr bwMode="auto">
              <a:xfrm rot="-5400000">
                <a:off x="3211" y="1747"/>
                <a:ext cx="106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s-ES" sz="1000" b="1"/>
                  <a:t>PRIORIZACIÓN CLIENTE</a:t>
                </a:r>
              </a:p>
            </p:txBody>
          </p:sp>
          <p:sp>
            <p:nvSpPr>
              <p:cNvPr id="19537" name="Rectangle 61"/>
              <p:cNvSpPr>
                <a:spLocks noChangeArrowheads="1"/>
              </p:cNvSpPr>
              <p:nvPr/>
            </p:nvSpPr>
            <p:spPr bwMode="auto">
              <a:xfrm rot="-5400000">
                <a:off x="3293" y="1711"/>
                <a:ext cx="1375" cy="25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38" name="Text Box 62"/>
              <p:cNvSpPr txBox="1">
                <a:spLocks noChangeArrowheads="1"/>
              </p:cNvSpPr>
              <p:nvPr/>
            </p:nvSpPr>
            <p:spPr bwMode="auto">
              <a:xfrm rot="-5400000">
                <a:off x="3256" y="1690"/>
                <a:ext cx="1452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EVALUACIÓN COMPETITIVA</a:t>
                </a:r>
              </a:p>
              <a:p>
                <a:pPr algn="ctr" eaLnBrk="1" hangingPunct="1"/>
                <a:r>
                  <a:rPr lang="es-ES" sz="1000"/>
                  <a:t>(benchmarking competitivo)</a:t>
                </a:r>
              </a:p>
            </p:txBody>
          </p:sp>
          <p:sp>
            <p:nvSpPr>
              <p:cNvPr id="19539" name="Rectangle 63"/>
              <p:cNvSpPr>
                <a:spLocks noChangeArrowheads="1"/>
              </p:cNvSpPr>
              <p:nvPr/>
            </p:nvSpPr>
            <p:spPr bwMode="auto">
              <a:xfrm rot="-5400000">
                <a:off x="3609" y="1647"/>
                <a:ext cx="1375" cy="37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40" name="Text Box 64"/>
              <p:cNvSpPr txBox="1">
                <a:spLocks noChangeArrowheads="1"/>
              </p:cNvSpPr>
              <p:nvPr/>
            </p:nvSpPr>
            <p:spPr bwMode="auto">
              <a:xfrm rot="-5400000">
                <a:off x="3854" y="1654"/>
                <a:ext cx="896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PLAN CALIDAD</a:t>
                </a:r>
              </a:p>
              <a:p>
                <a:pPr algn="ctr" eaLnBrk="1" hangingPunct="1"/>
                <a:r>
                  <a:rPr lang="es-ES" sz="1000"/>
                  <a:t>Objetivos mejora</a:t>
                </a:r>
              </a:p>
              <a:p>
                <a:pPr algn="ctr" eaLnBrk="1" hangingPunct="1"/>
                <a:r>
                  <a:rPr lang="es-ES" sz="1000"/>
                  <a:t>Priorización requisitos</a:t>
                </a:r>
              </a:p>
            </p:txBody>
          </p:sp>
          <p:sp>
            <p:nvSpPr>
              <p:cNvPr id="19541" name="Rectangle 65"/>
              <p:cNvSpPr>
                <a:spLocks noChangeArrowheads="1"/>
              </p:cNvSpPr>
              <p:nvPr/>
            </p:nvSpPr>
            <p:spPr bwMode="auto">
              <a:xfrm>
                <a:off x="2308" y="898"/>
                <a:ext cx="1294" cy="25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42" name="Text Box 66"/>
              <p:cNvSpPr txBox="1">
                <a:spLocks noChangeArrowheads="1"/>
              </p:cNvSpPr>
              <p:nvPr/>
            </p:nvSpPr>
            <p:spPr bwMode="auto">
              <a:xfrm>
                <a:off x="2494" y="960"/>
                <a:ext cx="951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INDICADORES DE LA CALIDAD </a:t>
                </a:r>
              </a:p>
            </p:txBody>
          </p:sp>
          <p:sp>
            <p:nvSpPr>
              <p:cNvPr id="19543" name="AutoShape 67"/>
              <p:cNvSpPr>
                <a:spLocks noChangeArrowheads="1"/>
              </p:cNvSpPr>
              <p:nvPr/>
            </p:nvSpPr>
            <p:spPr bwMode="auto">
              <a:xfrm>
                <a:off x="2316" y="482"/>
                <a:ext cx="1278" cy="41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44" name="Text Box 68"/>
              <p:cNvSpPr txBox="1">
                <a:spLocks noChangeArrowheads="1"/>
              </p:cNvSpPr>
              <p:nvPr/>
            </p:nvSpPr>
            <p:spPr bwMode="auto">
              <a:xfrm>
                <a:off x="2655" y="710"/>
                <a:ext cx="568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/>
                <a:r>
                  <a:rPr lang="es-ES" sz="1000" b="1"/>
                  <a:t>CORRELACIÓN</a:t>
                </a:r>
              </a:p>
            </p:txBody>
          </p:sp>
          <p:sp>
            <p:nvSpPr>
              <p:cNvPr id="19545" name="Rectangle 69"/>
              <p:cNvSpPr>
                <a:spLocks noChangeArrowheads="1"/>
              </p:cNvSpPr>
              <p:nvPr/>
            </p:nvSpPr>
            <p:spPr bwMode="auto">
              <a:xfrm rot="-5400000">
                <a:off x="1273" y="1495"/>
                <a:ext cx="1375" cy="69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s-ES">
                  <a:latin typeface="Century Gothic" pitchFamily="34" charset="0"/>
                </a:endParaRPr>
              </a:p>
            </p:txBody>
          </p:sp>
          <p:sp>
            <p:nvSpPr>
              <p:cNvPr id="19546" name="Text Box 70"/>
              <p:cNvSpPr txBox="1">
                <a:spLocks noChangeArrowheads="1"/>
              </p:cNvSpPr>
              <p:nvPr/>
            </p:nvSpPr>
            <p:spPr bwMode="auto">
              <a:xfrm>
                <a:off x="1709" y="1737"/>
                <a:ext cx="46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/>
                <a:r>
                  <a:rPr lang="es-ES" sz="1000" b="1"/>
                  <a:t>REQUISITOS</a:t>
                </a:r>
              </a:p>
              <a:p>
                <a:pPr algn="ctr" eaLnBrk="1" hangingPunct="1"/>
                <a:r>
                  <a:rPr lang="es-ES" sz="1000" b="1"/>
                  <a:t> DEL CLIENTE</a:t>
                </a:r>
              </a:p>
            </p:txBody>
          </p:sp>
        </p:grpSp>
        <p:sp>
          <p:nvSpPr>
            <p:cNvPr id="75" name="Text Box 68"/>
            <p:cNvSpPr txBox="1">
              <a:spLocks noChangeArrowheads="1"/>
            </p:cNvSpPr>
            <p:nvPr/>
          </p:nvSpPr>
          <p:spPr bwMode="auto">
            <a:xfrm>
              <a:off x="5928932" y="5286388"/>
              <a:ext cx="1357230" cy="30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RELACIONES</a:t>
              </a:r>
            </a:p>
          </p:txBody>
        </p:sp>
        <p:sp>
          <p:nvSpPr>
            <p:cNvPr id="77" name="Text Box 70"/>
            <p:cNvSpPr txBox="1">
              <a:spLocks noChangeArrowheads="1"/>
            </p:cNvSpPr>
            <p:nvPr/>
          </p:nvSpPr>
          <p:spPr bwMode="auto">
            <a:xfrm>
              <a:off x="1000042" y="5048262"/>
              <a:ext cx="143818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IMPORTANCIA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(</a:t>
              </a: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CÓMO´s</a:t>
              </a: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)</a:t>
              </a:r>
            </a:p>
          </p:txBody>
        </p:sp>
        <p:cxnSp>
          <p:nvCxnSpPr>
            <p:cNvPr id="79" name="78 Conector recto de flecha"/>
            <p:cNvCxnSpPr/>
            <p:nvPr/>
          </p:nvCxnSpPr>
          <p:spPr>
            <a:xfrm>
              <a:off x="2428706" y="5286388"/>
              <a:ext cx="428599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 Box 70"/>
            <p:cNvSpPr txBox="1">
              <a:spLocks noChangeArrowheads="1"/>
            </p:cNvSpPr>
            <p:nvPr/>
          </p:nvSpPr>
          <p:spPr bwMode="auto">
            <a:xfrm>
              <a:off x="768281" y="5619766"/>
              <a:ext cx="173185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BENCHMARKING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TÉCNICO</a:t>
              </a:r>
            </a:p>
          </p:txBody>
        </p:sp>
        <p:cxnSp>
          <p:nvCxnSpPr>
            <p:cNvPr id="81" name="80 Conector recto de flecha"/>
            <p:cNvCxnSpPr/>
            <p:nvPr/>
          </p:nvCxnSpPr>
          <p:spPr>
            <a:xfrm>
              <a:off x="2428706" y="5784867"/>
              <a:ext cx="428599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 Box 70"/>
            <p:cNvSpPr txBox="1">
              <a:spLocks noChangeArrowheads="1"/>
            </p:cNvSpPr>
            <p:nvPr/>
          </p:nvSpPr>
          <p:spPr bwMode="auto">
            <a:xfrm>
              <a:off x="5571765" y="1476361"/>
              <a:ext cx="168264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BENCHMARKING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  COMPETITIVO</a:t>
              </a:r>
            </a:p>
          </p:txBody>
        </p:sp>
        <p:cxnSp>
          <p:nvCxnSpPr>
            <p:cNvPr id="84" name="83 Conector recto de flecha"/>
            <p:cNvCxnSpPr/>
            <p:nvPr/>
          </p:nvCxnSpPr>
          <p:spPr>
            <a:xfrm rot="5400000">
              <a:off x="6037641" y="2321711"/>
              <a:ext cx="784231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84 Rectángulo"/>
            <p:cNvSpPr/>
            <p:nvPr/>
          </p:nvSpPr>
          <p:spPr>
            <a:xfrm>
              <a:off x="142844" y="3571876"/>
              <a:ext cx="733381" cy="307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QUÉ´s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86" name="85 Conector recto de flecha"/>
            <p:cNvCxnSpPr/>
            <p:nvPr/>
          </p:nvCxnSpPr>
          <p:spPr>
            <a:xfrm>
              <a:off x="857176" y="3500438"/>
              <a:ext cx="571465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87 Rectángulo"/>
            <p:cNvSpPr/>
            <p:nvPr/>
          </p:nvSpPr>
          <p:spPr>
            <a:xfrm>
              <a:off x="1214342" y="2000240"/>
              <a:ext cx="901645" cy="307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COMO´s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89" name="88 Conector recto de flecha"/>
            <p:cNvCxnSpPr/>
            <p:nvPr/>
          </p:nvCxnSpPr>
          <p:spPr>
            <a:xfrm>
              <a:off x="2071540" y="2214554"/>
              <a:ext cx="785764" cy="15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89 Conector recto de flecha"/>
            <p:cNvCxnSpPr>
              <a:stCxn id="75" idx="1"/>
            </p:cNvCxnSpPr>
            <p:nvPr/>
          </p:nvCxnSpPr>
          <p:spPr>
            <a:xfrm rot="10800000">
              <a:off x="3928803" y="3786190"/>
              <a:ext cx="2000129" cy="16541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91 Rectángulo"/>
            <p:cNvSpPr/>
            <p:nvPr/>
          </p:nvSpPr>
          <p:spPr>
            <a:xfrm>
              <a:off x="6000364" y="6143644"/>
              <a:ext cx="1108008" cy="3079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CUÁNTO´s</a:t>
              </a:r>
              <a:endParaRPr lang="es-ES" sz="1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cxnSp>
          <p:nvCxnSpPr>
            <p:cNvPr id="94" name="93 Conector recto de flecha"/>
            <p:cNvCxnSpPr>
              <a:stCxn id="92" idx="1"/>
            </p:cNvCxnSpPr>
            <p:nvPr/>
          </p:nvCxnSpPr>
          <p:spPr>
            <a:xfrm rot="10800000">
              <a:off x="5214600" y="6286520"/>
              <a:ext cx="785764" cy="1111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 Box 70"/>
            <p:cNvSpPr txBox="1">
              <a:spLocks noChangeArrowheads="1"/>
            </p:cNvSpPr>
            <p:nvPr/>
          </p:nvSpPr>
          <p:spPr bwMode="auto">
            <a:xfrm>
              <a:off x="1142908" y="1357298"/>
              <a:ext cx="1762018" cy="307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CORRELACIONES</a:t>
              </a:r>
            </a:p>
          </p:txBody>
        </p:sp>
        <p:cxnSp>
          <p:nvCxnSpPr>
            <p:cNvPr id="99" name="98 Conector recto de flecha"/>
            <p:cNvCxnSpPr/>
            <p:nvPr/>
          </p:nvCxnSpPr>
          <p:spPr>
            <a:xfrm>
              <a:off x="2928738" y="1571612"/>
              <a:ext cx="785764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 Box 70"/>
            <p:cNvSpPr txBox="1">
              <a:spLocks noChangeArrowheads="1"/>
            </p:cNvSpPr>
            <p:nvPr/>
          </p:nvSpPr>
          <p:spPr bwMode="auto">
            <a:xfrm>
              <a:off x="7357595" y="1857364"/>
              <a:ext cx="1438188" cy="523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IMPORTANCIA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(</a:t>
              </a:r>
              <a:r>
                <a:rPr lang="es-ES" sz="1400" b="1" dirty="0" err="1">
                  <a:solidFill>
                    <a:schemeClr val="accent4">
                      <a:lumMod val="75000"/>
                    </a:schemeClr>
                  </a:solidFill>
                </a:rPr>
                <a:t>QUE´s</a:t>
              </a:r>
              <a:r>
                <a:rPr lang="es-ES" sz="1400" b="1" dirty="0">
                  <a:solidFill>
                    <a:schemeClr val="accent4">
                      <a:lumMod val="75000"/>
                    </a:schemeClr>
                  </a:solidFill>
                </a:rPr>
                <a:t>)</a:t>
              </a:r>
            </a:p>
          </p:txBody>
        </p:sp>
        <p:cxnSp>
          <p:nvCxnSpPr>
            <p:cNvPr id="102" name="101 Conector recto de flecha"/>
            <p:cNvCxnSpPr/>
            <p:nvPr/>
          </p:nvCxnSpPr>
          <p:spPr>
            <a:xfrm rot="10800000" flipV="1">
              <a:off x="7214729" y="2357430"/>
              <a:ext cx="930219" cy="71438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1 Título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071570"/>
          </a:xfrm>
        </p:spPr>
        <p:txBody>
          <a:bodyPr>
            <a:normAutofit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accent4">
                    <a:lumMod val="75000"/>
                  </a:schemeClr>
                </a:solidFill>
              </a:rPr>
              <a:t>Resultados de la Casa de Calidad</a:t>
            </a:r>
            <a:endParaRPr lang="es-ES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543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Construcción de la Casa de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457200" y="1882808"/>
            <a:ext cx="8229600" cy="4616648"/>
          </a:xfrm>
          <a:ln w="12700" cap="sq"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Listas</a:t>
            </a:r>
            <a:r>
              <a:rPr lang="es-ES" sz="2800" dirty="0" smtClean="0"/>
              <a:t> 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de los requisitos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 la calidad.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 de características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relaciones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- 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correlaciones.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del diseño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CUÁNTOS’s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552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s-ES" sz="3600" b="0" dirty="0"/>
              <a:t>Elementos de la relación entre el mercado y la calidad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280400" cy="48958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1. Investigación de mercado.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2. Diseño y Rediseño del producto.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3. Desarrollo de una reputación positiva de calidad.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4. Anuncio de la calidad (promoción). 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5. Garantía de la calidad. incluye: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Char char="Ø"/>
            </a:pPr>
            <a:r>
              <a:rPr lang="es-ES" b="1" dirty="0"/>
              <a:t>La responsabilidad del productor  y del consumidor.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Char char="Ø"/>
            </a:pPr>
            <a:r>
              <a:rPr lang="es-ES" b="1" dirty="0"/>
              <a:t>Desembolso.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Char char="Ø"/>
            </a:pPr>
            <a:r>
              <a:rPr lang="es-ES" b="1" dirty="0"/>
              <a:t>Tiempo.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6. Información y seguridad del producto. (etiquetado, servicios adicionales y promoción de ventas)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/>
              <a:t>7.Responsabilidad por el producto. </a:t>
            </a:r>
          </a:p>
        </p:txBody>
      </p:sp>
    </p:spTree>
    <p:extLst>
      <p:ext uri="{BB962C8B-B14F-4D97-AF65-F5344CB8AC3E}">
        <p14:creationId xmlns:p14="http://schemas.microsoft.com/office/powerpoint/2010/main" xmlns="" val="1422773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Construcción de la Casa de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457200" y="1882808"/>
            <a:ext cx="8229600" cy="4616648"/>
          </a:xfrm>
          <a:ln w="12700" cap="sq"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Listas de los requisitos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 la calidad.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 de características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relaciones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- 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correlaciones.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del diseño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CUÁNTOS’s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212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1. Listas de los requisitos de la calidad (</a:t>
            </a:r>
            <a:r>
              <a:rPr lang="es-ES" sz="4400" dirty="0" err="1" smtClean="0">
                <a:solidFill>
                  <a:schemeClr val="accent4">
                    <a:lumMod val="75000"/>
                  </a:schemeClr>
                </a:solidFill>
              </a:rPr>
              <a:t>QUÉ’s</a:t>
            </a: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531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es-ES" dirty="0" smtClean="0"/>
              <a:t>Los </a:t>
            </a:r>
            <a:r>
              <a:rPr lang="es-ES" dirty="0" err="1" smtClean="0"/>
              <a:t>QUE´s</a:t>
            </a:r>
            <a:r>
              <a:rPr lang="es-ES" dirty="0" smtClean="0"/>
              <a:t> se refieren a las necesidades de los clientes y no a aspectos técnicos del producto </a:t>
            </a:r>
          </a:p>
          <a:p>
            <a:pPr eaLnBrk="1" hangingPunct="1"/>
            <a:r>
              <a:rPr lang="es-ES" dirty="0" smtClean="0"/>
              <a:t>Deben entenderse por todos los miembros del equipo de QFD</a:t>
            </a:r>
          </a:p>
          <a:p>
            <a:pPr eaLnBrk="1" hangingPunct="1"/>
            <a:r>
              <a:rPr lang="es-ES" dirty="0" smtClean="0"/>
              <a:t>Deben priorizarse los requisitos para introducirlos en la casa de calidad</a:t>
            </a:r>
          </a:p>
          <a:p>
            <a:pPr eaLnBrk="1" hangingPunct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xmlns="" val="62749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Construcción de la Casa de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457200" y="1882808"/>
            <a:ext cx="8229600" cy="4616648"/>
          </a:xfrm>
          <a:ln w="12700" cap="sq"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Listas de los requisitos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 la calidad.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 de características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relaciones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- 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correlaciones.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del diseño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CUÁNTOS’s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45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calidad.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579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es-ES" smtClean="0"/>
              <a:t>Objetivo:</a:t>
            </a:r>
          </a:p>
          <a:p>
            <a:pPr lvl="1" eaLnBrk="1" hangingPunct="1"/>
            <a:r>
              <a:rPr lang="es-ES" smtClean="0"/>
              <a:t>Identificar los QUE´S más importantes para satisfacer al cliente</a:t>
            </a:r>
          </a:p>
        </p:txBody>
      </p:sp>
      <p:grpSp>
        <p:nvGrpSpPr>
          <p:cNvPr id="24580" name="Group 2"/>
          <p:cNvGrpSpPr>
            <a:grpSpLocks/>
          </p:cNvGrpSpPr>
          <p:nvPr/>
        </p:nvGrpSpPr>
        <p:grpSpPr bwMode="auto">
          <a:xfrm>
            <a:off x="4000500" y="3000375"/>
            <a:ext cx="4783138" cy="3279775"/>
            <a:chOff x="1614" y="482"/>
            <a:chExt cx="2872" cy="2809"/>
          </a:xfrm>
        </p:grpSpPr>
        <p:sp>
          <p:nvSpPr>
            <p:cNvPr id="24582" name="Rectangle 3"/>
            <p:cNvSpPr>
              <a:spLocks noChangeArrowheads="1"/>
            </p:cNvSpPr>
            <p:nvPr/>
          </p:nvSpPr>
          <p:spPr bwMode="auto">
            <a:xfrm>
              <a:off x="338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3" name="Rectangle 4"/>
            <p:cNvSpPr>
              <a:spLocks noChangeArrowheads="1"/>
            </p:cNvSpPr>
            <p:nvPr/>
          </p:nvSpPr>
          <p:spPr bwMode="auto">
            <a:xfrm>
              <a:off x="3172" y="229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4" name="Rectangle 5"/>
            <p:cNvSpPr>
              <a:spLocks noChangeArrowheads="1"/>
            </p:cNvSpPr>
            <p:nvPr/>
          </p:nvSpPr>
          <p:spPr bwMode="auto">
            <a:xfrm>
              <a:off x="295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5" name="Rectangle 6"/>
            <p:cNvSpPr>
              <a:spLocks noChangeArrowheads="1"/>
            </p:cNvSpPr>
            <p:nvPr/>
          </p:nvSpPr>
          <p:spPr bwMode="auto">
            <a:xfrm>
              <a:off x="2738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6" name="Rectangle 7"/>
            <p:cNvSpPr>
              <a:spLocks noChangeArrowheads="1"/>
            </p:cNvSpPr>
            <p:nvPr/>
          </p:nvSpPr>
          <p:spPr bwMode="auto">
            <a:xfrm>
              <a:off x="2524" y="229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7" name="Rectangle 8"/>
            <p:cNvSpPr>
              <a:spLocks noChangeArrowheads="1"/>
            </p:cNvSpPr>
            <p:nvPr/>
          </p:nvSpPr>
          <p:spPr bwMode="auto">
            <a:xfrm>
              <a:off x="2308" y="229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8" name="Rectangle 9"/>
            <p:cNvSpPr>
              <a:spLocks noChangeArrowheads="1"/>
            </p:cNvSpPr>
            <p:nvPr/>
          </p:nvSpPr>
          <p:spPr bwMode="auto">
            <a:xfrm>
              <a:off x="338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89" name="Rectangle 10"/>
            <p:cNvSpPr>
              <a:spLocks noChangeArrowheads="1"/>
            </p:cNvSpPr>
            <p:nvPr/>
          </p:nvSpPr>
          <p:spPr bwMode="auto">
            <a:xfrm>
              <a:off x="3172" y="206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0" name="Rectangle 11"/>
            <p:cNvSpPr>
              <a:spLocks noChangeArrowheads="1"/>
            </p:cNvSpPr>
            <p:nvPr/>
          </p:nvSpPr>
          <p:spPr bwMode="auto">
            <a:xfrm>
              <a:off x="295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1" name="Rectangle 12"/>
            <p:cNvSpPr>
              <a:spLocks noChangeArrowheads="1"/>
            </p:cNvSpPr>
            <p:nvPr/>
          </p:nvSpPr>
          <p:spPr bwMode="auto">
            <a:xfrm>
              <a:off x="2738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2" name="Rectangle 13"/>
            <p:cNvSpPr>
              <a:spLocks noChangeArrowheads="1"/>
            </p:cNvSpPr>
            <p:nvPr/>
          </p:nvSpPr>
          <p:spPr bwMode="auto">
            <a:xfrm>
              <a:off x="2524" y="206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3" name="Rectangle 14"/>
            <p:cNvSpPr>
              <a:spLocks noChangeArrowheads="1"/>
            </p:cNvSpPr>
            <p:nvPr/>
          </p:nvSpPr>
          <p:spPr bwMode="auto">
            <a:xfrm>
              <a:off x="2308" y="206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4" name="Rectangle 15"/>
            <p:cNvSpPr>
              <a:spLocks noChangeArrowheads="1"/>
            </p:cNvSpPr>
            <p:nvPr/>
          </p:nvSpPr>
          <p:spPr bwMode="auto">
            <a:xfrm>
              <a:off x="338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5" name="Rectangle 16"/>
            <p:cNvSpPr>
              <a:spLocks noChangeArrowheads="1"/>
            </p:cNvSpPr>
            <p:nvPr/>
          </p:nvSpPr>
          <p:spPr bwMode="auto">
            <a:xfrm>
              <a:off x="3172" y="183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6" name="Rectangle 17"/>
            <p:cNvSpPr>
              <a:spLocks noChangeArrowheads="1"/>
            </p:cNvSpPr>
            <p:nvPr/>
          </p:nvSpPr>
          <p:spPr bwMode="auto">
            <a:xfrm>
              <a:off x="295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7" name="Rectangle 18"/>
            <p:cNvSpPr>
              <a:spLocks noChangeArrowheads="1"/>
            </p:cNvSpPr>
            <p:nvPr/>
          </p:nvSpPr>
          <p:spPr bwMode="auto">
            <a:xfrm>
              <a:off x="2738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8" name="Rectangle 19"/>
            <p:cNvSpPr>
              <a:spLocks noChangeArrowheads="1"/>
            </p:cNvSpPr>
            <p:nvPr/>
          </p:nvSpPr>
          <p:spPr bwMode="auto">
            <a:xfrm>
              <a:off x="2524" y="183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599" name="Rectangle 20"/>
            <p:cNvSpPr>
              <a:spLocks noChangeArrowheads="1"/>
            </p:cNvSpPr>
            <p:nvPr/>
          </p:nvSpPr>
          <p:spPr bwMode="auto">
            <a:xfrm>
              <a:off x="2308" y="183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0" name="Rectangle 21"/>
            <p:cNvSpPr>
              <a:spLocks noChangeArrowheads="1"/>
            </p:cNvSpPr>
            <p:nvPr/>
          </p:nvSpPr>
          <p:spPr bwMode="auto">
            <a:xfrm>
              <a:off x="338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1" name="Rectangle 22"/>
            <p:cNvSpPr>
              <a:spLocks noChangeArrowheads="1"/>
            </p:cNvSpPr>
            <p:nvPr/>
          </p:nvSpPr>
          <p:spPr bwMode="auto">
            <a:xfrm>
              <a:off x="3172" y="160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2" name="Rectangle 23"/>
            <p:cNvSpPr>
              <a:spLocks noChangeArrowheads="1"/>
            </p:cNvSpPr>
            <p:nvPr/>
          </p:nvSpPr>
          <p:spPr bwMode="auto">
            <a:xfrm>
              <a:off x="295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3" name="Rectangle 24"/>
            <p:cNvSpPr>
              <a:spLocks noChangeArrowheads="1"/>
            </p:cNvSpPr>
            <p:nvPr/>
          </p:nvSpPr>
          <p:spPr bwMode="auto">
            <a:xfrm>
              <a:off x="2738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4" name="Rectangle 25"/>
            <p:cNvSpPr>
              <a:spLocks noChangeArrowheads="1"/>
            </p:cNvSpPr>
            <p:nvPr/>
          </p:nvSpPr>
          <p:spPr bwMode="auto">
            <a:xfrm>
              <a:off x="2524" y="160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5" name="Rectangle 26"/>
            <p:cNvSpPr>
              <a:spLocks noChangeArrowheads="1"/>
            </p:cNvSpPr>
            <p:nvPr/>
          </p:nvSpPr>
          <p:spPr bwMode="auto">
            <a:xfrm>
              <a:off x="2308" y="160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6" name="Rectangle 27"/>
            <p:cNvSpPr>
              <a:spLocks noChangeArrowheads="1"/>
            </p:cNvSpPr>
            <p:nvPr/>
          </p:nvSpPr>
          <p:spPr bwMode="auto">
            <a:xfrm>
              <a:off x="338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7" name="Rectangle 28"/>
            <p:cNvSpPr>
              <a:spLocks noChangeArrowheads="1"/>
            </p:cNvSpPr>
            <p:nvPr/>
          </p:nvSpPr>
          <p:spPr bwMode="auto">
            <a:xfrm>
              <a:off x="3172" y="1379"/>
              <a:ext cx="21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8" name="Rectangle 29"/>
            <p:cNvSpPr>
              <a:spLocks noChangeArrowheads="1"/>
            </p:cNvSpPr>
            <p:nvPr/>
          </p:nvSpPr>
          <p:spPr bwMode="auto">
            <a:xfrm>
              <a:off x="295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09" name="Rectangle 30"/>
            <p:cNvSpPr>
              <a:spLocks noChangeArrowheads="1"/>
            </p:cNvSpPr>
            <p:nvPr/>
          </p:nvSpPr>
          <p:spPr bwMode="auto">
            <a:xfrm>
              <a:off x="2738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0" name="Rectangle 31"/>
            <p:cNvSpPr>
              <a:spLocks noChangeArrowheads="1"/>
            </p:cNvSpPr>
            <p:nvPr/>
          </p:nvSpPr>
          <p:spPr bwMode="auto">
            <a:xfrm>
              <a:off x="2524" y="1379"/>
              <a:ext cx="2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1" name="Rectangle 32"/>
            <p:cNvSpPr>
              <a:spLocks noChangeArrowheads="1"/>
            </p:cNvSpPr>
            <p:nvPr/>
          </p:nvSpPr>
          <p:spPr bwMode="auto">
            <a:xfrm>
              <a:off x="2308" y="1379"/>
              <a:ext cx="2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2" name="Rectangle 33"/>
            <p:cNvSpPr>
              <a:spLocks noChangeArrowheads="1"/>
            </p:cNvSpPr>
            <p:nvPr/>
          </p:nvSpPr>
          <p:spPr bwMode="auto">
            <a:xfrm>
              <a:off x="338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3" name="Rectangle 34"/>
            <p:cNvSpPr>
              <a:spLocks noChangeArrowheads="1"/>
            </p:cNvSpPr>
            <p:nvPr/>
          </p:nvSpPr>
          <p:spPr bwMode="auto">
            <a:xfrm>
              <a:off x="3172" y="1149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4" name="Rectangle 35"/>
            <p:cNvSpPr>
              <a:spLocks noChangeArrowheads="1"/>
            </p:cNvSpPr>
            <p:nvPr/>
          </p:nvSpPr>
          <p:spPr bwMode="auto">
            <a:xfrm>
              <a:off x="295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5" name="Rectangle 36"/>
            <p:cNvSpPr>
              <a:spLocks noChangeArrowheads="1"/>
            </p:cNvSpPr>
            <p:nvPr/>
          </p:nvSpPr>
          <p:spPr bwMode="auto">
            <a:xfrm>
              <a:off x="2738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6" name="Rectangle 37"/>
            <p:cNvSpPr>
              <a:spLocks noChangeArrowheads="1"/>
            </p:cNvSpPr>
            <p:nvPr/>
          </p:nvSpPr>
          <p:spPr bwMode="auto">
            <a:xfrm>
              <a:off x="2524" y="1149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7" name="Rectangle 38"/>
            <p:cNvSpPr>
              <a:spLocks noChangeArrowheads="1"/>
            </p:cNvSpPr>
            <p:nvPr/>
          </p:nvSpPr>
          <p:spPr bwMode="auto">
            <a:xfrm>
              <a:off x="2308" y="1149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24618" name="Line 39"/>
            <p:cNvSpPr>
              <a:spLocks noChangeShapeType="1"/>
            </p:cNvSpPr>
            <p:nvPr/>
          </p:nvSpPr>
          <p:spPr bwMode="auto">
            <a:xfrm>
              <a:off x="2308" y="1149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19" name="Line 40"/>
            <p:cNvSpPr>
              <a:spLocks noChangeShapeType="1"/>
            </p:cNvSpPr>
            <p:nvPr/>
          </p:nvSpPr>
          <p:spPr bwMode="auto">
            <a:xfrm>
              <a:off x="2308" y="1379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0" name="Line 41"/>
            <p:cNvSpPr>
              <a:spLocks noChangeShapeType="1"/>
            </p:cNvSpPr>
            <p:nvPr/>
          </p:nvSpPr>
          <p:spPr bwMode="auto">
            <a:xfrm>
              <a:off x="2308" y="160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1" name="Line 42"/>
            <p:cNvSpPr>
              <a:spLocks noChangeShapeType="1"/>
            </p:cNvSpPr>
            <p:nvPr/>
          </p:nvSpPr>
          <p:spPr bwMode="auto">
            <a:xfrm>
              <a:off x="2308" y="183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2" name="Line 43"/>
            <p:cNvSpPr>
              <a:spLocks noChangeShapeType="1"/>
            </p:cNvSpPr>
            <p:nvPr/>
          </p:nvSpPr>
          <p:spPr bwMode="auto">
            <a:xfrm>
              <a:off x="2308" y="206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3" name="Line 44"/>
            <p:cNvSpPr>
              <a:spLocks noChangeShapeType="1"/>
            </p:cNvSpPr>
            <p:nvPr/>
          </p:nvSpPr>
          <p:spPr bwMode="auto">
            <a:xfrm>
              <a:off x="2308" y="229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4" name="Line 45"/>
            <p:cNvSpPr>
              <a:spLocks noChangeShapeType="1"/>
            </p:cNvSpPr>
            <p:nvPr/>
          </p:nvSpPr>
          <p:spPr bwMode="auto">
            <a:xfrm>
              <a:off x="2308" y="2528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5" name="Line 46"/>
            <p:cNvSpPr>
              <a:spLocks noChangeShapeType="1"/>
            </p:cNvSpPr>
            <p:nvPr/>
          </p:nvSpPr>
          <p:spPr bwMode="auto">
            <a:xfrm>
              <a:off x="2308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6" name="Line 47"/>
            <p:cNvSpPr>
              <a:spLocks noChangeShapeType="1"/>
            </p:cNvSpPr>
            <p:nvPr/>
          </p:nvSpPr>
          <p:spPr bwMode="auto">
            <a:xfrm>
              <a:off x="2524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7" name="Line 48"/>
            <p:cNvSpPr>
              <a:spLocks noChangeShapeType="1"/>
            </p:cNvSpPr>
            <p:nvPr/>
          </p:nvSpPr>
          <p:spPr bwMode="auto">
            <a:xfrm>
              <a:off x="2738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8" name="Line 49"/>
            <p:cNvSpPr>
              <a:spLocks noChangeShapeType="1"/>
            </p:cNvSpPr>
            <p:nvPr/>
          </p:nvSpPr>
          <p:spPr bwMode="auto">
            <a:xfrm>
              <a:off x="295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29" name="Line 50"/>
            <p:cNvSpPr>
              <a:spLocks noChangeShapeType="1"/>
            </p:cNvSpPr>
            <p:nvPr/>
          </p:nvSpPr>
          <p:spPr bwMode="auto">
            <a:xfrm>
              <a:off x="3172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30" name="Line 51"/>
            <p:cNvSpPr>
              <a:spLocks noChangeShapeType="1"/>
            </p:cNvSpPr>
            <p:nvPr/>
          </p:nvSpPr>
          <p:spPr bwMode="auto">
            <a:xfrm>
              <a:off x="338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31" name="Line 52"/>
            <p:cNvSpPr>
              <a:spLocks noChangeShapeType="1"/>
            </p:cNvSpPr>
            <p:nvPr/>
          </p:nvSpPr>
          <p:spPr bwMode="auto">
            <a:xfrm>
              <a:off x="3602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24632" name="Rectangle 53"/>
            <p:cNvSpPr>
              <a:spLocks noChangeArrowheads="1"/>
            </p:cNvSpPr>
            <p:nvPr/>
          </p:nvSpPr>
          <p:spPr bwMode="auto">
            <a:xfrm>
              <a:off x="2308" y="2524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3" name="Rectangle 54"/>
            <p:cNvSpPr>
              <a:spLocks noChangeArrowheads="1"/>
            </p:cNvSpPr>
            <p:nvPr/>
          </p:nvSpPr>
          <p:spPr bwMode="auto">
            <a:xfrm>
              <a:off x="2308" y="2780"/>
              <a:ext cx="1294" cy="25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4" name="Rectangle 55"/>
            <p:cNvSpPr>
              <a:spLocks noChangeArrowheads="1"/>
            </p:cNvSpPr>
            <p:nvPr/>
          </p:nvSpPr>
          <p:spPr bwMode="auto">
            <a:xfrm>
              <a:off x="2308" y="3035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5" name="Rectangle 59"/>
            <p:cNvSpPr>
              <a:spLocks noChangeArrowheads="1"/>
            </p:cNvSpPr>
            <p:nvPr/>
          </p:nvSpPr>
          <p:spPr bwMode="auto">
            <a:xfrm rot="-5400000">
              <a:off x="3041" y="1710"/>
              <a:ext cx="1375" cy="25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6" name="Rectangle 61"/>
            <p:cNvSpPr>
              <a:spLocks noChangeArrowheads="1"/>
            </p:cNvSpPr>
            <p:nvPr/>
          </p:nvSpPr>
          <p:spPr bwMode="auto">
            <a:xfrm rot="-5400000">
              <a:off x="3293" y="1711"/>
              <a:ext cx="1375" cy="25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7" name="Rectangle 63"/>
            <p:cNvSpPr>
              <a:spLocks noChangeArrowheads="1"/>
            </p:cNvSpPr>
            <p:nvPr/>
          </p:nvSpPr>
          <p:spPr bwMode="auto">
            <a:xfrm rot="-5400000">
              <a:off x="3609" y="1647"/>
              <a:ext cx="1375" cy="37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8" name="Rectangle 65"/>
            <p:cNvSpPr>
              <a:spLocks noChangeArrowheads="1"/>
            </p:cNvSpPr>
            <p:nvPr/>
          </p:nvSpPr>
          <p:spPr bwMode="auto">
            <a:xfrm>
              <a:off x="2308" y="898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39" name="AutoShape 67"/>
            <p:cNvSpPr>
              <a:spLocks noChangeArrowheads="1"/>
            </p:cNvSpPr>
            <p:nvPr/>
          </p:nvSpPr>
          <p:spPr bwMode="auto">
            <a:xfrm>
              <a:off x="2316" y="482"/>
              <a:ext cx="1278" cy="41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24640" name="Rectangle 69"/>
            <p:cNvSpPr>
              <a:spLocks noChangeArrowheads="1"/>
            </p:cNvSpPr>
            <p:nvPr/>
          </p:nvSpPr>
          <p:spPr bwMode="auto">
            <a:xfrm rot="-5400000">
              <a:off x="1273" y="1495"/>
              <a:ext cx="1375" cy="69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92" name="91 Elipse"/>
          <p:cNvSpPr/>
          <p:nvPr/>
        </p:nvSpPr>
        <p:spPr>
          <a:xfrm>
            <a:off x="3643313" y="3714750"/>
            <a:ext cx="5357812" cy="17145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03423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89750218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239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42088781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1</a:t>
            </a:r>
            <a:r>
              <a:rPr lang="es-ES" b="1" dirty="0">
                <a:solidFill>
                  <a:schemeClr val="tx1"/>
                </a:solidFill>
              </a:rPr>
              <a:t>. Anotar el grado de importancia otorgado por el cliente a cada QUE. </a:t>
            </a:r>
          </a:p>
          <a:p>
            <a:pPr marL="457200" indent="-457200">
              <a:defRPr/>
            </a:pPr>
            <a:r>
              <a:rPr lang="es-ES" b="1" dirty="0">
                <a:solidFill>
                  <a:schemeClr val="tx1"/>
                </a:solidFill>
              </a:rPr>
              <a:t>	Utilizar la escala  1 - 5 (1= poco importante, 5= muy importante). Estos datos </a:t>
            </a:r>
            <a:r>
              <a:rPr lang="es-ES" b="1" dirty="0" smtClean="0">
                <a:solidFill>
                  <a:schemeClr val="tx1"/>
                </a:solidFill>
              </a:rPr>
              <a:t>se pueden  recoger de </a:t>
            </a:r>
            <a:r>
              <a:rPr lang="es-ES" b="1" dirty="0">
                <a:solidFill>
                  <a:schemeClr val="tx1"/>
                </a:solidFill>
              </a:rPr>
              <a:t>encuestas o utilizando otras técnicas adecuadas.</a:t>
            </a:r>
          </a:p>
        </p:txBody>
      </p:sp>
      <p:sp>
        <p:nvSpPr>
          <p:cNvPr id="7" name="6 Estrella de 5 puntas"/>
          <p:cNvSpPr/>
          <p:nvPr/>
        </p:nvSpPr>
        <p:spPr>
          <a:xfrm>
            <a:off x="2714625" y="1714500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384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47409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3</a:t>
            </a:r>
            <a:r>
              <a:rPr lang="es-ES" b="1" dirty="0">
                <a:solidFill>
                  <a:schemeClr val="tx1"/>
                </a:solidFill>
              </a:rPr>
              <a:t>. Anotar la percepción actual del cliente sobre la organización con relación a cada QUE, indicando su nivel de satisfacción </a:t>
            </a:r>
          </a:p>
          <a:p>
            <a:pPr marL="457200" indent="-457200">
              <a:defRPr/>
            </a:pPr>
            <a:r>
              <a:rPr lang="es-ES" b="1" dirty="0">
                <a:solidFill>
                  <a:schemeClr val="tx1"/>
                </a:solidFill>
              </a:rPr>
              <a:t>	Utilizar la escala  1 – 5 (1= poco satisfecho, 5= muy satisfecho). </a:t>
            </a:r>
          </a:p>
          <a:p>
            <a:pPr marL="457200" indent="-457200">
              <a:defRPr/>
            </a:pPr>
            <a:r>
              <a:rPr lang="es-ES" b="1" dirty="0">
                <a:solidFill>
                  <a:schemeClr val="tx1"/>
                </a:solidFill>
              </a:rPr>
              <a:t>	Aquí también se utilizan encuestas.</a:t>
            </a:r>
          </a:p>
        </p:txBody>
      </p:sp>
      <p:sp>
        <p:nvSpPr>
          <p:cNvPr id="7" name="6 Estrella de 5 puntas"/>
          <p:cNvSpPr/>
          <p:nvPr/>
        </p:nvSpPr>
        <p:spPr>
          <a:xfrm>
            <a:off x="3286125" y="1714500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3189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1861711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>
              <a:defRPr/>
            </a:pPr>
            <a:r>
              <a:rPr lang="es-ES" b="1" u="sng" dirty="0">
                <a:solidFill>
                  <a:schemeClr val="tx1"/>
                </a:solidFill>
              </a:rPr>
              <a:t>Columnas 4 y 5</a:t>
            </a:r>
            <a:r>
              <a:rPr lang="es-ES" b="1" dirty="0">
                <a:solidFill>
                  <a:schemeClr val="tx1"/>
                </a:solidFill>
              </a:rPr>
              <a:t>: Anotar la percepción actual del cliente sobre los competidores más importantes, con relación a cada QUE, indicando su nivel de satisfacción </a:t>
            </a:r>
          </a:p>
          <a:p>
            <a:pPr marL="457200" indent="-457200">
              <a:defRPr/>
            </a:pPr>
            <a:r>
              <a:rPr lang="es-ES" b="1" dirty="0">
                <a:solidFill>
                  <a:schemeClr val="tx1"/>
                </a:solidFill>
              </a:rPr>
              <a:t>	Utilizar la escala  1 – 5 </a:t>
            </a:r>
          </a:p>
          <a:p>
            <a:pPr marL="457200" indent="-457200">
              <a:defRPr/>
            </a:pPr>
            <a:r>
              <a:rPr lang="es-ES" b="1" dirty="0">
                <a:solidFill>
                  <a:schemeClr val="tx1"/>
                </a:solidFill>
              </a:rPr>
              <a:t>	Estos datos se recogen también de encuestas</a:t>
            </a:r>
          </a:p>
        </p:txBody>
      </p:sp>
      <p:sp>
        <p:nvSpPr>
          <p:cNvPr id="7" name="6 Estrella de 5 puntas"/>
          <p:cNvSpPr/>
          <p:nvPr/>
        </p:nvSpPr>
        <p:spPr>
          <a:xfrm>
            <a:off x="3929063" y="1714500"/>
            <a:ext cx="357187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6541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4840358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04800" y="5105400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6.</a:t>
            </a:r>
            <a:r>
              <a:rPr lang="es-ES" b="1" dirty="0">
                <a:solidFill>
                  <a:schemeClr val="tx1"/>
                </a:solidFill>
              </a:rPr>
              <a:t> Se representa gráficamente mediante gráfico de líneas los datos de las columnas 3, 4 y 5, obteniendo así el gráfico de "benchmarking competitivo“.</a:t>
            </a:r>
          </a:p>
        </p:txBody>
      </p:sp>
      <p:sp>
        <p:nvSpPr>
          <p:cNvPr id="7" name="6 Estrella de 5 puntas"/>
          <p:cNvSpPr/>
          <p:nvPr/>
        </p:nvSpPr>
        <p:spPr>
          <a:xfrm>
            <a:off x="5072063" y="1643063"/>
            <a:ext cx="357187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153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44951606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7</a:t>
            </a:r>
            <a:r>
              <a:rPr lang="es-ES" b="1" dirty="0">
                <a:solidFill>
                  <a:schemeClr val="tx1"/>
                </a:solidFill>
              </a:rPr>
              <a:t>. "Plan de la Calidad“ Establecer un objetivo de satisfacción para cada QUE, teniendo en cuenta la importancia otorgada por el cliente y la situación respecto a los competidores.</a:t>
            </a:r>
          </a:p>
          <a:p>
            <a:pPr>
              <a:defRPr/>
            </a:pPr>
            <a:r>
              <a:rPr lang="es-ES" b="1" dirty="0">
                <a:solidFill>
                  <a:schemeClr val="tx1"/>
                </a:solidFill>
              </a:rPr>
              <a:t>Este es un valor objetivo que asigna la organización a los valores señalados (columnas 3, 4 y 5).</a:t>
            </a:r>
          </a:p>
          <a:p>
            <a:pPr>
              <a:defRPr/>
            </a:pPr>
            <a:r>
              <a:rPr lang="es-ES" b="1" dirty="0">
                <a:solidFill>
                  <a:schemeClr val="tx1"/>
                </a:solidFill>
              </a:rPr>
              <a:t>Utilizar la </a:t>
            </a:r>
            <a:r>
              <a:rPr lang="es-ES" b="1" dirty="0" smtClean="0">
                <a:solidFill>
                  <a:schemeClr val="tx1"/>
                </a:solidFill>
              </a:rPr>
              <a:t>escala  1 – 5 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5500688" y="1643063"/>
            <a:ext cx="357187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3823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228600"/>
            <a:ext cx="7772400" cy="72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ES_tradnl" sz="4000" b="1" dirty="0"/>
              <a:t>          RELACIÓN CALIDAD-CLIENTE</a:t>
            </a:r>
          </a:p>
        </p:txBody>
      </p:sp>
      <p:sp>
        <p:nvSpPr>
          <p:cNvPr id="577539" name="Text Box 3"/>
          <p:cNvSpPr txBox="1">
            <a:spLocks noChangeArrowheads="1"/>
          </p:cNvSpPr>
          <p:nvPr/>
        </p:nvSpPr>
        <p:spPr bwMode="auto">
          <a:xfrm>
            <a:off x="1908175" y="4797425"/>
            <a:ext cx="2087563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latin typeface="Arial" charset="0"/>
              </a:rPr>
              <a:t>Necesidades</a:t>
            </a:r>
          </a:p>
          <a:p>
            <a:pPr>
              <a:spcBef>
                <a:spcPct val="50000"/>
              </a:spcBef>
            </a:pPr>
            <a:r>
              <a:rPr lang="es-ES" sz="2400" b="1">
                <a:latin typeface="Arial" charset="0"/>
              </a:rPr>
              <a:t> del Cliente</a:t>
            </a:r>
          </a:p>
        </p:txBody>
      </p:sp>
      <p:sp>
        <p:nvSpPr>
          <p:cNvPr id="577540" name="Oval 4"/>
          <p:cNvSpPr>
            <a:spLocks noChangeArrowheads="1"/>
          </p:cNvSpPr>
          <p:nvPr/>
        </p:nvSpPr>
        <p:spPr bwMode="auto">
          <a:xfrm>
            <a:off x="1561132" y="3213100"/>
            <a:ext cx="3311525" cy="3168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77541" name="Text Box 5"/>
          <p:cNvSpPr txBox="1">
            <a:spLocks noChangeArrowheads="1"/>
          </p:cNvSpPr>
          <p:nvPr/>
        </p:nvSpPr>
        <p:spPr bwMode="auto">
          <a:xfrm>
            <a:off x="2843213" y="2276475"/>
            <a:ext cx="3887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>
                <a:latin typeface="Arial" charset="0"/>
              </a:rPr>
              <a:t>Calidad de Diseño</a:t>
            </a:r>
          </a:p>
        </p:txBody>
      </p:sp>
      <p:sp>
        <p:nvSpPr>
          <p:cNvPr id="577542" name="Text Box 6"/>
          <p:cNvSpPr txBox="1">
            <a:spLocks noChangeArrowheads="1"/>
          </p:cNvSpPr>
          <p:nvPr/>
        </p:nvSpPr>
        <p:spPr bwMode="auto">
          <a:xfrm>
            <a:off x="5003800" y="4510881"/>
            <a:ext cx="2232025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 dirty="0">
                <a:latin typeface="Arial" charset="0"/>
              </a:rPr>
              <a:t>Calidad de</a:t>
            </a:r>
          </a:p>
          <a:p>
            <a:pPr>
              <a:spcBef>
                <a:spcPct val="50000"/>
              </a:spcBef>
            </a:pPr>
            <a:r>
              <a:rPr lang="es-ES" sz="2400" b="1" dirty="0">
                <a:latin typeface="Arial" charset="0"/>
              </a:rPr>
              <a:t>Concordancia</a:t>
            </a:r>
          </a:p>
        </p:txBody>
      </p:sp>
      <p:sp>
        <p:nvSpPr>
          <p:cNvPr id="577543" name="Oval 7"/>
          <p:cNvSpPr>
            <a:spLocks noChangeArrowheads="1"/>
          </p:cNvSpPr>
          <p:nvPr/>
        </p:nvSpPr>
        <p:spPr bwMode="auto">
          <a:xfrm>
            <a:off x="3131343" y="1149350"/>
            <a:ext cx="3311525" cy="3168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77544" name="Oval 8"/>
          <p:cNvSpPr>
            <a:spLocks noChangeArrowheads="1"/>
          </p:cNvSpPr>
          <p:nvPr/>
        </p:nvSpPr>
        <p:spPr bwMode="auto">
          <a:xfrm>
            <a:off x="4211638" y="3213100"/>
            <a:ext cx="3311525" cy="31686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07655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09980303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8.</a:t>
            </a:r>
            <a:r>
              <a:rPr lang="es-ES" b="1" dirty="0">
                <a:solidFill>
                  <a:schemeClr val="tx1"/>
                </a:solidFill>
              </a:rPr>
              <a:t> Cálculo de la "razón de mejora", </a:t>
            </a:r>
          </a:p>
          <a:p>
            <a:pPr>
              <a:defRPr/>
            </a:pPr>
            <a:r>
              <a:rPr lang="es-ES" b="1" dirty="0">
                <a:solidFill>
                  <a:schemeClr val="tx1"/>
                </a:solidFill>
              </a:rPr>
              <a:t>Es el esfuerzo de mejora que tiene que realizar la organización para cada QU</a:t>
            </a:r>
            <a:r>
              <a:rPr lang="es-ES" b="1" dirty="0">
                <a:solidFill>
                  <a:schemeClr val="bg1"/>
                </a:solidFill>
              </a:rPr>
              <a:t>E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5929313" y="1643063"/>
            <a:ext cx="357187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17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317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1688" y="5986463"/>
            <a:ext cx="5286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8250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64951465"/>
              </p:ext>
            </p:extLst>
          </p:nvPr>
        </p:nvGraphicFramePr>
        <p:xfrm>
          <a:off x="357158" y="1857364"/>
          <a:ext cx="8505275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490393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304800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9.</a:t>
            </a:r>
            <a:r>
              <a:rPr lang="es-ES" b="1" dirty="0">
                <a:solidFill>
                  <a:schemeClr val="tx1"/>
                </a:solidFill>
              </a:rPr>
              <a:t> Asignar argumentos de venta a los QUE. </a:t>
            </a:r>
          </a:p>
          <a:p>
            <a:pPr>
              <a:defRPr/>
            </a:pPr>
            <a:r>
              <a:rPr lang="es-ES" b="1" dirty="0">
                <a:solidFill>
                  <a:schemeClr val="tx1"/>
                </a:solidFill>
              </a:rPr>
              <a:t>Utilizar la siguiente escala.</a:t>
            </a:r>
          </a:p>
          <a:p>
            <a:pPr lvl="1">
              <a:defRPr/>
            </a:pPr>
            <a:r>
              <a:rPr lang="es-ES" b="1" dirty="0">
                <a:solidFill>
                  <a:schemeClr val="tx1"/>
                </a:solidFill>
              </a:rPr>
              <a:t>1,5 si el QUE representa un fuerte argumento comercial, </a:t>
            </a:r>
          </a:p>
          <a:p>
            <a:pPr lvl="1">
              <a:defRPr/>
            </a:pPr>
            <a:r>
              <a:rPr lang="es-ES" b="1" dirty="0">
                <a:solidFill>
                  <a:schemeClr val="tx1"/>
                </a:solidFill>
              </a:rPr>
              <a:t>1,2 si el argumento comercial es medio </a:t>
            </a:r>
          </a:p>
          <a:p>
            <a:pPr lvl="1">
              <a:defRPr/>
            </a:pPr>
            <a:r>
              <a:rPr lang="es-ES" b="1" dirty="0">
                <a:solidFill>
                  <a:schemeClr val="tx1"/>
                </a:solidFill>
              </a:rPr>
              <a:t>1,0 si el QUE no sirve como argumento comercial.</a:t>
            </a:r>
          </a:p>
        </p:txBody>
      </p:sp>
      <p:sp>
        <p:nvSpPr>
          <p:cNvPr id="7" name="6 Estrella de 5 puntas"/>
          <p:cNvSpPr/>
          <p:nvPr/>
        </p:nvSpPr>
        <p:spPr>
          <a:xfrm>
            <a:off x="6429375" y="1643063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27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480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500034" y="285728"/>
            <a:ext cx="8229600" cy="1398587"/>
          </a:xfrm>
          <a:prstGeom prst="rect">
            <a:avLst/>
          </a:prstGeom>
        </p:spPr>
        <p:txBody>
          <a:bodyPr>
            <a:normAutofit fontScale="97500" lnSpcReduction="10000"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s-ES" sz="44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Argumentos de Venta fuerte se asigna si:</a:t>
            </a:r>
            <a:endParaRPr lang="es-ES" sz="42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57200" y="1882775"/>
            <a:ext cx="8229600" cy="4760913"/>
          </a:xfrm>
          <a:prstGeom prst="rect">
            <a:avLst/>
          </a:prstGeom>
        </p:spPr>
        <p:txBody>
          <a:bodyPr/>
          <a:lstStyle/>
          <a:p>
            <a:pPr marL="447675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tabLst>
                <a:tab pos="409575" algn="l"/>
              </a:tabLst>
              <a:defRPr/>
            </a:pPr>
            <a:r>
              <a:rPr lang="es-ES" sz="2400" dirty="0">
                <a:latin typeface="+mn-lt"/>
              </a:rPr>
              <a:t>El QUE representa una oportunidad competitiva (objetivo crítico), </a:t>
            </a:r>
          </a:p>
          <a:p>
            <a:pPr marL="904875" lvl="1" indent="-382588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tabLst>
                <a:tab pos="409575" algn="l"/>
              </a:tabLst>
              <a:defRPr/>
            </a:pPr>
            <a:r>
              <a:rPr lang="es-ES" sz="2200" dirty="0">
                <a:latin typeface="+mn-lt"/>
              </a:rPr>
              <a:t>Representa que es un QUE con nivel de satisfacción bajo  y similares a la competencia, en un requisito que es importante para el cliente.</a:t>
            </a:r>
          </a:p>
          <a:p>
            <a:pPr marL="447675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tabLst>
                <a:tab pos="409575" algn="l"/>
              </a:tabLst>
              <a:defRPr/>
            </a:pPr>
            <a:endParaRPr lang="es-ES" sz="2400" dirty="0">
              <a:latin typeface="+mn-lt"/>
            </a:endParaRPr>
          </a:p>
          <a:p>
            <a:pPr marL="447675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tabLst>
                <a:tab pos="409575" algn="l"/>
              </a:tabLst>
              <a:defRPr/>
            </a:pPr>
            <a:r>
              <a:rPr lang="es-ES" sz="2400" dirty="0">
                <a:latin typeface="+mn-lt"/>
              </a:rPr>
              <a:t>Es un requisito que en la medida que mejore su calidad de forma proporcional aumenta el nivel de satisfacción del cliente.</a:t>
            </a:r>
          </a:p>
          <a:p>
            <a:pPr marL="447675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tabLst>
                <a:tab pos="409575" algn="l"/>
              </a:tabLst>
              <a:defRPr/>
            </a:pPr>
            <a:endParaRPr lang="es-ES" sz="2400" dirty="0">
              <a:latin typeface="+mn-lt"/>
            </a:endParaRPr>
          </a:p>
          <a:p>
            <a:pPr marL="447675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tabLst>
                <a:tab pos="409575" algn="l"/>
              </a:tabLst>
              <a:defRPr/>
            </a:pPr>
            <a:r>
              <a:rPr lang="es-ES" sz="2400" dirty="0">
                <a:latin typeface="+mn-lt"/>
              </a:rPr>
              <a:t>El requisito puede ser utilizado como herramienta publicitaria.</a:t>
            </a:r>
          </a:p>
        </p:txBody>
      </p:sp>
    </p:spTree>
    <p:extLst>
      <p:ext uri="{BB962C8B-B14F-4D97-AF65-F5344CB8AC3E}">
        <p14:creationId xmlns:p14="http://schemas.microsoft.com/office/powerpoint/2010/main" xmlns="" val="413457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7287517"/>
              </p:ext>
            </p:extLst>
          </p:nvPr>
        </p:nvGraphicFramePr>
        <p:xfrm>
          <a:off x="357158" y="1857364"/>
          <a:ext cx="8579020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564138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  <a:cs typeface="Times New Roman" pitchFamily="18" charset="0"/>
              </a:rPr>
              <a:t>Columna 10</a:t>
            </a:r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. Cálculo del peso absoluto de cada QUE ("Importancia absoluta") </a:t>
            </a:r>
          </a:p>
          <a:p>
            <a:pPr>
              <a:defRPr/>
            </a:pPr>
            <a:endParaRPr lang="es-ES" b="1" dirty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defRPr/>
            </a:pPr>
            <a:endParaRPr lang="es-ES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7000875" y="1643063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48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48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48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348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88" y="6238875"/>
            <a:ext cx="47148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348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688" y="5856288"/>
            <a:ext cx="7786687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0594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7487456"/>
              </p:ext>
            </p:extLst>
          </p:nvPr>
        </p:nvGraphicFramePr>
        <p:xfrm>
          <a:off x="357158" y="1857364"/>
          <a:ext cx="8579020" cy="4839302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564138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onotype Sorts" charset="2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 pitchFamily="18" charset="2"/>
                        </a:rPr>
                        <a:t>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onotype Sorts" charset="2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endParaRPr kumimoji="0" lang="es-E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Marlett" pitchFamily="2" charset="2"/>
                        </a:rPr>
                        <a:t>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arlett" pitchFamily="2" charset="2"/>
                        </a:rPr>
                        <a:t>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  <a:sym typeface="Monotype Sorts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  <a:sym typeface="Monotype Sorts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Monotype Sorts" charset="2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  <a:sym typeface="Monotype Sorts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onotype Sorts" charset="2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 pitchFamily="18" charset="2"/>
                        </a:rPr>
                        <a:t>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endParaRPr kumimoji="0" lang="es-E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endParaRPr kumimoji="0" lang="es-E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Symbol" pitchFamily="18" charset="2"/>
                        </a:rPr>
                        <a:t>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arlett" pitchFamily="2" charset="2"/>
                        </a:rPr>
                        <a:t>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onotype Sorts" charset="2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endParaRPr kumimoji="0" lang="es-E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onotype Sorts" charset="2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Marlett" pitchFamily="2" charset="2"/>
                        </a:rPr>
                        <a:t>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  <a:sym typeface="Monotype Sorts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itchFamily="34" charset="0"/>
                        <a:buNone/>
                        <a:tabLst/>
                      </a:pPr>
                      <a:endParaRPr kumimoji="0" lang="es-ES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Marlett" pitchFamily="2" charset="2"/>
                        </a:rPr>
                        <a:t>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Cálculo del Peso Absoluto de los </a:t>
            </a:r>
            <a:r>
              <a:rPr lang="es-ES" sz="4400" dirty="0" err="1" smtClean="0">
                <a:solidFill>
                  <a:schemeClr val="accent4">
                    <a:lumMod val="75000"/>
                  </a:schemeClr>
                </a:solidFill>
              </a:rPr>
              <a:t>QUE´s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584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6572264" y="1785926"/>
            <a:ext cx="2512987" cy="571504"/>
          </a:xfrm>
          <a:prstGeom prst="wedgeRoundRectCallout">
            <a:avLst>
              <a:gd name="adj1" fmla="val -26226"/>
              <a:gd name="adj2" fmla="val 371142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x 1.5 x 1.2 =  3.6  </a:t>
            </a:r>
            <a:endParaRPr lang="en-US" sz="22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990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7160748"/>
              </p:ext>
            </p:extLst>
          </p:nvPr>
        </p:nvGraphicFramePr>
        <p:xfrm>
          <a:off x="357158" y="1857364"/>
          <a:ext cx="8579020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564138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11</a:t>
            </a:r>
            <a:r>
              <a:rPr lang="es-ES" b="1" dirty="0">
                <a:solidFill>
                  <a:schemeClr val="tx1"/>
                </a:solidFill>
              </a:rPr>
              <a:t>. Obtener el peso relativo de cada QUE (Importancia relativa)</a:t>
            </a:r>
          </a:p>
          <a:p>
            <a:pPr>
              <a:defRPr/>
            </a:pPr>
            <a:endParaRPr lang="es-ES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7572375" y="1643063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68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68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687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687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68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368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8813" y="5799138"/>
            <a:ext cx="5759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7391400" y="6078538"/>
            <a:ext cx="296863" cy="1698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 rot="10800000" flipH="1" flipV="1">
            <a:off x="7371160" y="6070243"/>
            <a:ext cx="4024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10</a:t>
            </a: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xmlns="" val="356946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34538509"/>
              </p:ext>
            </p:extLst>
          </p:nvPr>
        </p:nvGraphicFramePr>
        <p:xfrm>
          <a:off x="357158" y="1857364"/>
          <a:ext cx="8579020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564138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12</a:t>
            </a:r>
            <a:r>
              <a:rPr lang="es-ES" b="1" dirty="0">
                <a:solidFill>
                  <a:schemeClr val="tx1"/>
                </a:solidFill>
              </a:rPr>
              <a:t>. Anotar en esta columna el orden de importancia de cada QUE ("Orden importancia"), asignando el peso correlativo a los pesos obtenidos. 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8143875" y="1643063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78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78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789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78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79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5339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167159"/>
              </p:ext>
            </p:extLst>
          </p:nvPr>
        </p:nvGraphicFramePr>
        <p:xfrm>
          <a:off x="333971" y="1643063"/>
          <a:ext cx="8579020" cy="4689246"/>
        </p:xfrm>
        <a:graphic>
          <a:graphicData uri="http://schemas.openxmlformats.org/drawingml/2006/table">
            <a:tbl>
              <a:tblPr/>
              <a:tblGrid>
                <a:gridCol w="790803"/>
                <a:gridCol w="263601"/>
                <a:gridCol w="263601"/>
                <a:gridCol w="263601"/>
                <a:gridCol w="263601"/>
                <a:gridCol w="263601"/>
                <a:gridCol w="553226"/>
                <a:gridCol w="553226"/>
                <a:gridCol w="553226"/>
                <a:gridCol w="553226"/>
                <a:gridCol w="722331"/>
                <a:gridCol w="420337"/>
                <a:gridCol w="420337"/>
                <a:gridCol w="564138"/>
                <a:gridCol w="564138"/>
                <a:gridCol w="564138"/>
                <a:gridCol w="564138"/>
                <a:gridCol w="437751"/>
              </a:tblGrid>
              <a:tr h="357190">
                <a:tc gridSpan="6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749" marR="7749" marT="774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para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 cliente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del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cliente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Valoración Competidor B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Competitivo</a:t>
                      </a:r>
                    </a:p>
                  </a:txBody>
                  <a:tcPr marL="7749" marR="7749" marT="774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de Calidad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Razón de mejora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Argumento de Venta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Absoluta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  <a:endParaRPr lang="es-ES" sz="1800" b="0" i="0" u="none" strike="noStrike" dirty="0" smtClean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</a:t>
                      </a:r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de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Pareto</a:t>
                      </a: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749" marR="7749" marT="774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3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646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749" marR="7749" marT="774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2. Tabla de planificación de la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228600" y="4714884"/>
            <a:ext cx="8701118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Columna </a:t>
            </a:r>
            <a:r>
              <a:rPr lang="es-ES" b="1" u="sng" dirty="0" smtClean="0">
                <a:solidFill>
                  <a:schemeClr val="tx1"/>
                </a:solidFill>
              </a:rPr>
              <a:t>13</a:t>
            </a:r>
            <a:r>
              <a:rPr lang="es-ES" b="1" dirty="0" smtClean="0">
                <a:solidFill>
                  <a:schemeClr val="tx1"/>
                </a:solidFill>
              </a:rPr>
              <a:t>. </a:t>
            </a:r>
            <a:r>
              <a:rPr lang="es-ES" b="1" dirty="0">
                <a:solidFill>
                  <a:schemeClr val="tx1"/>
                </a:solidFill>
              </a:rPr>
              <a:t>Representar, con un gráfico de </a:t>
            </a:r>
            <a:r>
              <a:rPr lang="es-ES" b="1" dirty="0" err="1">
                <a:solidFill>
                  <a:schemeClr val="tx1"/>
                </a:solidFill>
              </a:rPr>
              <a:t>Pareto</a:t>
            </a:r>
            <a:r>
              <a:rPr lang="es-ES" b="1" dirty="0">
                <a:solidFill>
                  <a:schemeClr val="tx1"/>
                </a:solidFill>
              </a:rPr>
              <a:t> sin ordenar, los pesos relativos de los </a:t>
            </a:r>
            <a:r>
              <a:rPr lang="es-ES" b="1" dirty="0" err="1">
                <a:solidFill>
                  <a:schemeClr val="tx1"/>
                </a:solidFill>
              </a:rPr>
              <a:t>QUEs</a:t>
            </a:r>
            <a:r>
              <a:rPr lang="es-ES" b="1" dirty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endParaRPr lang="es-ES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" name="6 Estrella de 5 puntas"/>
          <p:cNvSpPr/>
          <p:nvPr/>
        </p:nvSpPr>
        <p:spPr>
          <a:xfrm>
            <a:off x="8558212" y="1447800"/>
            <a:ext cx="357188" cy="285750"/>
          </a:xfrm>
          <a:prstGeom prst="star5">
            <a:avLst/>
          </a:prstGeom>
          <a:solidFill>
            <a:srgbClr val="EE1A04"/>
          </a:solidFill>
          <a:ln>
            <a:solidFill>
              <a:srgbClr val="EE1A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892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89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892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892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389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6069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3. Lista de características de calidad </a:t>
            </a:r>
            <a:r>
              <a:rPr lang="es-ES" sz="4400" dirty="0" err="1" smtClean="0">
                <a:solidFill>
                  <a:schemeClr val="accent4">
                    <a:lumMod val="75000"/>
                  </a:schemeClr>
                </a:solidFill>
              </a:rPr>
              <a:t>COMO´s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0962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Para cada Qué hay que identificar uno o más Cómo’s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Se expresan en forma cuantitativa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Basados en la calidad positiva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Para identificarlos se puede utilizar tormentas de ideas, diagrama causa- efecto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Se deben organizar a partir de construir diagramas de árbol o afinidad para lograr el mismo nivel de detalle de los Qué’s</a:t>
            </a:r>
          </a:p>
        </p:txBody>
      </p:sp>
    </p:spTree>
    <p:extLst>
      <p:ext uri="{BB962C8B-B14F-4D97-AF65-F5344CB8AC3E}">
        <p14:creationId xmlns:p14="http://schemas.microsoft.com/office/powerpoint/2010/main" xmlns="" val="243539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Construcción de la Casa de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457200" y="1882808"/>
            <a:ext cx="8229600" cy="4616648"/>
          </a:xfrm>
          <a:ln w="12700" cap="sq"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Listas</a:t>
            </a:r>
            <a:r>
              <a:rPr lang="es-ES" sz="2800" dirty="0" smtClean="0"/>
              <a:t> 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de los requisitos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 la calidad.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 de características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relaciones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- 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correlaciones.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del diseño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CUÁNTOS’s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812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Pasos para enfocar una empresa al cliente.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2133600"/>
            <a:ext cx="8316912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s-ES" b="1" dirty="0"/>
              <a:t>Determinar quiénes son los clientes.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s-ES" b="1" dirty="0"/>
              <a:t>Conocer y comprender sus necesidades y expectativas.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s-ES" b="1" dirty="0"/>
              <a:t>Traducir las necesidades y expectativas al lenguaje de la empresa</a:t>
            </a:r>
            <a:r>
              <a:rPr lang="es-ES" dirty="0"/>
              <a:t>.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s-ES" b="1" dirty="0"/>
              <a:t>Evaluar el nivel de calidad alcanzado</a:t>
            </a:r>
          </a:p>
          <a:p>
            <a:pPr marL="609600" indent="-6096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s-ES" b="1" dirty="0"/>
              <a:t>Medir la satisfacción lograda</a:t>
            </a:r>
          </a:p>
        </p:txBody>
      </p:sp>
    </p:spTree>
    <p:extLst>
      <p:ext uri="{BB962C8B-B14F-4D97-AF65-F5344CB8AC3E}">
        <p14:creationId xmlns:p14="http://schemas.microsoft.com/office/powerpoint/2010/main" xmlns="" val="707160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/>
              <a:t>4. Matriz de relaciones </a:t>
            </a:r>
            <a:br>
              <a:rPr lang="es-ES" sz="4400" dirty="0" smtClean="0"/>
            </a:br>
            <a:r>
              <a:rPr lang="es-ES" sz="4400" dirty="0" err="1" smtClean="0"/>
              <a:t>QUE´s-COMO´s</a:t>
            </a:r>
            <a:endParaRPr lang="es-ES" dirty="0"/>
          </a:p>
        </p:txBody>
      </p:sp>
      <p:sp>
        <p:nvSpPr>
          <p:cNvPr id="43011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401050" cy="1331913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s-ES" sz="2600" dirty="0" smtClean="0"/>
              <a:t>Identificar en la matriz central de la casa de calidad las relaciones existentes entre cada CÓMO y cada QUÉ</a:t>
            </a:r>
          </a:p>
        </p:txBody>
      </p:sp>
      <p:grpSp>
        <p:nvGrpSpPr>
          <p:cNvPr id="43012" name="Group 2"/>
          <p:cNvGrpSpPr>
            <a:grpSpLocks/>
          </p:cNvGrpSpPr>
          <p:nvPr/>
        </p:nvGrpSpPr>
        <p:grpSpPr bwMode="auto">
          <a:xfrm>
            <a:off x="4000500" y="3000375"/>
            <a:ext cx="4783138" cy="3279775"/>
            <a:chOff x="1614" y="482"/>
            <a:chExt cx="2872" cy="2809"/>
          </a:xfrm>
        </p:grpSpPr>
        <p:sp>
          <p:nvSpPr>
            <p:cNvPr id="43014" name="Rectangle 3"/>
            <p:cNvSpPr>
              <a:spLocks noChangeArrowheads="1"/>
            </p:cNvSpPr>
            <p:nvPr/>
          </p:nvSpPr>
          <p:spPr bwMode="auto">
            <a:xfrm>
              <a:off x="338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15" name="Rectangle 4"/>
            <p:cNvSpPr>
              <a:spLocks noChangeArrowheads="1"/>
            </p:cNvSpPr>
            <p:nvPr/>
          </p:nvSpPr>
          <p:spPr bwMode="auto">
            <a:xfrm>
              <a:off x="3172" y="229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16" name="Rectangle 5"/>
            <p:cNvSpPr>
              <a:spLocks noChangeArrowheads="1"/>
            </p:cNvSpPr>
            <p:nvPr/>
          </p:nvSpPr>
          <p:spPr bwMode="auto">
            <a:xfrm>
              <a:off x="295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17" name="Rectangle 6"/>
            <p:cNvSpPr>
              <a:spLocks noChangeArrowheads="1"/>
            </p:cNvSpPr>
            <p:nvPr/>
          </p:nvSpPr>
          <p:spPr bwMode="auto">
            <a:xfrm>
              <a:off x="2738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18" name="Rectangle 7"/>
            <p:cNvSpPr>
              <a:spLocks noChangeArrowheads="1"/>
            </p:cNvSpPr>
            <p:nvPr/>
          </p:nvSpPr>
          <p:spPr bwMode="auto">
            <a:xfrm>
              <a:off x="2524" y="229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19" name="Rectangle 8"/>
            <p:cNvSpPr>
              <a:spLocks noChangeArrowheads="1"/>
            </p:cNvSpPr>
            <p:nvPr/>
          </p:nvSpPr>
          <p:spPr bwMode="auto">
            <a:xfrm>
              <a:off x="2308" y="229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0" name="Rectangle 9"/>
            <p:cNvSpPr>
              <a:spLocks noChangeArrowheads="1"/>
            </p:cNvSpPr>
            <p:nvPr/>
          </p:nvSpPr>
          <p:spPr bwMode="auto">
            <a:xfrm>
              <a:off x="338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1" name="Rectangle 10"/>
            <p:cNvSpPr>
              <a:spLocks noChangeArrowheads="1"/>
            </p:cNvSpPr>
            <p:nvPr/>
          </p:nvSpPr>
          <p:spPr bwMode="auto">
            <a:xfrm>
              <a:off x="3172" y="206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2" name="Rectangle 11"/>
            <p:cNvSpPr>
              <a:spLocks noChangeArrowheads="1"/>
            </p:cNvSpPr>
            <p:nvPr/>
          </p:nvSpPr>
          <p:spPr bwMode="auto">
            <a:xfrm>
              <a:off x="295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3" name="Rectangle 12"/>
            <p:cNvSpPr>
              <a:spLocks noChangeArrowheads="1"/>
            </p:cNvSpPr>
            <p:nvPr/>
          </p:nvSpPr>
          <p:spPr bwMode="auto">
            <a:xfrm>
              <a:off x="2738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4" name="Rectangle 13"/>
            <p:cNvSpPr>
              <a:spLocks noChangeArrowheads="1"/>
            </p:cNvSpPr>
            <p:nvPr/>
          </p:nvSpPr>
          <p:spPr bwMode="auto">
            <a:xfrm>
              <a:off x="2524" y="206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5" name="Rectangle 14"/>
            <p:cNvSpPr>
              <a:spLocks noChangeArrowheads="1"/>
            </p:cNvSpPr>
            <p:nvPr/>
          </p:nvSpPr>
          <p:spPr bwMode="auto">
            <a:xfrm>
              <a:off x="2308" y="206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6" name="Rectangle 15"/>
            <p:cNvSpPr>
              <a:spLocks noChangeArrowheads="1"/>
            </p:cNvSpPr>
            <p:nvPr/>
          </p:nvSpPr>
          <p:spPr bwMode="auto">
            <a:xfrm>
              <a:off x="338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7" name="Rectangle 16"/>
            <p:cNvSpPr>
              <a:spLocks noChangeArrowheads="1"/>
            </p:cNvSpPr>
            <p:nvPr/>
          </p:nvSpPr>
          <p:spPr bwMode="auto">
            <a:xfrm>
              <a:off x="3172" y="183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8" name="Rectangle 17"/>
            <p:cNvSpPr>
              <a:spLocks noChangeArrowheads="1"/>
            </p:cNvSpPr>
            <p:nvPr/>
          </p:nvSpPr>
          <p:spPr bwMode="auto">
            <a:xfrm>
              <a:off x="295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29" name="Rectangle 18"/>
            <p:cNvSpPr>
              <a:spLocks noChangeArrowheads="1"/>
            </p:cNvSpPr>
            <p:nvPr/>
          </p:nvSpPr>
          <p:spPr bwMode="auto">
            <a:xfrm>
              <a:off x="2738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0" name="Rectangle 19"/>
            <p:cNvSpPr>
              <a:spLocks noChangeArrowheads="1"/>
            </p:cNvSpPr>
            <p:nvPr/>
          </p:nvSpPr>
          <p:spPr bwMode="auto">
            <a:xfrm>
              <a:off x="2524" y="183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1" name="Rectangle 20"/>
            <p:cNvSpPr>
              <a:spLocks noChangeArrowheads="1"/>
            </p:cNvSpPr>
            <p:nvPr/>
          </p:nvSpPr>
          <p:spPr bwMode="auto">
            <a:xfrm>
              <a:off x="2308" y="183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2" name="Rectangle 21"/>
            <p:cNvSpPr>
              <a:spLocks noChangeArrowheads="1"/>
            </p:cNvSpPr>
            <p:nvPr/>
          </p:nvSpPr>
          <p:spPr bwMode="auto">
            <a:xfrm>
              <a:off x="338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3" name="Rectangle 22"/>
            <p:cNvSpPr>
              <a:spLocks noChangeArrowheads="1"/>
            </p:cNvSpPr>
            <p:nvPr/>
          </p:nvSpPr>
          <p:spPr bwMode="auto">
            <a:xfrm>
              <a:off x="3172" y="160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4" name="Rectangle 23"/>
            <p:cNvSpPr>
              <a:spLocks noChangeArrowheads="1"/>
            </p:cNvSpPr>
            <p:nvPr/>
          </p:nvSpPr>
          <p:spPr bwMode="auto">
            <a:xfrm>
              <a:off x="295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5" name="Rectangle 24"/>
            <p:cNvSpPr>
              <a:spLocks noChangeArrowheads="1"/>
            </p:cNvSpPr>
            <p:nvPr/>
          </p:nvSpPr>
          <p:spPr bwMode="auto">
            <a:xfrm>
              <a:off x="2738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6" name="Rectangle 25"/>
            <p:cNvSpPr>
              <a:spLocks noChangeArrowheads="1"/>
            </p:cNvSpPr>
            <p:nvPr/>
          </p:nvSpPr>
          <p:spPr bwMode="auto">
            <a:xfrm>
              <a:off x="2524" y="160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7" name="Rectangle 26"/>
            <p:cNvSpPr>
              <a:spLocks noChangeArrowheads="1"/>
            </p:cNvSpPr>
            <p:nvPr/>
          </p:nvSpPr>
          <p:spPr bwMode="auto">
            <a:xfrm>
              <a:off x="2308" y="160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8" name="Rectangle 27"/>
            <p:cNvSpPr>
              <a:spLocks noChangeArrowheads="1"/>
            </p:cNvSpPr>
            <p:nvPr/>
          </p:nvSpPr>
          <p:spPr bwMode="auto">
            <a:xfrm>
              <a:off x="338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39" name="Rectangle 28"/>
            <p:cNvSpPr>
              <a:spLocks noChangeArrowheads="1"/>
            </p:cNvSpPr>
            <p:nvPr/>
          </p:nvSpPr>
          <p:spPr bwMode="auto">
            <a:xfrm>
              <a:off x="3172" y="1379"/>
              <a:ext cx="21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0" name="Rectangle 29"/>
            <p:cNvSpPr>
              <a:spLocks noChangeArrowheads="1"/>
            </p:cNvSpPr>
            <p:nvPr/>
          </p:nvSpPr>
          <p:spPr bwMode="auto">
            <a:xfrm>
              <a:off x="295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1" name="Rectangle 30"/>
            <p:cNvSpPr>
              <a:spLocks noChangeArrowheads="1"/>
            </p:cNvSpPr>
            <p:nvPr/>
          </p:nvSpPr>
          <p:spPr bwMode="auto">
            <a:xfrm>
              <a:off x="2738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2" name="Rectangle 31"/>
            <p:cNvSpPr>
              <a:spLocks noChangeArrowheads="1"/>
            </p:cNvSpPr>
            <p:nvPr/>
          </p:nvSpPr>
          <p:spPr bwMode="auto">
            <a:xfrm>
              <a:off x="2524" y="1379"/>
              <a:ext cx="2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3" name="Rectangle 32"/>
            <p:cNvSpPr>
              <a:spLocks noChangeArrowheads="1"/>
            </p:cNvSpPr>
            <p:nvPr/>
          </p:nvSpPr>
          <p:spPr bwMode="auto">
            <a:xfrm>
              <a:off x="2308" y="1379"/>
              <a:ext cx="2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4" name="Rectangle 33"/>
            <p:cNvSpPr>
              <a:spLocks noChangeArrowheads="1"/>
            </p:cNvSpPr>
            <p:nvPr/>
          </p:nvSpPr>
          <p:spPr bwMode="auto">
            <a:xfrm>
              <a:off x="338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5" name="Rectangle 34"/>
            <p:cNvSpPr>
              <a:spLocks noChangeArrowheads="1"/>
            </p:cNvSpPr>
            <p:nvPr/>
          </p:nvSpPr>
          <p:spPr bwMode="auto">
            <a:xfrm>
              <a:off x="3172" y="1149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6" name="Rectangle 35"/>
            <p:cNvSpPr>
              <a:spLocks noChangeArrowheads="1"/>
            </p:cNvSpPr>
            <p:nvPr/>
          </p:nvSpPr>
          <p:spPr bwMode="auto">
            <a:xfrm>
              <a:off x="295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7" name="Rectangle 36"/>
            <p:cNvSpPr>
              <a:spLocks noChangeArrowheads="1"/>
            </p:cNvSpPr>
            <p:nvPr/>
          </p:nvSpPr>
          <p:spPr bwMode="auto">
            <a:xfrm>
              <a:off x="2738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8" name="Rectangle 37"/>
            <p:cNvSpPr>
              <a:spLocks noChangeArrowheads="1"/>
            </p:cNvSpPr>
            <p:nvPr/>
          </p:nvSpPr>
          <p:spPr bwMode="auto">
            <a:xfrm>
              <a:off x="2524" y="1149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49" name="Rectangle 38"/>
            <p:cNvSpPr>
              <a:spLocks noChangeArrowheads="1"/>
            </p:cNvSpPr>
            <p:nvPr/>
          </p:nvSpPr>
          <p:spPr bwMode="auto">
            <a:xfrm>
              <a:off x="2308" y="1149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3050" name="Line 39"/>
            <p:cNvSpPr>
              <a:spLocks noChangeShapeType="1"/>
            </p:cNvSpPr>
            <p:nvPr/>
          </p:nvSpPr>
          <p:spPr bwMode="auto">
            <a:xfrm>
              <a:off x="2308" y="1149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1" name="Line 40"/>
            <p:cNvSpPr>
              <a:spLocks noChangeShapeType="1"/>
            </p:cNvSpPr>
            <p:nvPr/>
          </p:nvSpPr>
          <p:spPr bwMode="auto">
            <a:xfrm>
              <a:off x="2308" y="1379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2" name="Line 41"/>
            <p:cNvSpPr>
              <a:spLocks noChangeShapeType="1"/>
            </p:cNvSpPr>
            <p:nvPr/>
          </p:nvSpPr>
          <p:spPr bwMode="auto">
            <a:xfrm>
              <a:off x="2308" y="160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3" name="Line 42"/>
            <p:cNvSpPr>
              <a:spLocks noChangeShapeType="1"/>
            </p:cNvSpPr>
            <p:nvPr/>
          </p:nvSpPr>
          <p:spPr bwMode="auto">
            <a:xfrm>
              <a:off x="2308" y="183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4" name="Line 43"/>
            <p:cNvSpPr>
              <a:spLocks noChangeShapeType="1"/>
            </p:cNvSpPr>
            <p:nvPr/>
          </p:nvSpPr>
          <p:spPr bwMode="auto">
            <a:xfrm>
              <a:off x="2308" y="206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5" name="Line 44"/>
            <p:cNvSpPr>
              <a:spLocks noChangeShapeType="1"/>
            </p:cNvSpPr>
            <p:nvPr/>
          </p:nvSpPr>
          <p:spPr bwMode="auto">
            <a:xfrm>
              <a:off x="2308" y="229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6" name="Line 45"/>
            <p:cNvSpPr>
              <a:spLocks noChangeShapeType="1"/>
            </p:cNvSpPr>
            <p:nvPr/>
          </p:nvSpPr>
          <p:spPr bwMode="auto">
            <a:xfrm>
              <a:off x="2308" y="2528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7" name="Line 46"/>
            <p:cNvSpPr>
              <a:spLocks noChangeShapeType="1"/>
            </p:cNvSpPr>
            <p:nvPr/>
          </p:nvSpPr>
          <p:spPr bwMode="auto">
            <a:xfrm>
              <a:off x="2308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8" name="Line 47"/>
            <p:cNvSpPr>
              <a:spLocks noChangeShapeType="1"/>
            </p:cNvSpPr>
            <p:nvPr/>
          </p:nvSpPr>
          <p:spPr bwMode="auto">
            <a:xfrm>
              <a:off x="2524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59" name="Line 48"/>
            <p:cNvSpPr>
              <a:spLocks noChangeShapeType="1"/>
            </p:cNvSpPr>
            <p:nvPr/>
          </p:nvSpPr>
          <p:spPr bwMode="auto">
            <a:xfrm>
              <a:off x="2738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60" name="Line 49"/>
            <p:cNvSpPr>
              <a:spLocks noChangeShapeType="1"/>
            </p:cNvSpPr>
            <p:nvPr/>
          </p:nvSpPr>
          <p:spPr bwMode="auto">
            <a:xfrm>
              <a:off x="295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61" name="Line 50"/>
            <p:cNvSpPr>
              <a:spLocks noChangeShapeType="1"/>
            </p:cNvSpPr>
            <p:nvPr/>
          </p:nvSpPr>
          <p:spPr bwMode="auto">
            <a:xfrm>
              <a:off x="3172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62" name="Line 51"/>
            <p:cNvSpPr>
              <a:spLocks noChangeShapeType="1"/>
            </p:cNvSpPr>
            <p:nvPr/>
          </p:nvSpPr>
          <p:spPr bwMode="auto">
            <a:xfrm>
              <a:off x="338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63" name="Line 52"/>
            <p:cNvSpPr>
              <a:spLocks noChangeShapeType="1"/>
            </p:cNvSpPr>
            <p:nvPr/>
          </p:nvSpPr>
          <p:spPr bwMode="auto">
            <a:xfrm>
              <a:off x="3602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3064" name="Rectangle 53"/>
            <p:cNvSpPr>
              <a:spLocks noChangeArrowheads="1"/>
            </p:cNvSpPr>
            <p:nvPr/>
          </p:nvSpPr>
          <p:spPr bwMode="auto">
            <a:xfrm>
              <a:off x="2308" y="2524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65" name="Rectangle 54"/>
            <p:cNvSpPr>
              <a:spLocks noChangeArrowheads="1"/>
            </p:cNvSpPr>
            <p:nvPr/>
          </p:nvSpPr>
          <p:spPr bwMode="auto">
            <a:xfrm>
              <a:off x="2308" y="2780"/>
              <a:ext cx="1294" cy="25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66" name="Rectangle 55"/>
            <p:cNvSpPr>
              <a:spLocks noChangeArrowheads="1"/>
            </p:cNvSpPr>
            <p:nvPr/>
          </p:nvSpPr>
          <p:spPr bwMode="auto">
            <a:xfrm>
              <a:off x="2308" y="3035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67" name="Rectangle 59"/>
            <p:cNvSpPr>
              <a:spLocks noChangeArrowheads="1"/>
            </p:cNvSpPr>
            <p:nvPr/>
          </p:nvSpPr>
          <p:spPr bwMode="auto">
            <a:xfrm rot="-5400000">
              <a:off x="3041" y="1710"/>
              <a:ext cx="1375" cy="25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68" name="Rectangle 61"/>
            <p:cNvSpPr>
              <a:spLocks noChangeArrowheads="1"/>
            </p:cNvSpPr>
            <p:nvPr/>
          </p:nvSpPr>
          <p:spPr bwMode="auto">
            <a:xfrm rot="-5400000">
              <a:off x="3293" y="1711"/>
              <a:ext cx="1375" cy="25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69" name="Rectangle 63"/>
            <p:cNvSpPr>
              <a:spLocks noChangeArrowheads="1"/>
            </p:cNvSpPr>
            <p:nvPr/>
          </p:nvSpPr>
          <p:spPr bwMode="auto">
            <a:xfrm rot="-5400000">
              <a:off x="3609" y="1647"/>
              <a:ext cx="1375" cy="37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70" name="Rectangle 65"/>
            <p:cNvSpPr>
              <a:spLocks noChangeArrowheads="1"/>
            </p:cNvSpPr>
            <p:nvPr/>
          </p:nvSpPr>
          <p:spPr bwMode="auto">
            <a:xfrm>
              <a:off x="2308" y="898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71" name="AutoShape 67"/>
            <p:cNvSpPr>
              <a:spLocks noChangeArrowheads="1"/>
            </p:cNvSpPr>
            <p:nvPr/>
          </p:nvSpPr>
          <p:spPr bwMode="auto">
            <a:xfrm>
              <a:off x="2316" y="482"/>
              <a:ext cx="1278" cy="41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3072" name="Rectangle 69"/>
            <p:cNvSpPr>
              <a:spLocks noChangeArrowheads="1"/>
            </p:cNvSpPr>
            <p:nvPr/>
          </p:nvSpPr>
          <p:spPr bwMode="auto">
            <a:xfrm rot="-5400000">
              <a:off x="1273" y="1495"/>
              <a:ext cx="1375" cy="69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127" name="126 Elipse"/>
          <p:cNvSpPr/>
          <p:nvPr/>
        </p:nvSpPr>
        <p:spPr>
          <a:xfrm>
            <a:off x="4929188" y="3643313"/>
            <a:ext cx="2571750" cy="1857375"/>
          </a:xfrm>
          <a:prstGeom prst="ellipse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167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4. Matriz de relaciones </a:t>
            </a:r>
            <a:b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s-ES" sz="4400" dirty="0" err="1" smtClean="0">
                <a:solidFill>
                  <a:schemeClr val="accent4">
                    <a:lumMod val="75000"/>
                  </a:schemeClr>
                </a:solidFill>
              </a:rPr>
              <a:t>QUE´s-COMO´s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4038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401050" cy="2546350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Identificar para cada característica de calidad los requisitos que puede ayudar a cumplir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El grado de relación  se determina verificando:</a:t>
            </a:r>
          </a:p>
          <a:p>
            <a:pPr marL="457200" indent="-457200" eaLnBrk="1" hangingPunct="1">
              <a:spcBef>
                <a:spcPct val="50000"/>
              </a:spcBef>
              <a:buFont typeface="Wingdings 2" pitchFamily="18" charset="2"/>
              <a:buNone/>
            </a:pPr>
            <a:r>
              <a:rPr lang="es-ES" sz="2600" smtClean="0"/>
              <a:t>	¿si actúo sobre el indicador, aseguro el cumplimiento del requisito?</a:t>
            </a:r>
          </a:p>
          <a:p>
            <a:pPr marL="457200" indent="-457200" eaLnBrk="1" hangingPunct="1">
              <a:spcBef>
                <a:spcPct val="50000"/>
              </a:spcBef>
            </a:pPr>
            <a:endParaRPr lang="es-ES" sz="2600" smtClean="0"/>
          </a:p>
          <a:p>
            <a:pPr marL="457200" indent="-457200" eaLnBrk="1" hangingPunct="1">
              <a:spcBef>
                <a:spcPct val="50000"/>
              </a:spcBef>
              <a:buFont typeface="Wingdings 2" pitchFamily="18" charset="2"/>
              <a:buNone/>
            </a:pPr>
            <a:endParaRPr lang="es-ES" sz="2600" smtClean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71604" y="4429132"/>
            <a:ext cx="6572296" cy="233910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chemeClr val="accent1"/>
              </a:buClr>
              <a:buSzPct val="80000"/>
              <a:defRPr/>
            </a:pPr>
            <a:r>
              <a:rPr lang="es-ES" sz="2600" dirty="0"/>
              <a:t>	</a:t>
            </a:r>
            <a:r>
              <a:rPr lang="es-ES" sz="2400" dirty="0"/>
              <a:t>El peso de las relaciones es el siguiente:</a:t>
            </a:r>
          </a:p>
          <a:p>
            <a:pPr marL="914400" lvl="1" indent="-457200">
              <a:spcBef>
                <a:spcPct val="50000"/>
              </a:spcBef>
              <a:buClr>
                <a:schemeClr val="accent1"/>
              </a:buClr>
              <a:buSzPct val="80000"/>
              <a:defRPr/>
            </a:pPr>
            <a:r>
              <a:rPr lang="es-ES" sz="2000" dirty="0"/>
              <a:t>● 9 Relación fuerte</a:t>
            </a:r>
          </a:p>
          <a:p>
            <a:pPr marL="914400" lvl="1" indent="-457200">
              <a:spcBef>
                <a:spcPct val="50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/>
              <a:t>× 3 </a:t>
            </a:r>
            <a:r>
              <a:rPr lang="en-US" sz="2000" dirty="0" err="1"/>
              <a:t>Relación</a:t>
            </a:r>
            <a:r>
              <a:rPr lang="en-US" sz="2000" dirty="0"/>
              <a:t> media</a:t>
            </a:r>
          </a:p>
          <a:p>
            <a:pPr marL="914400" lvl="1" indent="-457200">
              <a:spcBef>
                <a:spcPct val="50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/>
              <a:t>○ 1 </a:t>
            </a:r>
            <a:r>
              <a:rPr lang="en-US" sz="2000" dirty="0" err="1"/>
              <a:t>Relación</a:t>
            </a:r>
            <a:r>
              <a:rPr lang="en-US" sz="2000" dirty="0"/>
              <a:t> </a:t>
            </a:r>
            <a:r>
              <a:rPr lang="en-US" sz="2000" dirty="0" err="1"/>
              <a:t>baja</a:t>
            </a:r>
            <a:r>
              <a:rPr lang="en-US" sz="2000" dirty="0"/>
              <a:t> </a:t>
            </a:r>
          </a:p>
          <a:p>
            <a:pPr marL="914400" lvl="1" indent="-457200">
              <a:spcBef>
                <a:spcPct val="50000"/>
              </a:spcBef>
              <a:buClr>
                <a:schemeClr val="accent1"/>
              </a:buClr>
              <a:buSzPct val="80000"/>
              <a:defRPr/>
            </a:pPr>
            <a:r>
              <a:rPr lang="en-US" sz="2000" dirty="0"/>
              <a:t>-     </a:t>
            </a:r>
            <a:r>
              <a:rPr lang="en-US" sz="2000" dirty="0" err="1"/>
              <a:t>Ninguna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98938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Construcción de la Casa de Calidad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 Box 5"/>
          <p:cNvSpPr txBox="1">
            <a:spLocks noGrp="1" noChangeArrowheads="1"/>
          </p:cNvSpPr>
          <p:nvPr>
            <p:ph idx="1"/>
          </p:nvPr>
        </p:nvSpPr>
        <p:spPr>
          <a:xfrm>
            <a:off x="457200" y="1882808"/>
            <a:ext cx="8229600" cy="4616648"/>
          </a:xfrm>
          <a:ln w="12700" cap="sq"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Listas</a:t>
            </a:r>
            <a:r>
              <a:rPr lang="es-ES" sz="2800" dirty="0" smtClean="0"/>
              <a:t> 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de los requisitos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 la calidad.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Lista de características de la calidad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relaciones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QUÉ’s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- 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CÓMOS’s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Matriz de correlaciones.</a:t>
            </a:r>
          </a:p>
          <a:p>
            <a:pPr marL="457200" indent="-457200" eaLnBrk="1" fontAlgn="auto" hangingPunct="1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Tabla de planificación del diseño (</a:t>
            </a:r>
            <a:r>
              <a:rPr lang="es-ES" sz="28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CUÁNTOS’s</a:t>
            </a:r>
            <a:r>
              <a:rPr lang="es-ES" sz="28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85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5. Matriz de relaciones </a:t>
            </a:r>
            <a:b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Correlaciones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6083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401050" cy="1331913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s-ES" sz="2600" dirty="0" smtClean="0"/>
              <a:t>Completamiento de la Tabla de </a:t>
            </a:r>
            <a:r>
              <a:rPr lang="es-ES" sz="2600" dirty="0"/>
              <a:t>P</a:t>
            </a:r>
            <a:r>
              <a:rPr lang="es-ES" sz="2600" dirty="0" smtClean="0"/>
              <a:t>lanificación del Diseño 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dirty="0" smtClean="0"/>
              <a:t>Basada en un conjunto de pasos</a:t>
            </a:r>
          </a:p>
        </p:txBody>
      </p:sp>
      <p:grpSp>
        <p:nvGrpSpPr>
          <p:cNvPr id="46084" name="Group 2"/>
          <p:cNvGrpSpPr>
            <a:grpSpLocks/>
          </p:cNvGrpSpPr>
          <p:nvPr/>
        </p:nvGrpSpPr>
        <p:grpSpPr bwMode="auto">
          <a:xfrm>
            <a:off x="4000500" y="3506788"/>
            <a:ext cx="4783138" cy="3279775"/>
            <a:chOff x="1614" y="482"/>
            <a:chExt cx="2872" cy="2809"/>
          </a:xfrm>
        </p:grpSpPr>
        <p:sp>
          <p:nvSpPr>
            <p:cNvPr id="46086" name="Rectangle 3"/>
            <p:cNvSpPr>
              <a:spLocks noChangeArrowheads="1"/>
            </p:cNvSpPr>
            <p:nvPr/>
          </p:nvSpPr>
          <p:spPr bwMode="auto">
            <a:xfrm>
              <a:off x="338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87" name="Rectangle 4"/>
            <p:cNvSpPr>
              <a:spLocks noChangeArrowheads="1"/>
            </p:cNvSpPr>
            <p:nvPr/>
          </p:nvSpPr>
          <p:spPr bwMode="auto">
            <a:xfrm>
              <a:off x="3172" y="229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88" name="Rectangle 5"/>
            <p:cNvSpPr>
              <a:spLocks noChangeArrowheads="1"/>
            </p:cNvSpPr>
            <p:nvPr/>
          </p:nvSpPr>
          <p:spPr bwMode="auto">
            <a:xfrm>
              <a:off x="295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89" name="Rectangle 6"/>
            <p:cNvSpPr>
              <a:spLocks noChangeArrowheads="1"/>
            </p:cNvSpPr>
            <p:nvPr/>
          </p:nvSpPr>
          <p:spPr bwMode="auto">
            <a:xfrm>
              <a:off x="2738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0" name="Rectangle 7"/>
            <p:cNvSpPr>
              <a:spLocks noChangeArrowheads="1"/>
            </p:cNvSpPr>
            <p:nvPr/>
          </p:nvSpPr>
          <p:spPr bwMode="auto">
            <a:xfrm>
              <a:off x="2524" y="229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1" name="Rectangle 8"/>
            <p:cNvSpPr>
              <a:spLocks noChangeArrowheads="1"/>
            </p:cNvSpPr>
            <p:nvPr/>
          </p:nvSpPr>
          <p:spPr bwMode="auto">
            <a:xfrm>
              <a:off x="2308" y="229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2" name="Rectangle 9"/>
            <p:cNvSpPr>
              <a:spLocks noChangeArrowheads="1"/>
            </p:cNvSpPr>
            <p:nvPr/>
          </p:nvSpPr>
          <p:spPr bwMode="auto">
            <a:xfrm>
              <a:off x="338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3" name="Rectangle 10"/>
            <p:cNvSpPr>
              <a:spLocks noChangeArrowheads="1"/>
            </p:cNvSpPr>
            <p:nvPr/>
          </p:nvSpPr>
          <p:spPr bwMode="auto">
            <a:xfrm>
              <a:off x="3172" y="206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4" name="Rectangle 11"/>
            <p:cNvSpPr>
              <a:spLocks noChangeArrowheads="1"/>
            </p:cNvSpPr>
            <p:nvPr/>
          </p:nvSpPr>
          <p:spPr bwMode="auto">
            <a:xfrm>
              <a:off x="295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5" name="Rectangle 12"/>
            <p:cNvSpPr>
              <a:spLocks noChangeArrowheads="1"/>
            </p:cNvSpPr>
            <p:nvPr/>
          </p:nvSpPr>
          <p:spPr bwMode="auto">
            <a:xfrm>
              <a:off x="2738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6" name="Rectangle 13"/>
            <p:cNvSpPr>
              <a:spLocks noChangeArrowheads="1"/>
            </p:cNvSpPr>
            <p:nvPr/>
          </p:nvSpPr>
          <p:spPr bwMode="auto">
            <a:xfrm>
              <a:off x="2524" y="206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7" name="Rectangle 14"/>
            <p:cNvSpPr>
              <a:spLocks noChangeArrowheads="1"/>
            </p:cNvSpPr>
            <p:nvPr/>
          </p:nvSpPr>
          <p:spPr bwMode="auto">
            <a:xfrm>
              <a:off x="2308" y="206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8" name="Rectangle 15"/>
            <p:cNvSpPr>
              <a:spLocks noChangeArrowheads="1"/>
            </p:cNvSpPr>
            <p:nvPr/>
          </p:nvSpPr>
          <p:spPr bwMode="auto">
            <a:xfrm>
              <a:off x="338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099" name="Rectangle 16"/>
            <p:cNvSpPr>
              <a:spLocks noChangeArrowheads="1"/>
            </p:cNvSpPr>
            <p:nvPr/>
          </p:nvSpPr>
          <p:spPr bwMode="auto">
            <a:xfrm>
              <a:off x="3172" y="183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0" name="Rectangle 17"/>
            <p:cNvSpPr>
              <a:spLocks noChangeArrowheads="1"/>
            </p:cNvSpPr>
            <p:nvPr/>
          </p:nvSpPr>
          <p:spPr bwMode="auto">
            <a:xfrm>
              <a:off x="295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1" name="Rectangle 18"/>
            <p:cNvSpPr>
              <a:spLocks noChangeArrowheads="1"/>
            </p:cNvSpPr>
            <p:nvPr/>
          </p:nvSpPr>
          <p:spPr bwMode="auto">
            <a:xfrm>
              <a:off x="2738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2" name="Rectangle 19"/>
            <p:cNvSpPr>
              <a:spLocks noChangeArrowheads="1"/>
            </p:cNvSpPr>
            <p:nvPr/>
          </p:nvSpPr>
          <p:spPr bwMode="auto">
            <a:xfrm>
              <a:off x="2524" y="183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3" name="Rectangle 20"/>
            <p:cNvSpPr>
              <a:spLocks noChangeArrowheads="1"/>
            </p:cNvSpPr>
            <p:nvPr/>
          </p:nvSpPr>
          <p:spPr bwMode="auto">
            <a:xfrm>
              <a:off x="2308" y="183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4" name="Rectangle 21"/>
            <p:cNvSpPr>
              <a:spLocks noChangeArrowheads="1"/>
            </p:cNvSpPr>
            <p:nvPr/>
          </p:nvSpPr>
          <p:spPr bwMode="auto">
            <a:xfrm>
              <a:off x="338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5" name="Rectangle 22"/>
            <p:cNvSpPr>
              <a:spLocks noChangeArrowheads="1"/>
            </p:cNvSpPr>
            <p:nvPr/>
          </p:nvSpPr>
          <p:spPr bwMode="auto">
            <a:xfrm>
              <a:off x="3172" y="160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6" name="Rectangle 23"/>
            <p:cNvSpPr>
              <a:spLocks noChangeArrowheads="1"/>
            </p:cNvSpPr>
            <p:nvPr/>
          </p:nvSpPr>
          <p:spPr bwMode="auto">
            <a:xfrm>
              <a:off x="295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7" name="Rectangle 24"/>
            <p:cNvSpPr>
              <a:spLocks noChangeArrowheads="1"/>
            </p:cNvSpPr>
            <p:nvPr/>
          </p:nvSpPr>
          <p:spPr bwMode="auto">
            <a:xfrm>
              <a:off x="2738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8" name="Rectangle 25"/>
            <p:cNvSpPr>
              <a:spLocks noChangeArrowheads="1"/>
            </p:cNvSpPr>
            <p:nvPr/>
          </p:nvSpPr>
          <p:spPr bwMode="auto">
            <a:xfrm>
              <a:off x="2524" y="160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09" name="Rectangle 26"/>
            <p:cNvSpPr>
              <a:spLocks noChangeArrowheads="1"/>
            </p:cNvSpPr>
            <p:nvPr/>
          </p:nvSpPr>
          <p:spPr bwMode="auto">
            <a:xfrm>
              <a:off x="2308" y="160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0" name="Rectangle 27"/>
            <p:cNvSpPr>
              <a:spLocks noChangeArrowheads="1"/>
            </p:cNvSpPr>
            <p:nvPr/>
          </p:nvSpPr>
          <p:spPr bwMode="auto">
            <a:xfrm>
              <a:off x="338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1" name="Rectangle 28"/>
            <p:cNvSpPr>
              <a:spLocks noChangeArrowheads="1"/>
            </p:cNvSpPr>
            <p:nvPr/>
          </p:nvSpPr>
          <p:spPr bwMode="auto">
            <a:xfrm>
              <a:off x="3172" y="1379"/>
              <a:ext cx="21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2" name="Rectangle 29"/>
            <p:cNvSpPr>
              <a:spLocks noChangeArrowheads="1"/>
            </p:cNvSpPr>
            <p:nvPr/>
          </p:nvSpPr>
          <p:spPr bwMode="auto">
            <a:xfrm>
              <a:off x="295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3" name="Rectangle 30"/>
            <p:cNvSpPr>
              <a:spLocks noChangeArrowheads="1"/>
            </p:cNvSpPr>
            <p:nvPr/>
          </p:nvSpPr>
          <p:spPr bwMode="auto">
            <a:xfrm>
              <a:off x="2738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4" name="Rectangle 31"/>
            <p:cNvSpPr>
              <a:spLocks noChangeArrowheads="1"/>
            </p:cNvSpPr>
            <p:nvPr/>
          </p:nvSpPr>
          <p:spPr bwMode="auto">
            <a:xfrm>
              <a:off x="2524" y="1379"/>
              <a:ext cx="2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5" name="Rectangle 32"/>
            <p:cNvSpPr>
              <a:spLocks noChangeArrowheads="1"/>
            </p:cNvSpPr>
            <p:nvPr/>
          </p:nvSpPr>
          <p:spPr bwMode="auto">
            <a:xfrm>
              <a:off x="2308" y="1379"/>
              <a:ext cx="2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6" name="Rectangle 33"/>
            <p:cNvSpPr>
              <a:spLocks noChangeArrowheads="1"/>
            </p:cNvSpPr>
            <p:nvPr/>
          </p:nvSpPr>
          <p:spPr bwMode="auto">
            <a:xfrm>
              <a:off x="338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7" name="Rectangle 34"/>
            <p:cNvSpPr>
              <a:spLocks noChangeArrowheads="1"/>
            </p:cNvSpPr>
            <p:nvPr/>
          </p:nvSpPr>
          <p:spPr bwMode="auto">
            <a:xfrm>
              <a:off x="3172" y="1149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8" name="Rectangle 35"/>
            <p:cNvSpPr>
              <a:spLocks noChangeArrowheads="1"/>
            </p:cNvSpPr>
            <p:nvPr/>
          </p:nvSpPr>
          <p:spPr bwMode="auto">
            <a:xfrm>
              <a:off x="295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19" name="Rectangle 36"/>
            <p:cNvSpPr>
              <a:spLocks noChangeArrowheads="1"/>
            </p:cNvSpPr>
            <p:nvPr/>
          </p:nvSpPr>
          <p:spPr bwMode="auto">
            <a:xfrm>
              <a:off x="2738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20" name="Rectangle 37"/>
            <p:cNvSpPr>
              <a:spLocks noChangeArrowheads="1"/>
            </p:cNvSpPr>
            <p:nvPr/>
          </p:nvSpPr>
          <p:spPr bwMode="auto">
            <a:xfrm>
              <a:off x="2524" y="1149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21" name="Rectangle 38"/>
            <p:cNvSpPr>
              <a:spLocks noChangeArrowheads="1"/>
            </p:cNvSpPr>
            <p:nvPr/>
          </p:nvSpPr>
          <p:spPr bwMode="auto">
            <a:xfrm>
              <a:off x="2308" y="1149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6122" name="Line 39"/>
            <p:cNvSpPr>
              <a:spLocks noChangeShapeType="1"/>
            </p:cNvSpPr>
            <p:nvPr/>
          </p:nvSpPr>
          <p:spPr bwMode="auto">
            <a:xfrm>
              <a:off x="2308" y="1149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3" name="Line 40"/>
            <p:cNvSpPr>
              <a:spLocks noChangeShapeType="1"/>
            </p:cNvSpPr>
            <p:nvPr/>
          </p:nvSpPr>
          <p:spPr bwMode="auto">
            <a:xfrm>
              <a:off x="2308" y="1379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4" name="Line 41"/>
            <p:cNvSpPr>
              <a:spLocks noChangeShapeType="1"/>
            </p:cNvSpPr>
            <p:nvPr/>
          </p:nvSpPr>
          <p:spPr bwMode="auto">
            <a:xfrm>
              <a:off x="2308" y="160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5" name="Line 42"/>
            <p:cNvSpPr>
              <a:spLocks noChangeShapeType="1"/>
            </p:cNvSpPr>
            <p:nvPr/>
          </p:nvSpPr>
          <p:spPr bwMode="auto">
            <a:xfrm>
              <a:off x="2308" y="183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6" name="Line 43"/>
            <p:cNvSpPr>
              <a:spLocks noChangeShapeType="1"/>
            </p:cNvSpPr>
            <p:nvPr/>
          </p:nvSpPr>
          <p:spPr bwMode="auto">
            <a:xfrm>
              <a:off x="2308" y="206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7" name="Line 44"/>
            <p:cNvSpPr>
              <a:spLocks noChangeShapeType="1"/>
            </p:cNvSpPr>
            <p:nvPr/>
          </p:nvSpPr>
          <p:spPr bwMode="auto">
            <a:xfrm>
              <a:off x="2308" y="229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8" name="Line 45"/>
            <p:cNvSpPr>
              <a:spLocks noChangeShapeType="1"/>
            </p:cNvSpPr>
            <p:nvPr/>
          </p:nvSpPr>
          <p:spPr bwMode="auto">
            <a:xfrm>
              <a:off x="2308" y="2528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29" name="Line 46"/>
            <p:cNvSpPr>
              <a:spLocks noChangeShapeType="1"/>
            </p:cNvSpPr>
            <p:nvPr/>
          </p:nvSpPr>
          <p:spPr bwMode="auto">
            <a:xfrm>
              <a:off x="2308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0" name="Line 47"/>
            <p:cNvSpPr>
              <a:spLocks noChangeShapeType="1"/>
            </p:cNvSpPr>
            <p:nvPr/>
          </p:nvSpPr>
          <p:spPr bwMode="auto">
            <a:xfrm>
              <a:off x="2524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1" name="Line 48"/>
            <p:cNvSpPr>
              <a:spLocks noChangeShapeType="1"/>
            </p:cNvSpPr>
            <p:nvPr/>
          </p:nvSpPr>
          <p:spPr bwMode="auto">
            <a:xfrm>
              <a:off x="2738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2" name="Line 49"/>
            <p:cNvSpPr>
              <a:spLocks noChangeShapeType="1"/>
            </p:cNvSpPr>
            <p:nvPr/>
          </p:nvSpPr>
          <p:spPr bwMode="auto">
            <a:xfrm>
              <a:off x="295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3" name="Line 50"/>
            <p:cNvSpPr>
              <a:spLocks noChangeShapeType="1"/>
            </p:cNvSpPr>
            <p:nvPr/>
          </p:nvSpPr>
          <p:spPr bwMode="auto">
            <a:xfrm>
              <a:off x="3172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4" name="Line 51"/>
            <p:cNvSpPr>
              <a:spLocks noChangeShapeType="1"/>
            </p:cNvSpPr>
            <p:nvPr/>
          </p:nvSpPr>
          <p:spPr bwMode="auto">
            <a:xfrm>
              <a:off x="338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5" name="Line 52"/>
            <p:cNvSpPr>
              <a:spLocks noChangeShapeType="1"/>
            </p:cNvSpPr>
            <p:nvPr/>
          </p:nvSpPr>
          <p:spPr bwMode="auto">
            <a:xfrm>
              <a:off x="3602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6136" name="Rectangle 53"/>
            <p:cNvSpPr>
              <a:spLocks noChangeArrowheads="1"/>
            </p:cNvSpPr>
            <p:nvPr/>
          </p:nvSpPr>
          <p:spPr bwMode="auto">
            <a:xfrm>
              <a:off x="2308" y="2524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37" name="Rectangle 54"/>
            <p:cNvSpPr>
              <a:spLocks noChangeArrowheads="1"/>
            </p:cNvSpPr>
            <p:nvPr/>
          </p:nvSpPr>
          <p:spPr bwMode="auto">
            <a:xfrm>
              <a:off x="2308" y="2780"/>
              <a:ext cx="1294" cy="25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38" name="Rectangle 55"/>
            <p:cNvSpPr>
              <a:spLocks noChangeArrowheads="1"/>
            </p:cNvSpPr>
            <p:nvPr/>
          </p:nvSpPr>
          <p:spPr bwMode="auto">
            <a:xfrm>
              <a:off x="2308" y="3035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39" name="Rectangle 59"/>
            <p:cNvSpPr>
              <a:spLocks noChangeArrowheads="1"/>
            </p:cNvSpPr>
            <p:nvPr/>
          </p:nvSpPr>
          <p:spPr bwMode="auto">
            <a:xfrm rot="-5400000">
              <a:off x="3041" y="1710"/>
              <a:ext cx="1375" cy="25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40" name="Rectangle 61"/>
            <p:cNvSpPr>
              <a:spLocks noChangeArrowheads="1"/>
            </p:cNvSpPr>
            <p:nvPr/>
          </p:nvSpPr>
          <p:spPr bwMode="auto">
            <a:xfrm rot="-5400000">
              <a:off x="3293" y="1711"/>
              <a:ext cx="1375" cy="25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41" name="Rectangle 63"/>
            <p:cNvSpPr>
              <a:spLocks noChangeArrowheads="1"/>
            </p:cNvSpPr>
            <p:nvPr/>
          </p:nvSpPr>
          <p:spPr bwMode="auto">
            <a:xfrm rot="-5400000">
              <a:off x="3609" y="1647"/>
              <a:ext cx="1375" cy="37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42" name="Rectangle 65"/>
            <p:cNvSpPr>
              <a:spLocks noChangeArrowheads="1"/>
            </p:cNvSpPr>
            <p:nvPr/>
          </p:nvSpPr>
          <p:spPr bwMode="auto">
            <a:xfrm>
              <a:off x="2308" y="898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43" name="AutoShape 67"/>
            <p:cNvSpPr>
              <a:spLocks noChangeArrowheads="1"/>
            </p:cNvSpPr>
            <p:nvPr/>
          </p:nvSpPr>
          <p:spPr bwMode="auto">
            <a:xfrm>
              <a:off x="2316" y="482"/>
              <a:ext cx="1278" cy="41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6144" name="Rectangle 69"/>
            <p:cNvSpPr>
              <a:spLocks noChangeArrowheads="1"/>
            </p:cNvSpPr>
            <p:nvPr/>
          </p:nvSpPr>
          <p:spPr bwMode="auto">
            <a:xfrm rot="-5400000">
              <a:off x="1273" y="1495"/>
              <a:ext cx="1375" cy="69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127" name="126 Elipse"/>
          <p:cNvSpPr/>
          <p:nvPr/>
        </p:nvSpPr>
        <p:spPr>
          <a:xfrm>
            <a:off x="5143500" y="3500438"/>
            <a:ext cx="2214563" cy="785812"/>
          </a:xfrm>
          <a:prstGeom prst="ellipse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4569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5. Matriz de relaciones </a:t>
            </a:r>
            <a:b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Correlaciones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7106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760913"/>
          </a:xfrm>
        </p:spPr>
        <p:txBody>
          <a:bodyPr/>
          <a:lstStyle/>
          <a:p>
            <a:pPr eaLnBrk="1" hangingPunct="1"/>
            <a:r>
              <a:rPr lang="es-ES" sz="2600" dirty="0" smtClean="0"/>
              <a:t>Paso 1. Establecer en la fila 1 (Tabla de Planificación del Diseño) la dirección de mejora para cada COMO:</a:t>
            </a:r>
          </a:p>
          <a:p>
            <a:pPr eaLnBrk="1" hangingPunct="1">
              <a:buFont typeface="Wingdings 2" pitchFamily="18" charset="2"/>
              <a:buNone/>
            </a:pPr>
            <a:endParaRPr lang="es-ES" sz="3200" b="1" dirty="0" smtClean="0">
              <a:solidFill>
                <a:schemeClr val="bg1"/>
              </a:solidFill>
            </a:endParaRPr>
          </a:p>
          <a:p>
            <a:pPr lvl="1" eaLnBrk="1" hangingPunct="1"/>
            <a:endParaRPr lang="es-ES" sz="2000" dirty="0" smtClean="0"/>
          </a:p>
        </p:txBody>
      </p:sp>
      <p:sp>
        <p:nvSpPr>
          <p:cNvPr id="9" name="8 Rectángulo"/>
          <p:cNvSpPr/>
          <p:nvPr/>
        </p:nvSpPr>
        <p:spPr>
          <a:xfrm>
            <a:off x="152400" y="2819400"/>
            <a:ext cx="8501062" cy="500063"/>
          </a:xfrm>
          <a:prstGeom prst="rect">
            <a:avLst/>
          </a:prstGeom>
          <a:gradFill flip="none" rotWithShape="1">
            <a:lin ang="27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Dirección de Mejora	↑ Maximizar 	↓ Minimizar 	− Objetivo </a:t>
            </a:r>
          </a:p>
        </p:txBody>
      </p:sp>
    </p:spTree>
    <p:extLst>
      <p:ext uri="{BB962C8B-B14F-4D97-AF65-F5344CB8AC3E}">
        <p14:creationId xmlns:p14="http://schemas.microsoft.com/office/powerpoint/2010/main" xmlns="" val="182193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5. Matriz de relaciones </a:t>
            </a:r>
            <a:b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Correlaciones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8130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760913"/>
          </a:xfrm>
        </p:spPr>
        <p:txBody>
          <a:bodyPr/>
          <a:lstStyle/>
          <a:p>
            <a:pPr eaLnBrk="1" hangingPunct="1"/>
            <a:r>
              <a:rPr lang="es-ES" sz="2600" dirty="0" smtClean="0"/>
              <a:t>Paso 2. Señalar en el "tejado" de la casa (triángulo superior) las correlaciones existentes entre los </a:t>
            </a:r>
            <a:r>
              <a:rPr lang="es-ES" sz="2600" dirty="0" err="1" smtClean="0"/>
              <a:t>CÓMO´s</a:t>
            </a:r>
            <a:r>
              <a:rPr lang="es-ES" sz="2600" dirty="0" smtClean="0"/>
              <a:t>. </a:t>
            </a:r>
          </a:p>
          <a:p>
            <a:pPr eaLnBrk="1" hangingPunct="1"/>
            <a:r>
              <a:rPr lang="es-ES" sz="2600" dirty="0" smtClean="0"/>
              <a:t>Se determina analizando para cada CÓMO ¿si mejoro este indicador, mejoro o empeoro este otro?. Utilizar los símbolos siguientes:</a:t>
            </a:r>
          </a:p>
          <a:p>
            <a:pPr eaLnBrk="1" hangingPunct="1"/>
            <a:endParaRPr lang="es-ES" sz="2600" dirty="0" smtClean="0"/>
          </a:p>
          <a:p>
            <a:pPr eaLnBrk="1" hangingPunct="1">
              <a:buFont typeface="Wingdings 2" pitchFamily="18" charset="2"/>
              <a:buNone/>
            </a:pPr>
            <a:endParaRPr lang="es-ES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14313" y="4572000"/>
            <a:ext cx="8643937" cy="928688"/>
          </a:xfrm>
          <a:prstGeom prst="rect">
            <a:avLst/>
          </a:prstGeom>
          <a:gradFill flip="none" rotWithShape="1">
            <a:lin ang="27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Correlaciones </a:t>
            </a:r>
            <a:r>
              <a:rPr lang="es-ES" dirty="0">
                <a:sym typeface="Monotype Sorts" charset="2"/>
              </a:rPr>
              <a:t>++</a:t>
            </a:r>
            <a:r>
              <a:rPr lang="es-ES" dirty="0"/>
              <a:t> positiva fuerte  </a:t>
            </a:r>
            <a:r>
              <a:rPr lang="es-ES" dirty="0">
                <a:sym typeface="Monotype Sorts" charset="2"/>
              </a:rPr>
              <a:t> +</a:t>
            </a:r>
            <a:r>
              <a:rPr lang="es-ES" dirty="0"/>
              <a:t>positiva  X negativa  XX negativa fuerte           </a:t>
            </a:r>
          </a:p>
          <a:p>
            <a:pPr algn="ctr">
              <a:defRPr/>
            </a:pPr>
            <a:r>
              <a:rPr lang="es-ES" dirty="0"/>
              <a:t>	-  ninguna</a:t>
            </a:r>
          </a:p>
        </p:txBody>
      </p:sp>
    </p:spTree>
    <p:extLst>
      <p:ext uri="{BB962C8B-B14F-4D97-AF65-F5344CB8AC3E}">
        <p14:creationId xmlns:p14="http://schemas.microsoft.com/office/powerpoint/2010/main" xmlns="" val="13216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398587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9155" name="2 Marcador de contenido"/>
          <p:cNvSpPr>
            <a:spLocks noGrp="1"/>
          </p:cNvSpPr>
          <p:nvPr>
            <p:ph idx="1"/>
          </p:nvPr>
        </p:nvSpPr>
        <p:spPr>
          <a:xfrm>
            <a:off x="457200" y="1882775"/>
            <a:ext cx="8401050" cy="1331913"/>
          </a:xfrm>
        </p:spPr>
        <p:txBody>
          <a:bodyPr/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Completamiento de la Tabla de planificación del Diseño 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s-ES" sz="2600" smtClean="0"/>
              <a:t>Basada en un conjunto de pasos</a:t>
            </a:r>
          </a:p>
        </p:txBody>
      </p:sp>
      <p:grpSp>
        <p:nvGrpSpPr>
          <p:cNvPr id="49156" name="Group 2"/>
          <p:cNvGrpSpPr>
            <a:grpSpLocks/>
          </p:cNvGrpSpPr>
          <p:nvPr/>
        </p:nvGrpSpPr>
        <p:grpSpPr bwMode="auto">
          <a:xfrm>
            <a:off x="4000500" y="3429000"/>
            <a:ext cx="4783138" cy="3279775"/>
            <a:chOff x="1614" y="482"/>
            <a:chExt cx="2872" cy="2809"/>
          </a:xfrm>
        </p:grpSpPr>
        <p:sp>
          <p:nvSpPr>
            <p:cNvPr id="49158" name="Rectangle 3"/>
            <p:cNvSpPr>
              <a:spLocks noChangeArrowheads="1"/>
            </p:cNvSpPr>
            <p:nvPr/>
          </p:nvSpPr>
          <p:spPr bwMode="auto">
            <a:xfrm>
              <a:off x="338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59" name="Rectangle 4"/>
            <p:cNvSpPr>
              <a:spLocks noChangeArrowheads="1"/>
            </p:cNvSpPr>
            <p:nvPr/>
          </p:nvSpPr>
          <p:spPr bwMode="auto">
            <a:xfrm>
              <a:off x="3172" y="229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0" name="Rectangle 5"/>
            <p:cNvSpPr>
              <a:spLocks noChangeArrowheads="1"/>
            </p:cNvSpPr>
            <p:nvPr/>
          </p:nvSpPr>
          <p:spPr bwMode="auto">
            <a:xfrm>
              <a:off x="2955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1" name="Rectangle 6"/>
            <p:cNvSpPr>
              <a:spLocks noChangeArrowheads="1"/>
            </p:cNvSpPr>
            <p:nvPr/>
          </p:nvSpPr>
          <p:spPr bwMode="auto">
            <a:xfrm>
              <a:off x="2738" y="229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2" name="Rectangle 7"/>
            <p:cNvSpPr>
              <a:spLocks noChangeArrowheads="1"/>
            </p:cNvSpPr>
            <p:nvPr/>
          </p:nvSpPr>
          <p:spPr bwMode="auto">
            <a:xfrm>
              <a:off x="2524" y="229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3" name="Rectangle 8"/>
            <p:cNvSpPr>
              <a:spLocks noChangeArrowheads="1"/>
            </p:cNvSpPr>
            <p:nvPr/>
          </p:nvSpPr>
          <p:spPr bwMode="auto">
            <a:xfrm>
              <a:off x="2308" y="229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4" name="Rectangle 9"/>
            <p:cNvSpPr>
              <a:spLocks noChangeArrowheads="1"/>
            </p:cNvSpPr>
            <p:nvPr/>
          </p:nvSpPr>
          <p:spPr bwMode="auto">
            <a:xfrm>
              <a:off x="338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5" name="Rectangle 10"/>
            <p:cNvSpPr>
              <a:spLocks noChangeArrowheads="1"/>
            </p:cNvSpPr>
            <p:nvPr/>
          </p:nvSpPr>
          <p:spPr bwMode="auto">
            <a:xfrm>
              <a:off x="3172" y="206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6" name="Rectangle 11"/>
            <p:cNvSpPr>
              <a:spLocks noChangeArrowheads="1"/>
            </p:cNvSpPr>
            <p:nvPr/>
          </p:nvSpPr>
          <p:spPr bwMode="auto">
            <a:xfrm>
              <a:off x="2955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7" name="Rectangle 12"/>
            <p:cNvSpPr>
              <a:spLocks noChangeArrowheads="1"/>
            </p:cNvSpPr>
            <p:nvPr/>
          </p:nvSpPr>
          <p:spPr bwMode="auto">
            <a:xfrm>
              <a:off x="2738" y="206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8" name="Rectangle 13"/>
            <p:cNvSpPr>
              <a:spLocks noChangeArrowheads="1"/>
            </p:cNvSpPr>
            <p:nvPr/>
          </p:nvSpPr>
          <p:spPr bwMode="auto">
            <a:xfrm>
              <a:off x="2524" y="206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69" name="Rectangle 14"/>
            <p:cNvSpPr>
              <a:spLocks noChangeArrowheads="1"/>
            </p:cNvSpPr>
            <p:nvPr/>
          </p:nvSpPr>
          <p:spPr bwMode="auto">
            <a:xfrm>
              <a:off x="2308" y="206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0" name="Rectangle 15"/>
            <p:cNvSpPr>
              <a:spLocks noChangeArrowheads="1"/>
            </p:cNvSpPr>
            <p:nvPr/>
          </p:nvSpPr>
          <p:spPr bwMode="auto">
            <a:xfrm>
              <a:off x="338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1" name="Rectangle 16"/>
            <p:cNvSpPr>
              <a:spLocks noChangeArrowheads="1"/>
            </p:cNvSpPr>
            <p:nvPr/>
          </p:nvSpPr>
          <p:spPr bwMode="auto">
            <a:xfrm>
              <a:off x="3172" y="183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2" name="Rectangle 17"/>
            <p:cNvSpPr>
              <a:spLocks noChangeArrowheads="1"/>
            </p:cNvSpPr>
            <p:nvPr/>
          </p:nvSpPr>
          <p:spPr bwMode="auto">
            <a:xfrm>
              <a:off x="2955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3" name="Rectangle 18"/>
            <p:cNvSpPr>
              <a:spLocks noChangeArrowheads="1"/>
            </p:cNvSpPr>
            <p:nvPr/>
          </p:nvSpPr>
          <p:spPr bwMode="auto">
            <a:xfrm>
              <a:off x="2738" y="183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4" name="Rectangle 19"/>
            <p:cNvSpPr>
              <a:spLocks noChangeArrowheads="1"/>
            </p:cNvSpPr>
            <p:nvPr/>
          </p:nvSpPr>
          <p:spPr bwMode="auto">
            <a:xfrm>
              <a:off x="2524" y="183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5" name="Rectangle 20"/>
            <p:cNvSpPr>
              <a:spLocks noChangeArrowheads="1"/>
            </p:cNvSpPr>
            <p:nvPr/>
          </p:nvSpPr>
          <p:spPr bwMode="auto">
            <a:xfrm>
              <a:off x="2308" y="183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6" name="Rectangle 21"/>
            <p:cNvSpPr>
              <a:spLocks noChangeArrowheads="1"/>
            </p:cNvSpPr>
            <p:nvPr/>
          </p:nvSpPr>
          <p:spPr bwMode="auto">
            <a:xfrm>
              <a:off x="338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7" name="Rectangle 22"/>
            <p:cNvSpPr>
              <a:spLocks noChangeArrowheads="1"/>
            </p:cNvSpPr>
            <p:nvPr/>
          </p:nvSpPr>
          <p:spPr bwMode="auto">
            <a:xfrm>
              <a:off x="3172" y="1608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8" name="Rectangle 23"/>
            <p:cNvSpPr>
              <a:spLocks noChangeArrowheads="1"/>
            </p:cNvSpPr>
            <p:nvPr/>
          </p:nvSpPr>
          <p:spPr bwMode="auto">
            <a:xfrm>
              <a:off x="2955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79" name="Rectangle 24"/>
            <p:cNvSpPr>
              <a:spLocks noChangeArrowheads="1"/>
            </p:cNvSpPr>
            <p:nvPr/>
          </p:nvSpPr>
          <p:spPr bwMode="auto">
            <a:xfrm>
              <a:off x="2738" y="1608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0" name="Rectangle 25"/>
            <p:cNvSpPr>
              <a:spLocks noChangeArrowheads="1"/>
            </p:cNvSpPr>
            <p:nvPr/>
          </p:nvSpPr>
          <p:spPr bwMode="auto">
            <a:xfrm>
              <a:off x="2524" y="1608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1" name="Rectangle 26"/>
            <p:cNvSpPr>
              <a:spLocks noChangeArrowheads="1"/>
            </p:cNvSpPr>
            <p:nvPr/>
          </p:nvSpPr>
          <p:spPr bwMode="auto">
            <a:xfrm>
              <a:off x="2308" y="1608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2" name="Rectangle 27"/>
            <p:cNvSpPr>
              <a:spLocks noChangeArrowheads="1"/>
            </p:cNvSpPr>
            <p:nvPr/>
          </p:nvSpPr>
          <p:spPr bwMode="auto">
            <a:xfrm>
              <a:off x="338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3" name="Rectangle 28"/>
            <p:cNvSpPr>
              <a:spLocks noChangeArrowheads="1"/>
            </p:cNvSpPr>
            <p:nvPr/>
          </p:nvSpPr>
          <p:spPr bwMode="auto">
            <a:xfrm>
              <a:off x="3172" y="1379"/>
              <a:ext cx="21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4" name="Rectangle 29"/>
            <p:cNvSpPr>
              <a:spLocks noChangeArrowheads="1"/>
            </p:cNvSpPr>
            <p:nvPr/>
          </p:nvSpPr>
          <p:spPr bwMode="auto">
            <a:xfrm>
              <a:off x="2955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5" name="Rectangle 30"/>
            <p:cNvSpPr>
              <a:spLocks noChangeArrowheads="1"/>
            </p:cNvSpPr>
            <p:nvPr/>
          </p:nvSpPr>
          <p:spPr bwMode="auto">
            <a:xfrm>
              <a:off x="2738" y="1379"/>
              <a:ext cx="21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6" name="Rectangle 31"/>
            <p:cNvSpPr>
              <a:spLocks noChangeArrowheads="1"/>
            </p:cNvSpPr>
            <p:nvPr/>
          </p:nvSpPr>
          <p:spPr bwMode="auto">
            <a:xfrm>
              <a:off x="2524" y="1379"/>
              <a:ext cx="2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7" name="Rectangle 32"/>
            <p:cNvSpPr>
              <a:spLocks noChangeArrowheads="1"/>
            </p:cNvSpPr>
            <p:nvPr/>
          </p:nvSpPr>
          <p:spPr bwMode="auto">
            <a:xfrm>
              <a:off x="2308" y="1379"/>
              <a:ext cx="21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8" name="Rectangle 33"/>
            <p:cNvSpPr>
              <a:spLocks noChangeArrowheads="1"/>
            </p:cNvSpPr>
            <p:nvPr/>
          </p:nvSpPr>
          <p:spPr bwMode="auto">
            <a:xfrm>
              <a:off x="338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89" name="Rectangle 34"/>
            <p:cNvSpPr>
              <a:spLocks noChangeArrowheads="1"/>
            </p:cNvSpPr>
            <p:nvPr/>
          </p:nvSpPr>
          <p:spPr bwMode="auto">
            <a:xfrm>
              <a:off x="3172" y="1149"/>
              <a:ext cx="21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90" name="Rectangle 35"/>
            <p:cNvSpPr>
              <a:spLocks noChangeArrowheads="1"/>
            </p:cNvSpPr>
            <p:nvPr/>
          </p:nvSpPr>
          <p:spPr bwMode="auto">
            <a:xfrm>
              <a:off x="2955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91" name="Rectangle 36"/>
            <p:cNvSpPr>
              <a:spLocks noChangeArrowheads="1"/>
            </p:cNvSpPr>
            <p:nvPr/>
          </p:nvSpPr>
          <p:spPr bwMode="auto">
            <a:xfrm>
              <a:off x="2738" y="1149"/>
              <a:ext cx="2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92" name="Rectangle 37"/>
            <p:cNvSpPr>
              <a:spLocks noChangeArrowheads="1"/>
            </p:cNvSpPr>
            <p:nvPr/>
          </p:nvSpPr>
          <p:spPr bwMode="auto">
            <a:xfrm>
              <a:off x="2524" y="1149"/>
              <a:ext cx="2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93" name="Rectangle 38"/>
            <p:cNvSpPr>
              <a:spLocks noChangeArrowheads="1"/>
            </p:cNvSpPr>
            <p:nvPr/>
          </p:nvSpPr>
          <p:spPr bwMode="auto">
            <a:xfrm>
              <a:off x="2308" y="1149"/>
              <a:ext cx="2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s-ES" sz="2800"/>
            </a:p>
          </p:txBody>
        </p:sp>
        <p:sp>
          <p:nvSpPr>
            <p:cNvPr id="49194" name="Line 39"/>
            <p:cNvSpPr>
              <a:spLocks noChangeShapeType="1"/>
            </p:cNvSpPr>
            <p:nvPr/>
          </p:nvSpPr>
          <p:spPr bwMode="auto">
            <a:xfrm>
              <a:off x="2308" y="1149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195" name="Line 40"/>
            <p:cNvSpPr>
              <a:spLocks noChangeShapeType="1"/>
            </p:cNvSpPr>
            <p:nvPr/>
          </p:nvSpPr>
          <p:spPr bwMode="auto">
            <a:xfrm>
              <a:off x="2308" y="1379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196" name="Line 41"/>
            <p:cNvSpPr>
              <a:spLocks noChangeShapeType="1"/>
            </p:cNvSpPr>
            <p:nvPr/>
          </p:nvSpPr>
          <p:spPr bwMode="auto">
            <a:xfrm>
              <a:off x="2308" y="160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197" name="Line 42"/>
            <p:cNvSpPr>
              <a:spLocks noChangeShapeType="1"/>
            </p:cNvSpPr>
            <p:nvPr/>
          </p:nvSpPr>
          <p:spPr bwMode="auto">
            <a:xfrm>
              <a:off x="2308" y="183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198" name="Line 43"/>
            <p:cNvSpPr>
              <a:spLocks noChangeShapeType="1"/>
            </p:cNvSpPr>
            <p:nvPr/>
          </p:nvSpPr>
          <p:spPr bwMode="auto">
            <a:xfrm>
              <a:off x="2308" y="206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199" name="Line 44"/>
            <p:cNvSpPr>
              <a:spLocks noChangeShapeType="1"/>
            </p:cNvSpPr>
            <p:nvPr/>
          </p:nvSpPr>
          <p:spPr bwMode="auto">
            <a:xfrm>
              <a:off x="2308" y="2298"/>
              <a:ext cx="12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0" name="Line 45"/>
            <p:cNvSpPr>
              <a:spLocks noChangeShapeType="1"/>
            </p:cNvSpPr>
            <p:nvPr/>
          </p:nvSpPr>
          <p:spPr bwMode="auto">
            <a:xfrm>
              <a:off x="2308" y="2528"/>
              <a:ext cx="129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1" name="Line 46"/>
            <p:cNvSpPr>
              <a:spLocks noChangeShapeType="1"/>
            </p:cNvSpPr>
            <p:nvPr/>
          </p:nvSpPr>
          <p:spPr bwMode="auto">
            <a:xfrm>
              <a:off x="2308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2" name="Line 47"/>
            <p:cNvSpPr>
              <a:spLocks noChangeShapeType="1"/>
            </p:cNvSpPr>
            <p:nvPr/>
          </p:nvSpPr>
          <p:spPr bwMode="auto">
            <a:xfrm>
              <a:off x="2524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3" name="Line 48"/>
            <p:cNvSpPr>
              <a:spLocks noChangeShapeType="1"/>
            </p:cNvSpPr>
            <p:nvPr/>
          </p:nvSpPr>
          <p:spPr bwMode="auto">
            <a:xfrm>
              <a:off x="2738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4" name="Line 49"/>
            <p:cNvSpPr>
              <a:spLocks noChangeShapeType="1"/>
            </p:cNvSpPr>
            <p:nvPr/>
          </p:nvSpPr>
          <p:spPr bwMode="auto">
            <a:xfrm>
              <a:off x="295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5" name="Line 50"/>
            <p:cNvSpPr>
              <a:spLocks noChangeShapeType="1"/>
            </p:cNvSpPr>
            <p:nvPr/>
          </p:nvSpPr>
          <p:spPr bwMode="auto">
            <a:xfrm>
              <a:off x="3172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6" name="Line 51"/>
            <p:cNvSpPr>
              <a:spLocks noChangeShapeType="1"/>
            </p:cNvSpPr>
            <p:nvPr/>
          </p:nvSpPr>
          <p:spPr bwMode="auto">
            <a:xfrm>
              <a:off x="3385" y="1149"/>
              <a:ext cx="0" cy="13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7" name="Line 52"/>
            <p:cNvSpPr>
              <a:spLocks noChangeShapeType="1"/>
            </p:cNvSpPr>
            <p:nvPr/>
          </p:nvSpPr>
          <p:spPr bwMode="auto">
            <a:xfrm>
              <a:off x="3602" y="1149"/>
              <a:ext cx="0" cy="137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49208" name="Rectangle 53"/>
            <p:cNvSpPr>
              <a:spLocks noChangeArrowheads="1"/>
            </p:cNvSpPr>
            <p:nvPr/>
          </p:nvSpPr>
          <p:spPr bwMode="auto">
            <a:xfrm>
              <a:off x="2308" y="2524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09" name="Rectangle 54"/>
            <p:cNvSpPr>
              <a:spLocks noChangeArrowheads="1"/>
            </p:cNvSpPr>
            <p:nvPr/>
          </p:nvSpPr>
          <p:spPr bwMode="auto">
            <a:xfrm>
              <a:off x="2308" y="2780"/>
              <a:ext cx="1294" cy="255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0" name="Rectangle 55"/>
            <p:cNvSpPr>
              <a:spLocks noChangeArrowheads="1"/>
            </p:cNvSpPr>
            <p:nvPr/>
          </p:nvSpPr>
          <p:spPr bwMode="auto">
            <a:xfrm>
              <a:off x="2308" y="3035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1" name="Rectangle 59"/>
            <p:cNvSpPr>
              <a:spLocks noChangeArrowheads="1"/>
            </p:cNvSpPr>
            <p:nvPr/>
          </p:nvSpPr>
          <p:spPr bwMode="auto">
            <a:xfrm rot="-5400000">
              <a:off x="3041" y="1710"/>
              <a:ext cx="1375" cy="25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2" name="Rectangle 61"/>
            <p:cNvSpPr>
              <a:spLocks noChangeArrowheads="1"/>
            </p:cNvSpPr>
            <p:nvPr/>
          </p:nvSpPr>
          <p:spPr bwMode="auto">
            <a:xfrm rot="-5400000">
              <a:off x="3293" y="1711"/>
              <a:ext cx="1375" cy="25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3" name="Rectangle 63"/>
            <p:cNvSpPr>
              <a:spLocks noChangeArrowheads="1"/>
            </p:cNvSpPr>
            <p:nvPr/>
          </p:nvSpPr>
          <p:spPr bwMode="auto">
            <a:xfrm rot="-5400000">
              <a:off x="3609" y="1647"/>
              <a:ext cx="1375" cy="37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4" name="Rectangle 65"/>
            <p:cNvSpPr>
              <a:spLocks noChangeArrowheads="1"/>
            </p:cNvSpPr>
            <p:nvPr/>
          </p:nvSpPr>
          <p:spPr bwMode="auto">
            <a:xfrm>
              <a:off x="2308" y="898"/>
              <a:ext cx="1294" cy="25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5" name="AutoShape 67"/>
            <p:cNvSpPr>
              <a:spLocks noChangeArrowheads="1"/>
            </p:cNvSpPr>
            <p:nvPr/>
          </p:nvSpPr>
          <p:spPr bwMode="auto">
            <a:xfrm>
              <a:off x="2316" y="482"/>
              <a:ext cx="1278" cy="41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  <p:sp>
          <p:nvSpPr>
            <p:cNvPr id="49216" name="Rectangle 69"/>
            <p:cNvSpPr>
              <a:spLocks noChangeArrowheads="1"/>
            </p:cNvSpPr>
            <p:nvPr/>
          </p:nvSpPr>
          <p:spPr bwMode="auto">
            <a:xfrm rot="-5400000">
              <a:off x="1273" y="1495"/>
              <a:ext cx="1375" cy="69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ES">
                <a:latin typeface="Century Gothic" pitchFamily="34" charset="0"/>
              </a:endParaRPr>
            </a:p>
          </p:txBody>
        </p:sp>
      </p:grpSp>
      <p:sp>
        <p:nvSpPr>
          <p:cNvPr id="127" name="126 Elipse"/>
          <p:cNvSpPr/>
          <p:nvPr/>
        </p:nvSpPr>
        <p:spPr>
          <a:xfrm>
            <a:off x="5072063" y="5786438"/>
            <a:ext cx="2357437" cy="1000125"/>
          </a:xfrm>
          <a:prstGeom prst="ellipse">
            <a:avLst/>
          </a:pr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3493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70752484"/>
              </p:ext>
            </p:extLst>
          </p:nvPr>
        </p:nvGraphicFramePr>
        <p:xfrm>
          <a:off x="3200400" y="1202059"/>
          <a:ext cx="5214972" cy="5655941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8839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563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136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07171806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Fila 1</a:t>
            </a:r>
            <a:r>
              <a:rPr lang="es-ES" b="1" dirty="0">
                <a:solidFill>
                  <a:schemeClr val="tx1"/>
                </a:solidFill>
              </a:rPr>
              <a:t>. Dirección de Mejora.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014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9072892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428596" y="471488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Fila 2</a:t>
            </a:r>
            <a:r>
              <a:rPr lang="es-ES" b="1" dirty="0">
                <a:solidFill>
                  <a:schemeClr val="tx1"/>
                </a:solidFill>
              </a:rPr>
              <a:t>. Peso Absoluto de los </a:t>
            </a:r>
            <a:r>
              <a:rPr lang="es-ES" b="1" dirty="0" err="1" smtClean="0">
                <a:solidFill>
                  <a:schemeClr val="tx1"/>
                </a:solidFill>
              </a:rPr>
              <a:t>CÓMO´s</a:t>
            </a:r>
            <a:r>
              <a:rPr lang="es-ES" b="1" dirty="0">
                <a:solidFill>
                  <a:schemeClr val="tx1"/>
                </a:solidFill>
              </a:rPr>
              <a:t>. Para hallar el peso de un </a:t>
            </a:r>
            <a:r>
              <a:rPr lang="es-ES" b="1" dirty="0" smtClean="0">
                <a:solidFill>
                  <a:schemeClr val="tx1"/>
                </a:solidFill>
              </a:rPr>
              <a:t>CÓMO </a:t>
            </a:r>
            <a:r>
              <a:rPr lang="es-ES" b="1" dirty="0">
                <a:solidFill>
                  <a:schemeClr val="tx1"/>
                </a:solidFill>
              </a:rPr>
              <a:t>se observan en su columna todas las relaciones con los </a:t>
            </a:r>
            <a:r>
              <a:rPr lang="es-ES" b="1" dirty="0" err="1" smtClean="0">
                <a:solidFill>
                  <a:schemeClr val="tx1"/>
                </a:solidFill>
              </a:rPr>
              <a:t>QUÉs</a:t>
            </a:r>
            <a:r>
              <a:rPr lang="es-ES" b="1" dirty="0">
                <a:solidFill>
                  <a:schemeClr val="tx1"/>
                </a:solidFill>
              </a:rPr>
              <a:t>. </a:t>
            </a:r>
          </a:p>
          <a:p>
            <a:pPr>
              <a:defRPr/>
            </a:pPr>
            <a:endParaRPr lang="es-ES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22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52232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49425" y="5999163"/>
            <a:ext cx="62515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0439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4000"/>
              <a:t>Características valoradas por el cliente</a:t>
            </a:r>
            <a:endParaRPr lang="es-ES" sz="4000"/>
          </a:p>
        </p:txBody>
      </p:sp>
      <p:sp>
        <p:nvSpPr>
          <p:cNvPr id="588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_tradnl" sz="2800" u="sng" dirty="0"/>
              <a:t>Calidad física</a:t>
            </a:r>
            <a:r>
              <a:rPr lang="es-ES_tradnl" sz="2800" dirty="0"/>
              <a:t>: características intrínsecas del producto que tienen estrecha relación con la capacidad de satisfacer sus </a:t>
            </a:r>
            <a:r>
              <a:rPr lang="es-ES_tradnl" sz="2800" dirty="0" smtClean="0"/>
              <a:t>necesidades.</a:t>
            </a:r>
            <a:endParaRPr lang="es-ES_tradnl" sz="2800" dirty="0"/>
          </a:p>
          <a:p>
            <a:r>
              <a:rPr lang="es-ES_tradnl" sz="2800" u="sng" dirty="0"/>
              <a:t>Calidad funcional</a:t>
            </a:r>
            <a:r>
              <a:rPr lang="es-ES_tradnl" sz="2800" dirty="0"/>
              <a:t>: es la que permite satisfacer necesidades menos especificas.</a:t>
            </a:r>
          </a:p>
          <a:p>
            <a:r>
              <a:rPr lang="es-ES_tradnl" sz="2800" u="sng" dirty="0"/>
              <a:t>Calidad sensitiva</a:t>
            </a:r>
            <a:r>
              <a:rPr lang="es-ES_tradnl" sz="2800" dirty="0"/>
              <a:t>: es la que satisface las necesidades instintivas y estéticas.</a:t>
            </a: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3897225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sz="4000" dirty="0" smtClean="0">
                <a:solidFill>
                  <a:schemeClr val="accent4">
                    <a:lumMod val="75000"/>
                  </a:schemeClr>
                </a:solidFill>
              </a:rPr>
              <a:t>	Cálculo del peso Absoluto de los </a:t>
            </a:r>
            <a:r>
              <a:rPr lang="es-ES" sz="4000" dirty="0" err="1" smtClean="0">
                <a:solidFill>
                  <a:schemeClr val="accent4">
                    <a:lumMod val="75000"/>
                  </a:schemeClr>
                </a:solidFill>
              </a:rPr>
              <a:t>CÓMO´s</a:t>
            </a:r>
            <a:endParaRPr lang="es-ES" sz="40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63593035"/>
              </p:ext>
            </p:extLst>
          </p:nvPr>
        </p:nvGraphicFramePr>
        <p:xfrm>
          <a:off x="1571604" y="1928802"/>
          <a:ext cx="5484838" cy="4497698"/>
        </p:xfrm>
        <a:graphic>
          <a:graphicData uri="http://schemas.openxmlformats.org/drawingml/2006/table">
            <a:tbl>
              <a:tblPr/>
              <a:tblGrid>
                <a:gridCol w="261963"/>
                <a:gridCol w="2685114"/>
                <a:gridCol w="327453"/>
                <a:gridCol w="327453"/>
                <a:gridCol w="327453"/>
                <a:gridCol w="327453"/>
                <a:gridCol w="327453"/>
                <a:gridCol w="327453"/>
                <a:gridCol w="573043"/>
              </a:tblGrid>
              <a:tr h="1576388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COMO 1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COMO 2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COMO 3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COMO n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Importancia </a:t>
                      </a:r>
                    </a:p>
                    <a:p>
                      <a:pPr algn="l" fontAlgn="b"/>
                      <a:r>
                        <a:rPr lang="es-ES" sz="18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Relativa</a:t>
                      </a:r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QUE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0.3</a:t>
                      </a:r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0.2</a:t>
                      </a:r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0.1</a:t>
                      </a:r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QUE 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0.3</a:t>
                      </a:r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QUE 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2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es-ES" sz="12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s-ES" sz="12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•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0.1</a:t>
                      </a:r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Dirección de mejora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Peso absoluto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2.4</a:t>
                      </a:r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Peso relativo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Importancia relativa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3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ES" sz="18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Orden de Importancia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endParaRPr kumimoji="0" lang="es-ES" sz="18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14282" y="2214554"/>
            <a:ext cx="4786346" cy="500066"/>
          </a:xfrm>
          <a:prstGeom prst="wedgeRectCallout">
            <a:avLst>
              <a:gd name="adj1" fmla="val 41292"/>
              <a:gd name="adj2" fmla="val 565192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0*0.3+ 9*0.2</a:t>
            </a:r>
            <a:r>
              <a:rPr lang="en-US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0*0.1+1*0.3+3*0.1=2.4</a:t>
            </a:r>
            <a:endParaRPr lang="en-US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0" hangingPunct="0">
              <a:defRPr/>
            </a:pPr>
            <a:endParaRPr lang="en-US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0" hangingPunct="0">
              <a:defRPr/>
            </a:pP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6696075" y="5214950"/>
            <a:ext cx="2447925" cy="1436691"/>
          </a:xfrm>
          <a:prstGeom prst="wedgeRectCallout">
            <a:avLst>
              <a:gd name="adj1" fmla="val -45408"/>
              <a:gd name="adj2" fmla="val -145575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Importancia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relativa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de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cada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QUE,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obtenida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de la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tabla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de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planificación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de la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calidad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194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1927653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297278" y="3886200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Fila 3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solidFill>
                  <a:schemeClr val="tx1"/>
                </a:solidFill>
              </a:rPr>
              <a:t>Los valores obtenidos de peso absoluto de los </a:t>
            </a:r>
            <a:r>
              <a:rPr lang="es-ES" dirty="0" err="1">
                <a:solidFill>
                  <a:schemeClr val="tx1"/>
                </a:solidFill>
              </a:rPr>
              <a:t>COMO´s</a:t>
            </a:r>
            <a:r>
              <a:rPr lang="es-ES" dirty="0">
                <a:solidFill>
                  <a:schemeClr val="tx1"/>
                </a:solidFill>
              </a:rPr>
              <a:t>  de la Fila 2 se convierten a tanto por ciento, anotándose en la Fila 3 de "Peso relativo“.</a:t>
            </a:r>
            <a:endParaRPr lang="es-ES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427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433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-26020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94666726"/>
              </p:ext>
            </p:extLst>
          </p:nvPr>
        </p:nvGraphicFramePr>
        <p:xfrm>
          <a:off x="3428995" y="838200"/>
          <a:ext cx="5214972" cy="5655925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883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56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0" y="4191000"/>
            <a:ext cx="8501122" cy="2286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Fila 4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solidFill>
                  <a:schemeClr val="tx1"/>
                </a:solidFill>
              </a:rPr>
              <a:t>Esta Fila sólo se llena si el equipo que confecciona la matriz lo desea pues no es necesario hacerlo, en ella se trata de que los pesos de los </a:t>
            </a:r>
            <a:r>
              <a:rPr lang="es-ES" dirty="0" err="1">
                <a:solidFill>
                  <a:schemeClr val="tx1"/>
                </a:solidFill>
              </a:rPr>
              <a:t>COMO´s</a:t>
            </a:r>
            <a:r>
              <a:rPr lang="es-ES" dirty="0">
                <a:solidFill>
                  <a:schemeClr val="tx1"/>
                </a:solidFill>
              </a:rPr>
              <a:t> sean consistentes con los de los </a:t>
            </a:r>
            <a:r>
              <a:rPr lang="es-ES" dirty="0" err="1">
                <a:solidFill>
                  <a:schemeClr val="tx1"/>
                </a:solidFill>
              </a:rPr>
              <a:t>QUE´s</a:t>
            </a:r>
            <a:r>
              <a:rPr lang="es-ES" dirty="0">
                <a:solidFill>
                  <a:schemeClr val="tx1"/>
                </a:solidFill>
              </a:rPr>
              <a:t> y es por ello que se denomina "Importancia relativa".</a:t>
            </a:r>
          </a:p>
        </p:txBody>
      </p:sp>
      <p:sp>
        <p:nvSpPr>
          <p:cNvPr id="553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919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87565123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428596" y="4567836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s-ES" b="1" u="sng" dirty="0">
                <a:solidFill>
                  <a:schemeClr val="tx1"/>
                </a:solidFill>
              </a:rPr>
              <a:t>Fila 5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latin typeface="Tahoma" pitchFamily="34" charset="0"/>
              </a:rPr>
              <a:t>Es la de orden de importancia  en ella se anota el orden de prioridad de cada CÓMO, según el peso absoluto hallado en la Fila 2.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563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7695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27015" y="-24161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2684911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321439" y="4878994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u="sng" dirty="0">
                <a:solidFill>
                  <a:schemeClr val="tx1"/>
                </a:solidFill>
              </a:rPr>
              <a:t>Fila 6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latin typeface="Tahoma" pitchFamily="34" charset="0"/>
              </a:rPr>
              <a:t>Se representan los pesos relativos de la Fila 3, obteniéndose un gráfico de </a:t>
            </a:r>
            <a:r>
              <a:rPr lang="es-ES" dirty="0" err="1">
                <a:latin typeface="Tahoma" pitchFamily="34" charset="0"/>
              </a:rPr>
              <a:t>Pareto</a:t>
            </a:r>
            <a:r>
              <a:rPr lang="es-ES" dirty="0">
                <a:latin typeface="Tahoma" pitchFamily="34" charset="0"/>
              </a:rPr>
              <a:t> sin ordenar.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573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510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91425" y="27878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625132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663322" y="2819400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u="sng" dirty="0">
                <a:solidFill>
                  <a:schemeClr val="tx1"/>
                </a:solidFill>
              </a:rPr>
              <a:t>Fila 7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latin typeface="Tahoma" pitchFamily="34" charset="0"/>
              </a:rPr>
              <a:t>En esta fila se anotan los estándares de calidad obtenidos por la organización para cada CÓMO. Estos estándares representan los valores actuales de cada indicador de la calidad.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583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6965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28596" y="14868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17037527"/>
              </p:ext>
            </p:extLst>
          </p:nvPr>
        </p:nvGraphicFramePr>
        <p:xfrm>
          <a:off x="3428995" y="1142987"/>
          <a:ext cx="5214972" cy="5351138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351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9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732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428596" y="2500306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u="sng" dirty="0">
                <a:solidFill>
                  <a:schemeClr val="tx1"/>
                </a:solidFill>
              </a:rPr>
              <a:t>Fila 8 y 9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latin typeface="Tahoma" pitchFamily="34" charset="0"/>
              </a:rPr>
              <a:t>Se</a:t>
            </a:r>
            <a:r>
              <a:rPr lang="es-ES" b="1" dirty="0">
                <a:latin typeface="Tahoma" pitchFamily="34" charset="0"/>
              </a:rPr>
              <a:t> </a:t>
            </a:r>
            <a:r>
              <a:rPr lang="es-ES" dirty="0">
                <a:latin typeface="Tahoma" pitchFamily="34" charset="0"/>
              </a:rPr>
              <a:t>anotan los estándares de la calidad obtenidos por los dos principales competidores. Esto sólo se suele hacer para los </a:t>
            </a:r>
            <a:r>
              <a:rPr lang="es-ES" dirty="0" err="1">
                <a:latin typeface="Tahoma" pitchFamily="34" charset="0"/>
              </a:rPr>
              <a:t>CÓMO’s</a:t>
            </a:r>
            <a:r>
              <a:rPr lang="es-ES" dirty="0">
                <a:latin typeface="Tahoma" pitchFamily="34" charset="0"/>
              </a:rPr>
              <a:t> más importantes. </a:t>
            </a:r>
          </a:p>
          <a:p>
            <a:pPr algn="just">
              <a:defRPr/>
            </a:pPr>
            <a:r>
              <a:rPr lang="es-ES" dirty="0">
                <a:latin typeface="Tahoma" pitchFamily="34" charset="0"/>
              </a:rPr>
              <a:t>Para obtener los datos se puede usar la "ingeniería inversa", en productos, y los "clientes ficticios", en servicios.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593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6190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870957"/>
              </p:ext>
            </p:extLst>
          </p:nvPr>
        </p:nvGraphicFramePr>
        <p:xfrm>
          <a:off x="3428995" y="990596"/>
          <a:ext cx="5214972" cy="5503529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617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026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211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428596" y="2786058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u="sng" dirty="0">
                <a:solidFill>
                  <a:schemeClr val="tx1"/>
                </a:solidFill>
              </a:rPr>
              <a:t>Fila 10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latin typeface="Tahoma" pitchFamily="34" charset="0"/>
              </a:rPr>
              <a:t>Tras determinar los datos de las filas 7, 8 y 9,  se representan en esta fila mediante un gráfico de líneas, obteniéndose el gráfico de "benchmarking técnico".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04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6599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5576"/>
            <a:ext cx="8229600" cy="1143000"/>
          </a:xfrm>
        </p:spPr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ES" sz="4400" dirty="0" smtClean="0">
                <a:solidFill>
                  <a:schemeClr val="accent4">
                    <a:lumMod val="75000"/>
                  </a:schemeClr>
                </a:solidFill>
              </a:rPr>
              <a:t>6. Tabla de planificación del diseño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9895913"/>
              </p:ext>
            </p:extLst>
          </p:nvPr>
        </p:nvGraphicFramePr>
        <p:xfrm>
          <a:off x="3428995" y="914405"/>
          <a:ext cx="5214972" cy="5579720"/>
        </p:xfrm>
        <a:graphic>
          <a:graphicData uri="http://schemas.openxmlformats.org/drawingml/2006/table">
            <a:tbl>
              <a:tblPr/>
              <a:tblGrid>
                <a:gridCol w="331221"/>
                <a:gridCol w="3530141"/>
                <a:gridCol w="270722"/>
                <a:gridCol w="270722"/>
                <a:gridCol w="270722"/>
                <a:gridCol w="270722"/>
                <a:gridCol w="270722"/>
              </a:tblGrid>
              <a:tr h="9750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1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2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3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COMO n</a:t>
                      </a:r>
                    </a:p>
                  </a:txBody>
                  <a:tcPr marL="9279" marR="9279" marT="9279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QUE m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Dirección de mejora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absoluto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Peso relativo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Importancia relativa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Orden de Importancia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Pareto 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propio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A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Estándar de calidad Competidor B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794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Benchmarking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450">
                <a:tc>
                  <a:txBody>
                    <a:bodyPr/>
                    <a:lstStyle/>
                    <a:p>
                      <a:pPr algn="r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Plan técnico</a:t>
                      </a: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279" marR="9279" marT="927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Rectángulo redondeado"/>
          <p:cNvSpPr/>
          <p:nvPr/>
        </p:nvSpPr>
        <p:spPr>
          <a:xfrm>
            <a:off x="357158" y="3357562"/>
            <a:ext cx="8501122" cy="19288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s-ES" b="1" u="sng" dirty="0">
                <a:solidFill>
                  <a:schemeClr val="tx1"/>
                </a:solidFill>
              </a:rPr>
              <a:t>Fila 11</a:t>
            </a:r>
            <a:r>
              <a:rPr lang="es-ES" b="1" dirty="0">
                <a:solidFill>
                  <a:schemeClr val="tx1"/>
                </a:solidFill>
              </a:rPr>
              <a:t>. </a:t>
            </a:r>
            <a:r>
              <a:rPr lang="es-ES" dirty="0">
                <a:latin typeface="Tahoma" pitchFamily="34" charset="0"/>
              </a:rPr>
              <a:t>"Plan Técnico" y consiste en asignar un estándar de calidad (NCA) a cada CÓMO, a ser posible cuantitativo, teniendo en cuenta la posición actual de la compañía en relación con la competencia (Filas 7, 8 y 9), la dirección de mejora del CÓMO (Fila 1), su peso relativo (Fila 3) y las correlaciones del CÓMO.</a:t>
            </a:r>
          </a:p>
          <a:p>
            <a:pPr>
              <a:defRPr/>
            </a:pP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614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933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Orientación de la próxima conferencia</a:t>
            </a:r>
          </a:p>
          <a:p>
            <a:r>
              <a:rPr lang="es-ES" dirty="0" smtClean="0"/>
              <a:t>Orientación del </a:t>
            </a:r>
            <a:r>
              <a:rPr lang="es-ES" smtClean="0"/>
              <a:t>EI.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43486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304800"/>
            <a:ext cx="8064500" cy="1368425"/>
          </a:xfrm>
        </p:spPr>
        <p:txBody>
          <a:bodyPr/>
          <a:lstStyle/>
          <a:p>
            <a:r>
              <a:rPr lang="es-ES" sz="3200" b="1" dirty="0" smtClean="0"/>
              <a:t> </a:t>
            </a:r>
            <a:r>
              <a:rPr lang="es-ES" sz="3200" b="1" dirty="0"/>
              <a:t>Traducir las necesidades y expectativas al lenguaje de la empresa</a:t>
            </a:r>
            <a:r>
              <a:rPr lang="es-ES" sz="4000" b="1" dirty="0"/>
              <a:t> </a:t>
            </a:r>
          </a:p>
        </p:txBody>
      </p:sp>
      <p:grpSp>
        <p:nvGrpSpPr>
          <p:cNvPr id="589827" name="Group 3"/>
          <p:cNvGrpSpPr>
            <a:grpSpLocks/>
          </p:cNvGrpSpPr>
          <p:nvPr/>
        </p:nvGrpSpPr>
        <p:grpSpPr bwMode="auto">
          <a:xfrm>
            <a:off x="838200" y="1989138"/>
            <a:ext cx="7688263" cy="3752850"/>
            <a:chOff x="528" y="1430"/>
            <a:chExt cx="4843" cy="2364"/>
          </a:xfrm>
        </p:grpSpPr>
        <p:sp>
          <p:nvSpPr>
            <p:cNvPr id="589828" name="Text Box 4"/>
            <p:cNvSpPr txBox="1">
              <a:spLocks noChangeArrowheads="1"/>
            </p:cNvSpPr>
            <p:nvPr/>
          </p:nvSpPr>
          <p:spPr bwMode="auto">
            <a:xfrm>
              <a:off x="528" y="1841"/>
              <a:ext cx="1192" cy="4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>
                  <a:latin typeface="Arial" charset="0"/>
                </a:rPr>
                <a:t>Necesidades y expectativas</a:t>
              </a:r>
            </a:p>
          </p:txBody>
        </p:sp>
        <p:sp>
          <p:nvSpPr>
            <p:cNvPr id="589829" name="Text Box 5"/>
            <p:cNvSpPr txBox="1">
              <a:spLocks noChangeArrowheads="1"/>
            </p:cNvSpPr>
            <p:nvPr/>
          </p:nvSpPr>
          <p:spPr bwMode="auto">
            <a:xfrm>
              <a:off x="528" y="3134"/>
              <a:ext cx="119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>
                  <a:latin typeface="Arial" charset="0"/>
                </a:rPr>
                <a:t>SATISFACCIÓN </a:t>
              </a:r>
            </a:p>
          </p:txBody>
        </p:sp>
        <p:sp>
          <p:nvSpPr>
            <p:cNvPr id="589830" name="Text Box 6"/>
            <p:cNvSpPr txBox="1">
              <a:spLocks noChangeArrowheads="1"/>
            </p:cNvSpPr>
            <p:nvPr/>
          </p:nvSpPr>
          <p:spPr bwMode="auto">
            <a:xfrm>
              <a:off x="2311" y="1842"/>
              <a:ext cx="128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s-ES">
                  <a:latin typeface="Arial" charset="0"/>
                </a:rPr>
                <a:t>Requerimientos </a:t>
              </a:r>
            </a:p>
          </p:txBody>
        </p:sp>
        <p:sp>
          <p:nvSpPr>
            <p:cNvPr id="589831" name="Text Box 7"/>
            <p:cNvSpPr txBox="1">
              <a:spLocks noChangeArrowheads="1"/>
            </p:cNvSpPr>
            <p:nvPr/>
          </p:nvSpPr>
          <p:spPr bwMode="auto">
            <a:xfrm>
              <a:off x="2256" y="2492"/>
              <a:ext cx="1483" cy="23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s-ES" dirty="0">
                  <a:latin typeface="Arial" charset="0"/>
                </a:rPr>
                <a:t>Especificaciones </a:t>
              </a:r>
            </a:p>
          </p:txBody>
        </p:sp>
        <p:sp>
          <p:nvSpPr>
            <p:cNvPr id="589832" name="Text Box 8"/>
            <p:cNvSpPr txBox="1">
              <a:spLocks noChangeArrowheads="1"/>
            </p:cNvSpPr>
            <p:nvPr/>
          </p:nvSpPr>
          <p:spPr bwMode="auto">
            <a:xfrm>
              <a:off x="2323" y="3134"/>
              <a:ext cx="127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ES">
                  <a:latin typeface="Arial" charset="0"/>
                </a:rPr>
                <a:t>Proceso  </a:t>
              </a:r>
            </a:p>
          </p:txBody>
        </p:sp>
        <p:sp>
          <p:nvSpPr>
            <p:cNvPr id="589833" name="Text Box 9"/>
            <p:cNvSpPr txBox="1">
              <a:spLocks noChangeArrowheads="1"/>
            </p:cNvSpPr>
            <p:nvPr/>
          </p:nvSpPr>
          <p:spPr bwMode="auto">
            <a:xfrm>
              <a:off x="4101" y="1842"/>
              <a:ext cx="1270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s-ES">
                  <a:latin typeface="Arial" charset="0"/>
                </a:rPr>
                <a:t>Posibilidades </a:t>
              </a:r>
            </a:p>
          </p:txBody>
        </p:sp>
        <p:sp>
          <p:nvSpPr>
            <p:cNvPr id="589834" name="Text Box 10"/>
            <p:cNvSpPr txBox="1">
              <a:spLocks noChangeArrowheads="1"/>
            </p:cNvSpPr>
            <p:nvPr/>
          </p:nvSpPr>
          <p:spPr bwMode="auto">
            <a:xfrm>
              <a:off x="756" y="1430"/>
              <a:ext cx="6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ES">
                  <a:latin typeface="Arial" charset="0"/>
                </a:rPr>
                <a:t>Cliente </a:t>
              </a:r>
            </a:p>
          </p:txBody>
        </p:sp>
        <p:sp>
          <p:nvSpPr>
            <p:cNvPr id="589835" name="Text Box 11"/>
            <p:cNvSpPr txBox="1">
              <a:spLocks noChangeArrowheads="1"/>
            </p:cNvSpPr>
            <p:nvPr/>
          </p:nvSpPr>
          <p:spPr bwMode="auto">
            <a:xfrm>
              <a:off x="4237" y="1430"/>
              <a:ext cx="8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ES">
                  <a:latin typeface="Arial" charset="0"/>
                </a:rPr>
                <a:t>Proveedor </a:t>
              </a:r>
            </a:p>
          </p:txBody>
        </p:sp>
        <p:sp>
          <p:nvSpPr>
            <p:cNvPr id="589836" name="Line 12"/>
            <p:cNvSpPr>
              <a:spLocks noChangeShapeType="1"/>
            </p:cNvSpPr>
            <p:nvPr/>
          </p:nvSpPr>
          <p:spPr bwMode="auto">
            <a:xfrm>
              <a:off x="1994" y="1480"/>
              <a:ext cx="0" cy="2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89837" name="Line 13"/>
            <p:cNvSpPr>
              <a:spLocks noChangeShapeType="1"/>
            </p:cNvSpPr>
            <p:nvPr/>
          </p:nvSpPr>
          <p:spPr bwMode="auto">
            <a:xfrm>
              <a:off x="3923" y="1480"/>
              <a:ext cx="0" cy="23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89838" name="Line 14"/>
            <p:cNvSpPr>
              <a:spLocks noChangeShapeType="1"/>
            </p:cNvSpPr>
            <p:nvPr/>
          </p:nvSpPr>
          <p:spPr bwMode="auto">
            <a:xfrm>
              <a:off x="1721" y="1979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89839" name="Line 15"/>
            <p:cNvSpPr>
              <a:spLocks noChangeShapeType="1"/>
            </p:cNvSpPr>
            <p:nvPr/>
          </p:nvSpPr>
          <p:spPr bwMode="auto">
            <a:xfrm rot="10800000">
              <a:off x="1721" y="3235"/>
              <a:ext cx="5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89840" name="Line 16"/>
            <p:cNvSpPr>
              <a:spLocks noChangeShapeType="1"/>
            </p:cNvSpPr>
            <p:nvPr/>
          </p:nvSpPr>
          <p:spPr bwMode="auto">
            <a:xfrm rot="10800000">
              <a:off x="3593" y="1979"/>
              <a:ext cx="5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89841" name="Line 17"/>
            <p:cNvSpPr>
              <a:spLocks noChangeShapeType="1"/>
            </p:cNvSpPr>
            <p:nvPr/>
          </p:nvSpPr>
          <p:spPr bwMode="auto">
            <a:xfrm>
              <a:off x="2880" y="2083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589842" name="Line 18"/>
            <p:cNvSpPr>
              <a:spLocks noChangeShapeType="1"/>
            </p:cNvSpPr>
            <p:nvPr/>
          </p:nvSpPr>
          <p:spPr bwMode="auto">
            <a:xfrm>
              <a:off x="2880" y="2731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89843" name="Text Box 19"/>
          <p:cNvSpPr txBox="1">
            <a:spLocks noChangeArrowheads="1"/>
          </p:cNvSpPr>
          <p:nvPr/>
        </p:nvSpPr>
        <p:spPr bwMode="auto">
          <a:xfrm>
            <a:off x="0" y="6021388"/>
            <a:ext cx="89883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ES" sz="3000" dirty="0">
                <a:latin typeface="Arial" charset="0"/>
              </a:rPr>
              <a:t>Pasos a dar para enfocar una empresa al cliente</a:t>
            </a:r>
          </a:p>
        </p:txBody>
      </p:sp>
    </p:spTree>
    <p:extLst>
      <p:ext uri="{BB962C8B-B14F-4D97-AF65-F5344CB8AC3E}">
        <p14:creationId xmlns:p14="http://schemas.microsoft.com/office/powerpoint/2010/main" xmlns="" val="3413718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ja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16927</TotalTime>
  <Words>5169</Words>
  <Application>Microsoft Office PowerPoint</Application>
  <PresentationFormat>Presentación en pantalla (4:3)</PresentationFormat>
  <Paragraphs>2981</Paragraphs>
  <Slides>89</Slides>
  <Notes>14</Notes>
  <HiddenSlides>0</HiddenSlides>
  <MMClips>0</MMClips>
  <ScaleCrop>false</ScaleCrop>
  <HeadingPairs>
    <vt:vector size="6" baseType="variant">
      <vt:variant>
        <vt:lpstr>Tema</vt:lpstr>
      </vt:variant>
      <vt:variant>
        <vt:i4>4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89</vt:i4>
      </vt:variant>
    </vt:vector>
  </HeadingPairs>
  <TitlesOfParts>
    <vt:vector size="94" baseType="lpstr">
      <vt:lpstr>Custom Design</vt:lpstr>
      <vt:lpstr>cujae theme</vt:lpstr>
      <vt:lpstr>Office Theme</vt:lpstr>
      <vt:lpstr>Flujo</vt:lpstr>
      <vt:lpstr>Imagen</vt:lpstr>
      <vt:lpstr>Diapositiva 1</vt:lpstr>
      <vt:lpstr>Sumario.</vt:lpstr>
      <vt:lpstr>Objetivos.</vt:lpstr>
      <vt:lpstr>Bibliografía.</vt:lpstr>
      <vt:lpstr>Elementos de la relación entre el mercado y la calidad</vt:lpstr>
      <vt:lpstr>Diapositiva 6</vt:lpstr>
      <vt:lpstr>Pasos para enfocar una empresa al cliente.</vt:lpstr>
      <vt:lpstr>Características valoradas por el cliente</vt:lpstr>
      <vt:lpstr> Traducir las necesidades y expectativas al lenguaje de la empresa </vt:lpstr>
      <vt:lpstr>Técnicas para conocer las necesidades y expectativas de los clientes.</vt:lpstr>
      <vt:lpstr>Calidad de Diseño:</vt:lpstr>
      <vt:lpstr>Calidad de Concordancia (conseguida).</vt:lpstr>
      <vt:lpstr>Fases mediante las cuales se desarrolla un nuevo producto: </vt:lpstr>
      <vt:lpstr>Factores claves para la competitividad.</vt:lpstr>
      <vt:lpstr>Revisión formal del diseño.</vt:lpstr>
      <vt:lpstr>ANALISIS DEL VALOR</vt:lpstr>
      <vt:lpstr>RELACION ENTRE FUNCION Y COSTO</vt:lpstr>
      <vt:lpstr>Plan de trabajo del análisis del valor</vt:lpstr>
      <vt:lpstr>Diapositiva 19</vt:lpstr>
      <vt:lpstr>Calidad es la creación continua de valor para el cliente</vt:lpstr>
      <vt:lpstr>Diapositiva 21</vt:lpstr>
      <vt:lpstr>Características de Calidad.</vt:lpstr>
      <vt:lpstr>Determinación de las características de calidad</vt:lpstr>
      <vt:lpstr>Diapositiva 24</vt:lpstr>
      <vt:lpstr>Tipos de características de calidad</vt:lpstr>
      <vt:lpstr>Diapositiva 26</vt:lpstr>
      <vt:lpstr>Aplicaciones del método Delphi en Calidad.</vt:lpstr>
      <vt:lpstr>Problemas a resolver.</vt:lpstr>
      <vt:lpstr>Método Delphi.</vt:lpstr>
      <vt:lpstr>Problemas a resolver.</vt:lpstr>
      <vt:lpstr>Procedimiento.</vt:lpstr>
      <vt:lpstr>Ejemplo: Determinar características de calidad.</vt:lpstr>
      <vt:lpstr>SGA:¿Está usted de acuerdo con que estas son las características de calidad?</vt:lpstr>
      <vt:lpstr>EGA(Ejemplo 1)</vt:lpstr>
      <vt:lpstr>Tercera Ronda.</vt:lpstr>
      <vt:lpstr>EGA</vt:lpstr>
      <vt:lpstr>EGA</vt:lpstr>
      <vt:lpstr>Coeficiente de Concordancia Kendall</vt:lpstr>
      <vt:lpstr>Diapositiva 39</vt:lpstr>
      <vt:lpstr>Ejemplo 2</vt:lpstr>
      <vt:lpstr>Ejemplo 2.</vt:lpstr>
      <vt:lpstr>Diapositiva 42</vt:lpstr>
      <vt:lpstr>Quality Function Deployment</vt:lpstr>
      <vt:lpstr>La casa de Calidad</vt:lpstr>
      <vt:lpstr>Elementos de la Casa de Calidad</vt:lpstr>
      <vt:lpstr>Elementos Básicos de la Casa de Calidad</vt:lpstr>
      <vt:lpstr>Elementos Auxiliares de la Casa de Calidad</vt:lpstr>
      <vt:lpstr>Resultados de la Casa de Calidad</vt:lpstr>
      <vt:lpstr>Construcción de la Casa de Calidad</vt:lpstr>
      <vt:lpstr>Construcción de la Casa de Calidad</vt:lpstr>
      <vt:lpstr>1. Listas de los requisitos de la calidad (QUÉ’s)</vt:lpstr>
      <vt:lpstr>Construcción de la Casa de Calidad</vt:lpstr>
      <vt:lpstr>2. Tabla de planificación de la calidad.</vt:lpstr>
      <vt:lpstr>2. Tabla de planificación de la calidad</vt:lpstr>
      <vt:lpstr>2. Tabla de planificación de la calidad</vt:lpstr>
      <vt:lpstr>2. Tabla de planificación de la calidad</vt:lpstr>
      <vt:lpstr>2. Tabla de planificación de la calidad</vt:lpstr>
      <vt:lpstr>2. Tabla de planificación de la calidad</vt:lpstr>
      <vt:lpstr>2. Tabla de planificación de la calidad</vt:lpstr>
      <vt:lpstr>2. Tabla de planificación de la calidad</vt:lpstr>
      <vt:lpstr>2. Tabla de planificación de la calidad</vt:lpstr>
      <vt:lpstr>Diapositiva 62</vt:lpstr>
      <vt:lpstr>2. Tabla de planificación de la calidad</vt:lpstr>
      <vt:lpstr>Cálculo del Peso Absoluto de los QUE´s</vt:lpstr>
      <vt:lpstr>2. Tabla de planificación de la calidad</vt:lpstr>
      <vt:lpstr>2. Tabla de planificación de la calidad</vt:lpstr>
      <vt:lpstr>2. Tabla de planificación de la calidad</vt:lpstr>
      <vt:lpstr>3. Lista de características de calidad COMO´s</vt:lpstr>
      <vt:lpstr>Construcción de la Casa de Calidad</vt:lpstr>
      <vt:lpstr>4. Matriz de relaciones  QUE´s-COMO´s</vt:lpstr>
      <vt:lpstr>4. Matriz de relaciones  QUE´s-COMO´s</vt:lpstr>
      <vt:lpstr>Construcción de la Casa de Calidad</vt:lpstr>
      <vt:lpstr>5. Matriz de relaciones  Correlaciones</vt:lpstr>
      <vt:lpstr>5. Matriz de relaciones  Correlaciones</vt:lpstr>
      <vt:lpstr>5. Matriz de relaciones  Correlaciones</vt:lpstr>
      <vt:lpstr>6. Tabla de planificación del diseño</vt:lpstr>
      <vt:lpstr>6. Tabla de planificación del diseño</vt:lpstr>
      <vt:lpstr>6. Tabla de planificación del diseño</vt:lpstr>
      <vt:lpstr>6. Tabla de planificación del diseño</vt:lpstr>
      <vt:lpstr> Cálculo del peso Absoluto de los CÓMO´s</vt:lpstr>
      <vt:lpstr>6. Tabla de planificación del diseño</vt:lpstr>
      <vt:lpstr>6. Tabla de planificación del diseño</vt:lpstr>
      <vt:lpstr>6. Tabla de planificación del diseño</vt:lpstr>
      <vt:lpstr>6. Tabla de planificación del diseño</vt:lpstr>
      <vt:lpstr>6. Tabla de planificación del diseño</vt:lpstr>
      <vt:lpstr>6. Tabla de planificación del diseño</vt:lpstr>
      <vt:lpstr>6. Tabla de planificación del diseño</vt:lpstr>
      <vt:lpstr>6. Tabla de planificación del diseño</vt:lpstr>
      <vt:lpstr>Conclusiones </vt:lpstr>
    </vt:vector>
  </TitlesOfParts>
  <Company>electrica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ACREDITACION</dc:title>
  <dc:creator>R.R.Toca</dc:creator>
  <cp:lastModifiedBy>Economía</cp:lastModifiedBy>
  <cp:revision>3096</cp:revision>
  <cp:lastPrinted>2012-12-12T23:38:36Z</cp:lastPrinted>
  <dcterms:created xsi:type="dcterms:W3CDTF">2003-11-20T13:45:27Z</dcterms:created>
  <dcterms:modified xsi:type="dcterms:W3CDTF">2024-02-21T17:29:55Z</dcterms:modified>
</cp:coreProperties>
</file>