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9" r:id="rId1"/>
  </p:sldMasterIdLst>
  <p:notesMasterIdLst>
    <p:notesMasterId r:id="rId13"/>
  </p:notesMasterIdLst>
  <p:sldIdLst>
    <p:sldId id="324" r:id="rId2"/>
    <p:sldId id="387" r:id="rId3"/>
    <p:sldId id="377" r:id="rId4"/>
    <p:sldId id="379" r:id="rId5"/>
    <p:sldId id="403" r:id="rId6"/>
    <p:sldId id="406" r:id="rId7"/>
    <p:sldId id="404" r:id="rId8"/>
    <p:sldId id="407" r:id="rId9"/>
    <p:sldId id="408" r:id="rId10"/>
    <p:sldId id="409" r:id="rId11"/>
    <p:sldId id="340" r:id="rId12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3" userDrawn="1">
          <p15:clr>
            <a:srgbClr val="A4A3A4"/>
          </p15:clr>
        </p15:guide>
        <p15:guide id="2" pos="483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0B8F"/>
    <a:srgbClr val="512DEB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24" autoAdjust="0"/>
    <p:restoredTop sz="94660"/>
  </p:normalViewPr>
  <p:slideViewPr>
    <p:cSldViewPr showGuides="1">
      <p:cViewPr varScale="1">
        <p:scale>
          <a:sx n="73" d="100"/>
          <a:sy n="73" d="100"/>
        </p:scale>
        <p:origin x="1266" y="78"/>
      </p:cViewPr>
      <p:guideLst>
        <p:guide orient="horz" pos="1933"/>
        <p:guide pos="483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9" d="100"/>
          <a:sy n="69" d="100"/>
        </p:scale>
        <p:origin x="-32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056578-9E9D-4E9A-846E-23837885E2FF}" type="datetimeFigureOut">
              <a:rPr lang="es-ES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BFA82F9-98C4-4A6C-B33B-AEDD7EBCAB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2866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112B15-7BBA-42BA-BBE6-888AE3A283EC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pPr>
              <a:defRPr/>
            </a:pPr>
            <a:fld id="{51AC06E7-1051-400F-931F-C02C05F7028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1651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F47D3E-C720-44B1-8172-C96BAE03B598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4C3F9F-E31D-4ADE-928F-BE17AEB4580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74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CFC81A-61C5-4E08-9D52-CECA444A928A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274434-2AE3-420B-AA31-E470BDA7093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926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E87A73-AE39-42C2-9981-78DE848D582A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8E9685-749C-48E2-9F34-44C2F9525B2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1338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5708FC68-6515-4767-B383-EC5F967CA8A7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4E8FB2CE-37EA-4EBE-A19E-964F1483A31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4195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B2A8E3-92FF-4DAE-980D-E3CF6BA462CC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74AFED-6131-4A92-AD07-4B11299D68D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27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A70FDF-7F49-4F67-BCD8-25AAE90DE65A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CA1B25-DD51-415E-8A8F-3F23259DB66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8237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32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4D66B7-ECC7-420E-8313-FEB5581A0A4F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8BC478-2A3E-46C4-BBD5-D2503B65B98C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978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22EA18-6A99-4B23-9BB7-F76944561E4D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B44CF0-52ED-4A20-883C-980CC656EAF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6259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05CDC4-570A-48AA-99F6-4D5B3E4E68FA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18F642-EE4D-4446-BCD4-683F3E258ADD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3309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68F87397-AF61-4E00-BFF0-ADDFF72D9F75}" type="datetimeFigureOut">
              <a:rPr lang="es-ES" smtClean="0"/>
              <a:pPr>
                <a:defRPr/>
              </a:pPr>
              <a:t>25/02/2026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040C031E-82D7-4DEB-97BA-E281AF49D9B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0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16" r:id="rId7"/>
    <p:sldLayoutId id="2147483917" r:id="rId8"/>
    <p:sldLayoutId id="2147483918" r:id="rId9"/>
    <p:sldLayoutId id="2147483919" r:id="rId10"/>
    <p:sldLayoutId id="21474839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2051720" y="4965184"/>
            <a:ext cx="1609374" cy="1560160"/>
          </a:xfrm>
          <a:ln>
            <a:noFill/>
          </a:ln>
        </p:spPr>
        <p:txBody>
          <a:bodyPr>
            <a:noAutofit/>
          </a:bodyPr>
          <a:lstStyle/>
          <a:p>
            <a:pPr algn="r" defTabSz="628650"/>
            <a:r>
              <a:rPr lang="es-ES_tradnl" dirty="0" smtClean="0"/>
              <a:t>Autora:</a:t>
            </a:r>
          </a:p>
        </p:txBody>
      </p:sp>
      <p:sp>
        <p:nvSpPr>
          <p:cNvPr id="13" name="Subtítulo 4"/>
          <p:cNvSpPr txBox="1">
            <a:spLocks/>
          </p:cNvSpPr>
          <p:nvPr/>
        </p:nvSpPr>
        <p:spPr>
          <a:xfrm>
            <a:off x="3661069" y="4965184"/>
            <a:ext cx="3474683" cy="15601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28650" fontAlgn="auto">
              <a:spcAft>
                <a:spcPts val="0"/>
              </a:spcAft>
            </a:pPr>
            <a:r>
              <a:rPr lang="es-ES_tradnl" dirty="0" smtClean="0"/>
              <a:t>Lic. </a:t>
            </a:r>
            <a:r>
              <a:rPr lang="es-ES_tradnl" dirty="0" err="1" smtClean="0"/>
              <a:t>Dayana</a:t>
            </a:r>
            <a:r>
              <a:rPr lang="es-ES_tradnl" dirty="0" smtClean="0"/>
              <a:t> García Beltrán</a:t>
            </a:r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7016" y="2683157"/>
            <a:ext cx="7593330" cy="1969980"/>
          </a:xfrm>
        </p:spPr>
        <p:txBody>
          <a:bodyPr anchor="b"/>
          <a:lstStyle/>
          <a:p>
            <a:pPr algn="ctr"/>
            <a:r>
              <a:rPr lang="es-ES" sz="4400" cap="none" dirty="0" smtClean="0"/>
              <a:t>TEMA III: LOS INVENTARIOS </a:t>
            </a:r>
            <a:r>
              <a:rPr lang="es-ES_tradnl" sz="4400" cap="none" dirty="0" smtClean="0"/>
              <a:t/>
            </a:r>
            <a:br>
              <a:rPr lang="es-ES_tradnl" sz="4400" cap="none" dirty="0" smtClean="0"/>
            </a:br>
            <a:r>
              <a:rPr lang="es-ES_tradnl" sz="3600" cap="none" dirty="0" smtClean="0"/>
              <a:t>Sumario: ÚTILES Y HERRAMIENTAS VALUACIÓN</a:t>
            </a:r>
            <a:r>
              <a:rPr lang="es-MX" sz="3600" dirty="0" smtClean="0"/>
              <a:t>. REGISTRO CONTABLE. Ejercicio </a:t>
            </a:r>
            <a:r>
              <a:rPr lang="es-MX" sz="3600" dirty="0"/>
              <a:t>Ilustrativo</a:t>
            </a:r>
            <a:r>
              <a:rPr lang="es-MX" sz="3600" b="1" dirty="0"/>
              <a:t>.</a:t>
            </a:r>
            <a:r>
              <a:rPr lang="es-NI" sz="3600" dirty="0"/>
              <a:t/>
            </a:r>
            <a:br>
              <a:rPr lang="es-NI" sz="3600" dirty="0"/>
            </a:br>
            <a:r>
              <a:rPr lang="es-ES" sz="4000" b="1" dirty="0"/>
              <a:t> </a:t>
            </a:r>
            <a:r>
              <a:rPr lang="es-NI" sz="4000" dirty="0"/>
              <a:t/>
            </a:r>
            <a:br>
              <a:rPr lang="es-NI" sz="4000" dirty="0"/>
            </a:br>
            <a:endParaRPr lang="es-ES_tradnl" sz="4400" cap="none" dirty="0"/>
          </a:p>
        </p:txBody>
      </p:sp>
      <p:pic>
        <p:nvPicPr>
          <p:cNvPr id="11" name="1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68" y="63500"/>
            <a:ext cx="792088" cy="117571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ítulo 3"/>
          <p:cNvSpPr txBox="1">
            <a:spLocks/>
          </p:cNvSpPr>
          <p:nvPr/>
        </p:nvSpPr>
        <p:spPr>
          <a:xfrm>
            <a:off x="3041830" y="1340768"/>
            <a:ext cx="3060340" cy="72361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400" b="0" kern="120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endParaRPr lang="es-ES" sz="3600" cap="none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108012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CARGAR A GASTO EL 50% AL PONERLO EN </a:t>
            </a:r>
          </a:p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USO Y EL OTRO 50% AL DARLE BAJA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41547" y="1661899"/>
            <a:ext cx="82704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dirty="0" smtClean="0"/>
              <a:t>En diciembre 10 se </a:t>
            </a:r>
            <a:r>
              <a:rPr lang="es-ES" sz="2400" dirty="0"/>
              <a:t>procede a dar baja a utensilios </a:t>
            </a:r>
            <a:r>
              <a:rPr lang="es-ES" sz="2400" dirty="0" smtClean="0"/>
              <a:t>por el otro 50% restante </a:t>
            </a:r>
            <a:endParaRPr lang="es-NI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776246"/>
              </p:ext>
            </p:extLst>
          </p:nvPr>
        </p:nvGraphicFramePr>
        <p:xfrm>
          <a:off x="408522" y="2636912"/>
          <a:ext cx="8388472" cy="2929501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38754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94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4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9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2061">
                <a:tc>
                  <a:txBody>
                    <a:bodyPr/>
                    <a:lstStyle/>
                    <a:p>
                      <a:r>
                        <a:rPr lang="es-NI" dirty="0" smtClean="0"/>
                        <a:t>Cuentas y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detalles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 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061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OTROS GASTOS</a:t>
                      </a:r>
                    </a:p>
                    <a:p>
                      <a:r>
                        <a:rPr lang="es-NI" sz="2400" dirty="0" smtClean="0"/>
                        <a:t>COMEDOR Y CAFETERIA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400" dirty="0" smtClean="0"/>
                    </a:p>
                    <a:p>
                      <a:r>
                        <a:rPr lang="es-NI" sz="2400" u="sng" dirty="0" smtClean="0"/>
                        <a:t>$30.00</a:t>
                      </a:r>
                      <a:endParaRPr lang="es-NI" sz="24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$30.00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061">
                <a:tc>
                  <a:txBody>
                    <a:bodyPr/>
                    <a:lstStyle/>
                    <a:p>
                      <a:pPr algn="just"/>
                      <a:r>
                        <a:rPr lang="es-NI" sz="2400" dirty="0" smtClean="0"/>
                        <a:t> DESGASTE</a:t>
                      </a:r>
                      <a:r>
                        <a:rPr lang="es-NI" sz="2400" baseline="0" dirty="0" smtClean="0"/>
                        <a:t> DE UTILES Y HERRAMIENTAS</a:t>
                      </a:r>
                    </a:p>
                    <a:p>
                      <a:pPr algn="r"/>
                      <a:r>
                        <a:rPr lang="es-NI" sz="2400" baseline="0" dirty="0" smtClean="0"/>
                        <a:t>      ÚTILES Y HERRAMIENTAS 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4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 40.00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400" dirty="0"/>
                    </a:p>
                    <a:p>
                      <a:endParaRPr lang="es-NI" sz="2400" dirty="0"/>
                    </a:p>
                    <a:p>
                      <a:endParaRPr lang="es-NI" sz="2400" dirty="0"/>
                    </a:p>
                    <a:p>
                      <a:r>
                        <a:rPr lang="es-NI" sz="2400" dirty="0" smtClean="0"/>
                        <a:t>$70.00</a:t>
                      </a:r>
                      <a:endParaRPr lang="es-N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75555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Gracias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251873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467544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4400" b="1" dirty="0" smtClean="0">
                <a:solidFill>
                  <a:schemeClr val="bg1"/>
                </a:solidFill>
              </a:rPr>
              <a:t>ÚTILES Y HERRAMIENTAS</a:t>
            </a:r>
            <a:endParaRPr lang="es-ES" sz="4400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 txBox="1">
            <a:spLocks/>
          </p:cNvSpPr>
          <p:nvPr/>
        </p:nvSpPr>
        <p:spPr>
          <a:xfrm>
            <a:off x="685800" y="1405880"/>
            <a:ext cx="7772400" cy="4975448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 dirty="0" smtClean="0"/>
              <a:t>Instrumentos </a:t>
            </a:r>
            <a:r>
              <a:rPr lang="es-ES" sz="2800" dirty="0"/>
              <a:t>o útiles, generalmente movibles y manuales no considerados como Activos Fijos Tangibles </a:t>
            </a:r>
            <a:r>
              <a:rPr lang="es-ES" sz="2800" dirty="0">
                <a:solidFill>
                  <a:srgbClr val="FF0000"/>
                </a:solidFill>
              </a:rPr>
              <a:t>por su poco valor y/o rápido desgaste</a:t>
            </a:r>
            <a:r>
              <a:rPr lang="es-ES" sz="2800" dirty="0"/>
              <a:t>, los cuales se utilizan en el desarrollo de las actividades de las empresas </a:t>
            </a:r>
            <a:endParaRPr lang="es-ES" sz="2800" dirty="0" smtClean="0"/>
          </a:p>
          <a:p>
            <a:r>
              <a:rPr lang="es-ES" sz="2800" dirty="0" smtClean="0"/>
              <a:t>EJEMPLO: utensilios </a:t>
            </a:r>
            <a:r>
              <a:rPr lang="es-ES" sz="2800" dirty="0"/>
              <a:t>menores de cocina, lencería de mesa, de laboratorios o de uso médico, herramientas menores, implementos de pesca, prendas de vestir, artículos de protección </a:t>
            </a:r>
            <a:r>
              <a:rPr lang="es-ES" sz="2800" dirty="0" smtClean="0"/>
              <a:t>personal</a:t>
            </a:r>
            <a:r>
              <a:rPr lang="es-ES" sz="2800" dirty="0"/>
              <a:t>.</a:t>
            </a:r>
            <a:endParaRPr lang="es-NI" sz="2800" dirty="0"/>
          </a:p>
          <a:p>
            <a:pPr marL="0" indent="0" algn="just" fontAlgn="auto">
              <a:spcAft>
                <a:spcPts val="0"/>
              </a:spcAft>
              <a:buNone/>
            </a:pPr>
            <a:r>
              <a:rPr lang="es-ES" sz="2800" b="1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6459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-31647"/>
            <a:ext cx="8278688" cy="882880"/>
          </a:xfrm>
        </p:spPr>
        <p:txBody>
          <a:bodyPr>
            <a:normAutofit/>
          </a:bodyPr>
          <a:lstStyle/>
          <a:p>
            <a:pPr algn="ctr"/>
            <a:r>
              <a:rPr lang="es-NI" dirty="0" smtClean="0"/>
              <a:t>ÚTILES Y HERRAMIENTAS</a:t>
            </a:r>
            <a:endParaRPr lang="es-NI" dirty="0"/>
          </a:p>
        </p:txBody>
      </p:sp>
      <p:sp>
        <p:nvSpPr>
          <p:cNvPr id="5" name="CuadroTexto 4"/>
          <p:cNvSpPr txBox="1"/>
          <p:nvPr/>
        </p:nvSpPr>
        <p:spPr>
          <a:xfrm flipH="1">
            <a:off x="88311" y="1057719"/>
            <a:ext cx="3312368" cy="584775"/>
          </a:xfrm>
          <a:prstGeom prst="rect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s-NI" sz="3200" dirty="0" smtClean="0">
                <a:solidFill>
                  <a:schemeClr val="bg1"/>
                </a:solidFill>
              </a:rPr>
              <a:t>EN ALMACÉN</a:t>
            </a:r>
            <a:endParaRPr lang="es-NI" sz="3200" dirty="0">
              <a:solidFill>
                <a:schemeClr val="bg1"/>
              </a:solidFill>
            </a:endParaRPr>
          </a:p>
        </p:txBody>
      </p:sp>
      <p:sp>
        <p:nvSpPr>
          <p:cNvPr id="12" name="3 CuadroTexto"/>
          <p:cNvSpPr txBox="1"/>
          <p:nvPr/>
        </p:nvSpPr>
        <p:spPr>
          <a:xfrm>
            <a:off x="3842015" y="764704"/>
            <a:ext cx="5182344" cy="255454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3200" dirty="0">
                <a:ea typeface="Times New Roman" panose="02020603050405020304" pitchFamily="18" charset="0"/>
              </a:rPr>
              <a:t>A</a:t>
            </a:r>
            <a:r>
              <a:rPr lang="es-ES" sz="3200" dirty="0" smtClean="0">
                <a:ea typeface="Times New Roman" panose="02020603050405020304" pitchFamily="18" charset="0"/>
              </a:rPr>
              <a:t>dquiridos </a:t>
            </a:r>
            <a:r>
              <a:rPr lang="es-ES" sz="3200" dirty="0">
                <a:ea typeface="Times New Roman" panose="02020603050405020304" pitchFamily="18" charset="0"/>
              </a:rPr>
              <a:t>y que no se han puesto a disposición de los departamentos  o de los trabajadores para ser utilizados.</a:t>
            </a:r>
            <a:endParaRPr lang="es-NI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 flipH="1">
            <a:off x="88311" y="4533129"/>
            <a:ext cx="1891401" cy="584775"/>
          </a:xfrm>
          <a:prstGeom prst="rect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/>
            <a:r>
              <a:rPr lang="es-ES" sz="3200" dirty="0" smtClean="0"/>
              <a:t>EN USO</a:t>
            </a:r>
            <a:endParaRPr lang="es-NI" sz="3200" dirty="0">
              <a:solidFill>
                <a:schemeClr val="bg1"/>
              </a:solidFill>
            </a:endParaRPr>
          </a:p>
        </p:txBody>
      </p:sp>
      <p:sp>
        <p:nvSpPr>
          <p:cNvPr id="8" name="3 CuadroTexto"/>
          <p:cNvSpPr txBox="1"/>
          <p:nvPr/>
        </p:nvSpPr>
        <p:spPr>
          <a:xfrm>
            <a:off x="2063857" y="3561397"/>
            <a:ext cx="6828623" cy="332398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3000" dirty="0" smtClean="0">
                <a:ea typeface="Times New Roman" panose="02020603050405020304" pitchFamily="18" charset="0"/>
              </a:rPr>
              <a:t>Situados en los departamentos productivos para utilizarlos en el trabajo o se le entregan a </a:t>
            </a:r>
            <a:r>
              <a:rPr lang="es-ES" sz="3000" dirty="0">
                <a:ea typeface="Times New Roman" panose="02020603050405020304" pitchFamily="18" charset="0"/>
              </a:rPr>
              <a:t>los trabajadores para la ejecución  de sus labores, con la obligación de conservarlos </a:t>
            </a:r>
            <a:r>
              <a:rPr lang="es-ES" sz="3000" dirty="0" smtClean="0">
                <a:ea typeface="Times New Roman" panose="02020603050405020304" pitchFamily="18" charset="0"/>
              </a:rPr>
              <a:t>y devolverlo </a:t>
            </a:r>
            <a:r>
              <a:rPr lang="es-ES" sz="3000" dirty="0">
                <a:ea typeface="Times New Roman" panose="02020603050405020304" pitchFamily="18" charset="0"/>
              </a:rPr>
              <a:t>a su requerimiento</a:t>
            </a:r>
            <a:r>
              <a:rPr lang="es-ES" sz="3000" dirty="0" smtClean="0">
                <a:ea typeface="Times New Roman" panose="02020603050405020304" pitchFamily="18" charset="0"/>
              </a:rPr>
              <a:t>.</a:t>
            </a:r>
            <a:endParaRPr lang="es-NI" sz="3000" b="1" dirty="0"/>
          </a:p>
        </p:txBody>
      </p:sp>
    </p:spTree>
    <p:extLst>
      <p:ext uri="{BB962C8B-B14F-4D97-AF65-F5344CB8AC3E}">
        <p14:creationId xmlns:p14="http://schemas.microsoft.com/office/powerpoint/2010/main" val="328955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PROCEDIMIENTO CONTABLE</a:t>
            </a:r>
            <a:endParaRPr lang="es-ES" sz="30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6409998"/>
              </p:ext>
            </p:extLst>
          </p:nvPr>
        </p:nvGraphicFramePr>
        <p:xfrm>
          <a:off x="0" y="2927349"/>
          <a:ext cx="8856985" cy="3024362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34198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2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2061">
                <a:tc>
                  <a:txBody>
                    <a:bodyPr/>
                    <a:lstStyle/>
                    <a:p>
                      <a:r>
                        <a:rPr lang="es-NI" dirty="0" smtClean="0"/>
                        <a:t>Cuentas y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detalles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 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061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Útiles</a:t>
                      </a:r>
                      <a:r>
                        <a:rPr lang="es-NI" sz="2400" baseline="0" dirty="0" smtClean="0"/>
                        <a:t> y Herramientas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$180.00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061">
                <a:tc>
                  <a:txBody>
                    <a:bodyPr/>
                    <a:lstStyle/>
                    <a:p>
                      <a:pPr algn="l"/>
                      <a:r>
                        <a:rPr lang="es-NI" sz="2400" dirty="0" smtClean="0"/>
                        <a:t>En</a:t>
                      </a:r>
                      <a:r>
                        <a:rPr lang="es-NI" sz="2400" baseline="0" dirty="0" smtClean="0"/>
                        <a:t> almacén </a:t>
                      </a:r>
                    </a:p>
                    <a:p>
                      <a:pPr algn="l"/>
                      <a:r>
                        <a:rPr lang="es-NI" sz="2400" dirty="0" smtClean="0"/>
                        <a:t>            Efectivo en caja</a:t>
                      </a:r>
                    </a:p>
                    <a:p>
                      <a:pPr algn="l"/>
                      <a:r>
                        <a:rPr lang="es-NI" sz="2400" dirty="0" smtClean="0"/>
                        <a:t>Contabilizando la compra</a:t>
                      </a:r>
                      <a:r>
                        <a:rPr lang="es-NI" sz="2400" baseline="0" dirty="0" smtClean="0"/>
                        <a:t> de utensilios para el comedor</a:t>
                      </a:r>
                      <a:r>
                        <a:rPr lang="es-NI" sz="2400" dirty="0" smtClean="0"/>
                        <a:t>            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u="sng" dirty="0" smtClean="0"/>
                        <a:t>$180.00</a:t>
                      </a:r>
                      <a:endParaRPr lang="es-NI" sz="24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400" dirty="0" smtClean="0"/>
                    </a:p>
                    <a:p>
                      <a:r>
                        <a:rPr lang="es-NI" sz="2400" dirty="0" smtClean="0"/>
                        <a:t>$180.00</a:t>
                      </a:r>
                      <a:endParaRPr lang="es-N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ectángulo 4"/>
          <p:cNvSpPr/>
          <p:nvPr/>
        </p:nvSpPr>
        <p:spPr>
          <a:xfrm>
            <a:off x="441546" y="1340768"/>
            <a:ext cx="827045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dirty="0" smtClean="0"/>
              <a:t>Se compra </a:t>
            </a:r>
            <a:r>
              <a:rPr lang="es-ES" sz="2400" dirty="0"/>
              <a:t>utensilios para el comedor obrero por valor de </a:t>
            </a:r>
            <a:endParaRPr lang="es-ES" sz="2400" dirty="0" smtClean="0"/>
          </a:p>
          <a:p>
            <a:pPr algn="ctr">
              <a:spcAft>
                <a:spcPts val="0"/>
              </a:spcAft>
            </a:pPr>
            <a:r>
              <a:rPr lang="es-ES" sz="2400" dirty="0" smtClean="0"/>
              <a:t>$180.00</a:t>
            </a:r>
            <a:r>
              <a:rPr lang="es-ES" sz="2400" dirty="0"/>
              <a:t>. Esta compra se realiza el 15 de Noviembre del </a:t>
            </a:r>
            <a:r>
              <a:rPr lang="es-ES" sz="2400" dirty="0" smtClean="0"/>
              <a:t>2018 . </a:t>
            </a:r>
            <a:r>
              <a:rPr lang="es-ES" sz="2400" dirty="0"/>
              <a:t>El asiento contable será como sigue. </a:t>
            </a:r>
            <a:endParaRPr lang="es-NI" sz="2400" dirty="0"/>
          </a:p>
          <a:p>
            <a:pPr algn="ctr">
              <a:spcAft>
                <a:spcPts val="0"/>
              </a:spcAft>
            </a:pPr>
            <a:r>
              <a:rPr lang="es-ES" sz="2400" b="1" dirty="0" smtClean="0">
                <a:ea typeface="Calibri" panose="020F0502020204030204" pitchFamily="34" charset="0"/>
              </a:rPr>
              <a:t>.</a:t>
            </a:r>
            <a:endParaRPr lang="es-NI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6851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PROCEDIMIENTO CONTABLE</a:t>
            </a:r>
            <a:endParaRPr lang="es-ES" sz="30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005848"/>
              </p:ext>
            </p:extLst>
          </p:nvPr>
        </p:nvGraphicFramePr>
        <p:xfrm>
          <a:off x="408522" y="2636912"/>
          <a:ext cx="8388472" cy="3390122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38754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94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4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9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2061">
                <a:tc>
                  <a:txBody>
                    <a:bodyPr/>
                    <a:lstStyle/>
                    <a:p>
                      <a:r>
                        <a:rPr lang="es-NI" dirty="0" smtClean="0"/>
                        <a:t>Cuentas y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detalles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 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061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Útiles</a:t>
                      </a:r>
                      <a:r>
                        <a:rPr lang="es-NI" sz="2400" baseline="0" dirty="0" smtClean="0"/>
                        <a:t> y herramientas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$140.00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061">
                <a:tc>
                  <a:txBody>
                    <a:bodyPr/>
                    <a:lstStyle/>
                    <a:p>
                      <a:pPr algn="just"/>
                      <a:r>
                        <a:rPr lang="es-NI" sz="2400" baseline="0" dirty="0" smtClean="0"/>
                        <a:t> En uso</a:t>
                      </a:r>
                    </a:p>
                    <a:p>
                      <a:pPr algn="just"/>
                      <a:r>
                        <a:rPr lang="es-NI" sz="2400" baseline="0" dirty="0" smtClean="0"/>
                        <a:t>    Útiles y herramientas</a:t>
                      </a:r>
                    </a:p>
                    <a:p>
                      <a:pPr algn="just"/>
                      <a:r>
                        <a:rPr lang="es-NI" sz="2400" baseline="0" dirty="0" smtClean="0"/>
                        <a:t>     En almacén</a:t>
                      </a:r>
                    </a:p>
                    <a:p>
                      <a:pPr algn="just"/>
                      <a:r>
                        <a:rPr lang="es-NI" sz="2400" baseline="0" dirty="0" smtClean="0"/>
                        <a:t>Contabilizando el uso de los utensilios en almacén.</a:t>
                      </a:r>
                    </a:p>
                    <a:p>
                      <a:pPr algn="just"/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u="sng" dirty="0" smtClean="0"/>
                        <a:t>$140.00</a:t>
                      </a:r>
                    </a:p>
                    <a:p>
                      <a:endParaRPr lang="es-NI" sz="2400" u="sng" dirty="0" smtClean="0"/>
                    </a:p>
                    <a:p>
                      <a:r>
                        <a:rPr lang="es-NI" sz="2400" u="sng" dirty="0" smtClean="0"/>
                        <a:t>$140.00</a:t>
                      </a:r>
                      <a:endParaRPr lang="es-NI" sz="24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400" dirty="0" smtClean="0"/>
                    </a:p>
                    <a:p>
                      <a:r>
                        <a:rPr lang="es-NI" sz="2400" dirty="0" smtClean="0"/>
                        <a:t>$140.00</a:t>
                      </a:r>
                      <a:endParaRPr lang="es-N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ectángulo 4"/>
          <p:cNvSpPr/>
          <p:nvPr/>
        </p:nvSpPr>
        <p:spPr>
          <a:xfrm>
            <a:off x="441546" y="1340768"/>
            <a:ext cx="82704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sz="2400" dirty="0"/>
              <a:t>En Noviembre 25 se ponen en uso $ 140.00 de los utensilios </a:t>
            </a:r>
            <a:r>
              <a:rPr lang="es-ES" sz="2400" dirty="0" smtClean="0"/>
              <a:t>comprados.</a:t>
            </a:r>
            <a:endParaRPr lang="es-NI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871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NI" dirty="0" smtClean="0"/>
              <a:t>Métodos para el desgastes de útiles y herramientas</a:t>
            </a:r>
            <a:endParaRPr lang="es-NI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NI" sz="3600" dirty="0" smtClean="0"/>
              <a:t> Cargar a cuenta de GASTO el valor de Útiles y Herramientas cuando causan baja</a:t>
            </a:r>
          </a:p>
          <a:p>
            <a:r>
              <a:rPr lang="es-NI" sz="3600" dirty="0" smtClean="0"/>
              <a:t> Cargar a GASTO el 50% al ponerlo en uso y el otro 50% al darle baja</a:t>
            </a:r>
          </a:p>
          <a:p>
            <a:r>
              <a:rPr lang="es-NI" sz="3600" dirty="0" smtClean="0"/>
              <a:t> Aplicar la amortización para amortizarlos periódicamente</a:t>
            </a:r>
            <a:endParaRPr lang="es-NI" sz="3600" dirty="0"/>
          </a:p>
        </p:txBody>
      </p:sp>
    </p:spTree>
    <p:extLst>
      <p:ext uri="{BB962C8B-B14F-4D97-AF65-F5344CB8AC3E}">
        <p14:creationId xmlns:p14="http://schemas.microsoft.com/office/powerpoint/2010/main" val="806218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72000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CARGA A UNA CUENTA DE GASTO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41547" y="1340768"/>
            <a:ext cx="82704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dirty="0"/>
              <a:t>S</a:t>
            </a:r>
            <a:r>
              <a:rPr lang="es-ES" sz="2400" dirty="0" smtClean="0"/>
              <a:t>uponga </a:t>
            </a:r>
            <a:r>
              <a:rPr lang="es-ES" sz="2400" dirty="0"/>
              <a:t>que en </a:t>
            </a:r>
            <a:r>
              <a:rPr lang="es-ES" sz="2400" dirty="0" smtClean="0"/>
              <a:t>diciembre 10  </a:t>
            </a:r>
            <a:r>
              <a:rPr lang="es-ES" sz="2400" dirty="0"/>
              <a:t>se procede a dar baja a utensilios por valor de $  70.00</a:t>
            </a:r>
            <a:endParaRPr lang="es-NI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344519"/>
              </p:ext>
            </p:extLst>
          </p:nvPr>
        </p:nvGraphicFramePr>
        <p:xfrm>
          <a:off x="144016" y="2780928"/>
          <a:ext cx="8532440" cy="265684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NI" dirty="0" smtClean="0"/>
                        <a:t>Cuentas y detalles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NI" sz="2000" b="0" dirty="0" smtClean="0"/>
                        <a:t>OTROS GASTOS </a:t>
                      </a:r>
                      <a:endParaRPr lang="es-NI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000" dirty="0" smtClean="0"/>
                        <a:t>$70.00</a:t>
                      </a:r>
                      <a:endParaRPr lang="es-N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NI" sz="2000" b="0" dirty="0" smtClean="0"/>
                        <a:t>COMEDORES</a:t>
                      </a:r>
                      <a:r>
                        <a:rPr lang="es-NI" sz="2000" b="0" baseline="0" dirty="0" smtClean="0"/>
                        <a:t> Y CAFETERÍAS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$70.00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NI" sz="2000" b="0" dirty="0" smtClean="0"/>
                        <a:t>         ÚTILES Y HERRAMIENTAS</a:t>
                      </a:r>
                      <a:endParaRPr lang="es-NI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$70.00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NI" sz="2000" b="0" dirty="0" smtClean="0"/>
                        <a:t>         EN USO</a:t>
                      </a:r>
                      <a:endParaRPr lang="es-NI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u="sng" dirty="0" smtClean="0"/>
                        <a:t>$70.00</a:t>
                      </a:r>
                      <a:endParaRPr lang="es-NI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NI" sz="2000" b="0" dirty="0" smtClean="0"/>
                        <a:t>Contabilizando</a:t>
                      </a:r>
                      <a:r>
                        <a:rPr lang="es-NI" sz="2000" b="0" baseline="0" dirty="0" smtClean="0"/>
                        <a:t> la baja de los útiles y herramientas cargado a gasto</a:t>
                      </a:r>
                      <a:endParaRPr lang="es-NI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56180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108012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CARGAR A GASTO EL 50% AL PONERLO EN </a:t>
            </a:r>
          </a:p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USO Y EL OTRO 50% AL DARLE BAJA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41547" y="1661899"/>
            <a:ext cx="82704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dirty="0"/>
              <a:t>S</a:t>
            </a:r>
            <a:r>
              <a:rPr lang="es-ES" sz="2400" dirty="0" smtClean="0"/>
              <a:t>uponga </a:t>
            </a:r>
            <a:r>
              <a:rPr lang="es-ES" sz="2400" dirty="0"/>
              <a:t>que en Noviembre 25 se ponen en uso $ 140.00 de los utensilios </a:t>
            </a:r>
            <a:endParaRPr lang="es-NI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403514"/>
              </p:ext>
            </p:extLst>
          </p:nvPr>
        </p:nvGraphicFramePr>
        <p:xfrm>
          <a:off x="408522" y="2636912"/>
          <a:ext cx="8388472" cy="3390122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38754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94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4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9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2061">
                <a:tc>
                  <a:txBody>
                    <a:bodyPr/>
                    <a:lstStyle/>
                    <a:p>
                      <a:r>
                        <a:rPr lang="es-NI" dirty="0" smtClean="0"/>
                        <a:t>Cuentas y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detalles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 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061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Útiles</a:t>
                      </a:r>
                      <a:r>
                        <a:rPr lang="es-NI" sz="2400" baseline="0" dirty="0" smtClean="0"/>
                        <a:t> y herramientas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$140.00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061">
                <a:tc>
                  <a:txBody>
                    <a:bodyPr/>
                    <a:lstStyle/>
                    <a:p>
                      <a:pPr algn="just"/>
                      <a:r>
                        <a:rPr lang="es-NI" sz="2400" baseline="0" dirty="0" smtClean="0"/>
                        <a:t> En uso</a:t>
                      </a:r>
                    </a:p>
                    <a:p>
                      <a:pPr algn="just"/>
                      <a:r>
                        <a:rPr lang="es-NI" sz="2400" baseline="0" dirty="0" smtClean="0"/>
                        <a:t>    Útiles y herramientas</a:t>
                      </a:r>
                    </a:p>
                    <a:p>
                      <a:pPr algn="just"/>
                      <a:r>
                        <a:rPr lang="es-NI" sz="2400" baseline="0" dirty="0" smtClean="0"/>
                        <a:t>     En almacén</a:t>
                      </a:r>
                    </a:p>
                    <a:p>
                      <a:pPr algn="just"/>
                      <a:r>
                        <a:rPr lang="es-NI" sz="2400" baseline="0" dirty="0" smtClean="0"/>
                        <a:t>Contabilizando el uso de los utensilios en almacén.</a:t>
                      </a:r>
                    </a:p>
                    <a:p>
                      <a:pPr algn="just"/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u="sng" dirty="0" smtClean="0"/>
                        <a:t>$140.00</a:t>
                      </a:r>
                    </a:p>
                    <a:p>
                      <a:endParaRPr lang="es-NI" sz="2400" u="sng" dirty="0" smtClean="0"/>
                    </a:p>
                    <a:p>
                      <a:r>
                        <a:rPr lang="es-NI" sz="2400" u="sng" dirty="0" smtClean="0"/>
                        <a:t>$140.00</a:t>
                      </a:r>
                      <a:endParaRPr lang="es-NI" sz="24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400" dirty="0" smtClean="0"/>
                    </a:p>
                    <a:p>
                      <a:r>
                        <a:rPr lang="es-NI" sz="2400" dirty="0" smtClean="0"/>
                        <a:t>$140.00</a:t>
                      </a:r>
                      <a:endParaRPr lang="es-N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27345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432000" y="404664"/>
            <a:ext cx="8280000" cy="1080120"/>
          </a:xfrm>
          <a:prstGeom prst="roundRect">
            <a:avLst>
              <a:gd name="adj" fmla="val 16667"/>
            </a:avLst>
          </a:prstGeom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CARGAR A GASTO EL 50% AL PONERLO EN </a:t>
            </a:r>
          </a:p>
          <a:p>
            <a:pPr algn="ctr" eaLnBrk="1" hangingPunct="1">
              <a:defRPr/>
            </a:pPr>
            <a:r>
              <a:rPr lang="es-ES" sz="3000" b="1" dirty="0" smtClean="0">
                <a:solidFill>
                  <a:schemeClr val="bg1"/>
                </a:solidFill>
              </a:rPr>
              <a:t>USO Y EL OTRO 50% AL DARLE BAJA</a:t>
            </a:r>
            <a:endParaRPr lang="es-ES" sz="3000" b="1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41547" y="1661899"/>
            <a:ext cx="82704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2400" dirty="0"/>
              <a:t>S</a:t>
            </a:r>
            <a:r>
              <a:rPr lang="es-ES" sz="2400" dirty="0" smtClean="0"/>
              <a:t>uponga </a:t>
            </a:r>
            <a:r>
              <a:rPr lang="es-ES" sz="2400" dirty="0"/>
              <a:t>que en Noviembre 25 se ponen en uso $ 140.00 de los utensilios </a:t>
            </a:r>
            <a:endParaRPr lang="es-NI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672148"/>
              </p:ext>
            </p:extLst>
          </p:nvPr>
        </p:nvGraphicFramePr>
        <p:xfrm>
          <a:off x="408522" y="2636912"/>
          <a:ext cx="8388472" cy="3755882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4019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54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4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9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2061">
                <a:tc>
                  <a:txBody>
                    <a:bodyPr/>
                    <a:lstStyle/>
                    <a:p>
                      <a:r>
                        <a:rPr lang="es-NI" dirty="0" smtClean="0"/>
                        <a:t>Cuentas y</a:t>
                      </a:r>
                      <a:r>
                        <a:rPr lang="es-NI" baseline="0" dirty="0" smtClean="0"/>
                        <a:t> </a:t>
                      </a:r>
                      <a:r>
                        <a:rPr lang="es-NI" dirty="0" smtClean="0"/>
                        <a:t>detalles 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Parcial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Debe</a:t>
                      </a:r>
                      <a:endParaRPr lang="es-N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dirty="0" smtClean="0"/>
                        <a:t>Haber </a:t>
                      </a:r>
                      <a:endParaRPr lang="es-N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061"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OTROS</a:t>
                      </a:r>
                      <a:r>
                        <a:rPr lang="es-NI" sz="2400" baseline="0" dirty="0" smtClean="0"/>
                        <a:t> GASTOS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dirty="0" smtClean="0"/>
                        <a:t>$70.00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061">
                <a:tc>
                  <a:txBody>
                    <a:bodyPr/>
                    <a:lstStyle/>
                    <a:p>
                      <a:pPr algn="just"/>
                      <a:r>
                        <a:rPr lang="es-NI" sz="2400" dirty="0" smtClean="0"/>
                        <a:t>COMEDOR</a:t>
                      </a:r>
                      <a:r>
                        <a:rPr lang="es-NI" sz="2400" baseline="0" dirty="0" smtClean="0"/>
                        <a:t> Y CAFETERIA</a:t>
                      </a:r>
                    </a:p>
                    <a:p>
                      <a:pPr algn="just"/>
                      <a:r>
                        <a:rPr lang="es-NI" sz="2400" baseline="0" dirty="0" smtClean="0"/>
                        <a:t>           DESGASTES DE UTILES Y HERRAMIENTAS</a:t>
                      </a:r>
                    </a:p>
                    <a:p>
                      <a:pPr algn="just"/>
                      <a:r>
                        <a:rPr lang="es-NI" sz="2400" baseline="0" dirty="0" smtClean="0"/>
                        <a:t>Contabilizando el gasto del 50% del valor de útiles y herramientas puestas en uso</a:t>
                      </a:r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NI" sz="2400" u="sng" dirty="0" smtClean="0"/>
                        <a:t>$70.00</a:t>
                      </a:r>
                    </a:p>
                    <a:p>
                      <a:endParaRPr lang="es-NI" sz="24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NI" sz="2400" dirty="0" smtClean="0"/>
                    </a:p>
                    <a:p>
                      <a:r>
                        <a:rPr lang="es-NI" sz="2400" dirty="0" smtClean="0"/>
                        <a:t>$70.00</a:t>
                      </a:r>
                      <a:endParaRPr lang="es-N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14083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ra">
  <a:themeElements>
    <a:clrScheme name="Rojo naranj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Tipo de madera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TM03090434[[fn=Madera]]</Template>
  <TotalTime>5767</TotalTime>
  <Words>573</Words>
  <Application>Microsoft Office PowerPoint</Application>
  <PresentationFormat>Presentación en pantalla (4:3)</PresentationFormat>
  <Paragraphs>117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8" baseType="lpstr">
      <vt:lpstr>Arial</vt:lpstr>
      <vt:lpstr>Calibri</vt:lpstr>
      <vt:lpstr>Rockwell</vt:lpstr>
      <vt:lpstr>Rockwell Condensed</vt:lpstr>
      <vt:lpstr>Times New Roman</vt:lpstr>
      <vt:lpstr>Wingdings</vt:lpstr>
      <vt:lpstr>Tipo de madera</vt:lpstr>
      <vt:lpstr>TEMA III: LOS INVENTARIOS  Sumario: ÚTILES Y HERRAMIENTAS VALUACIÓN. REGISTRO CONTABLE. Ejercicio Ilustrativo.   </vt:lpstr>
      <vt:lpstr>Presentación de PowerPoint</vt:lpstr>
      <vt:lpstr>ÚTILES Y HERRAMIENTAS</vt:lpstr>
      <vt:lpstr>Presentación de PowerPoint</vt:lpstr>
      <vt:lpstr>Presentación de PowerPoint</vt:lpstr>
      <vt:lpstr>Métodos para el desgastes de útiles y herramientas</vt:lpstr>
      <vt:lpstr>Presentación de PowerPoint</vt:lpstr>
      <vt:lpstr>Presentación de PowerPoint</vt:lpstr>
      <vt:lpstr>Presentación de PowerPoint</vt:lpstr>
      <vt:lpstr>Presentación de PowerPoint</vt:lpstr>
      <vt:lpstr>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Andres</dc:creator>
  <cp:lastModifiedBy>DAYANA</cp:lastModifiedBy>
  <cp:revision>279</cp:revision>
  <dcterms:created xsi:type="dcterms:W3CDTF">2017-03-12T09:04:07Z</dcterms:created>
  <dcterms:modified xsi:type="dcterms:W3CDTF">2026-02-25T20:58:59Z</dcterms:modified>
</cp:coreProperties>
</file>