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8" r:id="rId19"/>
    <p:sldId id="275" r:id="rId20"/>
    <p:sldId id="276" r:id="rId21"/>
    <p:sldId id="277"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4" d="100"/>
          <a:sy n="74" d="100"/>
        </p:scale>
        <p:origin x="-4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18519" y="232287"/>
            <a:ext cx="1612409" cy="1794456"/>
          </a:xfrm>
          <a:prstGeom prst="rect">
            <a:avLst/>
          </a:prstGeom>
        </p:spPr>
      </p:pic>
      <p:sp>
        <p:nvSpPr>
          <p:cNvPr id="5" name="Rectángulo 4"/>
          <p:cNvSpPr/>
          <p:nvPr/>
        </p:nvSpPr>
        <p:spPr>
          <a:xfrm>
            <a:off x="3570514" y="457083"/>
            <a:ext cx="6096000" cy="1569660"/>
          </a:xfrm>
          <a:prstGeom prst="rect">
            <a:avLst/>
          </a:prstGeom>
        </p:spPr>
        <p:txBody>
          <a:bodyPr>
            <a:spAutoFit/>
          </a:bodyPr>
          <a:lstStyle/>
          <a:p>
            <a:pPr algn="ctr"/>
            <a:r>
              <a:rPr lang="es-ES" sz="2400" dirty="0"/>
              <a:t>Centro Universitario Municipal Alquízar</a:t>
            </a:r>
          </a:p>
          <a:p>
            <a:pPr algn="ctr"/>
            <a:r>
              <a:rPr lang="es-ES" sz="2400" dirty="0"/>
              <a:t>Universidad de Artemisa</a:t>
            </a:r>
          </a:p>
          <a:p>
            <a:pPr algn="ctr"/>
            <a:r>
              <a:rPr lang="es-ES" sz="2400" dirty="0"/>
              <a:t>“Julio Díaz González”</a:t>
            </a:r>
          </a:p>
          <a:p>
            <a:pPr algn="ctr"/>
            <a:endParaRPr lang="es-ES" sz="2400" dirty="0"/>
          </a:p>
        </p:txBody>
      </p:sp>
      <p:sp>
        <p:nvSpPr>
          <p:cNvPr id="7" name="Rectángulo 6"/>
          <p:cNvSpPr/>
          <p:nvPr/>
        </p:nvSpPr>
        <p:spPr>
          <a:xfrm>
            <a:off x="2265616" y="2281534"/>
            <a:ext cx="8226932" cy="2123658"/>
          </a:xfrm>
          <a:prstGeom prst="rect">
            <a:avLst/>
          </a:prstGeom>
          <a:noFill/>
        </p:spPr>
        <p:txBody>
          <a:bodyPr wrap="none" lIns="91440" tIns="45720" rIns="91440" bIns="45720">
            <a:spAutoFit/>
          </a:bodyPr>
          <a:lstStyle/>
          <a:p>
            <a:pPr algn="ctr"/>
            <a:r>
              <a:rPr lang="es-ES" sz="6600" b="1" cap="none" spc="0" dirty="0">
                <a:ln w="0"/>
                <a:solidFill>
                  <a:schemeClr val="accent1"/>
                </a:solidFill>
                <a:effectLst>
                  <a:outerShdw blurRad="38100" dist="25400" dir="5400000" algn="ctr" rotWithShape="0">
                    <a:srgbClr val="6E747A">
                      <a:alpha val="43000"/>
                    </a:srgbClr>
                  </a:outerShdw>
                </a:effectLst>
              </a:rPr>
              <a:t>Gestión Económica</a:t>
            </a:r>
          </a:p>
          <a:p>
            <a:pPr algn="ctr"/>
            <a:r>
              <a:rPr lang="es-ES" sz="6600" b="1" cap="none" spc="0" dirty="0">
                <a:ln w="0"/>
                <a:solidFill>
                  <a:schemeClr val="accent1"/>
                </a:solidFill>
                <a:effectLst>
                  <a:outerShdw blurRad="38100" dist="25400" dir="5400000" algn="ctr" rotWithShape="0">
                    <a:srgbClr val="6E747A">
                      <a:alpha val="43000"/>
                    </a:srgbClr>
                  </a:outerShdw>
                </a:effectLst>
              </a:rPr>
              <a:t> </a:t>
            </a:r>
            <a:r>
              <a:rPr lang="es-ES" sz="6600" b="1" dirty="0">
                <a:ln w="0"/>
                <a:solidFill>
                  <a:schemeClr val="accent1"/>
                </a:solidFill>
                <a:effectLst>
                  <a:outerShdw blurRad="38100" dist="25400" dir="5400000" algn="ctr" rotWithShape="0">
                    <a:srgbClr val="6E747A">
                      <a:alpha val="43000"/>
                    </a:srgbClr>
                  </a:outerShdw>
                </a:effectLst>
              </a:rPr>
              <a:t>A</a:t>
            </a:r>
            <a:r>
              <a:rPr lang="es-ES" sz="6600" b="1" cap="none" spc="0" dirty="0">
                <a:ln w="0"/>
                <a:solidFill>
                  <a:schemeClr val="accent1"/>
                </a:solidFill>
                <a:effectLst>
                  <a:outerShdw blurRad="38100" dist="25400" dir="5400000" algn="ctr" rotWithShape="0">
                    <a:srgbClr val="6E747A">
                      <a:alpha val="43000"/>
                    </a:srgbClr>
                  </a:outerShdw>
                </a:effectLst>
              </a:rPr>
              <a:t>gropecuaria</a:t>
            </a:r>
          </a:p>
        </p:txBody>
      </p:sp>
      <p:pic>
        <p:nvPicPr>
          <p:cNvPr id="8" name="Imagen 7"/>
          <p:cNvPicPr>
            <a:picLocks noChangeAspect="1"/>
          </p:cNvPicPr>
          <p:nvPr/>
        </p:nvPicPr>
        <p:blipFill>
          <a:blip r:embed="rId3"/>
          <a:stretch>
            <a:fillRect/>
          </a:stretch>
        </p:blipFill>
        <p:spPr>
          <a:xfrm>
            <a:off x="10174141" y="4405192"/>
            <a:ext cx="1485900" cy="2095500"/>
          </a:xfrm>
          <a:prstGeom prst="rect">
            <a:avLst/>
          </a:prstGeom>
        </p:spPr>
      </p:pic>
      <p:sp>
        <p:nvSpPr>
          <p:cNvPr id="9" name="CuadroTexto 8"/>
          <p:cNvSpPr txBox="1"/>
          <p:nvPr/>
        </p:nvSpPr>
        <p:spPr>
          <a:xfrm>
            <a:off x="1975757" y="5160554"/>
            <a:ext cx="7282543" cy="584775"/>
          </a:xfrm>
          <a:prstGeom prst="rect">
            <a:avLst/>
          </a:prstGeom>
          <a:noFill/>
        </p:spPr>
        <p:txBody>
          <a:bodyPr wrap="square" rtlCol="0">
            <a:spAutoFit/>
          </a:bodyPr>
          <a:lstStyle/>
          <a:p>
            <a:r>
              <a:rPr lang="es-ES" sz="3200" b="1" dirty="0"/>
              <a:t>MSc. </a:t>
            </a:r>
            <a:r>
              <a:rPr lang="es-ES" sz="3200" b="1" dirty="0" err="1"/>
              <a:t>Deilyn</a:t>
            </a:r>
            <a:r>
              <a:rPr lang="es-ES" sz="3200" b="1" dirty="0"/>
              <a:t> </a:t>
            </a:r>
            <a:r>
              <a:rPr lang="es-ES" sz="3200" b="1"/>
              <a:t>Moreno </a:t>
            </a:r>
            <a:r>
              <a:rPr lang="es-ES" sz="3200" b="1" smtClean="0"/>
              <a:t>Ramos</a:t>
            </a:r>
            <a:endParaRPr lang="es-ES" sz="3200" b="1" dirty="0"/>
          </a:p>
        </p:txBody>
      </p:sp>
    </p:spTree>
    <p:extLst>
      <p:ext uri="{BB962C8B-B14F-4D97-AF65-F5344CB8AC3E}">
        <p14:creationId xmlns:p14="http://schemas.microsoft.com/office/powerpoint/2010/main" val="38360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20239" y="1242260"/>
            <a:ext cx="576072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2400" b="1" dirty="0"/>
              <a:t>¿Qué es estimular en el trabajo?</a:t>
            </a:r>
          </a:p>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2400" dirty="0"/>
              <a:t>  </a:t>
            </a:r>
          </a:p>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2400" dirty="0"/>
              <a:t>Y en esto te das cuenta que un trabajo estimulante es aquel que te posee, que te atrapa y que no te deja escapar. Cada momento es bueno para pensar en el trabajo y no te supone ningún problema darle vueltas a tu proyecto en pleno fin de semana, por ejemplo.</a:t>
            </a:r>
          </a:p>
        </p:txBody>
      </p:sp>
      <p:sp>
        <p:nvSpPr>
          <p:cNvPr id="3" name="AutoShape 2" descr="Diferencias entre un trabajo interesante y uno estimulante"/>
          <p:cNvSpPr>
            <a:spLocks noChangeAspect="1" noChangeArrowheads="1"/>
          </p:cNvSpPr>
          <p:nvPr/>
        </p:nvSpPr>
        <p:spPr bwMode="auto">
          <a:xfrm>
            <a:off x="155575"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 name="Imagen 3"/>
          <p:cNvPicPr>
            <a:picLocks noChangeAspect="1"/>
          </p:cNvPicPr>
          <p:nvPr/>
        </p:nvPicPr>
        <p:blipFill>
          <a:blip r:embed="rId2"/>
          <a:stretch>
            <a:fillRect/>
          </a:stretch>
        </p:blipFill>
        <p:spPr>
          <a:xfrm>
            <a:off x="8045777" y="979715"/>
            <a:ext cx="3591188" cy="5185138"/>
          </a:xfrm>
          <a:prstGeom prst="rect">
            <a:avLst/>
          </a:prstGeom>
        </p:spPr>
      </p:pic>
    </p:spTree>
    <p:extLst>
      <p:ext uri="{BB962C8B-B14F-4D97-AF65-F5344CB8AC3E}">
        <p14:creationId xmlns:p14="http://schemas.microsoft.com/office/powerpoint/2010/main" val="234094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38102" y="563769"/>
            <a:ext cx="7885612" cy="1569660"/>
          </a:xfrm>
          <a:prstGeom prst="rect">
            <a:avLst/>
          </a:prstGeom>
        </p:spPr>
        <p:txBody>
          <a:bodyPr wrap="square">
            <a:spAutoFit/>
          </a:bodyPr>
          <a:lstStyle/>
          <a:p>
            <a:r>
              <a:rPr lang="es-ES" sz="2400" b="1" dirty="0"/>
              <a:t>¿Cuáles son los tipos de motivación?</a:t>
            </a:r>
          </a:p>
          <a:p>
            <a:endParaRPr lang="es-ES" sz="2400" dirty="0"/>
          </a:p>
          <a:p>
            <a:r>
              <a:rPr lang="es-ES" sz="2400" dirty="0"/>
              <a:t>Existen dos tipos de motivación: la intrínseca y la extrínseca.</a:t>
            </a:r>
          </a:p>
        </p:txBody>
      </p:sp>
      <p:sp>
        <p:nvSpPr>
          <p:cNvPr id="3" name="Rectángulo 2"/>
          <p:cNvSpPr/>
          <p:nvPr/>
        </p:nvSpPr>
        <p:spPr>
          <a:xfrm>
            <a:off x="2094411" y="2397596"/>
            <a:ext cx="8512629" cy="2677656"/>
          </a:xfrm>
          <a:prstGeom prst="rect">
            <a:avLst/>
          </a:prstGeom>
        </p:spPr>
        <p:txBody>
          <a:bodyPr wrap="square">
            <a:spAutoFit/>
          </a:bodyPr>
          <a:lstStyle/>
          <a:p>
            <a:r>
              <a:rPr lang="es-ES" sz="2400" b="1" dirty="0"/>
              <a:t>¿Cómo se puede motivar a los trabajadores de una empresa?</a:t>
            </a:r>
          </a:p>
          <a:p>
            <a:pPr>
              <a:buFont typeface="Arial" panose="020B0604020202020204" pitchFamily="34" charset="0"/>
              <a:buChar char="•"/>
            </a:pPr>
            <a:r>
              <a:rPr lang="es-ES" sz="2400" dirty="0"/>
              <a:t>Reconoce y recompensa al personal. </a:t>
            </a:r>
          </a:p>
          <a:p>
            <a:pPr>
              <a:buFont typeface="Arial" panose="020B0604020202020204" pitchFamily="34" charset="0"/>
              <a:buChar char="•"/>
            </a:pPr>
            <a:r>
              <a:rPr lang="es-ES" sz="2400" dirty="0"/>
              <a:t>Brinda oportunidades de desarrollo profesional. </a:t>
            </a:r>
          </a:p>
          <a:p>
            <a:pPr>
              <a:buFont typeface="Arial" panose="020B0604020202020204" pitchFamily="34" charset="0"/>
              <a:buChar char="•"/>
            </a:pPr>
            <a:r>
              <a:rPr lang="es-ES" sz="2400" dirty="0"/>
              <a:t>Fomenta un ambiente de trabajo positivo. </a:t>
            </a:r>
          </a:p>
          <a:p>
            <a:pPr>
              <a:buFont typeface="Arial" panose="020B0604020202020204" pitchFamily="34" charset="0"/>
              <a:buChar char="•"/>
            </a:pPr>
            <a:r>
              <a:rPr lang="es-ES" sz="2400" dirty="0"/>
              <a:t>Brinda crítica constructiva y revisa los errores. </a:t>
            </a:r>
          </a:p>
          <a:p>
            <a:pPr>
              <a:buFont typeface="Arial" panose="020B0604020202020204" pitchFamily="34" charset="0"/>
              <a:buChar char="•"/>
            </a:pPr>
            <a:r>
              <a:rPr lang="es-ES" sz="2400" dirty="0"/>
              <a:t>Otorga flexibilidad laboral.</a:t>
            </a:r>
          </a:p>
        </p:txBody>
      </p:sp>
      <p:pic>
        <p:nvPicPr>
          <p:cNvPr id="4" name="Imagen 3"/>
          <p:cNvPicPr>
            <a:picLocks noChangeAspect="1"/>
          </p:cNvPicPr>
          <p:nvPr/>
        </p:nvPicPr>
        <p:blipFill>
          <a:blip r:embed="rId2"/>
          <a:stretch>
            <a:fillRect/>
          </a:stretch>
        </p:blipFill>
        <p:spPr>
          <a:xfrm>
            <a:off x="9029155" y="4969464"/>
            <a:ext cx="2781300" cy="1647825"/>
          </a:xfrm>
          <a:prstGeom prst="rect">
            <a:avLst/>
          </a:prstGeom>
        </p:spPr>
      </p:pic>
    </p:spTree>
    <p:extLst>
      <p:ext uri="{BB962C8B-B14F-4D97-AF65-F5344CB8AC3E}">
        <p14:creationId xmlns:p14="http://schemas.microsoft.com/office/powerpoint/2010/main" val="38779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55223" y="576667"/>
            <a:ext cx="9144000" cy="3416320"/>
          </a:xfrm>
          <a:prstGeom prst="rect">
            <a:avLst/>
          </a:prstGeom>
        </p:spPr>
        <p:txBody>
          <a:bodyPr wrap="square">
            <a:spAutoFit/>
          </a:bodyPr>
          <a:lstStyle/>
          <a:p>
            <a:pPr algn="just"/>
            <a:r>
              <a:rPr lang="es-ES" sz="2400" b="1" dirty="0"/>
              <a:t>¿Qué es la motivación y cómo se relaciona con el concepto de estímulo?</a:t>
            </a:r>
          </a:p>
          <a:p>
            <a:pPr algn="just"/>
            <a:endParaRPr lang="es-ES" sz="2400" dirty="0"/>
          </a:p>
          <a:p>
            <a:pPr algn="just"/>
            <a:r>
              <a:rPr lang="es-ES" sz="2400" dirty="0"/>
              <a:t>La motivación puede ser un objetivo, pero él por si sólo no será suficiente para que un individuo logre llegar hasta ella, así que hace falta algo desde afuera que se llama estímulo. Los estímulos son los que nos hacen dirigirnos a un lugar o a una meta en específico, la cual debe ser nuestra motivación.</a:t>
            </a:r>
          </a:p>
        </p:txBody>
      </p:sp>
      <p:pic>
        <p:nvPicPr>
          <p:cNvPr id="3" name="Imagen 2"/>
          <p:cNvPicPr>
            <a:picLocks noChangeAspect="1"/>
          </p:cNvPicPr>
          <p:nvPr/>
        </p:nvPicPr>
        <p:blipFill>
          <a:blip r:embed="rId2"/>
          <a:stretch>
            <a:fillRect/>
          </a:stretch>
        </p:blipFill>
        <p:spPr>
          <a:xfrm>
            <a:off x="6344058" y="3830682"/>
            <a:ext cx="5155417" cy="2896689"/>
          </a:xfrm>
          <a:prstGeom prst="rect">
            <a:avLst/>
          </a:prstGeom>
        </p:spPr>
      </p:pic>
    </p:spTree>
    <p:extLst>
      <p:ext uri="{BB962C8B-B14F-4D97-AF65-F5344CB8AC3E}">
        <p14:creationId xmlns:p14="http://schemas.microsoft.com/office/powerpoint/2010/main" val="155271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85852" y="451396"/>
            <a:ext cx="6096000" cy="738664"/>
          </a:xfrm>
          <a:prstGeom prst="rect">
            <a:avLst/>
          </a:prstGeom>
        </p:spPr>
        <p:txBody>
          <a:bodyPr>
            <a:spAutoFit/>
          </a:bodyPr>
          <a:lstStyle/>
          <a:p>
            <a:pPr marL="285750" indent="-285750" algn="just">
              <a:buFont typeface="Wingdings" panose="05000000000000000000" pitchFamily="2" charset="2"/>
              <a:buChar char="ü"/>
            </a:pPr>
            <a:r>
              <a:rPr lang="es-ES" sz="2400" b="1" dirty="0"/>
              <a:t>La dirección. </a:t>
            </a:r>
          </a:p>
          <a:p>
            <a:pPr algn="just"/>
            <a:r>
              <a:rPr lang="es-ES" dirty="0"/>
              <a:t> </a:t>
            </a:r>
          </a:p>
        </p:txBody>
      </p:sp>
      <p:sp>
        <p:nvSpPr>
          <p:cNvPr id="3" name="Rectángulo 2"/>
          <p:cNvSpPr/>
          <p:nvPr/>
        </p:nvSpPr>
        <p:spPr>
          <a:xfrm>
            <a:off x="1885405" y="1190060"/>
            <a:ext cx="9074331" cy="3046988"/>
          </a:xfrm>
          <a:prstGeom prst="rect">
            <a:avLst/>
          </a:prstGeom>
        </p:spPr>
        <p:txBody>
          <a:bodyPr wrap="square">
            <a:spAutoFit/>
          </a:bodyPr>
          <a:lstStyle/>
          <a:p>
            <a:pPr algn="just"/>
            <a:r>
              <a:rPr lang="es-ES" sz="2400" b="1" dirty="0"/>
              <a:t>¿Qué es la Dirección del Trabajo y cuál es su función?</a:t>
            </a:r>
          </a:p>
          <a:p>
            <a:pPr algn="just"/>
            <a:endParaRPr lang="es-ES" sz="2400" dirty="0"/>
          </a:p>
          <a:p>
            <a:pPr algn="just"/>
            <a:r>
              <a:rPr lang="es-ES" sz="2400" dirty="0"/>
              <a:t>Velar por el cumplimiento de la legislación laboral, fiscalizando, interpretando, orientando la correcta aplicación de la normativa y promoviendo la capacidad de autorregulación de las partes, en la búsqueda del desarrollo de relaciones de equilibrio entre empleadores y trabajadores.</a:t>
            </a:r>
          </a:p>
        </p:txBody>
      </p:sp>
      <p:pic>
        <p:nvPicPr>
          <p:cNvPr id="4" name="Imagen 3"/>
          <p:cNvPicPr>
            <a:picLocks noChangeAspect="1"/>
          </p:cNvPicPr>
          <p:nvPr/>
        </p:nvPicPr>
        <p:blipFill>
          <a:blip r:embed="rId2"/>
          <a:stretch>
            <a:fillRect/>
          </a:stretch>
        </p:blipFill>
        <p:spPr>
          <a:xfrm>
            <a:off x="8085909" y="4157450"/>
            <a:ext cx="3612831" cy="2243758"/>
          </a:xfrm>
          <a:prstGeom prst="rect">
            <a:avLst/>
          </a:prstGeom>
        </p:spPr>
      </p:pic>
    </p:spTree>
    <p:extLst>
      <p:ext uri="{BB962C8B-B14F-4D97-AF65-F5344CB8AC3E}">
        <p14:creationId xmlns:p14="http://schemas.microsoft.com/office/powerpoint/2010/main" val="414735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63781" y="631598"/>
            <a:ext cx="8904515" cy="2308324"/>
          </a:xfrm>
          <a:prstGeom prst="rect">
            <a:avLst/>
          </a:prstGeom>
        </p:spPr>
        <p:txBody>
          <a:bodyPr wrap="square">
            <a:spAutoFit/>
          </a:bodyPr>
          <a:lstStyle/>
          <a:p>
            <a:pPr algn="just"/>
            <a:r>
              <a:rPr lang="es-ES" sz="2400" b="1" dirty="0"/>
              <a:t>¿Cuál es la función de la DT?</a:t>
            </a:r>
          </a:p>
          <a:p>
            <a:pPr algn="just"/>
            <a:endParaRPr lang="es-ES" sz="2400" dirty="0"/>
          </a:p>
          <a:p>
            <a:pPr algn="just"/>
            <a:r>
              <a:rPr lang="es-ES" sz="2400" dirty="0"/>
              <a:t>Planificar, organizar, dirigir, coordinar y controlar la función de fiscalización que compete al Servicio. Definir las estrategias requeridas para alcanzar los objetivos departamentales y controlar su implementación.</a:t>
            </a:r>
          </a:p>
        </p:txBody>
      </p:sp>
      <p:pic>
        <p:nvPicPr>
          <p:cNvPr id="3" name="Imagen 2"/>
          <p:cNvPicPr>
            <a:picLocks noChangeAspect="1"/>
          </p:cNvPicPr>
          <p:nvPr/>
        </p:nvPicPr>
        <p:blipFill>
          <a:blip r:embed="rId2"/>
          <a:stretch>
            <a:fillRect/>
          </a:stretch>
        </p:blipFill>
        <p:spPr>
          <a:xfrm>
            <a:off x="7898265" y="3180397"/>
            <a:ext cx="3440294" cy="3440294"/>
          </a:xfrm>
          <a:prstGeom prst="rect">
            <a:avLst/>
          </a:prstGeom>
        </p:spPr>
      </p:pic>
    </p:spTree>
    <p:extLst>
      <p:ext uri="{BB962C8B-B14F-4D97-AF65-F5344CB8AC3E}">
        <p14:creationId xmlns:p14="http://schemas.microsoft.com/office/powerpoint/2010/main" val="280054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81348" y="644659"/>
            <a:ext cx="8617132" cy="2677656"/>
          </a:xfrm>
          <a:prstGeom prst="rect">
            <a:avLst/>
          </a:prstGeom>
        </p:spPr>
        <p:txBody>
          <a:bodyPr wrap="square">
            <a:spAutoFit/>
          </a:bodyPr>
          <a:lstStyle/>
          <a:p>
            <a:r>
              <a:rPr lang="es-ES" b="1" dirty="0"/>
              <a:t>¿</a:t>
            </a:r>
            <a:r>
              <a:rPr lang="es-ES" sz="2400" b="1" dirty="0"/>
              <a:t>Qué finalidad tiene la dirección?</a:t>
            </a:r>
          </a:p>
          <a:p>
            <a:endParaRPr lang="es-ES" sz="2400" dirty="0"/>
          </a:p>
          <a:p>
            <a:pPr algn="just"/>
            <a:r>
              <a:rPr lang="es-ES" sz="2400" dirty="0"/>
              <a:t>El objetivo de la dirección es reunir a los miembros para lograr los mismos objetivos y metas deseados mediante el uso de los recursos disponibles de manera eficaz y eficiente. Las funciones de la dirección son las siguientes: Dirigir o liderar. Planificar.</a:t>
            </a:r>
          </a:p>
        </p:txBody>
      </p:sp>
      <p:pic>
        <p:nvPicPr>
          <p:cNvPr id="3" name="Imagen 2"/>
          <p:cNvPicPr>
            <a:picLocks noChangeAspect="1"/>
          </p:cNvPicPr>
          <p:nvPr/>
        </p:nvPicPr>
        <p:blipFill>
          <a:blip r:embed="rId2"/>
          <a:stretch>
            <a:fillRect/>
          </a:stretch>
        </p:blipFill>
        <p:spPr>
          <a:xfrm>
            <a:off x="5936660" y="3440021"/>
            <a:ext cx="5786859" cy="3130596"/>
          </a:xfrm>
          <a:prstGeom prst="rect">
            <a:avLst/>
          </a:prstGeom>
        </p:spPr>
      </p:pic>
    </p:spTree>
    <p:extLst>
      <p:ext uri="{BB962C8B-B14F-4D97-AF65-F5344CB8AC3E}">
        <p14:creationId xmlns:p14="http://schemas.microsoft.com/office/powerpoint/2010/main" val="3912864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7656" y="597601"/>
            <a:ext cx="8943703" cy="2677656"/>
          </a:xfrm>
          <a:prstGeom prst="rect">
            <a:avLst/>
          </a:prstGeom>
        </p:spPr>
        <p:txBody>
          <a:bodyPr wrap="square">
            <a:spAutoFit/>
          </a:bodyPr>
          <a:lstStyle/>
          <a:p>
            <a:r>
              <a:rPr lang="es-ES" sz="2400" b="1" dirty="0"/>
              <a:t>¿Qué importancia tiene la Dirección del Trabajo?</a:t>
            </a:r>
          </a:p>
          <a:p>
            <a:endParaRPr lang="es-ES" sz="2400" dirty="0"/>
          </a:p>
          <a:p>
            <a:pPr algn="just"/>
            <a:r>
              <a:rPr lang="es-ES" sz="2400" dirty="0"/>
              <a:t>El rol de la Dirección del Trabajo es contribuir a dar eficacia al derecho del trabajo, y para ello despliega un conjunto de herramientas, en el marco de un Sistema de Justicia Laboral que este Gobierno, especialmente, ha contribuido a fortalecer y modernizar.</a:t>
            </a:r>
          </a:p>
        </p:txBody>
      </p:sp>
      <p:pic>
        <p:nvPicPr>
          <p:cNvPr id="3" name="Imagen 2"/>
          <p:cNvPicPr>
            <a:picLocks noChangeAspect="1"/>
          </p:cNvPicPr>
          <p:nvPr/>
        </p:nvPicPr>
        <p:blipFill>
          <a:blip r:embed="rId2"/>
          <a:stretch>
            <a:fillRect/>
          </a:stretch>
        </p:blipFill>
        <p:spPr>
          <a:xfrm>
            <a:off x="7216139" y="3499076"/>
            <a:ext cx="4245481" cy="3071541"/>
          </a:xfrm>
          <a:prstGeom prst="rect">
            <a:avLst/>
          </a:prstGeom>
        </p:spPr>
      </p:pic>
    </p:spTree>
    <p:extLst>
      <p:ext uri="{BB962C8B-B14F-4D97-AF65-F5344CB8AC3E}">
        <p14:creationId xmlns:p14="http://schemas.microsoft.com/office/powerpoint/2010/main" val="2126303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86249" y="488071"/>
            <a:ext cx="2358338" cy="461665"/>
          </a:xfrm>
          <a:prstGeom prst="rect">
            <a:avLst/>
          </a:prstGeom>
        </p:spPr>
        <p:txBody>
          <a:bodyPr wrap="none">
            <a:spAutoFit/>
          </a:bodyPr>
          <a:lstStyle/>
          <a:p>
            <a:pPr marL="285750" indent="-285750" algn="just">
              <a:buFont typeface="Wingdings" panose="05000000000000000000" pitchFamily="2" charset="2"/>
              <a:buChar char="ü"/>
            </a:pPr>
            <a:r>
              <a:rPr lang="es-ES" sz="2400" b="1" dirty="0"/>
              <a:t>El liderazgo. </a:t>
            </a:r>
          </a:p>
        </p:txBody>
      </p:sp>
      <p:sp>
        <p:nvSpPr>
          <p:cNvPr id="3" name="Rectángulo 2"/>
          <p:cNvSpPr/>
          <p:nvPr/>
        </p:nvSpPr>
        <p:spPr>
          <a:xfrm>
            <a:off x="1677242" y="1258615"/>
            <a:ext cx="9752757" cy="1938992"/>
          </a:xfrm>
          <a:prstGeom prst="rect">
            <a:avLst/>
          </a:prstGeom>
        </p:spPr>
        <p:txBody>
          <a:bodyPr wrap="square">
            <a:spAutoFit/>
          </a:bodyPr>
          <a:lstStyle/>
          <a:p>
            <a:r>
              <a:rPr lang="es-ES" sz="2400" dirty="0"/>
              <a:t>El liderazgo es un conjunto de habilidades que sirven para conducir y acompañar a un grupo de personas. Sin embargo, un líder no sólo es capaz de influenciar en su grupo, sino también de proporcionar ideas innovadoras, y motivar a cada participante a sacar lo mejor de sí.</a:t>
            </a:r>
          </a:p>
        </p:txBody>
      </p:sp>
      <p:pic>
        <p:nvPicPr>
          <p:cNvPr id="6" name="Imagen 5"/>
          <p:cNvPicPr>
            <a:picLocks noChangeAspect="1"/>
          </p:cNvPicPr>
          <p:nvPr/>
        </p:nvPicPr>
        <p:blipFill>
          <a:blip r:embed="rId2"/>
          <a:stretch>
            <a:fillRect/>
          </a:stretch>
        </p:blipFill>
        <p:spPr>
          <a:xfrm>
            <a:off x="7334795" y="3619091"/>
            <a:ext cx="3897804" cy="2651080"/>
          </a:xfrm>
          <a:prstGeom prst="rect">
            <a:avLst/>
          </a:prstGeom>
        </p:spPr>
      </p:pic>
    </p:spTree>
    <p:extLst>
      <p:ext uri="{BB962C8B-B14F-4D97-AF65-F5344CB8AC3E}">
        <p14:creationId xmlns:p14="http://schemas.microsoft.com/office/powerpoint/2010/main" val="1824447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81212" y="412704"/>
            <a:ext cx="8447451" cy="5979656"/>
          </a:xfrm>
          <a:prstGeom prst="rect">
            <a:avLst/>
          </a:prstGeom>
        </p:spPr>
      </p:pic>
    </p:spTree>
    <p:extLst>
      <p:ext uri="{BB962C8B-B14F-4D97-AF65-F5344CB8AC3E}">
        <p14:creationId xmlns:p14="http://schemas.microsoft.com/office/powerpoint/2010/main" val="2387578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72787" y="709974"/>
            <a:ext cx="8512629" cy="2308324"/>
          </a:xfrm>
          <a:prstGeom prst="rect">
            <a:avLst/>
          </a:prstGeom>
        </p:spPr>
        <p:txBody>
          <a:bodyPr wrap="square">
            <a:spAutoFit/>
          </a:bodyPr>
          <a:lstStyle/>
          <a:p>
            <a:pPr algn="just"/>
            <a:r>
              <a:rPr lang="es-ES" sz="2400" b="1" dirty="0"/>
              <a:t>El liderazgo es importante </a:t>
            </a:r>
            <a:r>
              <a:rPr lang="es-ES" sz="2400" dirty="0"/>
              <a:t>porque es un elemento esencial para la supervivencia de cualquier tipo de organización. Pero además, es relevante porque guía, dirige y motiva con el firme propósito de que el equipo se mantenga en orden, ejecute acciones y logre los objetivos establecidos.</a:t>
            </a:r>
          </a:p>
        </p:txBody>
      </p:sp>
      <p:pic>
        <p:nvPicPr>
          <p:cNvPr id="3" name="Imagen 2"/>
          <p:cNvPicPr>
            <a:picLocks noChangeAspect="1"/>
          </p:cNvPicPr>
          <p:nvPr/>
        </p:nvPicPr>
        <p:blipFill>
          <a:blip r:embed="rId2"/>
          <a:stretch>
            <a:fillRect/>
          </a:stretch>
        </p:blipFill>
        <p:spPr>
          <a:xfrm>
            <a:off x="6832689" y="3152231"/>
            <a:ext cx="4150599" cy="3235506"/>
          </a:xfrm>
          <a:prstGeom prst="rect">
            <a:avLst/>
          </a:prstGeom>
        </p:spPr>
      </p:pic>
    </p:spTree>
    <p:extLst>
      <p:ext uri="{BB962C8B-B14F-4D97-AF65-F5344CB8AC3E}">
        <p14:creationId xmlns:p14="http://schemas.microsoft.com/office/powerpoint/2010/main" val="57053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80607" y="427950"/>
            <a:ext cx="9127671" cy="584775"/>
          </a:xfrm>
          <a:prstGeom prst="rect">
            <a:avLst/>
          </a:prstGeom>
        </p:spPr>
        <p:txBody>
          <a:bodyPr wrap="square">
            <a:spAutoFit/>
          </a:bodyPr>
          <a:lstStyle/>
          <a:p>
            <a:pPr algn="ctr"/>
            <a:r>
              <a:rPr lang="es-ES" sz="3200" b="1" dirty="0"/>
              <a:t>TEMA III. Administración agrícola </a:t>
            </a:r>
          </a:p>
        </p:txBody>
      </p:sp>
      <p:sp>
        <p:nvSpPr>
          <p:cNvPr id="3" name="CuadroTexto 2"/>
          <p:cNvSpPr txBox="1"/>
          <p:nvPr/>
        </p:nvSpPr>
        <p:spPr>
          <a:xfrm>
            <a:off x="2296886" y="1471910"/>
            <a:ext cx="9895114" cy="3570208"/>
          </a:xfrm>
          <a:prstGeom prst="rect">
            <a:avLst/>
          </a:prstGeom>
          <a:noFill/>
        </p:spPr>
        <p:txBody>
          <a:bodyPr wrap="square" rtlCol="0">
            <a:spAutoFit/>
          </a:bodyPr>
          <a:lstStyle/>
          <a:p>
            <a:pPr algn="just"/>
            <a:r>
              <a:rPr lang="es-ES" sz="4000" b="1" dirty="0"/>
              <a:t>Sumario:</a:t>
            </a:r>
          </a:p>
          <a:p>
            <a:pPr algn="just"/>
            <a:endParaRPr lang="es-ES" b="1" dirty="0"/>
          </a:p>
          <a:p>
            <a:pPr marL="285750" indent="-285750" algn="just">
              <a:buFont typeface="Wingdings" panose="05000000000000000000" pitchFamily="2" charset="2"/>
              <a:buChar char="ü"/>
            </a:pPr>
            <a:r>
              <a:rPr lang="es-ES" sz="2800" dirty="0"/>
              <a:t>La organización como función de la administración.</a:t>
            </a:r>
          </a:p>
          <a:p>
            <a:pPr marL="285750" indent="-285750" algn="just">
              <a:buFont typeface="Wingdings" panose="05000000000000000000" pitchFamily="2" charset="2"/>
              <a:buChar char="ü"/>
            </a:pPr>
            <a:r>
              <a:rPr lang="es-ES" sz="2800" dirty="0"/>
              <a:t> Estimulación y Motivación al trabajo.</a:t>
            </a:r>
          </a:p>
          <a:p>
            <a:pPr marL="285750" indent="-285750" algn="just">
              <a:buFont typeface="Wingdings" panose="05000000000000000000" pitchFamily="2" charset="2"/>
              <a:buChar char="ü"/>
            </a:pPr>
            <a:r>
              <a:rPr lang="es-ES" sz="2800" dirty="0"/>
              <a:t> La dirección. </a:t>
            </a:r>
          </a:p>
          <a:p>
            <a:pPr marL="285750" indent="-285750" algn="just">
              <a:buFont typeface="Wingdings" panose="05000000000000000000" pitchFamily="2" charset="2"/>
              <a:buChar char="ü"/>
            </a:pPr>
            <a:r>
              <a:rPr lang="es-ES" sz="2800" dirty="0">
                <a:solidFill>
                  <a:srgbClr val="FF0000"/>
                </a:solidFill>
              </a:rPr>
              <a:t>Métodos y estilos. </a:t>
            </a:r>
          </a:p>
          <a:p>
            <a:pPr marL="285750" indent="-285750" algn="just">
              <a:buFont typeface="Wingdings" panose="05000000000000000000" pitchFamily="2" charset="2"/>
              <a:buChar char="ü"/>
            </a:pPr>
            <a:r>
              <a:rPr lang="es-ES" sz="2800" dirty="0"/>
              <a:t>El liderazgo. </a:t>
            </a:r>
          </a:p>
          <a:p>
            <a:pPr marL="285750" indent="-285750" algn="just">
              <a:buFont typeface="Wingdings" panose="05000000000000000000" pitchFamily="2" charset="2"/>
              <a:buChar char="ü"/>
            </a:pPr>
            <a:r>
              <a:rPr lang="es-ES" sz="2800" dirty="0">
                <a:solidFill>
                  <a:srgbClr val="FF0000"/>
                </a:solidFill>
              </a:rPr>
              <a:t>Delegación de autoridad.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143125" cy="6858000"/>
          </a:xfrm>
          <a:prstGeom prst="rect">
            <a:avLst/>
          </a:prstGeom>
        </p:spPr>
      </p:pic>
    </p:spTree>
    <p:extLst>
      <p:ext uri="{BB962C8B-B14F-4D97-AF65-F5344CB8AC3E}">
        <p14:creationId xmlns:p14="http://schemas.microsoft.com/office/powerpoint/2010/main" val="4089764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1713" y="548028"/>
            <a:ext cx="8303623" cy="2308324"/>
          </a:xfrm>
          <a:prstGeom prst="rect">
            <a:avLst/>
          </a:prstGeom>
        </p:spPr>
        <p:txBody>
          <a:bodyPr wrap="square">
            <a:spAutoFit/>
          </a:bodyPr>
          <a:lstStyle/>
          <a:p>
            <a:r>
              <a:rPr lang="es-ES" sz="2400" b="1" dirty="0"/>
              <a:t>¿Qué es liderazgo y 5 características?</a:t>
            </a:r>
          </a:p>
          <a:p>
            <a:endParaRPr lang="es-ES" sz="2400" dirty="0"/>
          </a:p>
          <a:p>
            <a:pPr algn="just"/>
            <a:r>
              <a:rPr lang="es-ES" sz="2400" dirty="0"/>
              <a:t>Hacen referencia a nuestra </a:t>
            </a:r>
            <a:r>
              <a:rPr lang="es-ES" sz="2400" b="1" dirty="0"/>
              <a:t>capacidad para ser asertivos, tener empatía, capacidad de escucha activa, actitud negociadora, credibilidad o respeto</a:t>
            </a:r>
            <a:r>
              <a:rPr lang="es-ES" sz="2400" dirty="0"/>
              <a:t>, entre muchas otras cualidades.</a:t>
            </a:r>
            <a:endParaRPr lang="es-ES" sz="2400" dirty="0">
              <a:effectLst/>
            </a:endParaRPr>
          </a:p>
        </p:txBody>
      </p:sp>
      <p:pic>
        <p:nvPicPr>
          <p:cNvPr id="3" name="Imagen 2"/>
          <p:cNvPicPr>
            <a:picLocks noChangeAspect="1"/>
          </p:cNvPicPr>
          <p:nvPr/>
        </p:nvPicPr>
        <p:blipFill>
          <a:blip r:embed="rId2"/>
          <a:stretch>
            <a:fillRect/>
          </a:stretch>
        </p:blipFill>
        <p:spPr>
          <a:xfrm>
            <a:off x="4525462" y="3372530"/>
            <a:ext cx="7047293" cy="3106647"/>
          </a:xfrm>
          <a:prstGeom prst="rect">
            <a:avLst/>
          </a:prstGeom>
        </p:spPr>
      </p:pic>
    </p:spTree>
    <p:extLst>
      <p:ext uri="{BB962C8B-B14F-4D97-AF65-F5344CB8AC3E}">
        <p14:creationId xmlns:p14="http://schemas.microsoft.com/office/powerpoint/2010/main" val="3810934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07027" y="1109565"/>
            <a:ext cx="8852265" cy="3785652"/>
          </a:xfrm>
          <a:prstGeom prst="rect">
            <a:avLst/>
          </a:prstGeom>
        </p:spPr>
        <p:txBody>
          <a:bodyPr wrap="square">
            <a:spAutoFit/>
          </a:bodyPr>
          <a:lstStyle/>
          <a:p>
            <a:r>
              <a:rPr lang="es-ES" sz="2400" b="1" dirty="0"/>
              <a:t>Las siete cualidades de liderazgo más importantes</a:t>
            </a:r>
          </a:p>
          <a:p>
            <a:endParaRPr lang="es-ES" sz="2400" dirty="0"/>
          </a:p>
          <a:p>
            <a:pPr>
              <a:buFont typeface="Arial" panose="020B0604020202020204" pitchFamily="34" charset="0"/>
              <a:buChar char="•"/>
            </a:pPr>
            <a:r>
              <a:rPr lang="es-ES" sz="2400" dirty="0"/>
              <a:t>Invertir en las personas. </a:t>
            </a:r>
          </a:p>
          <a:p>
            <a:pPr>
              <a:buFont typeface="Arial" panose="020B0604020202020204" pitchFamily="34" charset="0"/>
              <a:buChar char="•"/>
            </a:pPr>
            <a:r>
              <a:rPr lang="es-ES" sz="2400" dirty="0"/>
              <a:t>El talento humano es la variable más importante y valiosa de cualquier organización. </a:t>
            </a:r>
          </a:p>
          <a:p>
            <a:pPr>
              <a:buFont typeface="Arial" panose="020B0604020202020204" pitchFamily="34" charset="0"/>
              <a:buChar char="•"/>
            </a:pPr>
            <a:r>
              <a:rPr lang="es-ES" sz="2400" dirty="0"/>
              <a:t>Potenciar el talento. </a:t>
            </a:r>
          </a:p>
          <a:p>
            <a:pPr>
              <a:buFont typeface="Arial" panose="020B0604020202020204" pitchFamily="34" charset="0"/>
              <a:buChar char="•"/>
            </a:pPr>
            <a:r>
              <a:rPr lang="es-ES" sz="2400" dirty="0"/>
              <a:t>La comunicación, clave para liderar de forma efectiva.</a:t>
            </a:r>
          </a:p>
          <a:p>
            <a:pPr>
              <a:buFont typeface="Arial" panose="020B0604020202020204" pitchFamily="34" charset="0"/>
              <a:buChar char="•"/>
            </a:pPr>
            <a:r>
              <a:rPr lang="es-ES" sz="2400" dirty="0"/>
              <a:t>Escucha activa.  </a:t>
            </a:r>
          </a:p>
          <a:p>
            <a:pPr>
              <a:buFont typeface="Arial" panose="020B0604020202020204" pitchFamily="34" charset="0"/>
              <a:buChar char="•"/>
            </a:pPr>
            <a:r>
              <a:rPr lang="es-ES" sz="2400" dirty="0"/>
              <a:t>El entusiasmo y el espíritu de superación. </a:t>
            </a:r>
          </a:p>
          <a:p>
            <a:pPr>
              <a:buFont typeface="Arial" panose="020B0604020202020204" pitchFamily="34" charset="0"/>
              <a:buChar char="•"/>
            </a:pPr>
            <a:r>
              <a:rPr lang="es-ES" sz="2400" dirty="0"/>
              <a:t>Predicar con el ejemplo.</a:t>
            </a:r>
          </a:p>
        </p:txBody>
      </p:sp>
      <p:pic>
        <p:nvPicPr>
          <p:cNvPr id="3" name="Imagen 2"/>
          <p:cNvPicPr>
            <a:picLocks noChangeAspect="1"/>
          </p:cNvPicPr>
          <p:nvPr/>
        </p:nvPicPr>
        <p:blipFill>
          <a:blip r:embed="rId2"/>
          <a:stretch>
            <a:fillRect/>
          </a:stretch>
        </p:blipFill>
        <p:spPr>
          <a:xfrm>
            <a:off x="8138159" y="3961988"/>
            <a:ext cx="3569851" cy="2673942"/>
          </a:xfrm>
          <a:prstGeom prst="rect">
            <a:avLst/>
          </a:prstGeom>
        </p:spPr>
      </p:pic>
    </p:spTree>
    <p:extLst>
      <p:ext uri="{BB962C8B-B14F-4D97-AF65-F5344CB8AC3E}">
        <p14:creationId xmlns:p14="http://schemas.microsoft.com/office/powerpoint/2010/main" val="2545120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18519" y="232287"/>
            <a:ext cx="1612409" cy="1794456"/>
          </a:xfrm>
          <a:prstGeom prst="rect">
            <a:avLst/>
          </a:prstGeom>
        </p:spPr>
      </p:pic>
      <p:sp>
        <p:nvSpPr>
          <p:cNvPr id="5" name="Rectángulo 4"/>
          <p:cNvSpPr/>
          <p:nvPr/>
        </p:nvSpPr>
        <p:spPr>
          <a:xfrm>
            <a:off x="3570514" y="457083"/>
            <a:ext cx="6096000" cy="1569660"/>
          </a:xfrm>
          <a:prstGeom prst="rect">
            <a:avLst/>
          </a:prstGeom>
        </p:spPr>
        <p:txBody>
          <a:bodyPr>
            <a:spAutoFit/>
          </a:bodyPr>
          <a:lstStyle/>
          <a:p>
            <a:pPr algn="ctr"/>
            <a:r>
              <a:rPr lang="es-ES" sz="2400" dirty="0"/>
              <a:t>Centro Universitario Municipal Alquízar</a:t>
            </a:r>
          </a:p>
          <a:p>
            <a:pPr algn="ctr"/>
            <a:r>
              <a:rPr lang="es-ES" sz="2400" dirty="0"/>
              <a:t>Universidad de Artemisa</a:t>
            </a:r>
          </a:p>
          <a:p>
            <a:pPr algn="ctr"/>
            <a:r>
              <a:rPr lang="es-ES" sz="2400" dirty="0"/>
              <a:t>“Julio Díaz González”</a:t>
            </a:r>
          </a:p>
          <a:p>
            <a:pPr algn="ctr"/>
            <a:endParaRPr lang="es-ES" sz="2400" dirty="0"/>
          </a:p>
        </p:txBody>
      </p:sp>
      <p:sp>
        <p:nvSpPr>
          <p:cNvPr id="7" name="Rectángulo 6"/>
          <p:cNvSpPr/>
          <p:nvPr/>
        </p:nvSpPr>
        <p:spPr>
          <a:xfrm>
            <a:off x="2265616" y="2281534"/>
            <a:ext cx="8226932" cy="2123658"/>
          </a:xfrm>
          <a:prstGeom prst="rect">
            <a:avLst/>
          </a:prstGeom>
          <a:noFill/>
        </p:spPr>
        <p:txBody>
          <a:bodyPr wrap="none" lIns="91440" tIns="45720" rIns="91440" bIns="45720">
            <a:spAutoFit/>
          </a:bodyPr>
          <a:lstStyle/>
          <a:p>
            <a:pPr algn="ctr"/>
            <a:r>
              <a:rPr lang="es-ES" sz="6600" b="1" cap="none" spc="0" dirty="0">
                <a:ln w="0"/>
                <a:solidFill>
                  <a:schemeClr val="accent1"/>
                </a:solidFill>
                <a:effectLst>
                  <a:outerShdw blurRad="38100" dist="25400" dir="5400000" algn="ctr" rotWithShape="0">
                    <a:srgbClr val="6E747A">
                      <a:alpha val="43000"/>
                    </a:srgbClr>
                  </a:outerShdw>
                </a:effectLst>
              </a:rPr>
              <a:t>Gestión Económica</a:t>
            </a:r>
          </a:p>
          <a:p>
            <a:pPr algn="ctr"/>
            <a:r>
              <a:rPr lang="es-ES" sz="6600" b="1" cap="none" spc="0" dirty="0">
                <a:ln w="0"/>
                <a:solidFill>
                  <a:schemeClr val="accent1"/>
                </a:solidFill>
                <a:effectLst>
                  <a:outerShdw blurRad="38100" dist="25400" dir="5400000" algn="ctr" rotWithShape="0">
                    <a:srgbClr val="6E747A">
                      <a:alpha val="43000"/>
                    </a:srgbClr>
                  </a:outerShdw>
                </a:effectLst>
              </a:rPr>
              <a:t> </a:t>
            </a:r>
            <a:r>
              <a:rPr lang="es-ES" sz="6600" b="1" dirty="0">
                <a:ln w="0"/>
                <a:solidFill>
                  <a:schemeClr val="accent1"/>
                </a:solidFill>
                <a:effectLst>
                  <a:outerShdw blurRad="38100" dist="25400" dir="5400000" algn="ctr" rotWithShape="0">
                    <a:srgbClr val="6E747A">
                      <a:alpha val="43000"/>
                    </a:srgbClr>
                  </a:outerShdw>
                </a:effectLst>
              </a:rPr>
              <a:t>A</a:t>
            </a:r>
            <a:r>
              <a:rPr lang="es-ES" sz="6600" b="1" cap="none" spc="0" dirty="0">
                <a:ln w="0"/>
                <a:solidFill>
                  <a:schemeClr val="accent1"/>
                </a:solidFill>
                <a:effectLst>
                  <a:outerShdw blurRad="38100" dist="25400" dir="5400000" algn="ctr" rotWithShape="0">
                    <a:srgbClr val="6E747A">
                      <a:alpha val="43000"/>
                    </a:srgbClr>
                  </a:outerShdw>
                </a:effectLst>
              </a:rPr>
              <a:t>gropecuaria</a:t>
            </a:r>
          </a:p>
        </p:txBody>
      </p:sp>
      <p:pic>
        <p:nvPicPr>
          <p:cNvPr id="8" name="Imagen 7"/>
          <p:cNvPicPr>
            <a:picLocks noChangeAspect="1"/>
          </p:cNvPicPr>
          <p:nvPr/>
        </p:nvPicPr>
        <p:blipFill>
          <a:blip r:embed="rId3"/>
          <a:stretch>
            <a:fillRect/>
          </a:stretch>
        </p:blipFill>
        <p:spPr>
          <a:xfrm>
            <a:off x="10174141" y="4405192"/>
            <a:ext cx="1485900" cy="2095500"/>
          </a:xfrm>
          <a:prstGeom prst="rect">
            <a:avLst/>
          </a:prstGeom>
        </p:spPr>
      </p:pic>
      <p:sp>
        <p:nvSpPr>
          <p:cNvPr id="9" name="CuadroTexto 8"/>
          <p:cNvSpPr txBox="1"/>
          <p:nvPr/>
        </p:nvSpPr>
        <p:spPr>
          <a:xfrm>
            <a:off x="1975757" y="5160554"/>
            <a:ext cx="7282543" cy="1569660"/>
          </a:xfrm>
          <a:prstGeom prst="rect">
            <a:avLst/>
          </a:prstGeom>
          <a:noFill/>
        </p:spPr>
        <p:txBody>
          <a:bodyPr wrap="square" rtlCol="0">
            <a:spAutoFit/>
          </a:bodyPr>
          <a:lstStyle/>
          <a:p>
            <a:r>
              <a:rPr lang="es-ES" sz="3200" b="1" dirty="0"/>
              <a:t>MSc. </a:t>
            </a:r>
            <a:r>
              <a:rPr lang="es-ES" sz="3200" b="1" dirty="0" err="1"/>
              <a:t>Deilyn</a:t>
            </a:r>
            <a:r>
              <a:rPr lang="es-ES" sz="3200" b="1" dirty="0"/>
              <a:t> Moreno Ramos</a:t>
            </a:r>
          </a:p>
          <a:p>
            <a:endParaRPr lang="es-ES" sz="3200" b="1" dirty="0"/>
          </a:p>
          <a:p>
            <a:pPr algn="ctr"/>
            <a:r>
              <a:rPr lang="es-ES" sz="3200" b="1" dirty="0"/>
              <a:t>Curso 2024-2025</a:t>
            </a:r>
          </a:p>
        </p:txBody>
      </p:sp>
    </p:spTree>
    <p:extLst>
      <p:ext uri="{BB962C8B-B14F-4D97-AF65-F5344CB8AC3E}">
        <p14:creationId xmlns:p14="http://schemas.microsoft.com/office/powerpoint/2010/main" val="339178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07325" y="898047"/>
            <a:ext cx="8486503" cy="2677656"/>
          </a:xfrm>
          <a:prstGeom prst="rect">
            <a:avLst/>
          </a:prstGeom>
        </p:spPr>
        <p:txBody>
          <a:bodyPr wrap="square">
            <a:spAutoFit/>
          </a:bodyPr>
          <a:lstStyle/>
          <a:p>
            <a:pPr algn="just"/>
            <a:r>
              <a:rPr lang="es-ES" sz="2400" dirty="0"/>
              <a:t>La Organización, como función administrativa, consta de cuatro componentes: Tareas, Personas, Órganos, y Relaciones. proceso de división que origina la especialización de actividades y funciones. Las funciones que deben cumplirse se derivan de los objetivos definidos en la Planeación, y son la base de la Organización.</a:t>
            </a:r>
          </a:p>
        </p:txBody>
      </p:sp>
      <p:sp>
        <p:nvSpPr>
          <p:cNvPr id="3" name="Rectángulo 2"/>
          <p:cNvSpPr/>
          <p:nvPr/>
        </p:nvSpPr>
        <p:spPr>
          <a:xfrm>
            <a:off x="1841861" y="261258"/>
            <a:ext cx="9248503" cy="461665"/>
          </a:xfrm>
          <a:prstGeom prst="rect">
            <a:avLst/>
          </a:prstGeom>
        </p:spPr>
        <p:txBody>
          <a:bodyPr wrap="square">
            <a:spAutoFit/>
          </a:bodyPr>
          <a:lstStyle/>
          <a:p>
            <a:pPr marL="285750" indent="-285750" algn="just">
              <a:buFont typeface="Wingdings" panose="05000000000000000000" pitchFamily="2" charset="2"/>
              <a:buChar char="ü"/>
            </a:pPr>
            <a:r>
              <a:rPr lang="es-ES" sz="2400" b="1" dirty="0"/>
              <a:t>La organización como función de la administración.</a:t>
            </a:r>
          </a:p>
        </p:txBody>
      </p:sp>
      <p:sp>
        <p:nvSpPr>
          <p:cNvPr id="4" name="Rectángulo 3"/>
          <p:cNvSpPr/>
          <p:nvPr/>
        </p:nvSpPr>
        <p:spPr>
          <a:xfrm>
            <a:off x="2007325" y="3750827"/>
            <a:ext cx="8917577" cy="2677656"/>
          </a:xfrm>
          <a:prstGeom prst="rect">
            <a:avLst/>
          </a:prstGeom>
        </p:spPr>
        <p:txBody>
          <a:bodyPr wrap="square">
            <a:spAutoFit/>
          </a:bodyPr>
          <a:lstStyle/>
          <a:p>
            <a:pPr algn="just"/>
            <a:r>
              <a:rPr lang="es-ES" sz="2400" b="1" dirty="0"/>
              <a:t>¿Qué es la organización de la administración?</a:t>
            </a:r>
          </a:p>
          <a:p>
            <a:pPr algn="just"/>
            <a:endParaRPr lang="es-ES" sz="2400" dirty="0"/>
          </a:p>
          <a:p>
            <a:pPr algn="just"/>
            <a:r>
              <a:rPr lang="es-ES" sz="2400" dirty="0"/>
              <a:t>Es el conjunto de áreas y unidades organizacionales interrelacionadas entre sí, a través de canales de comunicación, instancias de coordinación interna y procesos establecidos por una entidad, para cumplir con sus objetivos.</a:t>
            </a:r>
          </a:p>
        </p:txBody>
      </p:sp>
    </p:spTree>
    <p:extLst>
      <p:ext uri="{BB962C8B-B14F-4D97-AF65-F5344CB8AC3E}">
        <p14:creationId xmlns:p14="http://schemas.microsoft.com/office/powerpoint/2010/main" val="267332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16035" y="675978"/>
            <a:ext cx="9335588" cy="3046988"/>
          </a:xfrm>
          <a:prstGeom prst="rect">
            <a:avLst/>
          </a:prstGeom>
        </p:spPr>
        <p:txBody>
          <a:bodyPr wrap="square">
            <a:spAutoFit/>
          </a:bodyPr>
          <a:lstStyle/>
          <a:p>
            <a:r>
              <a:rPr lang="es-ES" sz="2400" b="1" dirty="0"/>
              <a:t>¿Cuál es la importancia de la organización en la administración?</a:t>
            </a:r>
          </a:p>
          <a:p>
            <a:endParaRPr lang="es-ES" sz="2400" b="1" dirty="0"/>
          </a:p>
          <a:p>
            <a:pPr algn="just"/>
            <a:r>
              <a:rPr lang="es-ES" sz="2400" dirty="0"/>
              <a:t>Por lo tanto; mediante la función organización, es posible establecer una conexión precisa entre los recursos humanos y los recursos físicos, económicos de los que dispone la empresa, para alcanzar los objetivos y metas propuestas en la planeación.</a:t>
            </a:r>
          </a:p>
        </p:txBody>
      </p:sp>
      <p:pic>
        <p:nvPicPr>
          <p:cNvPr id="3" name="Imagen 2"/>
          <p:cNvPicPr>
            <a:picLocks noChangeAspect="1"/>
          </p:cNvPicPr>
          <p:nvPr/>
        </p:nvPicPr>
        <p:blipFill>
          <a:blip r:embed="rId2"/>
          <a:stretch>
            <a:fillRect/>
          </a:stretch>
        </p:blipFill>
        <p:spPr>
          <a:xfrm>
            <a:off x="7422832" y="3484790"/>
            <a:ext cx="4119739" cy="3085828"/>
          </a:xfrm>
          <a:prstGeom prst="rect">
            <a:avLst/>
          </a:prstGeom>
        </p:spPr>
      </p:pic>
    </p:spTree>
    <p:extLst>
      <p:ext uri="{BB962C8B-B14F-4D97-AF65-F5344CB8AC3E}">
        <p14:creationId xmlns:p14="http://schemas.microsoft.com/office/powerpoint/2010/main" val="53455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20538" y="550540"/>
            <a:ext cx="9009016" cy="2308324"/>
          </a:xfrm>
          <a:prstGeom prst="rect">
            <a:avLst/>
          </a:prstGeom>
        </p:spPr>
        <p:txBody>
          <a:bodyPr wrap="square">
            <a:spAutoFit/>
          </a:bodyPr>
          <a:lstStyle/>
          <a:p>
            <a:pPr algn="just"/>
            <a:r>
              <a:rPr lang="es-ES" sz="2400" b="1" dirty="0"/>
              <a:t>¿Qué es lo más importante de la organización?</a:t>
            </a:r>
          </a:p>
          <a:p>
            <a:pPr algn="just"/>
            <a:endParaRPr lang="es-ES" sz="2400" dirty="0"/>
          </a:p>
          <a:p>
            <a:pPr algn="just"/>
            <a:r>
              <a:rPr lang="es-ES" sz="2400" dirty="0"/>
              <a:t>En la organización todo proceso lleva a tomar decisiones y de planeación, como una manera de poder dirigir el trabajo, revisar las responsabilidades y poder establecer coordinación o mecanismos de progresos.</a:t>
            </a:r>
          </a:p>
        </p:txBody>
      </p:sp>
      <p:pic>
        <p:nvPicPr>
          <p:cNvPr id="4" name="Imagen 3"/>
          <p:cNvPicPr>
            <a:picLocks noChangeAspect="1"/>
          </p:cNvPicPr>
          <p:nvPr/>
        </p:nvPicPr>
        <p:blipFill>
          <a:blip r:embed="rId2"/>
          <a:stretch>
            <a:fillRect/>
          </a:stretch>
        </p:blipFill>
        <p:spPr>
          <a:xfrm>
            <a:off x="5851070" y="3511322"/>
            <a:ext cx="5650113" cy="2915603"/>
          </a:xfrm>
          <a:prstGeom prst="rect">
            <a:avLst/>
          </a:prstGeom>
        </p:spPr>
      </p:pic>
    </p:spTree>
    <p:extLst>
      <p:ext uri="{BB962C8B-B14F-4D97-AF65-F5344CB8AC3E}">
        <p14:creationId xmlns:p14="http://schemas.microsoft.com/office/powerpoint/2010/main" val="51465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70331" y="940526"/>
            <a:ext cx="10055543" cy="5107577"/>
          </a:xfrm>
          <a:prstGeom prst="rect">
            <a:avLst/>
          </a:prstGeom>
        </p:spPr>
      </p:pic>
    </p:spTree>
    <p:extLst>
      <p:ext uri="{BB962C8B-B14F-4D97-AF65-F5344CB8AC3E}">
        <p14:creationId xmlns:p14="http://schemas.microsoft.com/office/powerpoint/2010/main" val="1002524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14400" y="404949"/>
            <a:ext cx="10851288" cy="6230982"/>
          </a:xfrm>
          <a:prstGeom prst="rect">
            <a:avLst/>
          </a:prstGeom>
        </p:spPr>
      </p:pic>
    </p:spTree>
    <p:extLst>
      <p:ext uri="{BB962C8B-B14F-4D97-AF65-F5344CB8AC3E}">
        <p14:creationId xmlns:p14="http://schemas.microsoft.com/office/powerpoint/2010/main" val="416498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84321" y="1235002"/>
            <a:ext cx="9036673" cy="2677656"/>
          </a:xfrm>
          <a:prstGeom prst="rect">
            <a:avLst/>
          </a:prstGeom>
        </p:spPr>
        <p:txBody>
          <a:bodyPr wrap="square">
            <a:spAutoFit/>
          </a:bodyPr>
          <a:lstStyle/>
          <a:p>
            <a:pPr algn="just"/>
            <a:r>
              <a:rPr lang="es-ES" sz="2400" b="1" dirty="0"/>
              <a:t>¿Cuáles son los estímulos de la motivación?</a:t>
            </a:r>
          </a:p>
          <a:p>
            <a:pPr algn="just"/>
            <a:endParaRPr lang="es-ES" sz="2400" dirty="0"/>
          </a:p>
          <a:p>
            <a:pPr algn="just"/>
            <a:r>
              <a:rPr lang="es-ES" sz="2400" dirty="0"/>
              <a:t>Nos referimos a estímulos motivacionales cuando sentimos cualquier estímulo que al llegar a nuestros receptores es capaz de generar una respuesta en forma de motivación. Es decir, dicho estímulo ha de originar la voluntad y las ganas de realizar alguna tarea concreta.</a:t>
            </a:r>
          </a:p>
        </p:txBody>
      </p:sp>
      <p:sp>
        <p:nvSpPr>
          <p:cNvPr id="3" name="Rectángulo 2"/>
          <p:cNvSpPr/>
          <p:nvPr/>
        </p:nvSpPr>
        <p:spPr>
          <a:xfrm>
            <a:off x="2184321" y="357441"/>
            <a:ext cx="6061275" cy="461665"/>
          </a:xfrm>
          <a:prstGeom prst="rect">
            <a:avLst/>
          </a:prstGeom>
        </p:spPr>
        <p:txBody>
          <a:bodyPr wrap="none">
            <a:spAutoFit/>
          </a:bodyPr>
          <a:lstStyle/>
          <a:p>
            <a:pPr marL="285750" indent="-285750" algn="just">
              <a:buFont typeface="Wingdings" panose="05000000000000000000" pitchFamily="2" charset="2"/>
              <a:buChar char="ü"/>
            </a:pPr>
            <a:r>
              <a:rPr lang="es-ES" sz="2400" b="1" dirty="0"/>
              <a:t> Estimulación y Motivación al trabajo.</a:t>
            </a:r>
          </a:p>
        </p:txBody>
      </p:sp>
      <p:pic>
        <p:nvPicPr>
          <p:cNvPr id="4" name="Imagen 3"/>
          <p:cNvPicPr>
            <a:picLocks noChangeAspect="1"/>
          </p:cNvPicPr>
          <p:nvPr/>
        </p:nvPicPr>
        <p:blipFill>
          <a:blip r:embed="rId2"/>
          <a:stretch>
            <a:fillRect/>
          </a:stretch>
        </p:blipFill>
        <p:spPr>
          <a:xfrm>
            <a:off x="8673738" y="3700101"/>
            <a:ext cx="2830694" cy="2830694"/>
          </a:xfrm>
          <a:prstGeom prst="rect">
            <a:avLst/>
          </a:prstGeom>
        </p:spPr>
      </p:pic>
    </p:spTree>
    <p:extLst>
      <p:ext uri="{BB962C8B-B14F-4D97-AF65-F5344CB8AC3E}">
        <p14:creationId xmlns:p14="http://schemas.microsoft.com/office/powerpoint/2010/main" val="179625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59279" y="681170"/>
            <a:ext cx="9061269" cy="3046988"/>
          </a:xfrm>
          <a:prstGeom prst="rect">
            <a:avLst/>
          </a:prstGeom>
        </p:spPr>
        <p:txBody>
          <a:bodyPr wrap="square">
            <a:spAutoFit/>
          </a:bodyPr>
          <a:lstStyle/>
          <a:p>
            <a:r>
              <a:rPr lang="es-ES" sz="2400" b="1" dirty="0"/>
              <a:t>¿Qué es la motivación por estimulación?</a:t>
            </a:r>
          </a:p>
          <a:p>
            <a:endParaRPr lang="es-ES" sz="2400" dirty="0"/>
          </a:p>
          <a:p>
            <a:r>
              <a:rPr lang="es-ES" sz="2400" dirty="0"/>
              <a:t>La estimulación o incentivo es la actividad que se le otorga a los seres vivos para un buen desarrollo o funcionamiento, ya sea por cuestión laboral, afectiva o física. La estimulación se contempla por medio de recompensas o también llamados estímulos, que despiertan en el individuo la motivación para realizar algo.</a:t>
            </a:r>
          </a:p>
        </p:txBody>
      </p:sp>
      <p:pic>
        <p:nvPicPr>
          <p:cNvPr id="3" name="Imagen 2"/>
          <p:cNvPicPr>
            <a:picLocks noChangeAspect="1"/>
          </p:cNvPicPr>
          <p:nvPr/>
        </p:nvPicPr>
        <p:blipFill>
          <a:blip r:embed="rId2"/>
          <a:stretch>
            <a:fillRect/>
          </a:stretch>
        </p:blipFill>
        <p:spPr>
          <a:xfrm>
            <a:off x="6688183" y="3886312"/>
            <a:ext cx="4950279" cy="2635863"/>
          </a:xfrm>
          <a:prstGeom prst="rect">
            <a:avLst/>
          </a:prstGeom>
        </p:spPr>
      </p:pic>
    </p:spTree>
    <p:extLst>
      <p:ext uri="{BB962C8B-B14F-4D97-AF65-F5344CB8AC3E}">
        <p14:creationId xmlns:p14="http://schemas.microsoft.com/office/powerpoint/2010/main" val="114066263"/>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257</TotalTime>
  <Words>1028</Words>
  <Application>Microsoft Office PowerPoint</Application>
  <PresentationFormat>Personalizado</PresentationFormat>
  <Paragraphs>85</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hola</dc:creator>
  <cp:lastModifiedBy>Rolando</cp:lastModifiedBy>
  <cp:revision>96</cp:revision>
  <dcterms:created xsi:type="dcterms:W3CDTF">2024-01-25T09:38:56Z</dcterms:created>
  <dcterms:modified xsi:type="dcterms:W3CDTF">2025-11-28T23:42:37Z</dcterms:modified>
</cp:coreProperties>
</file>