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437" r:id="rId3"/>
    <p:sldId id="279" r:id="rId4"/>
    <p:sldId id="277" r:id="rId5"/>
    <p:sldId id="276" r:id="rId6"/>
    <p:sldId id="278" r:id="rId7"/>
    <p:sldId id="280" r:id="rId8"/>
    <p:sldId id="424" r:id="rId9"/>
    <p:sldId id="426" r:id="rId10"/>
    <p:sldId id="427" r:id="rId11"/>
    <p:sldId id="438" r:id="rId12"/>
    <p:sldId id="428" r:id="rId13"/>
    <p:sldId id="439" r:id="rId14"/>
    <p:sldId id="326" r:id="rId15"/>
    <p:sldId id="433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ianez Fernánndez" initials="AF" lastIdx="2" clrIdx="0">
    <p:extLst>
      <p:ext uri="{19B8F6BF-5375-455C-9EA6-DF929625EA0E}">
        <p15:presenceInfo xmlns:p15="http://schemas.microsoft.com/office/powerpoint/2012/main" userId="37cdcd021698c8d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>
      <p:cViewPr varScale="1">
        <p:scale>
          <a:sx n="77" d="100"/>
          <a:sy n="77" d="100"/>
        </p:scale>
        <p:origin x="8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A0B88-716D-4041-90C4-7B742FD8E8C5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A351D-AEBD-4D21-915A-2AA99BB1E1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39742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45517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723417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96729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028013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09833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3939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20224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8213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44492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89005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20509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476606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9C8094-E7EB-4333-8A10-3CA8D2EA477E}" type="slidenum">
              <a:rPr lang="es-E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18643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E0119-C6C5-4EFD-847F-8571298B6878}" type="datetimeFigureOut">
              <a:rPr lang="es-ES" smtClean="0"/>
              <a:pPr/>
              <a:t>09/06/2024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207D5-30CC-4B5B-A693-14F9DA47DE8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9" name="17 Marcador de texto"/>
          <p:cNvSpPr txBox="1">
            <a:spLocks/>
          </p:cNvSpPr>
          <p:nvPr/>
        </p:nvSpPr>
        <p:spPr>
          <a:xfrm>
            <a:off x="4954054" y="5026344"/>
            <a:ext cx="3886430" cy="9474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s-ES_tradnl" sz="2400" b="1" dirty="0">
                <a:latin typeface="Arial Narrow" panose="020B0606020202030204" pitchFamily="34" charset="0"/>
              </a:rPr>
              <a:t>Junio 2024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s-ES_tradnl" sz="2400" b="1" dirty="0">
                <a:latin typeface="Arial Narrow" panose="020B0606020202030204" pitchFamily="34" charset="0"/>
              </a:rPr>
              <a:t>Dr. C. Adianez Fernández Bermúdez </a:t>
            </a:r>
          </a:p>
        </p:txBody>
      </p:sp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22" name="21 Rectángulo"/>
          <p:cNvSpPr/>
          <p:nvPr/>
        </p:nvSpPr>
        <p:spPr>
          <a:xfrm>
            <a:off x="1938197" y="2852404"/>
            <a:ext cx="6679040" cy="2010807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marL="0" lvl="1" indent="0" algn="r">
              <a:spcBef>
                <a:spcPts val="1000"/>
              </a:spcBef>
              <a:buNone/>
              <a:defRPr/>
            </a:pPr>
            <a:r>
              <a:rPr lang="es-MX" sz="3600" b="1" dirty="0">
                <a:solidFill>
                  <a:schemeClr val="bg1"/>
                </a:solidFill>
                <a:latin typeface="Arial Narrow" panose="020B0606020202030204" pitchFamily="34" charset="0"/>
              </a:rPr>
              <a:t>POLÍTICA CIENTÍFICA</a:t>
            </a:r>
          </a:p>
          <a:p>
            <a:pPr marL="0" lvl="1" indent="0" algn="r">
              <a:spcBef>
                <a:spcPts val="1000"/>
              </a:spcBef>
              <a:buNone/>
              <a:defRPr/>
            </a:pPr>
            <a:r>
              <a:rPr lang="es-MX" sz="3600" b="1" dirty="0">
                <a:solidFill>
                  <a:schemeClr val="bg1"/>
                </a:solidFill>
                <a:latin typeface="Arial Narrow" panose="020B0606020202030204" pitchFamily="34" charset="0"/>
              </a:rPr>
              <a:t>LÍNEAS DE INVESTIGACIÓN</a:t>
            </a:r>
          </a:p>
          <a:p>
            <a:pPr marL="0" lvl="1" indent="0" algn="r">
              <a:spcBef>
                <a:spcPts val="1000"/>
              </a:spcBef>
              <a:buNone/>
              <a:defRPr/>
            </a:pPr>
            <a:r>
              <a:rPr lang="es-MX" sz="3600" b="1" dirty="0">
                <a:solidFill>
                  <a:schemeClr val="bg1"/>
                </a:solidFill>
                <a:latin typeface="Arial Narrow" panose="020B0606020202030204" pitchFamily="34" charset="0"/>
              </a:rPr>
              <a:t>UNIVERSIDAD DE ARTEMISA</a:t>
            </a:r>
          </a:p>
        </p:txBody>
      </p:sp>
      <p:pic>
        <p:nvPicPr>
          <p:cNvPr id="23" name="Imagen 1">
            <a:extLst>
              <a:ext uri="{FF2B5EF4-FFF2-40B4-BE49-F238E27FC236}">
                <a16:creationId xmlns:a16="http://schemas.microsoft.com/office/drawing/2014/main" id="{E3BAA14B-DB19-4D80-8630-4A2D7C6B0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900" y="404664"/>
            <a:ext cx="1278584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22689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992" y="332657"/>
            <a:ext cx="1236491" cy="11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272046" y="884486"/>
            <a:ext cx="7662309" cy="957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dirty="0">
                <a:latin typeface="Arial Narrow" panose="020B0606020202030204" pitchFamily="34" charset="0"/>
              </a:rPr>
              <a:t>Actividades dentro de la Línea que responden a otras </a:t>
            </a:r>
          </a:p>
          <a:p>
            <a:pPr algn="just">
              <a:lnSpc>
                <a:spcPct val="150000"/>
              </a:lnSpc>
            </a:pPr>
            <a:r>
              <a:rPr lang="es-ES" sz="2000" b="1" dirty="0">
                <a:latin typeface="Arial Narrow" panose="020B0606020202030204" pitchFamily="34" charset="0"/>
              </a:rPr>
              <a:t>Áreas de la Política </a:t>
            </a:r>
            <a:endParaRPr lang="es-CU" sz="2000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F1ADEFE-0959-468E-B366-DF305C02AB77}"/>
              </a:ext>
            </a:extLst>
          </p:cNvPr>
          <p:cNvSpPr/>
          <p:nvPr/>
        </p:nvSpPr>
        <p:spPr>
          <a:xfrm>
            <a:off x="1392400" y="2027664"/>
            <a:ext cx="6985237" cy="3547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175" algn="just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Formación y desarrollo del capital humano. </a:t>
            </a:r>
          </a:p>
          <a:p>
            <a:pPr marL="282575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Identificación y organización de actividades con los grupos científicos estudiantiles de diferentes carreras.</a:t>
            </a:r>
          </a:p>
          <a:p>
            <a:pPr marL="282575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Concebir diferentes formas de postgrado para la superación en los temas a fines con la línea.</a:t>
            </a:r>
          </a:p>
          <a:p>
            <a:pPr marL="282575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Diseñar la formación en maestrías y especialidades con los existentes y nuevas propuestas.</a:t>
            </a:r>
            <a:endParaRPr lang="es-C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2575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Proyectar la formación doctoral de la línea teniendo en cuenta los existentes y nuevas propuestas.</a:t>
            </a:r>
            <a:endParaRPr lang="es-C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2575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Planificar acciones de superación posdoctorales.</a:t>
            </a:r>
            <a:endParaRPr lang="es-C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0676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394" y="332657"/>
            <a:ext cx="1076090" cy="957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272046" y="884486"/>
            <a:ext cx="7662309" cy="957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dirty="0">
                <a:latin typeface="Arial Narrow" panose="020B0606020202030204" pitchFamily="34" charset="0"/>
              </a:rPr>
              <a:t>Actividades dentro de la Línea que responden a otras </a:t>
            </a:r>
          </a:p>
          <a:p>
            <a:pPr algn="just">
              <a:lnSpc>
                <a:spcPct val="150000"/>
              </a:lnSpc>
            </a:pPr>
            <a:r>
              <a:rPr lang="es-ES" sz="2000" b="1" dirty="0">
                <a:latin typeface="Arial Narrow" panose="020B0606020202030204" pitchFamily="34" charset="0"/>
              </a:rPr>
              <a:t>Áreas de la Política </a:t>
            </a:r>
            <a:endParaRPr lang="es-CU" sz="2000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F1ADEFE-0959-468E-B366-DF305C02AB77}"/>
              </a:ext>
            </a:extLst>
          </p:cNvPr>
          <p:cNvSpPr/>
          <p:nvPr/>
        </p:nvSpPr>
        <p:spPr>
          <a:xfrm>
            <a:off x="1392400" y="2027664"/>
            <a:ext cx="6985237" cy="3557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175" algn="just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III.</a:t>
            </a:r>
            <a:r>
              <a:rPr lang="es-MX" dirty="0"/>
              <a:t> 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Introducción, generalización, promoción y divulgación de los resultados de Ciencia y tecnología.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Concebir un plan de introducción de resultados.</a:t>
            </a:r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Planificar la presentación de la oferta de resultados de investigación al territorio por la vía del servicio científico–técnico. </a:t>
            </a:r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Mantener la exigencia de avales como constancia de introducción de resultados.</a:t>
            </a:r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Evaluar posibilidades de publicación en las diferentes áreas del conocimiento.</a:t>
            </a:r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Priorizar el aseguramiento material de la preparación de artículos para estas revistas.</a:t>
            </a:r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6944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227" y="116632"/>
            <a:ext cx="1052179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E4E343D-58A2-4D84-BCFF-B7BBCC35760A}"/>
              </a:ext>
            </a:extLst>
          </p:cNvPr>
          <p:cNvSpPr/>
          <p:nvPr/>
        </p:nvSpPr>
        <p:spPr>
          <a:xfrm>
            <a:off x="1178974" y="1164285"/>
            <a:ext cx="7662309" cy="6272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Explotar los convenios que existen con otras universidades del mundo, en función de establecer redes de investigación, para lograr publicaciones en conjunto.</a:t>
            </a:r>
          </a:p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Buscar el financiamiento para la publicación de libros y monografías, fundamentalmente a través de los proyectos.</a:t>
            </a:r>
          </a:p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Planificar un evento provincial o nacional por línea para la divulgación de resultados en cada año. Proyectar un taller de presentación de resultados por línea de investigación.</a:t>
            </a:r>
          </a:p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Mantener vigilancia científica con otros eventos nacionales e internacionales en los que se puedan participar para divulgar resultados.</a:t>
            </a:r>
          </a:p>
          <a:p>
            <a:pPr algn="just"/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err="1">
                <a:latin typeface="Arial" panose="020B0604020202020204" pitchFamily="34" charset="0"/>
                <a:cs typeface="Arial" panose="020B0604020202020204" pitchFamily="34" charset="0"/>
              </a:rPr>
              <a:t>Intencionar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 acciones que respondan al proceso de internacionalización de la Educación Superior. Valorar la posibilidad de que los profesores que viajan al extranjero contribuyan a fortalecer o establecer convenios de trabajo, así como que logren participación en eventos internacionales de su área.</a:t>
            </a:r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7230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394" y="332657"/>
            <a:ext cx="1076090" cy="957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272046" y="884486"/>
            <a:ext cx="7662309" cy="957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dirty="0">
                <a:latin typeface="Arial Narrow" panose="020B0606020202030204" pitchFamily="34" charset="0"/>
              </a:rPr>
              <a:t>Actividades dentro de la Línea que responden a otras </a:t>
            </a:r>
          </a:p>
          <a:p>
            <a:pPr algn="just">
              <a:lnSpc>
                <a:spcPct val="150000"/>
              </a:lnSpc>
            </a:pPr>
            <a:r>
              <a:rPr lang="es-ES" sz="2000" b="1" dirty="0">
                <a:latin typeface="Arial Narrow" panose="020B0606020202030204" pitchFamily="34" charset="0"/>
              </a:rPr>
              <a:t>Áreas de la Política </a:t>
            </a:r>
            <a:endParaRPr lang="es-CU" sz="2000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F1ADEFE-0959-468E-B366-DF305C02AB77}"/>
              </a:ext>
            </a:extLst>
          </p:cNvPr>
          <p:cNvSpPr/>
          <p:nvPr/>
        </p:nvSpPr>
        <p:spPr>
          <a:xfrm>
            <a:off x="1392400" y="2027664"/>
            <a:ext cx="7356064" cy="2846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IV. Evaluación, control y monitoreo de los impactos en las diferentes áreas del conocimiento.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Potenciar en cada línea premios científicos: Academia de Ciencias y Premio al Mérito Científico, entre otros.</a:t>
            </a:r>
          </a:p>
          <a:p>
            <a:pPr algn="just"/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Se diseñará desde el Consejo Científico un instrumento homogéneo para medir el impacto de las investigaciones.</a:t>
            </a:r>
            <a:endParaRPr 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2575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9344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2">
            <a:extLst>
              <a:ext uri="{FF2B5EF4-FFF2-40B4-BE49-F238E27FC236}">
                <a16:creationId xmlns:a16="http://schemas.microsoft.com/office/drawing/2014/main" id="{14D10B92-3021-4C48-84EA-E9F8FA1100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500" y="571500"/>
            <a:ext cx="7837488" cy="563563"/>
          </a:xfrm>
        </p:spPr>
        <p:txBody>
          <a:bodyPr>
            <a:normAutofit/>
          </a:bodyPr>
          <a:lstStyle/>
          <a:p>
            <a:pPr eaLnBrk="1" hangingPunct="1"/>
            <a:r>
              <a:rPr lang="es-MX" altLang="es-C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Temáticas transversales </a:t>
            </a:r>
            <a:endParaRPr lang="en-US" altLang="es-C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555" name="Group 41">
            <a:extLst>
              <a:ext uri="{FF2B5EF4-FFF2-40B4-BE49-F238E27FC236}">
                <a16:creationId xmlns:a16="http://schemas.microsoft.com/office/drawing/2014/main" id="{757DAFF6-FBDB-4686-8D00-8C4B076E51C2}"/>
              </a:ext>
            </a:extLst>
          </p:cNvPr>
          <p:cNvGrpSpPr>
            <a:grpSpLocks/>
          </p:cNvGrpSpPr>
          <p:nvPr/>
        </p:nvGrpSpPr>
        <p:grpSpPr bwMode="auto">
          <a:xfrm>
            <a:off x="1179001" y="4689145"/>
            <a:ext cx="7785487" cy="775809"/>
            <a:chOff x="1296" y="1824"/>
            <a:chExt cx="2976" cy="432"/>
          </a:xfrm>
        </p:grpSpPr>
        <p:sp>
          <p:nvSpPr>
            <p:cNvPr id="23574" name="AutoShape 42">
              <a:extLst>
                <a:ext uri="{FF2B5EF4-FFF2-40B4-BE49-F238E27FC236}">
                  <a16:creationId xmlns:a16="http://schemas.microsoft.com/office/drawing/2014/main" id="{9753097A-2A63-4DC3-B1BB-D00711167ED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536" y="1899"/>
              <a:ext cx="2736" cy="345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altLang="es-CU"/>
            </a:p>
          </p:txBody>
        </p:sp>
        <p:sp>
          <p:nvSpPr>
            <p:cNvPr id="23575" name="AutoShape 43">
              <a:extLst>
                <a:ext uri="{FF2B5EF4-FFF2-40B4-BE49-F238E27FC236}">
                  <a16:creationId xmlns:a16="http://schemas.microsoft.com/office/drawing/2014/main" id="{05F7B2A7-70F9-411C-B979-619F92E29B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altLang="es-CU"/>
            </a:p>
          </p:txBody>
        </p:sp>
        <p:sp>
          <p:nvSpPr>
            <p:cNvPr id="23576" name="Text Box 44">
              <a:extLst>
                <a:ext uri="{FF2B5EF4-FFF2-40B4-BE49-F238E27FC236}">
                  <a16:creationId xmlns:a16="http://schemas.microsoft.com/office/drawing/2014/main" id="{DB4524A1-96FB-4A48-B5C7-DEFD08ED06D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s-ES" altLang="es-CU" sz="2000" dirty="0">
                  <a:solidFill>
                    <a:schemeClr val="bg1"/>
                  </a:solidFill>
                  <a:latin typeface="Arial" panose="020B0604020202020204" pitchFamily="34" charset="0"/>
                </a:rPr>
                <a:t>Seguridad Alimentaria </a:t>
              </a:r>
            </a:p>
          </p:txBody>
        </p:sp>
        <p:sp>
          <p:nvSpPr>
            <p:cNvPr id="23577" name="Text Box 45">
              <a:extLst>
                <a:ext uri="{FF2B5EF4-FFF2-40B4-BE49-F238E27FC236}">
                  <a16:creationId xmlns:a16="http://schemas.microsoft.com/office/drawing/2014/main" id="{3FAD884E-43BB-4900-9651-D58FE14DBBC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93" y="1886"/>
              <a:ext cx="13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s-CU" sz="2400" b="0">
                  <a:solidFill>
                    <a:schemeClr val="bg1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556" name="Group 46">
            <a:extLst>
              <a:ext uri="{FF2B5EF4-FFF2-40B4-BE49-F238E27FC236}">
                <a16:creationId xmlns:a16="http://schemas.microsoft.com/office/drawing/2014/main" id="{3E0F7E1D-C4D0-4105-BFAB-1893C6FF642F}"/>
              </a:ext>
            </a:extLst>
          </p:cNvPr>
          <p:cNvGrpSpPr>
            <a:grpSpLocks/>
          </p:cNvGrpSpPr>
          <p:nvPr/>
        </p:nvGrpSpPr>
        <p:grpSpPr bwMode="auto">
          <a:xfrm>
            <a:off x="1154234" y="2466556"/>
            <a:ext cx="7738246" cy="815724"/>
            <a:chOff x="1296" y="1824"/>
            <a:chExt cx="2976" cy="432"/>
          </a:xfrm>
        </p:grpSpPr>
        <p:sp>
          <p:nvSpPr>
            <p:cNvPr id="23570" name="AutoShape 47">
              <a:extLst>
                <a:ext uri="{FF2B5EF4-FFF2-40B4-BE49-F238E27FC236}">
                  <a16:creationId xmlns:a16="http://schemas.microsoft.com/office/drawing/2014/main" id="{670061C8-0DEF-4448-A676-22B75C6B5B2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altLang="es-CU"/>
            </a:p>
          </p:txBody>
        </p:sp>
        <p:sp>
          <p:nvSpPr>
            <p:cNvPr id="23571" name="AutoShape 48">
              <a:extLst>
                <a:ext uri="{FF2B5EF4-FFF2-40B4-BE49-F238E27FC236}">
                  <a16:creationId xmlns:a16="http://schemas.microsoft.com/office/drawing/2014/main" id="{B12A5293-AC90-4AEB-BC3E-37770792AF7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altLang="es-CU"/>
            </a:p>
          </p:txBody>
        </p:sp>
        <p:sp>
          <p:nvSpPr>
            <p:cNvPr id="23572" name="Text Box 49">
              <a:extLst>
                <a:ext uri="{FF2B5EF4-FFF2-40B4-BE49-F238E27FC236}">
                  <a16:creationId xmlns:a16="http://schemas.microsoft.com/office/drawing/2014/main" id="{E8E279C5-4091-4514-93F2-6D93010578E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s-ES" altLang="es-CU" sz="1800" dirty="0">
                  <a:solidFill>
                    <a:schemeClr val="bg1"/>
                  </a:solidFill>
                  <a:latin typeface="Arial" panose="020B0604020202020204" pitchFamily="34" charset="0"/>
                </a:rPr>
                <a:t>Medio Ambiente</a:t>
              </a:r>
            </a:p>
          </p:txBody>
        </p:sp>
        <p:sp>
          <p:nvSpPr>
            <p:cNvPr id="23573" name="Text Box 50">
              <a:extLst>
                <a:ext uri="{FF2B5EF4-FFF2-40B4-BE49-F238E27FC236}">
                  <a16:creationId xmlns:a16="http://schemas.microsoft.com/office/drawing/2014/main" id="{C6B7F176-261B-46D4-A2F2-E533FE48CA7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s-CU" sz="2400" b="0">
                  <a:solidFill>
                    <a:schemeClr val="bg1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3557" name="Group 51">
            <a:extLst>
              <a:ext uri="{FF2B5EF4-FFF2-40B4-BE49-F238E27FC236}">
                <a16:creationId xmlns:a16="http://schemas.microsoft.com/office/drawing/2014/main" id="{F1B4117B-83A9-489C-97A9-A020D235E11E}"/>
              </a:ext>
            </a:extLst>
          </p:cNvPr>
          <p:cNvGrpSpPr>
            <a:grpSpLocks/>
          </p:cNvGrpSpPr>
          <p:nvPr/>
        </p:nvGrpSpPr>
        <p:grpSpPr bwMode="auto">
          <a:xfrm>
            <a:off x="1174457" y="3575721"/>
            <a:ext cx="7790031" cy="775808"/>
            <a:chOff x="1296" y="1824"/>
            <a:chExt cx="2976" cy="432"/>
          </a:xfrm>
        </p:grpSpPr>
        <p:sp>
          <p:nvSpPr>
            <p:cNvPr id="23566" name="AutoShape 52">
              <a:extLst>
                <a:ext uri="{FF2B5EF4-FFF2-40B4-BE49-F238E27FC236}">
                  <a16:creationId xmlns:a16="http://schemas.microsoft.com/office/drawing/2014/main" id="{AAD40438-CE03-4F2B-BE94-DEBA33B26DE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536" y="1899"/>
              <a:ext cx="2736" cy="288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altLang="es-CU"/>
            </a:p>
          </p:txBody>
        </p:sp>
        <p:sp>
          <p:nvSpPr>
            <p:cNvPr id="23567" name="AutoShape 53">
              <a:extLst>
                <a:ext uri="{FF2B5EF4-FFF2-40B4-BE49-F238E27FC236}">
                  <a16:creationId xmlns:a16="http://schemas.microsoft.com/office/drawing/2014/main" id="{D2D8A5D9-2B5D-41DF-9282-599150A085E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altLang="es-CU"/>
            </a:p>
          </p:txBody>
        </p:sp>
        <p:sp>
          <p:nvSpPr>
            <p:cNvPr id="23568" name="Text Box 54">
              <a:extLst>
                <a:ext uri="{FF2B5EF4-FFF2-40B4-BE49-F238E27FC236}">
                  <a16:creationId xmlns:a16="http://schemas.microsoft.com/office/drawing/2014/main" id="{6C3DED56-CE8A-42A0-9FA9-EB3982246C1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lang="es-ES" altLang="es-CU" sz="180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569" name="Text Box 55">
              <a:extLst>
                <a:ext uri="{FF2B5EF4-FFF2-40B4-BE49-F238E27FC236}">
                  <a16:creationId xmlns:a16="http://schemas.microsoft.com/office/drawing/2014/main" id="{1D0B8608-C182-41F0-A132-B2F8AF35FC5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s-CU" sz="2400" b="0">
                  <a:solidFill>
                    <a:schemeClr val="bg1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23558" name="68 Rectángulo">
            <a:extLst>
              <a:ext uri="{FF2B5EF4-FFF2-40B4-BE49-F238E27FC236}">
                <a16:creationId xmlns:a16="http://schemas.microsoft.com/office/drawing/2014/main" id="{062A3412-D2EB-4764-8B26-C04CD1A8B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2296" y="3811424"/>
            <a:ext cx="20938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MX" altLang="es-CU" sz="2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</a:rPr>
              <a:t>Una sola Salud </a:t>
            </a:r>
          </a:p>
        </p:txBody>
      </p:sp>
      <p:grpSp>
        <p:nvGrpSpPr>
          <p:cNvPr id="23560" name="Group 41">
            <a:extLst>
              <a:ext uri="{FF2B5EF4-FFF2-40B4-BE49-F238E27FC236}">
                <a16:creationId xmlns:a16="http://schemas.microsoft.com/office/drawing/2014/main" id="{CEE8E515-78DC-4B72-A931-83A280C552C2}"/>
              </a:ext>
            </a:extLst>
          </p:cNvPr>
          <p:cNvGrpSpPr>
            <a:grpSpLocks/>
          </p:cNvGrpSpPr>
          <p:nvPr/>
        </p:nvGrpSpPr>
        <p:grpSpPr bwMode="auto">
          <a:xfrm>
            <a:off x="1202688" y="1296922"/>
            <a:ext cx="7041720" cy="883155"/>
            <a:chOff x="1296" y="1824"/>
            <a:chExt cx="2976" cy="432"/>
          </a:xfrm>
        </p:grpSpPr>
        <p:sp>
          <p:nvSpPr>
            <p:cNvPr id="23562" name="AutoShape 42">
              <a:extLst>
                <a:ext uri="{FF2B5EF4-FFF2-40B4-BE49-F238E27FC236}">
                  <a16:creationId xmlns:a16="http://schemas.microsoft.com/office/drawing/2014/main" id="{79E3840C-4995-4926-9A58-CAF54B6526F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536" y="1899"/>
              <a:ext cx="2736" cy="345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altLang="es-CU"/>
            </a:p>
          </p:txBody>
        </p:sp>
        <p:sp>
          <p:nvSpPr>
            <p:cNvPr id="23563" name="AutoShape 43">
              <a:extLst>
                <a:ext uri="{FF2B5EF4-FFF2-40B4-BE49-F238E27FC236}">
                  <a16:creationId xmlns:a16="http://schemas.microsoft.com/office/drawing/2014/main" id="{7233AFF9-E740-4481-BFDF-EBA9DFF13EB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96" y="1824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s-ES" altLang="es-CU"/>
            </a:p>
          </p:txBody>
        </p:sp>
        <p:sp>
          <p:nvSpPr>
            <p:cNvPr id="23564" name="Text Box 44">
              <a:extLst>
                <a:ext uri="{FF2B5EF4-FFF2-40B4-BE49-F238E27FC236}">
                  <a16:creationId xmlns:a16="http://schemas.microsoft.com/office/drawing/2014/main" id="{3D89D022-69B5-4C8B-905E-96998C74982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80" y="1934"/>
              <a:ext cx="2160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s-CU" sz="2000" dirty="0" err="1">
                  <a:solidFill>
                    <a:schemeClr val="bg1"/>
                  </a:solidFill>
                  <a:latin typeface="Arial" panose="020B0604020202020204" pitchFamily="34" charset="0"/>
                </a:rPr>
                <a:t>Género</a:t>
              </a:r>
              <a:r>
                <a:rPr lang="en-US" altLang="es-CU" sz="2000" dirty="0">
                  <a:solidFill>
                    <a:schemeClr val="bg1"/>
                  </a:solidFill>
                  <a:latin typeface="Arial" panose="020B0604020202020204" pitchFamily="34" charset="0"/>
                </a:rPr>
                <a:t>  </a:t>
              </a:r>
            </a:p>
          </p:txBody>
        </p:sp>
        <p:sp>
          <p:nvSpPr>
            <p:cNvPr id="23565" name="Text Box 45">
              <a:extLst>
                <a:ext uri="{FF2B5EF4-FFF2-40B4-BE49-F238E27FC236}">
                  <a16:creationId xmlns:a16="http://schemas.microsoft.com/office/drawing/2014/main" id="{0FFF663F-68B2-4686-9391-C0B276CE8C43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393" y="1886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2800" b="1"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s-CU" sz="2400" b="0">
                  <a:solidFill>
                    <a:schemeClr val="bg1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26" name="Picture 2">
            <a:extLst>
              <a:ext uri="{FF2B5EF4-FFF2-40B4-BE49-F238E27FC236}">
                <a16:creationId xmlns:a16="http://schemas.microsoft.com/office/drawing/2014/main" id="{BA324DF0-C823-4951-BA62-FEF5E3223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42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63" y="332656"/>
            <a:ext cx="1359521" cy="120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272045" y="1196752"/>
            <a:ext cx="7662309" cy="575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b="1" dirty="0">
                <a:latin typeface="Arial Narrow" panose="020B0606020202030204" pitchFamily="34" charset="0"/>
              </a:rPr>
              <a:t>El trabajo por Líneas de investigación tributa: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79FF4ED9-BA1F-4926-9F7E-0C7D8BD38A3C}"/>
              </a:ext>
            </a:extLst>
          </p:cNvPr>
          <p:cNvSpPr/>
          <p:nvPr/>
        </p:nvSpPr>
        <p:spPr>
          <a:xfrm>
            <a:off x="1218531" y="1872649"/>
            <a:ext cx="766230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Romper con esquemas tradicionales de la ciencia, p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ensamiento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 tecnócrata, disciplinar, neutralidad de la ciencia. </a:t>
            </a:r>
          </a:p>
          <a:p>
            <a:pPr algn="just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Promover valores como la creatividad, el trabajo en equipo, compromiso y responsabilidad social, proactividad e innovador.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_tradnl" altLang="es-C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altLang="es-CU" dirty="0">
                <a:latin typeface="Arial" panose="020B0604020202020204" pitchFamily="34" charset="0"/>
                <a:cs typeface="Arial" panose="020B0604020202020204" pitchFamily="34" charset="0"/>
              </a:rPr>
              <a:t>Reconocimiento colectivo de las necesidades territoriales para transformar su realidad, contextualización de la ciencia. </a:t>
            </a: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Análisis multidisciplinar y transdisciplinar de los objetos de investigación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Aprehensión del conocimiento colectivo, tradicional y popular </a:t>
            </a:r>
          </a:p>
          <a:p>
            <a:endParaRPr lang="es-ES_tradnl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59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63" y="332656"/>
            <a:ext cx="1359521" cy="120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375347" y="764704"/>
            <a:ext cx="7662309" cy="6773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Debilidades del Balance 2023</a:t>
            </a:r>
          </a:p>
          <a:p>
            <a:pPr algn="just">
              <a:lnSpc>
                <a:spcPct val="150000"/>
              </a:lnSpc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Aún es insuficiente el ingreso y la variedad en el área del conocimiento de la la formación doctoral (Ciencias técnicas, económicas, agropecuarias y sociales).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No existen programas de pregrado con categoría superior de acreditación.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No se logra la socialización y visibilidad de los resultados científicos de la Universidad.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No se avanza en la  informatización de los procesos.</a:t>
            </a:r>
            <a:endParaRPr lang="es-C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CU" sz="2000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CU" sz="2000" dirty="0">
              <a:latin typeface="Arial Narrow" panose="020B0606020202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4108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63" y="332656"/>
            <a:ext cx="1359521" cy="120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0F4C032-B2F8-41AE-8DC2-ADF21A7B5E08}"/>
              </a:ext>
            </a:extLst>
          </p:cNvPr>
          <p:cNvSpPr/>
          <p:nvPr/>
        </p:nvSpPr>
        <p:spPr>
          <a:xfrm>
            <a:off x="1279290" y="980097"/>
            <a:ext cx="720287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E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Prioridades de trabajo para 2024</a:t>
            </a:r>
          </a:p>
          <a:p>
            <a:pPr lvl="0" algn="just">
              <a:spcAft>
                <a:spcPts val="0"/>
              </a:spcAft>
            </a:pPr>
            <a:endParaRPr lang="es-ES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apacitación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los cuadros, profesores y trabajadores entorno a una adecuada gestión de la calidad de los proceso</a:t>
            </a: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Lograr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correspondencia entre la demanda del territorio y la pertinencia de los programas de formación en pre y posgrado</a:t>
            </a: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Fomentar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formación doctoral de manera priorizada y diferenciada</a:t>
            </a: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Alcanzar</a:t>
            </a: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niveles superior de acreditación en </a:t>
            </a: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programas</a:t>
            </a: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pregrado.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Avanzar</a:t>
            </a:r>
            <a:r>
              <a:rPr lang="es-CU" sz="2000" dirty="0">
                <a:latin typeface="Arial" panose="020B0604020202020204" pitchFamily="34" charset="0"/>
                <a:cs typeface="Arial" panose="020B0604020202020204" pitchFamily="34" charset="0"/>
              </a:rPr>
              <a:t> en la internacionalización, la </a:t>
            </a:r>
            <a:r>
              <a:rPr lang="es-CU" sz="2000" dirty="0" err="1">
                <a:latin typeface="Arial" panose="020B0604020202020204" pitchFamily="34" charset="0"/>
                <a:cs typeface="Arial" panose="020B0604020202020204" pitchFamily="34" charset="0"/>
              </a:rPr>
              <a:t>visibilización</a:t>
            </a:r>
            <a:r>
              <a:rPr lang="es-CU" sz="2000" dirty="0">
                <a:latin typeface="Arial" panose="020B0604020202020204" pitchFamily="34" charset="0"/>
                <a:cs typeface="Arial" panose="020B0604020202020204" pitchFamily="34" charset="0"/>
              </a:rPr>
              <a:t> de la Institución y la captación de ingresos por exportación de servicios.</a:t>
            </a:r>
            <a:endParaRPr lang="es-C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Convertir la Universidad en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líder </a:t>
            </a: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 la gestión de la ciencia, la tecnología y la innovación en la provincia, en función del desarrollo local y los sectores estratégicos</a:t>
            </a:r>
            <a:r>
              <a:rPr lang="es-C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2196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63" y="332656"/>
            <a:ext cx="1359521" cy="120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AB3B417-BDC7-4BEE-A459-36E5F4BD3085}"/>
              </a:ext>
            </a:extLst>
          </p:cNvPr>
          <p:cNvSpPr/>
          <p:nvPr/>
        </p:nvSpPr>
        <p:spPr>
          <a:xfrm>
            <a:off x="1428729" y="980728"/>
            <a:ext cx="716890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2400" b="1" dirty="0">
                <a:latin typeface="Arial" pitchFamily="34" charset="0"/>
                <a:cs typeface="Arial" pitchFamily="34" charset="0"/>
              </a:rPr>
              <a:t>Dificultades en la gestión de la ciencia</a:t>
            </a:r>
          </a:p>
          <a:p>
            <a:pPr algn="just">
              <a:defRPr/>
            </a:pPr>
            <a:endParaRPr lang="es-ES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Escaso número de proyectos en sus diferentes tipologías.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Sistematización del trabajo en equipos multidisciplinarios.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No se logra un nivel adecuado de satisfacción de algunas necesidades del territorio en el orden científico.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No toda la producción científica de la Universidad está en función de las necesidades reales del territorio y del país, como tampoco, son aplicados todos los resultados con los que se cuenta.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950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63" y="332656"/>
            <a:ext cx="1359521" cy="120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334857" y="1636076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POLÍTICA CIENTÍFICA </a:t>
            </a:r>
          </a:p>
          <a:p>
            <a:pPr marL="0" indent="0"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 sistema integral de acciones que rige la gestión de la ciencia y la técnica en la institución, con el fin de lograr una transformación social e institucional. Se incluyen todos los aspectos de la vida científica: formación del capital humano, impacto, pertinencia y el reflejo del centro en el territorio y en algunas instancias nacionales, así como su la colaboración internacional.</a:t>
            </a:r>
            <a:endParaRPr lang="es-CU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s-CU" dirty="0"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1646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63" y="332656"/>
            <a:ext cx="1359521" cy="120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333470" y="703186"/>
            <a:ext cx="7662309" cy="1141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>
                <a:latin typeface="Arial Narrow" panose="020B0606020202030204" pitchFamily="34" charset="0"/>
              </a:rPr>
              <a:t>OBJETIVOS:</a:t>
            </a:r>
          </a:p>
          <a:p>
            <a:pPr algn="just">
              <a:lnSpc>
                <a:spcPct val="150000"/>
              </a:lnSpc>
            </a:pPr>
            <a:endParaRPr lang="es-ES" sz="2000" b="1" dirty="0">
              <a:latin typeface="Arial Narrow" panose="020B0606020202030204" pitchFamily="34" charset="0"/>
            </a:endParaRPr>
          </a:p>
        </p:txBody>
      </p:sp>
      <p:grpSp>
        <p:nvGrpSpPr>
          <p:cNvPr id="22" name="4 Grupo">
            <a:extLst>
              <a:ext uri="{FF2B5EF4-FFF2-40B4-BE49-F238E27FC236}">
                <a16:creationId xmlns:a16="http://schemas.microsoft.com/office/drawing/2014/main" id="{A8BA2E2D-F9D4-4B67-8CA6-74657EFADB18}"/>
              </a:ext>
            </a:extLst>
          </p:cNvPr>
          <p:cNvGrpSpPr>
            <a:grpSpLocks/>
          </p:cNvGrpSpPr>
          <p:nvPr/>
        </p:nvGrpSpPr>
        <p:grpSpPr bwMode="auto">
          <a:xfrm>
            <a:off x="1399537" y="1916832"/>
            <a:ext cx="7662309" cy="4409063"/>
            <a:chOff x="342566" y="2119311"/>
            <a:chExt cx="8929456" cy="2975411"/>
          </a:xfrm>
        </p:grpSpPr>
        <p:grpSp>
          <p:nvGrpSpPr>
            <p:cNvPr id="23" name="5 Grupo">
              <a:extLst>
                <a:ext uri="{FF2B5EF4-FFF2-40B4-BE49-F238E27FC236}">
                  <a16:creationId xmlns:a16="http://schemas.microsoft.com/office/drawing/2014/main" id="{9730D772-A957-42E7-954E-52D224B71C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566" y="2119311"/>
              <a:ext cx="8929456" cy="1938533"/>
              <a:chOff x="342566" y="2119311"/>
              <a:chExt cx="8929456" cy="1938533"/>
            </a:xfrm>
          </p:grpSpPr>
          <p:grpSp>
            <p:nvGrpSpPr>
              <p:cNvPr id="26" name="Group 37">
                <a:extLst>
                  <a:ext uri="{FF2B5EF4-FFF2-40B4-BE49-F238E27FC236}">
                    <a16:creationId xmlns:a16="http://schemas.microsoft.com/office/drawing/2014/main" id="{B423BD65-66D7-4684-8FAE-D4657ABA32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8831" y="2119311"/>
                <a:ext cx="8557538" cy="1397000"/>
                <a:chOff x="136" y="1335"/>
                <a:chExt cx="4952" cy="880"/>
              </a:xfrm>
            </p:grpSpPr>
            <p:sp>
              <p:nvSpPr>
                <p:cNvPr id="30" name="Text Box 15">
                  <a:extLst>
                    <a:ext uri="{FF2B5EF4-FFF2-40B4-BE49-F238E27FC236}">
                      <a16:creationId xmlns:a16="http://schemas.microsoft.com/office/drawing/2014/main" id="{C30D10C8-3ECF-480A-96A0-0CDE7451AE5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36" y="1990"/>
                  <a:ext cx="379" cy="225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2400" b="1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Verdana" pitchFamily="34" charset="0"/>
                    </a:rPr>
                    <a:t>II</a:t>
                  </a:r>
                </a:p>
              </p:txBody>
            </p:sp>
            <p:sp>
              <p:nvSpPr>
                <p:cNvPr id="31" name="Rectangle 24">
                  <a:extLst>
                    <a:ext uri="{FF2B5EF4-FFF2-40B4-BE49-F238E27FC236}">
                      <a16:creationId xmlns:a16="http://schemas.microsoft.com/office/drawing/2014/main" id="{B8449B25-E312-4D5E-8B13-4D0AF39972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417" y="1335"/>
                  <a:ext cx="4671" cy="441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algn="ctr">
                  <a:solidFill>
                    <a:schemeClr val="accent1">
                      <a:lumMod val="75000"/>
                    </a:schemeClr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s-ES">
                    <a:latin typeface="Arial" charset="0"/>
                  </a:endParaRPr>
                </a:p>
              </p:txBody>
            </p:sp>
          </p:grpSp>
          <p:sp>
            <p:nvSpPr>
              <p:cNvPr id="27" name="13 Rectángulo">
                <a:extLst>
                  <a:ext uri="{FF2B5EF4-FFF2-40B4-BE49-F238E27FC236}">
                    <a16:creationId xmlns:a16="http://schemas.microsoft.com/office/drawing/2014/main" id="{2A4945B8-BE45-4CE4-9BE5-A3A3B0D3C11A}"/>
                  </a:ext>
                </a:extLst>
              </p:cNvPr>
              <p:cNvSpPr/>
              <p:nvPr/>
            </p:nvSpPr>
            <p:spPr>
              <a:xfrm>
                <a:off x="985486" y="2119311"/>
                <a:ext cx="7857922" cy="843897"/>
              </a:xfrm>
              <a:prstGeom prst="rect">
                <a:avLst/>
              </a:prstGeom>
              <a:ln>
                <a:solidFill>
                  <a:schemeClr val="bg1">
                    <a:lumMod val="95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s-ES" sz="2000" b="1" dirty="0">
                    <a:latin typeface="Arial" charset="0"/>
                  </a:rPr>
                  <a:t>Organizar la actividad de ciencia y técnica de la Universidad en función  de lograr el  incremento de las producciones científicas de la misma.</a:t>
                </a:r>
              </a:p>
              <a:p>
                <a:pPr eaLnBrk="1" hangingPunct="1">
                  <a:defRPr/>
                </a:pPr>
                <a:endParaRPr lang="es-ES" b="1" dirty="0">
                  <a:latin typeface="Arial" charset="0"/>
                </a:endParaRPr>
              </a:p>
            </p:txBody>
          </p:sp>
          <p:sp>
            <p:nvSpPr>
              <p:cNvPr id="28" name="Text Box 15">
                <a:extLst>
                  <a:ext uri="{FF2B5EF4-FFF2-40B4-BE49-F238E27FC236}">
                    <a16:creationId xmlns:a16="http://schemas.microsoft.com/office/drawing/2014/main" id="{5CFC217F-F3CF-436A-9C0A-7131759CE259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342566" y="2120348"/>
                <a:ext cx="655620" cy="356635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4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rPr>
                  <a:t>I</a:t>
                </a:r>
              </a:p>
            </p:txBody>
          </p:sp>
          <p:sp>
            <p:nvSpPr>
              <p:cNvPr id="29" name="17 Rectángulo">
                <a:extLst>
                  <a:ext uri="{FF2B5EF4-FFF2-40B4-BE49-F238E27FC236}">
                    <a16:creationId xmlns:a16="http://schemas.microsoft.com/office/drawing/2014/main" id="{A6EB36A2-CD76-41A9-AA52-B15D3F65BC07}"/>
                  </a:ext>
                </a:extLst>
              </p:cNvPr>
              <p:cNvSpPr/>
              <p:nvPr/>
            </p:nvSpPr>
            <p:spPr>
              <a:xfrm>
                <a:off x="1128358" y="3214096"/>
                <a:ext cx="8143664" cy="84389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s-ES" sz="2000" b="1" dirty="0">
                    <a:latin typeface="Arial" charset="0"/>
                  </a:rPr>
                  <a:t>Convertir el trabajo de ciencia y técnica de la Universidad en un factor  que impulse su desarrollo real para el cumplimiento de su visión y misión</a:t>
                </a:r>
                <a:r>
                  <a:rPr lang="es-ES" b="1" dirty="0">
                    <a:latin typeface="Arial" charset="0"/>
                  </a:rPr>
                  <a:t>.</a:t>
                </a:r>
              </a:p>
              <a:p>
                <a:pPr eaLnBrk="1" hangingPunct="1">
                  <a:defRPr/>
                </a:pPr>
                <a:endParaRPr lang="es-ES" b="1" dirty="0">
                  <a:latin typeface="Arial" charset="0"/>
                </a:endParaRPr>
              </a:p>
            </p:txBody>
          </p:sp>
        </p:grpSp>
        <p:sp>
          <p:nvSpPr>
            <p:cNvPr id="24" name="6 Rectángulo">
              <a:extLst>
                <a:ext uri="{FF2B5EF4-FFF2-40B4-BE49-F238E27FC236}">
                  <a16:creationId xmlns:a16="http://schemas.microsoft.com/office/drawing/2014/main" id="{5A489CB9-3ED6-47EA-BFFC-4966B29A8C01}"/>
                </a:ext>
              </a:extLst>
            </p:cNvPr>
            <p:cNvSpPr/>
            <p:nvPr/>
          </p:nvSpPr>
          <p:spPr>
            <a:xfrm>
              <a:off x="715618" y="4451950"/>
              <a:ext cx="8029367" cy="6427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>
              <a:spAutoFit/>
            </a:bodyPr>
            <a:lstStyle/>
            <a:p>
              <a:pPr algn="just" eaLnBrk="1" hangingPunct="1">
                <a:defRPr/>
              </a:pPr>
              <a:r>
                <a:rPr lang="es-ES" sz="2000" b="1" dirty="0">
                  <a:latin typeface="Arial" charset="0"/>
                </a:rPr>
                <a:t>Consolidar a la Universidad como la institución que lidera la gestión de la ciencia y la técnica en el territorio.</a:t>
              </a:r>
            </a:p>
            <a:p>
              <a:pPr algn="just" eaLnBrk="1" hangingPunct="1">
                <a:defRPr/>
              </a:pPr>
              <a:endParaRPr lang="es-ES" b="1" dirty="0">
                <a:latin typeface="Arial" charset="0"/>
              </a:endParaRPr>
            </a:p>
          </p:txBody>
        </p:sp>
        <p:sp>
          <p:nvSpPr>
            <p:cNvPr id="25" name="Text Box 22">
              <a:extLst>
                <a:ext uri="{FF2B5EF4-FFF2-40B4-BE49-F238E27FC236}">
                  <a16:creationId xmlns:a16="http://schemas.microsoft.com/office/drawing/2014/main" id="{D7B099D6-1E1E-4739-9064-2E1D1109E72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355266" y="4077692"/>
              <a:ext cx="688957" cy="46134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III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00016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0" name="17 Marcador de texto"/>
          <p:cNvSpPr txBox="1">
            <a:spLocks/>
          </p:cNvSpPr>
          <p:nvPr/>
        </p:nvSpPr>
        <p:spPr>
          <a:xfrm>
            <a:off x="1428728" y="271462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272046" y="620688"/>
            <a:ext cx="76623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dirty="0">
                <a:latin typeface="Arial Narrow" panose="020B0606020202030204" pitchFamily="34" charset="0"/>
              </a:rPr>
              <a:t>ESTRUCTURA DE LA POLÍTICA</a:t>
            </a:r>
          </a:p>
          <a:p>
            <a:pPr algn="just">
              <a:lnSpc>
                <a:spcPct val="150000"/>
              </a:lnSpc>
            </a:pPr>
            <a:endParaRPr lang="es-ES" sz="2000" b="1" dirty="0">
              <a:latin typeface="Arial Narrow" panose="020B0606020202030204" pitchFamily="34" charset="0"/>
            </a:endParaRPr>
          </a:p>
          <a:p>
            <a:pPr algn="just"/>
            <a:endParaRPr lang="es-CU" sz="2000" dirty="0">
              <a:effectLst/>
            </a:endParaRPr>
          </a:p>
        </p:txBody>
      </p:sp>
      <p:grpSp>
        <p:nvGrpSpPr>
          <p:cNvPr id="22" name="4 Grupo">
            <a:extLst>
              <a:ext uri="{FF2B5EF4-FFF2-40B4-BE49-F238E27FC236}">
                <a16:creationId xmlns:a16="http://schemas.microsoft.com/office/drawing/2014/main" id="{73AE8E30-D74C-403E-AEF8-22052CA47A77}"/>
              </a:ext>
            </a:extLst>
          </p:cNvPr>
          <p:cNvGrpSpPr>
            <a:grpSpLocks/>
          </p:cNvGrpSpPr>
          <p:nvPr/>
        </p:nvGrpSpPr>
        <p:grpSpPr bwMode="auto">
          <a:xfrm>
            <a:off x="1399537" y="256453"/>
            <a:ext cx="7606917" cy="5906484"/>
            <a:chOff x="197424" y="725487"/>
            <a:chExt cx="9217514" cy="4998635"/>
          </a:xfrm>
        </p:grpSpPr>
        <p:grpSp>
          <p:nvGrpSpPr>
            <p:cNvPr id="23" name="5 Grupo">
              <a:extLst>
                <a:ext uri="{FF2B5EF4-FFF2-40B4-BE49-F238E27FC236}">
                  <a16:creationId xmlns:a16="http://schemas.microsoft.com/office/drawing/2014/main" id="{A3923CBE-809A-4B3E-A20F-AF5007CA61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299" y="725487"/>
              <a:ext cx="9201639" cy="2970214"/>
              <a:chOff x="213299" y="725487"/>
              <a:chExt cx="9201639" cy="2970214"/>
            </a:xfrm>
          </p:grpSpPr>
          <p:grpSp>
            <p:nvGrpSpPr>
              <p:cNvPr id="30" name="Group 37">
                <a:extLst>
                  <a:ext uri="{FF2B5EF4-FFF2-40B4-BE49-F238E27FC236}">
                    <a16:creationId xmlns:a16="http://schemas.microsoft.com/office/drawing/2014/main" id="{04880913-48C0-406F-8070-1ED91792DD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4867" y="725487"/>
                <a:ext cx="8910071" cy="2970214"/>
                <a:chOff x="180" y="457"/>
                <a:chExt cx="5156" cy="1871"/>
              </a:xfrm>
            </p:grpSpPr>
            <p:sp>
              <p:nvSpPr>
                <p:cNvPr id="36" name="Rectangle 10">
                  <a:extLst>
                    <a:ext uri="{FF2B5EF4-FFF2-40B4-BE49-F238E27FC236}">
                      <a16:creationId xmlns:a16="http://schemas.microsoft.com/office/drawing/2014/main" id="{E977B534-BD91-415D-9335-D1A23E5555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723" y="1900"/>
                  <a:ext cx="3446" cy="415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algn="ctr">
                  <a:solidFill>
                    <a:schemeClr val="accent1">
                      <a:lumMod val="75000"/>
                    </a:schemeClr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s-ES" dirty="0">
                    <a:latin typeface="Arial" charset="0"/>
                  </a:endParaRPr>
                </a:p>
              </p:txBody>
            </p:sp>
            <p:grpSp>
              <p:nvGrpSpPr>
                <p:cNvPr id="37" name="Group 11">
                  <a:extLst>
                    <a:ext uri="{FF2B5EF4-FFF2-40B4-BE49-F238E27FC236}">
                      <a16:creationId xmlns:a16="http://schemas.microsoft.com/office/drawing/2014/main" id="{923B3639-0A4B-401D-910D-8145E5E949C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0" y="1834"/>
                  <a:ext cx="613" cy="494"/>
                  <a:chOff x="2295" y="2025"/>
                  <a:chExt cx="430" cy="371"/>
                </a:xfrm>
              </p:grpSpPr>
              <p:sp>
                <p:nvSpPr>
                  <p:cNvPr id="40" name="Oval 13">
                    <a:extLst>
                      <a:ext uri="{FF2B5EF4-FFF2-40B4-BE49-F238E27FC236}">
                        <a16:creationId xmlns:a16="http://schemas.microsoft.com/office/drawing/2014/main" id="{342D81D9-7F82-43C6-821F-F57F9176D54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gray">
                  <a:xfrm>
                    <a:off x="2295" y="2025"/>
                    <a:ext cx="430" cy="371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accent1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/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es-ES">
                      <a:latin typeface="Arial" charset="0"/>
                    </a:endParaRPr>
                  </a:p>
                </p:txBody>
              </p:sp>
              <p:sp>
                <p:nvSpPr>
                  <p:cNvPr id="41" name="Text Box 15">
                    <a:extLst>
                      <a:ext uri="{FF2B5EF4-FFF2-40B4-BE49-F238E27FC236}">
                        <a16:creationId xmlns:a16="http://schemas.microsoft.com/office/drawing/2014/main" id="{C8C6339E-F3C8-4B26-866A-FF2F74F14D8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gray">
                  <a:xfrm>
                    <a:off x="2368" y="2154"/>
                    <a:ext cx="266" cy="169"/>
                  </a:xfrm>
                  <a:prstGeom prst="rect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2400" b="1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</a:rPr>
                      <a:t>II</a:t>
                    </a:r>
                  </a:p>
                </p:txBody>
              </p:sp>
            </p:grpSp>
            <p:sp>
              <p:nvSpPr>
                <p:cNvPr id="38" name="Rectangle 24">
                  <a:extLst>
                    <a:ext uri="{FF2B5EF4-FFF2-40B4-BE49-F238E27FC236}">
                      <a16:creationId xmlns:a16="http://schemas.microsoft.com/office/drawing/2014/main" id="{5B5320E2-F993-43B7-BBD5-6585527D82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601" y="1389"/>
                  <a:ext cx="2903" cy="415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 algn="ctr">
                  <a:solidFill>
                    <a:schemeClr val="accent1">
                      <a:lumMod val="75000"/>
                    </a:schemeClr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39" name="AutoShape 34">
                  <a:extLst>
                    <a:ext uri="{FF2B5EF4-FFF2-40B4-BE49-F238E27FC236}">
                      <a16:creationId xmlns:a16="http://schemas.microsoft.com/office/drawing/2014/main" id="{434476BF-7FEB-47B9-B73F-4364196515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3919" y="457"/>
                  <a:ext cx="1417" cy="1143"/>
                </a:xfrm>
                <a:prstGeom prst="wedgeRoundRectCallout">
                  <a:avLst>
                    <a:gd name="adj1" fmla="val -44759"/>
                    <a:gd name="adj2" fmla="val 84694"/>
                    <a:gd name="adj3" fmla="val 16667"/>
                  </a:avLst>
                </a:prstGeom>
                <a:solidFill>
                  <a:srgbClr val="DDDDDD"/>
                </a:solidFill>
                <a:ln w="38100" algn="ctr">
                  <a:solidFill>
                    <a:schemeClr val="accent1">
                      <a:lumMod val="75000"/>
                    </a:schemeClr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anchor="ctr"/>
                <a:lstStyle/>
                <a:p>
                  <a:pPr algn="ctr" eaLnBrk="1" hangingPunct="1">
                    <a:defRPr/>
                  </a:pPr>
                  <a:r>
                    <a:rPr lang="es-MX" sz="2000" b="1" dirty="0">
                      <a:latin typeface="Arial" charset="0"/>
                    </a:rPr>
                    <a:t>Política Científica de la Universidad</a:t>
                  </a:r>
                  <a:endParaRPr lang="es-ES" sz="2000" dirty="0">
                    <a:latin typeface="Arial" charset="0"/>
                  </a:endParaRPr>
                </a:p>
              </p:txBody>
            </p:sp>
          </p:grpSp>
          <p:sp>
            <p:nvSpPr>
              <p:cNvPr id="31" name="13 Rectángulo">
                <a:extLst>
                  <a:ext uri="{FF2B5EF4-FFF2-40B4-BE49-F238E27FC236}">
                    <a16:creationId xmlns:a16="http://schemas.microsoft.com/office/drawing/2014/main" id="{255A1A53-34FD-4321-BA2F-325B1F0DFAF5}"/>
                  </a:ext>
                </a:extLst>
              </p:cNvPr>
              <p:cNvSpPr/>
              <p:nvPr/>
            </p:nvSpPr>
            <p:spPr>
              <a:xfrm>
                <a:off x="1187995" y="2204684"/>
                <a:ext cx="4217346" cy="546987"/>
              </a:xfrm>
              <a:prstGeom prst="rect">
                <a:avLst/>
              </a:prstGeom>
              <a:ln>
                <a:solidFill>
                  <a:schemeClr val="bg1">
                    <a:lumMod val="9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s-ES" b="1" dirty="0">
                    <a:latin typeface="Arial" charset="0"/>
                  </a:rPr>
                  <a:t>Organización de las líneas de </a:t>
                </a:r>
              </a:p>
              <a:p>
                <a:pPr eaLnBrk="1" hangingPunct="1">
                  <a:defRPr/>
                </a:pPr>
                <a:r>
                  <a:rPr lang="es-ES" b="1" dirty="0">
                    <a:latin typeface="Arial" charset="0"/>
                  </a:rPr>
                  <a:t>investigación</a:t>
                </a:r>
              </a:p>
            </p:txBody>
          </p:sp>
          <p:sp>
            <p:nvSpPr>
              <p:cNvPr id="32" name="Oval 13">
                <a:extLst>
                  <a:ext uri="{FF2B5EF4-FFF2-40B4-BE49-F238E27FC236}">
                    <a16:creationId xmlns:a16="http://schemas.microsoft.com/office/drawing/2014/main" id="{1FCB2645-62B2-4A3E-8594-320404E70EE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13299" y="1930031"/>
                <a:ext cx="1076293" cy="792363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38100">
                <a:solidFill>
                  <a:schemeClr val="accent1">
                    <a:lumMod val="75000"/>
                  </a:schemeClr>
                </a:solidFill>
              </a:ln>
              <a:effectLst/>
              <a:ex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3B526FDD-733C-4046-8E08-06675C9E902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64108" y="1902080"/>
                <a:ext cx="750865" cy="204167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38100">
                <a:solidFill>
                  <a:schemeClr val="accent1">
                    <a:lumMod val="75000"/>
                  </a:schemeClr>
                </a:solidFill>
              </a:ln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  <p:sp>
            <p:nvSpPr>
              <p:cNvPr id="34" name="Text Box 15">
                <a:extLst>
                  <a:ext uri="{FF2B5EF4-FFF2-40B4-BE49-F238E27FC236}">
                    <a16:creationId xmlns:a16="http://schemas.microsoft.com/office/drawing/2014/main" id="{9C159BEF-87D2-4D89-9BA4-2FEEE49CA652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395857" y="2214406"/>
                <a:ext cx="655618" cy="357292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4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</a:rPr>
                  <a:t>I</a:t>
                </a:r>
              </a:p>
            </p:txBody>
          </p:sp>
          <p:sp>
            <p:nvSpPr>
              <p:cNvPr id="35" name="17 Rectángulo">
                <a:extLst>
                  <a:ext uri="{FF2B5EF4-FFF2-40B4-BE49-F238E27FC236}">
                    <a16:creationId xmlns:a16="http://schemas.microsoft.com/office/drawing/2014/main" id="{1E06CADB-285A-4682-B6B9-263057CD492F}"/>
                  </a:ext>
                </a:extLst>
              </p:cNvPr>
              <p:cNvSpPr/>
              <p:nvPr/>
            </p:nvSpPr>
            <p:spPr>
              <a:xfrm>
                <a:off x="1403889" y="3141666"/>
                <a:ext cx="4317874" cy="36823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r>
                  <a:rPr lang="es-ES" b="1" dirty="0">
                    <a:latin typeface="Arial" charset="0"/>
                  </a:rPr>
                  <a:t>Formación y desarrollo del capital humano.</a:t>
                </a:r>
              </a:p>
            </p:txBody>
          </p:sp>
        </p:grpSp>
        <p:sp>
          <p:nvSpPr>
            <p:cNvPr id="24" name="6 Rectángulo">
              <a:extLst>
                <a:ext uri="{FF2B5EF4-FFF2-40B4-BE49-F238E27FC236}">
                  <a16:creationId xmlns:a16="http://schemas.microsoft.com/office/drawing/2014/main" id="{803E9E3A-24D2-4F07-8DD7-41D61B6468A2}"/>
                </a:ext>
              </a:extLst>
            </p:cNvPr>
            <p:cNvSpPr/>
            <p:nvPr/>
          </p:nvSpPr>
          <p:spPr>
            <a:xfrm>
              <a:off x="1114972" y="3873264"/>
              <a:ext cx="6329524" cy="7814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just" eaLnBrk="1" hangingPunct="1">
                <a:defRPr/>
              </a:pPr>
              <a:r>
                <a:rPr lang="es-ES" b="1" dirty="0">
                  <a:latin typeface="Arial" charset="0"/>
                </a:rPr>
                <a:t>Introducción, generalización, promoción y divulgación de los resultados de ciencia y técnica en el área.</a:t>
              </a:r>
            </a:p>
          </p:txBody>
        </p:sp>
        <p:sp>
          <p:nvSpPr>
            <p:cNvPr id="25" name="7 Rectángulo">
              <a:extLst>
                <a:ext uri="{FF2B5EF4-FFF2-40B4-BE49-F238E27FC236}">
                  <a16:creationId xmlns:a16="http://schemas.microsoft.com/office/drawing/2014/main" id="{79CC1A1D-80CD-4265-844C-72C2285003C4}"/>
                </a:ext>
              </a:extLst>
            </p:cNvPr>
            <p:cNvSpPr/>
            <p:nvPr/>
          </p:nvSpPr>
          <p:spPr>
            <a:xfrm>
              <a:off x="1440400" y="4942711"/>
              <a:ext cx="6102457" cy="7814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s-ES" b="1" dirty="0">
                  <a:latin typeface="Arial" charset="0"/>
                </a:rPr>
                <a:t>Evaluación, control y monitoreo de los impactos en las diferentes áreas del conocimiento.</a:t>
              </a:r>
            </a:p>
          </p:txBody>
        </p:sp>
        <p:sp>
          <p:nvSpPr>
            <p:cNvPr id="26" name="Oval 20">
              <a:extLst>
                <a:ext uri="{FF2B5EF4-FFF2-40B4-BE49-F238E27FC236}">
                  <a16:creationId xmlns:a16="http://schemas.microsoft.com/office/drawing/2014/main" id="{FF64B228-376E-4279-956A-09C716FD0D1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97424" y="3862326"/>
              <a:ext cx="990571" cy="76927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es-ES">
                <a:latin typeface="Arial" charset="0"/>
              </a:endParaRPr>
            </a:p>
          </p:txBody>
        </p:sp>
        <p:sp>
          <p:nvSpPr>
            <p:cNvPr id="27" name="Text Box 22">
              <a:extLst>
                <a:ext uri="{FF2B5EF4-FFF2-40B4-BE49-F238E27FC236}">
                  <a16:creationId xmlns:a16="http://schemas.microsoft.com/office/drawing/2014/main" id="{5BE2D607-4B43-4CA5-BE1D-1AE1CF5B4D7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354582" y="4077431"/>
              <a:ext cx="688955" cy="461806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III</a:t>
              </a:r>
            </a:p>
          </p:txBody>
        </p:sp>
        <p:sp>
          <p:nvSpPr>
            <p:cNvPr id="28" name="Oval 6">
              <a:extLst>
                <a:ext uri="{FF2B5EF4-FFF2-40B4-BE49-F238E27FC236}">
                  <a16:creationId xmlns:a16="http://schemas.microsoft.com/office/drawing/2014/main" id="{143F5257-6D76-46E6-950A-F6F4E606187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7757" y="4801738"/>
              <a:ext cx="1074706" cy="78142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es-ES">
                <a:latin typeface="Arial" charset="0"/>
              </a:endParaRPr>
            </a:p>
          </p:txBody>
        </p:sp>
        <p:sp>
          <p:nvSpPr>
            <p:cNvPr id="29" name="Text Box 8">
              <a:extLst>
                <a:ext uri="{FF2B5EF4-FFF2-40B4-BE49-F238E27FC236}">
                  <a16:creationId xmlns:a16="http://schemas.microsoft.com/office/drawing/2014/main" id="{509951C0-BE37-49C5-B810-2ED52862BBC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540314" y="5081253"/>
              <a:ext cx="647681" cy="357292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IV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19139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473044" y="3643314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63" y="332656"/>
            <a:ext cx="1359521" cy="120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259894" y="1922540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Definir las Líneas de investigación y </a:t>
            </a:r>
            <a:r>
              <a:rPr lang="es-ES_tradnl" sz="2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sublíneas</a:t>
            </a:r>
            <a:r>
              <a:rPr lang="es-ES_tradnl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 Gestión para el desarrollo agropecuario sostenible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Gestión empresarial y Pública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Los estudios sociales y comunitarios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Perfeccionamiento de la educación.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Actividad Física Deporte y Recreación 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Nombrar Jefes de Líneas </a:t>
            </a:r>
          </a:p>
          <a:p>
            <a:pPr marL="342900" indent="-342900">
              <a:buAutoNum type="arabicPeriod"/>
            </a:pPr>
            <a:r>
              <a:rPr lang="es-MX" sz="1800" dirty="0">
                <a:latin typeface="Arial" panose="020B0604020202020204" pitchFamily="34" charset="0"/>
                <a:cs typeface="Arial" panose="020B0604020202020204" pitchFamily="34" charset="0"/>
              </a:rPr>
              <a:t>Dr. C Alexander Chile Bocourt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s-MX" sz="1800" dirty="0">
                <a:latin typeface="Arial" panose="020B0604020202020204" pitchFamily="34" charset="0"/>
                <a:cs typeface="Arial" panose="020B0604020202020204" pitchFamily="34" charset="0"/>
              </a:rPr>
              <a:t>Dr. C María Julia </a:t>
            </a:r>
            <a:r>
              <a:rPr lang="es-MX" sz="1800" dirty="0" err="1">
                <a:latin typeface="Arial" panose="020B0604020202020204" pitchFamily="34" charset="0"/>
                <a:cs typeface="Arial" panose="020B0604020202020204" pitchFamily="34" charset="0"/>
              </a:rPr>
              <a:t>Aquilar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s-MX" sz="1800" dirty="0">
                <a:latin typeface="Arial" panose="020B0604020202020204" pitchFamily="34" charset="0"/>
                <a:cs typeface="Arial" panose="020B0604020202020204" pitchFamily="34" charset="0"/>
              </a:rPr>
              <a:t>Dr. C Abel Alfonso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s-CU" sz="1800" dirty="0">
                <a:latin typeface="Arial" panose="020B0604020202020204" pitchFamily="34" charset="0"/>
                <a:cs typeface="Arial" panose="020B0604020202020204" pitchFamily="34" charset="0"/>
              </a:rPr>
              <a:t>Dr. C </a:t>
            </a:r>
            <a:r>
              <a:rPr lang="es-MX" sz="1800" dirty="0">
                <a:latin typeface="Arial" panose="020B0604020202020204" pitchFamily="34" charset="0"/>
                <a:cs typeface="Arial" panose="020B0604020202020204" pitchFamily="34" charset="0"/>
              </a:rPr>
              <a:t>Yamila Cáceres 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s-MX" sz="1800" dirty="0">
                <a:latin typeface="Arial" panose="020B0604020202020204" pitchFamily="34" charset="0"/>
                <a:cs typeface="Arial" panose="020B0604020202020204" pitchFamily="34" charset="0"/>
              </a:rPr>
              <a:t>Dr. C Ángel Lázaro Gil</a:t>
            </a:r>
            <a:endParaRPr lang="es-C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_tradnl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192913" y="870440"/>
            <a:ext cx="75056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2400" b="1" dirty="0">
                <a:latin typeface="Arial" charset="0"/>
              </a:rPr>
              <a:t>ÁREA I: Organización de las líneas de </a:t>
            </a:r>
          </a:p>
          <a:p>
            <a:pPr>
              <a:defRPr/>
            </a:pPr>
            <a:r>
              <a:rPr lang="es-ES" sz="2400" b="1" dirty="0">
                <a:latin typeface="Arial" charset="0"/>
              </a:rPr>
              <a:t>investigación</a:t>
            </a:r>
            <a:endParaRPr lang="es-ES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9860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" y="4"/>
            <a:ext cx="1178727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9381" y="4"/>
            <a:ext cx="1115318" cy="6856413"/>
            <a:chOff x="0" y="0"/>
            <a:chExt cx="1249" cy="3599"/>
          </a:xfrm>
        </p:grpSpPr>
        <p:sp>
          <p:nvSpPr>
            <p:cNvPr id="2055" name="Rectangle 4"/>
            <p:cNvSpPr>
              <a:spLocks noChangeArrowheads="1"/>
            </p:cNvSpPr>
            <p:nvPr/>
          </p:nvSpPr>
          <p:spPr bwMode="auto">
            <a:xfrm>
              <a:off x="749" y="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6" name="Rectangle 5"/>
            <p:cNvSpPr>
              <a:spLocks noChangeArrowheads="1"/>
            </p:cNvSpPr>
            <p:nvPr/>
          </p:nvSpPr>
          <p:spPr bwMode="auto">
            <a:xfrm>
              <a:off x="251" y="4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749" y="4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8" name="Rectangle 7"/>
            <p:cNvSpPr>
              <a:spLocks noChangeArrowheads="1"/>
            </p:cNvSpPr>
            <p:nvPr/>
          </p:nvSpPr>
          <p:spPr bwMode="auto">
            <a:xfrm>
              <a:off x="251" y="9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59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249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0" name="Rectangle 9"/>
            <p:cNvSpPr>
              <a:spLocks noChangeArrowheads="1"/>
            </p:cNvSpPr>
            <p:nvPr/>
          </p:nvSpPr>
          <p:spPr bwMode="auto">
            <a:xfrm>
              <a:off x="2" y="1350"/>
              <a:ext cx="249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1" name="Rectangle 10"/>
            <p:cNvSpPr>
              <a:spLocks noChangeArrowheads="1"/>
            </p:cNvSpPr>
            <p:nvPr/>
          </p:nvSpPr>
          <p:spPr bwMode="auto">
            <a:xfrm>
              <a:off x="249" y="1575"/>
              <a:ext cx="249" cy="225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498" y="180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3" name="Rectangle 12"/>
            <p:cNvSpPr>
              <a:spLocks noChangeArrowheads="1"/>
            </p:cNvSpPr>
            <p:nvPr/>
          </p:nvSpPr>
          <p:spPr bwMode="auto">
            <a:xfrm>
              <a:off x="251" y="2250"/>
              <a:ext cx="498" cy="450"/>
            </a:xfrm>
            <a:prstGeom prst="rect">
              <a:avLst/>
            </a:prstGeom>
            <a:solidFill>
              <a:srgbClr val="D60000">
                <a:alpha val="7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4" name="Rectangle 13"/>
            <p:cNvSpPr>
              <a:spLocks noChangeArrowheads="1"/>
            </p:cNvSpPr>
            <p:nvPr/>
          </p:nvSpPr>
          <p:spPr bwMode="auto">
            <a:xfrm>
              <a:off x="749" y="2700"/>
              <a:ext cx="498" cy="45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5" name="Rectangle 14"/>
            <p:cNvSpPr>
              <a:spLocks noChangeArrowheads="1"/>
            </p:cNvSpPr>
            <p:nvPr/>
          </p:nvSpPr>
          <p:spPr bwMode="auto">
            <a:xfrm>
              <a:off x="752" y="3150"/>
              <a:ext cx="498" cy="450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  <p:sp>
          <p:nvSpPr>
            <p:cNvPr id="2066" name="Rectangle 15"/>
            <p:cNvSpPr>
              <a:spLocks noChangeArrowheads="1"/>
            </p:cNvSpPr>
            <p:nvPr/>
          </p:nvSpPr>
          <p:spPr bwMode="auto">
            <a:xfrm>
              <a:off x="2" y="2700"/>
              <a:ext cx="249" cy="225"/>
            </a:xfrm>
            <a:prstGeom prst="rect">
              <a:avLst/>
            </a:prstGeom>
            <a:solidFill>
              <a:srgbClr val="D6000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56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_tradnl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17 Marcador de texto"/>
          <p:cNvSpPr txBox="1">
            <a:spLocks/>
          </p:cNvSpPr>
          <p:nvPr/>
        </p:nvSpPr>
        <p:spPr>
          <a:xfrm>
            <a:off x="2551377" y="4072156"/>
            <a:ext cx="5609346" cy="12858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/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endParaRPr lang="es-ES" sz="3600" b="1" dirty="0">
              <a:solidFill>
                <a:schemeClr val="tx1">
                  <a:tint val="75000"/>
                </a:schemeClr>
              </a:solidFill>
            </a:endParaRPr>
          </a:p>
          <a:p>
            <a:pPr algn="ctr">
              <a:spcBef>
                <a:spcPct val="20000"/>
              </a:spcBef>
              <a:defRPr/>
            </a:pPr>
            <a:r>
              <a:rPr lang="es-ES" sz="5100" b="1" dirty="0"/>
              <a:t>                </a:t>
            </a:r>
          </a:p>
          <a:p>
            <a:pPr algn="ctr">
              <a:spcBef>
                <a:spcPct val="20000"/>
              </a:spcBef>
              <a:defRPr/>
            </a:pPr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s-ES_tradnl" sz="20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63" y="332656"/>
            <a:ext cx="1359521" cy="1209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7 Marcador de texto"/>
          <p:cNvSpPr txBox="1">
            <a:spLocks/>
          </p:cNvSpPr>
          <p:nvPr/>
        </p:nvSpPr>
        <p:spPr>
          <a:xfrm>
            <a:off x="1645783" y="4221088"/>
            <a:ext cx="7505627" cy="1578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000"/>
              </a:spcBef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" sz="3600" b="1" dirty="0"/>
          </a:p>
          <a:p>
            <a:pPr marL="0" lvl="1" indent="0" algn="ctr"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endParaRPr lang="es-ES_tradnl" sz="48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050E38D-FEF7-4DC8-B1C3-86F9B38C9F1D}"/>
              </a:ext>
            </a:extLst>
          </p:cNvPr>
          <p:cNvSpPr/>
          <p:nvPr/>
        </p:nvSpPr>
        <p:spPr>
          <a:xfrm>
            <a:off x="1272046" y="1714584"/>
            <a:ext cx="7662309" cy="38197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Los jefes de líneas deben organizar sus equipos y para ello deben identificar jefes de </a:t>
            </a:r>
            <a:r>
              <a:rPr lang="es-MX" sz="2400" dirty="0" err="1">
                <a:latin typeface="Arial" panose="020B0604020202020204" pitchFamily="34" charset="0"/>
                <a:cs typeface="Arial" panose="020B0604020202020204" pitchFamily="34" charset="0"/>
              </a:rPr>
              <a:t>sublíneas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s-C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Deben seleccionar profesores de las diferentes facultades y </a:t>
            </a:r>
            <a:r>
              <a:rPr lang="es-MX" sz="2400" dirty="0" err="1">
                <a:latin typeface="Arial" panose="020B0604020202020204" pitchFamily="34" charset="0"/>
                <a:cs typeface="Arial" panose="020B0604020202020204" pitchFamily="34" charset="0"/>
              </a:rPr>
              <a:t>CUMs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 que trabajen con estas temáticas de investigación.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Definir objetivos de la Línea, núcleos teóricos fundamentales, demandas sociales, prioridades.</a:t>
            </a:r>
          </a:p>
          <a:p>
            <a:pPr algn="just">
              <a:lnSpc>
                <a:spcPct val="150000"/>
              </a:lnSpc>
            </a:pPr>
            <a:endParaRPr lang="es-CU" sz="2000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332F359C-9FC3-4C1E-99EE-356A601B0C97}"/>
              </a:ext>
            </a:extLst>
          </p:cNvPr>
          <p:cNvSpPr/>
          <p:nvPr/>
        </p:nvSpPr>
        <p:spPr>
          <a:xfrm>
            <a:off x="1435586" y="4231738"/>
            <a:ext cx="7662309" cy="495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b="1" dirty="0">
                <a:latin typeface="Arial Narrow" panose="020B0606020202030204" pitchFamily="34" charset="0"/>
              </a:rPr>
              <a:t> </a:t>
            </a:r>
            <a:endParaRPr lang="es-CU" sz="2000" dirty="0">
              <a:effectLst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2139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4953</TotalTime>
  <Words>1121</Words>
  <Application>Microsoft Office PowerPoint</Application>
  <PresentationFormat>Presentación en pantalla (4:3)</PresentationFormat>
  <Paragraphs>188</Paragraphs>
  <Slides>15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Symbol</vt:lpstr>
      <vt:lpstr>Times New Roman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Temáticas transversales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DECANA</dc:creator>
  <cp:lastModifiedBy>Adianez Fernánndez</cp:lastModifiedBy>
  <cp:revision>88</cp:revision>
  <dcterms:created xsi:type="dcterms:W3CDTF">2023-06-11T08:55:38Z</dcterms:created>
  <dcterms:modified xsi:type="dcterms:W3CDTF">2024-06-10T02:19:45Z</dcterms:modified>
</cp:coreProperties>
</file>