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handoutMasterIdLst>
    <p:handoutMasterId r:id="rId21"/>
  </p:handoutMasterIdLst>
  <p:sldIdLst>
    <p:sldId id="272" r:id="rId2"/>
    <p:sldId id="257" r:id="rId3"/>
    <p:sldId id="258" r:id="rId4"/>
    <p:sldId id="273" r:id="rId5"/>
    <p:sldId id="259" r:id="rId6"/>
    <p:sldId id="261" r:id="rId7"/>
    <p:sldId id="274" r:id="rId8"/>
    <p:sldId id="262" r:id="rId9"/>
    <p:sldId id="264" r:id="rId10"/>
    <p:sldId id="275" r:id="rId11"/>
    <p:sldId id="265" r:id="rId12"/>
    <p:sldId id="266" r:id="rId13"/>
    <p:sldId id="276" r:id="rId14"/>
    <p:sldId id="267" r:id="rId15"/>
    <p:sldId id="269" r:id="rId16"/>
    <p:sldId id="270" r:id="rId17"/>
    <p:sldId id="271" r:id="rId18"/>
    <p:sldId id="277" r:id="rId19"/>
    <p:sldId id="278"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37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US"/>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9135B78-129F-4B06-A9D6-1AF828F5EDB7}" type="datetimeFigureOut">
              <a:rPr lang="es-US" smtClean="0"/>
              <a:t>4/22/2026</a:t>
            </a:fld>
            <a:endParaRPr lang="es-US"/>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US"/>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ABEE276-0DA4-45C4-B751-DE7E3004B952}" type="slidenum">
              <a:rPr lang="es-US" smtClean="0"/>
              <a:t>‹Nº›</a:t>
            </a:fld>
            <a:endParaRPr lang="es-US"/>
          </a:p>
        </p:txBody>
      </p:sp>
    </p:spTree>
    <p:extLst>
      <p:ext uri="{BB962C8B-B14F-4D97-AF65-F5344CB8AC3E}">
        <p14:creationId xmlns:p14="http://schemas.microsoft.com/office/powerpoint/2010/main" val="419527678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D122224A-4FEB-4853-8222-56073B2CBAB9}" type="datetimeFigureOut">
              <a:rPr lang="es-CU" smtClean="0"/>
              <a:t>22/4/2026</a:t>
            </a:fld>
            <a:endParaRPr lang="es-CU"/>
          </a:p>
        </p:txBody>
      </p:sp>
      <p:sp>
        <p:nvSpPr>
          <p:cNvPr id="5" name="Footer Placeholder 4"/>
          <p:cNvSpPr>
            <a:spLocks noGrp="1"/>
          </p:cNvSpPr>
          <p:nvPr>
            <p:ph type="ftr" sz="quarter" idx="11"/>
          </p:nvPr>
        </p:nvSpPr>
        <p:spPr/>
        <p:txBody>
          <a:bodyPr/>
          <a:lstStyle/>
          <a:p>
            <a:endParaRPr lang="es-C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3227613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122224A-4FEB-4853-8222-56073B2CBAB9}" type="datetimeFigureOut">
              <a:rPr lang="es-CU" smtClean="0"/>
              <a:t>22/4/2026</a:t>
            </a:fld>
            <a:endParaRPr lang="es-CU"/>
          </a:p>
        </p:txBody>
      </p:sp>
      <p:sp>
        <p:nvSpPr>
          <p:cNvPr id="5" name="Footer Placeholder 4"/>
          <p:cNvSpPr>
            <a:spLocks noGrp="1"/>
          </p:cNvSpPr>
          <p:nvPr>
            <p:ph type="ftr" sz="quarter" idx="11"/>
          </p:nvPr>
        </p:nvSpPr>
        <p:spPr/>
        <p:txBody>
          <a:bodyPr/>
          <a:lstStyle/>
          <a:p>
            <a:endParaRPr lang="es-C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50149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122224A-4FEB-4853-8222-56073B2CBAB9}" type="datetimeFigureOut">
              <a:rPr lang="es-CU" smtClean="0"/>
              <a:t>22/4/2026</a:t>
            </a:fld>
            <a:endParaRPr lang="es-CU"/>
          </a:p>
        </p:txBody>
      </p:sp>
      <p:sp>
        <p:nvSpPr>
          <p:cNvPr id="5" name="Footer Placeholder 4"/>
          <p:cNvSpPr>
            <a:spLocks noGrp="1"/>
          </p:cNvSpPr>
          <p:nvPr>
            <p:ph type="ftr" sz="quarter" idx="11"/>
          </p:nvPr>
        </p:nvSpPr>
        <p:spPr/>
        <p:txBody>
          <a:bodyPr/>
          <a:lstStyle/>
          <a:p>
            <a:endParaRPr lang="es-C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D0E5151-ED00-4564-9151-AC245BD11B6F}" type="slidenum">
              <a:rPr lang="es-CU" smtClean="0"/>
              <a:t>‹Nº›</a:t>
            </a:fld>
            <a:endParaRPr lang="es-C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133469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D122224A-4FEB-4853-8222-56073B2CBAB9}" type="datetimeFigureOut">
              <a:rPr lang="es-CU" smtClean="0"/>
              <a:t>22/4/2026</a:t>
            </a:fld>
            <a:endParaRPr lang="es-CU"/>
          </a:p>
        </p:txBody>
      </p:sp>
      <p:sp>
        <p:nvSpPr>
          <p:cNvPr id="6" name="Footer Placeholder 5"/>
          <p:cNvSpPr>
            <a:spLocks noGrp="1"/>
          </p:cNvSpPr>
          <p:nvPr>
            <p:ph type="ftr" sz="quarter" idx="11"/>
          </p:nvPr>
        </p:nvSpPr>
        <p:spPr/>
        <p:txBody>
          <a:bodyPr/>
          <a:lstStyle/>
          <a:p>
            <a:endParaRPr lang="es-C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4190471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D122224A-4FEB-4853-8222-56073B2CBAB9}" type="datetimeFigureOut">
              <a:rPr lang="es-CU" smtClean="0"/>
              <a:t>22/4/2026</a:t>
            </a:fld>
            <a:endParaRPr lang="es-CU"/>
          </a:p>
        </p:txBody>
      </p:sp>
      <p:sp>
        <p:nvSpPr>
          <p:cNvPr id="6" name="Footer Placeholder 5"/>
          <p:cNvSpPr>
            <a:spLocks noGrp="1"/>
          </p:cNvSpPr>
          <p:nvPr>
            <p:ph type="ftr" sz="quarter" idx="11"/>
          </p:nvPr>
        </p:nvSpPr>
        <p:spPr/>
        <p:txBody>
          <a:bodyPr/>
          <a:lstStyle/>
          <a:p>
            <a:endParaRPr lang="es-C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D0E5151-ED00-4564-9151-AC245BD11B6F}" type="slidenum">
              <a:rPr lang="es-CU" smtClean="0"/>
              <a:t>‹Nº›</a:t>
            </a:fld>
            <a:endParaRPr lang="es-C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6727492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s-ES" smtClean="0"/>
              <a:t>Haga clic para modificar el estilo de título del patrón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s-ES" smtClean="0"/>
              <a:t>Haga clic para modificar el estilo de texto del patrón</a:t>
            </a:r>
          </a:p>
        </p:txBody>
      </p:sp>
      <p:sp>
        <p:nvSpPr>
          <p:cNvPr id="5" name="Date Placeholder 4"/>
          <p:cNvSpPr>
            <a:spLocks noGrp="1"/>
          </p:cNvSpPr>
          <p:nvPr>
            <p:ph type="dt" sz="half" idx="10"/>
          </p:nvPr>
        </p:nvSpPr>
        <p:spPr/>
        <p:txBody>
          <a:bodyPr/>
          <a:lstStyle/>
          <a:p>
            <a:fld id="{D122224A-4FEB-4853-8222-56073B2CBAB9}" type="datetimeFigureOut">
              <a:rPr lang="es-CU" smtClean="0"/>
              <a:t>22/4/2026</a:t>
            </a:fld>
            <a:endParaRPr lang="es-CU"/>
          </a:p>
        </p:txBody>
      </p:sp>
      <p:sp>
        <p:nvSpPr>
          <p:cNvPr id="6" name="Footer Placeholder 5"/>
          <p:cNvSpPr>
            <a:spLocks noGrp="1"/>
          </p:cNvSpPr>
          <p:nvPr>
            <p:ph type="ftr" sz="quarter" idx="11"/>
          </p:nvPr>
        </p:nvSpPr>
        <p:spPr/>
        <p:txBody>
          <a:bodyPr/>
          <a:lstStyle/>
          <a:p>
            <a:endParaRPr lang="es-C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3172661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D122224A-4FEB-4853-8222-56073B2CBAB9}" type="datetimeFigureOut">
              <a:rPr lang="es-CU" smtClean="0"/>
              <a:t>22/4/2026</a:t>
            </a:fld>
            <a:endParaRPr lang="es-CU"/>
          </a:p>
        </p:txBody>
      </p:sp>
      <p:sp>
        <p:nvSpPr>
          <p:cNvPr id="5" name="Footer Placeholder 4"/>
          <p:cNvSpPr>
            <a:spLocks noGrp="1"/>
          </p:cNvSpPr>
          <p:nvPr>
            <p:ph type="ftr" sz="quarter" idx="11"/>
          </p:nvPr>
        </p:nvSpPr>
        <p:spPr/>
        <p:txBody>
          <a:bodyPr/>
          <a:lstStyle/>
          <a:p>
            <a:endParaRPr lang="es-C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12682117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D122224A-4FEB-4853-8222-56073B2CBAB9}" type="datetimeFigureOut">
              <a:rPr lang="es-CU" smtClean="0"/>
              <a:t>22/4/2026</a:t>
            </a:fld>
            <a:endParaRPr lang="es-CU"/>
          </a:p>
        </p:txBody>
      </p:sp>
      <p:sp>
        <p:nvSpPr>
          <p:cNvPr id="5" name="Footer Placeholder 4"/>
          <p:cNvSpPr>
            <a:spLocks noGrp="1"/>
          </p:cNvSpPr>
          <p:nvPr>
            <p:ph type="ftr" sz="quarter" idx="11"/>
          </p:nvPr>
        </p:nvSpPr>
        <p:spPr/>
        <p:txBody>
          <a:bodyPr/>
          <a:lstStyle/>
          <a:p>
            <a:endParaRPr lang="es-C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2470442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D122224A-4FEB-4853-8222-56073B2CBAB9}" type="datetimeFigureOut">
              <a:rPr lang="es-CU" smtClean="0"/>
              <a:t>22/4/2026</a:t>
            </a:fld>
            <a:endParaRPr lang="es-CU"/>
          </a:p>
        </p:txBody>
      </p:sp>
      <p:sp>
        <p:nvSpPr>
          <p:cNvPr id="5" name="Footer Placeholder 4"/>
          <p:cNvSpPr>
            <a:spLocks noGrp="1"/>
          </p:cNvSpPr>
          <p:nvPr>
            <p:ph type="ftr" sz="quarter" idx="11"/>
          </p:nvPr>
        </p:nvSpPr>
        <p:spPr/>
        <p:txBody>
          <a:bodyPr/>
          <a:lstStyle/>
          <a:p>
            <a:endParaRPr lang="es-C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3246746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122224A-4FEB-4853-8222-56073B2CBAB9}" type="datetimeFigureOut">
              <a:rPr lang="es-CU" smtClean="0"/>
              <a:t>22/4/2026</a:t>
            </a:fld>
            <a:endParaRPr lang="es-CU"/>
          </a:p>
        </p:txBody>
      </p:sp>
      <p:sp>
        <p:nvSpPr>
          <p:cNvPr id="5" name="Footer Placeholder 4"/>
          <p:cNvSpPr>
            <a:spLocks noGrp="1"/>
          </p:cNvSpPr>
          <p:nvPr>
            <p:ph type="ftr" sz="quarter" idx="11"/>
          </p:nvPr>
        </p:nvSpPr>
        <p:spPr/>
        <p:txBody>
          <a:bodyPr/>
          <a:lstStyle/>
          <a:p>
            <a:endParaRPr lang="es-C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2791644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D122224A-4FEB-4853-8222-56073B2CBAB9}" type="datetimeFigureOut">
              <a:rPr lang="es-CU" smtClean="0"/>
              <a:t>22/4/2026</a:t>
            </a:fld>
            <a:endParaRPr lang="es-CU"/>
          </a:p>
        </p:txBody>
      </p:sp>
      <p:sp>
        <p:nvSpPr>
          <p:cNvPr id="6" name="Footer Placeholder 5"/>
          <p:cNvSpPr>
            <a:spLocks noGrp="1"/>
          </p:cNvSpPr>
          <p:nvPr>
            <p:ph type="ftr" sz="quarter" idx="11"/>
          </p:nvPr>
        </p:nvSpPr>
        <p:spPr/>
        <p:txBody>
          <a:bodyPr/>
          <a:lstStyle/>
          <a:p>
            <a:endParaRPr lang="es-CU"/>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916877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D122224A-4FEB-4853-8222-56073B2CBAB9}" type="datetimeFigureOut">
              <a:rPr lang="es-CU" smtClean="0"/>
              <a:t>22/4/2026</a:t>
            </a:fld>
            <a:endParaRPr lang="es-CU"/>
          </a:p>
        </p:txBody>
      </p:sp>
      <p:sp>
        <p:nvSpPr>
          <p:cNvPr id="8" name="Footer Placeholder 7"/>
          <p:cNvSpPr>
            <a:spLocks noGrp="1"/>
          </p:cNvSpPr>
          <p:nvPr>
            <p:ph type="ftr" sz="quarter" idx="11"/>
          </p:nvPr>
        </p:nvSpPr>
        <p:spPr/>
        <p:txBody>
          <a:bodyPr/>
          <a:lstStyle/>
          <a:p>
            <a:endParaRPr lang="es-C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25774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D122224A-4FEB-4853-8222-56073B2CBAB9}" type="datetimeFigureOut">
              <a:rPr lang="es-CU" smtClean="0"/>
              <a:t>22/4/2026</a:t>
            </a:fld>
            <a:endParaRPr lang="es-CU"/>
          </a:p>
        </p:txBody>
      </p:sp>
      <p:sp>
        <p:nvSpPr>
          <p:cNvPr id="4" name="Footer Placeholder 3"/>
          <p:cNvSpPr>
            <a:spLocks noGrp="1"/>
          </p:cNvSpPr>
          <p:nvPr>
            <p:ph type="ftr" sz="quarter" idx="11"/>
          </p:nvPr>
        </p:nvSpPr>
        <p:spPr/>
        <p:txBody>
          <a:bodyPr/>
          <a:lstStyle/>
          <a:p>
            <a:endParaRPr lang="es-C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3275772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22224A-4FEB-4853-8222-56073B2CBAB9}" type="datetimeFigureOut">
              <a:rPr lang="es-CU" smtClean="0"/>
              <a:t>22/4/2026</a:t>
            </a:fld>
            <a:endParaRPr lang="es-CU"/>
          </a:p>
        </p:txBody>
      </p:sp>
      <p:sp>
        <p:nvSpPr>
          <p:cNvPr id="3" name="Footer Placeholder 2"/>
          <p:cNvSpPr>
            <a:spLocks noGrp="1"/>
          </p:cNvSpPr>
          <p:nvPr>
            <p:ph type="ftr" sz="quarter" idx="11"/>
          </p:nvPr>
        </p:nvSpPr>
        <p:spPr/>
        <p:txBody>
          <a:bodyPr/>
          <a:lstStyle/>
          <a:p>
            <a:endParaRPr lang="es-C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32788543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122224A-4FEB-4853-8222-56073B2CBAB9}" type="datetimeFigureOut">
              <a:rPr lang="es-CU" smtClean="0"/>
              <a:t>22/4/2026</a:t>
            </a:fld>
            <a:endParaRPr lang="es-CU"/>
          </a:p>
        </p:txBody>
      </p:sp>
      <p:sp>
        <p:nvSpPr>
          <p:cNvPr id="6" name="Footer Placeholder 5"/>
          <p:cNvSpPr>
            <a:spLocks noGrp="1"/>
          </p:cNvSpPr>
          <p:nvPr>
            <p:ph type="ftr" sz="quarter" idx="11"/>
          </p:nvPr>
        </p:nvSpPr>
        <p:spPr/>
        <p:txBody>
          <a:bodyPr/>
          <a:lstStyle/>
          <a:p>
            <a:endParaRPr lang="es-C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3128397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122224A-4FEB-4853-8222-56073B2CBAB9}" type="datetimeFigureOut">
              <a:rPr lang="es-CU" smtClean="0"/>
              <a:t>22/4/2026</a:t>
            </a:fld>
            <a:endParaRPr lang="es-CU"/>
          </a:p>
        </p:txBody>
      </p:sp>
      <p:sp>
        <p:nvSpPr>
          <p:cNvPr id="6" name="Footer Placeholder 5"/>
          <p:cNvSpPr>
            <a:spLocks noGrp="1"/>
          </p:cNvSpPr>
          <p:nvPr>
            <p:ph type="ftr" sz="quarter" idx="11"/>
          </p:nvPr>
        </p:nvSpPr>
        <p:spPr/>
        <p:txBody>
          <a:bodyPr/>
          <a:lstStyle/>
          <a:p>
            <a:endParaRPr lang="es-C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D0E5151-ED00-4564-9151-AC245BD11B6F}" type="slidenum">
              <a:rPr lang="es-CU" smtClean="0"/>
              <a:t>‹Nº›</a:t>
            </a:fld>
            <a:endParaRPr lang="es-CU"/>
          </a:p>
        </p:txBody>
      </p:sp>
    </p:spTree>
    <p:extLst>
      <p:ext uri="{BB962C8B-B14F-4D97-AF65-F5344CB8AC3E}">
        <p14:creationId xmlns:p14="http://schemas.microsoft.com/office/powerpoint/2010/main" val="1674642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D122224A-4FEB-4853-8222-56073B2CBAB9}" type="datetimeFigureOut">
              <a:rPr lang="es-CU" smtClean="0"/>
              <a:t>22/4/2026</a:t>
            </a:fld>
            <a:endParaRPr lang="es-C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U"/>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D0E5151-ED00-4564-9151-AC245BD11B6F}" type="slidenum">
              <a:rPr lang="es-CU" smtClean="0"/>
              <a:t>‹Nº›</a:t>
            </a:fld>
            <a:endParaRPr lang="es-CU"/>
          </a:p>
        </p:txBody>
      </p:sp>
    </p:spTree>
    <p:extLst>
      <p:ext uri="{BB962C8B-B14F-4D97-AF65-F5344CB8AC3E}">
        <p14:creationId xmlns:p14="http://schemas.microsoft.com/office/powerpoint/2010/main" val="52504431"/>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armonamiladys395@gmail.com" TargetMode="External"/><Relationship Id="rId2" Type="http://schemas.openxmlformats.org/officeDocument/2006/relationships/image" Target="../media/image1.emf"/><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ector recto 4"/>
          <p:cNvCxnSpPr/>
          <p:nvPr/>
        </p:nvCxnSpPr>
        <p:spPr>
          <a:xfrm flipV="1">
            <a:off x="220878" y="293914"/>
            <a:ext cx="1" cy="5396592"/>
          </a:xfrm>
          <a:prstGeom prst="line">
            <a:avLst/>
          </a:prstGeom>
          <a:ln w="12700">
            <a:solidFill>
              <a:srgbClr val="3E4345"/>
            </a:solidFill>
          </a:ln>
        </p:spPr>
        <p:style>
          <a:lnRef idx="1">
            <a:schemeClr val="accent1"/>
          </a:lnRef>
          <a:fillRef idx="0">
            <a:schemeClr val="accent1"/>
          </a:fillRef>
          <a:effectRef idx="0">
            <a:schemeClr val="accent1"/>
          </a:effectRef>
          <a:fontRef idx="minor">
            <a:schemeClr val="tx1"/>
          </a:fontRef>
        </p:style>
      </p:cxnSp>
      <p:cxnSp>
        <p:nvCxnSpPr>
          <p:cNvPr id="9" name="Conector recto 8"/>
          <p:cNvCxnSpPr>
            <a:cxnSpLocks/>
          </p:cNvCxnSpPr>
          <p:nvPr/>
        </p:nvCxnSpPr>
        <p:spPr>
          <a:xfrm>
            <a:off x="220877" y="290356"/>
            <a:ext cx="5592658" cy="3559"/>
          </a:xfrm>
          <a:prstGeom prst="line">
            <a:avLst/>
          </a:prstGeom>
          <a:ln w="12700">
            <a:solidFill>
              <a:srgbClr val="3E4345"/>
            </a:solidFill>
          </a:ln>
        </p:spPr>
        <p:style>
          <a:lnRef idx="1">
            <a:schemeClr val="accent1"/>
          </a:lnRef>
          <a:fillRef idx="0">
            <a:schemeClr val="accent1"/>
          </a:fillRef>
          <a:effectRef idx="0">
            <a:schemeClr val="accent1"/>
          </a:effectRef>
          <a:fontRef idx="minor">
            <a:schemeClr val="tx1"/>
          </a:fontRef>
        </p:style>
      </p:cxnSp>
      <p:cxnSp>
        <p:nvCxnSpPr>
          <p:cNvPr id="12" name="Conector recto 11"/>
          <p:cNvCxnSpPr/>
          <p:nvPr/>
        </p:nvCxnSpPr>
        <p:spPr>
          <a:xfrm>
            <a:off x="482462" y="478973"/>
            <a:ext cx="4680529" cy="11591"/>
          </a:xfrm>
          <a:prstGeom prst="line">
            <a:avLst/>
          </a:prstGeom>
          <a:ln w="12700">
            <a:solidFill>
              <a:srgbClr val="3E4345"/>
            </a:solidFill>
          </a:ln>
        </p:spPr>
        <p:style>
          <a:lnRef idx="1">
            <a:schemeClr val="accent1"/>
          </a:lnRef>
          <a:fillRef idx="0">
            <a:schemeClr val="accent1"/>
          </a:fillRef>
          <a:effectRef idx="0">
            <a:schemeClr val="accent1"/>
          </a:effectRef>
          <a:fontRef idx="minor">
            <a:schemeClr val="tx1"/>
          </a:fontRef>
        </p:style>
      </p:cxnSp>
      <p:cxnSp>
        <p:nvCxnSpPr>
          <p:cNvPr id="14" name="Conector recto 13"/>
          <p:cNvCxnSpPr/>
          <p:nvPr/>
        </p:nvCxnSpPr>
        <p:spPr>
          <a:xfrm flipH="1" flipV="1">
            <a:off x="468814" y="490562"/>
            <a:ext cx="10887" cy="4375352"/>
          </a:xfrm>
          <a:prstGeom prst="line">
            <a:avLst/>
          </a:prstGeom>
          <a:ln w="12700">
            <a:solidFill>
              <a:srgbClr val="3E4345"/>
            </a:solidFill>
          </a:ln>
        </p:spPr>
        <p:style>
          <a:lnRef idx="1">
            <a:schemeClr val="accent1"/>
          </a:lnRef>
          <a:fillRef idx="0">
            <a:schemeClr val="accent1"/>
          </a:fillRef>
          <a:effectRef idx="0">
            <a:schemeClr val="accent1"/>
          </a:effectRef>
          <a:fontRef idx="minor">
            <a:schemeClr val="tx1"/>
          </a:fontRef>
        </p:style>
      </p:cxnSp>
      <p:pic>
        <p:nvPicPr>
          <p:cNvPr id="10" name="Imagen 9"/>
          <p:cNvPicPr>
            <a:picLocks noChangeAspect="1"/>
          </p:cNvPicPr>
          <p:nvPr/>
        </p:nvPicPr>
        <p:blipFill rotWithShape="1">
          <a:blip r:embed="rId2" cstate="print">
            <a:clrChange>
              <a:clrFrom>
                <a:srgbClr val="FFFFFF"/>
              </a:clrFrom>
              <a:clrTo>
                <a:srgbClr val="FFFFFF">
                  <a:alpha val="0"/>
                </a:srgbClr>
              </a:clrTo>
            </a:clrChange>
            <a:duotone>
              <a:prstClr val="black"/>
              <a:srgbClr val="3E4345">
                <a:tint val="45000"/>
                <a:satMod val="400000"/>
              </a:srgbClr>
            </a:duotone>
          </a:blip>
          <a:srcRect t="1" r="6502" b="4536"/>
          <a:stretch/>
        </p:blipFill>
        <p:spPr>
          <a:xfrm rot="5400000">
            <a:off x="5675579" y="44938"/>
            <a:ext cx="580710" cy="490834"/>
          </a:xfrm>
          <a:prstGeom prst="rect">
            <a:avLst/>
          </a:prstGeom>
        </p:spPr>
      </p:pic>
      <p:pic>
        <p:nvPicPr>
          <p:cNvPr id="13" name="Imagen 12"/>
          <p:cNvPicPr>
            <a:picLocks noChangeAspect="1"/>
          </p:cNvPicPr>
          <p:nvPr/>
        </p:nvPicPr>
        <p:blipFill rotWithShape="1">
          <a:blip r:embed="rId2" cstate="print">
            <a:clrChange>
              <a:clrFrom>
                <a:srgbClr val="FFFFFF"/>
              </a:clrFrom>
              <a:clrTo>
                <a:srgbClr val="FFFFFF">
                  <a:alpha val="0"/>
                </a:srgbClr>
              </a:clrTo>
            </a:clrChange>
            <a:duotone>
              <a:prstClr val="black"/>
              <a:srgbClr val="3E4345">
                <a:tint val="45000"/>
                <a:satMod val="400000"/>
              </a:srgbClr>
            </a:duotone>
          </a:blip>
          <a:srcRect t="1" r="6502" b="4536"/>
          <a:stretch/>
        </p:blipFill>
        <p:spPr>
          <a:xfrm rot="10800000">
            <a:off x="189345" y="4804273"/>
            <a:ext cx="580710" cy="490834"/>
          </a:xfrm>
          <a:prstGeom prst="rect">
            <a:avLst/>
          </a:prstGeom>
        </p:spPr>
      </p:pic>
      <p:sp>
        <p:nvSpPr>
          <p:cNvPr id="11" name="17 CuadroTexto"/>
          <p:cNvSpPr txBox="1"/>
          <p:nvPr/>
        </p:nvSpPr>
        <p:spPr>
          <a:xfrm>
            <a:off x="798257" y="2671302"/>
            <a:ext cx="10995550" cy="923330"/>
          </a:xfrm>
          <a:prstGeom prst="rect">
            <a:avLst/>
          </a:prstGeom>
          <a:noFill/>
        </p:spPr>
        <p:txBody>
          <a:bodyPr wrap="square" rtlCol="0">
            <a:spAutoFit/>
          </a:bodyPr>
          <a:lstStyle/>
          <a:p>
            <a:pPr algn="ctr"/>
            <a:r>
              <a:rPr lang="es-ES" sz="5400" b="1" dirty="0" smtClean="0">
                <a:latin typeface="Arial" panose="020B0604020202020204" pitchFamily="34" charset="0"/>
                <a:cs typeface="Arial" panose="020B0604020202020204" pitchFamily="34" charset="0"/>
              </a:rPr>
              <a:t>EL JUICIO ORAL</a:t>
            </a:r>
            <a:endParaRPr lang="es-ES" sz="5400" b="1" dirty="0">
              <a:latin typeface="Arial" panose="020B0604020202020204" pitchFamily="34" charset="0"/>
              <a:cs typeface="Arial" panose="020B0604020202020204" pitchFamily="34" charset="0"/>
            </a:endParaRPr>
          </a:p>
        </p:txBody>
      </p:sp>
      <p:sp>
        <p:nvSpPr>
          <p:cNvPr id="2" name="CuadroTexto 1"/>
          <p:cNvSpPr txBox="1"/>
          <p:nvPr/>
        </p:nvSpPr>
        <p:spPr>
          <a:xfrm>
            <a:off x="914400" y="1200142"/>
            <a:ext cx="10615613" cy="923330"/>
          </a:xfrm>
          <a:prstGeom prst="rect">
            <a:avLst/>
          </a:prstGeom>
          <a:noFill/>
        </p:spPr>
        <p:txBody>
          <a:bodyPr wrap="square" rtlCol="0">
            <a:spAutoFit/>
          </a:bodyPr>
          <a:lstStyle/>
          <a:p>
            <a:pPr algn="ctr"/>
            <a:r>
              <a:rPr lang="es-ES" sz="5400" b="1" dirty="0">
                <a:latin typeface="Arial" panose="020B0604020202020204" pitchFamily="34" charset="0"/>
                <a:cs typeface="Arial" panose="020B0604020202020204" pitchFamily="34" charset="0"/>
              </a:rPr>
              <a:t>DERECHO PROCESAL PENAL</a:t>
            </a:r>
            <a:endParaRPr lang="es-US" sz="5400" b="1" dirty="0">
              <a:latin typeface="Arial" panose="020B0604020202020204" pitchFamily="34" charset="0"/>
              <a:cs typeface="Arial" panose="020B0604020202020204" pitchFamily="34" charset="0"/>
            </a:endParaRPr>
          </a:p>
        </p:txBody>
      </p:sp>
      <p:sp>
        <p:nvSpPr>
          <p:cNvPr id="15" name="2 CuadroTexto"/>
          <p:cNvSpPr txBox="1"/>
          <p:nvPr/>
        </p:nvSpPr>
        <p:spPr>
          <a:xfrm>
            <a:off x="1323024" y="4334061"/>
            <a:ext cx="7471352" cy="1200329"/>
          </a:xfrm>
          <a:prstGeom prst="rect">
            <a:avLst/>
          </a:prstGeom>
          <a:noFill/>
        </p:spPr>
        <p:txBody>
          <a:bodyPr wrap="square" rtlCol="0">
            <a:spAutoFit/>
          </a:bodyPr>
          <a:lstStyle/>
          <a:p>
            <a:r>
              <a:rPr lang="es-ES" dirty="0" smtClean="0"/>
              <a:t>Profesora: </a:t>
            </a:r>
            <a:r>
              <a:rPr lang="es-ES" dirty="0" err="1" smtClean="0"/>
              <a:t>Msc</a:t>
            </a:r>
            <a:r>
              <a:rPr lang="es-ES" dirty="0" smtClean="0"/>
              <a:t>. </a:t>
            </a:r>
            <a:r>
              <a:rPr lang="es-ES" dirty="0" err="1" smtClean="0"/>
              <a:t>Miladys</a:t>
            </a:r>
            <a:r>
              <a:rPr lang="es-ES" dirty="0" smtClean="0"/>
              <a:t> Carmona </a:t>
            </a:r>
            <a:r>
              <a:rPr lang="es-ES" dirty="0" err="1" smtClean="0"/>
              <a:t>Gonzalez</a:t>
            </a:r>
            <a:endParaRPr lang="es-ES" dirty="0" smtClean="0"/>
          </a:p>
          <a:p>
            <a:r>
              <a:rPr lang="es-ES_tradnl" dirty="0" smtClean="0"/>
              <a:t>Móvil </a:t>
            </a:r>
            <a:r>
              <a:rPr lang="es-ES_tradnl" dirty="0"/>
              <a:t>(WhatsApp): +53 </a:t>
            </a:r>
            <a:r>
              <a:rPr lang="es-ES_tradnl" dirty="0" smtClean="0"/>
              <a:t>53749816</a:t>
            </a:r>
            <a:endParaRPr lang="es-ES" dirty="0"/>
          </a:p>
          <a:p>
            <a:r>
              <a:rPr lang="es-ES_tradnl" dirty="0"/>
              <a:t>Correo </a:t>
            </a:r>
            <a:r>
              <a:rPr lang="es-ES_tradnl" dirty="0" smtClean="0"/>
              <a:t>electrónico: </a:t>
            </a:r>
            <a:r>
              <a:rPr lang="es-ES_tradnl" u="sng" dirty="0" smtClean="0">
                <a:hlinkClick r:id="rId3"/>
              </a:rPr>
              <a:t>carmonamiladys395@gmail.com</a:t>
            </a:r>
            <a:endParaRPr lang="es-ES_tradnl" u="sng" dirty="0" smtClean="0"/>
          </a:p>
          <a:p>
            <a:endParaRPr lang="es-ES" dirty="0">
              <a:solidFill>
                <a:schemeClr val="bg1"/>
              </a:solidFill>
            </a:endParaRPr>
          </a:p>
        </p:txBody>
      </p:sp>
      <p:pic>
        <p:nvPicPr>
          <p:cNvPr id="3" name="Imagen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01147" y="3800475"/>
            <a:ext cx="2100262" cy="1942223"/>
          </a:xfrm>
          <a:prstGeom prst="rect">
            <a:avLst/>
          </a:prstGeom>
        </p:spPr>
      </p:pic>
    </p:spTree>
    <p:extLst>
      <p:ext uri="{BB962C8B-B14F-4D97-AF65-F5344CB8AC3E}">
        <p14:creationId xmlns:p14="http://schemas.microsoft.com/office/powerpoint/2010/main" val="4219235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04680" y="232127"/>
            <a:ext cx="11952849" cy="6417141"/>
          </a:xfrm>
          <a:prstGeom prst="rect">
            <a:avLst/>
          </a:prstGeom>
        </p:spPr>
        <p:txBody>
          <a:bodyPr wrap="square">
            <a:spAutoFit/>
          </a:bodyPr>
          <a:lstStyle/>
          <a:p>
            <a:pPr marL="57150" algn="ctr">
              <a:spcAft>
                <a:spcPts val="0"/>
              </a:spcAft>
            </a:pPr>
            <a:r>
              <a:rPr lang="es-ES" sz="2200" b="1" dirty="0">
                <a:effectLst/>
                <a:latin typeface="Arial" panose="020B0604020202020204" pitchFamily="34" charset="0"/>
                <a:ea typeface="Times New Roman" panose="02020603050405020304" pitchFamily="18" charset="0"/>
                <a:cs typeface="Arial" panose="020B0604020202020204" pitchFamily="34" charset="0"/>
              </a:rPr>
              <a:t>   Declaración del acusado</a:t>
            </a:r>
            <a:r>
              <a:rPr lang="es-ES" sz="2200" b="1" dirty="0" smtClean="0">
                <a:effectLst/>
                <a:latin typeface="Arial" panose="020B0604020202020204" pitchFamily="34" charset="0"/>
                <a:ea typeface="Times New Roman" panose="02020603050405020304" pitchFamily="18" charset="0"/>
                <a:cs typeface="Arial" panose="020B0604020202020204" pitchFamily="34" charset="0"/>
              </a:rPr>
              <a:t>:</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Al término de la lectura de los escritos de calificación, en su caso, el Presidente manda al acusado que se sitúe de pie ante el Tribunal y le pregunta si desea declarar, advirtiendo previamente que le asiste el derecho de hacerlo o no (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Artículo </a:t>
            </a:r>
            <a:r>
              <a:rPr lang="es-ES" sz="2000" dirty="0">
                <a:effectLst/>
                <a:latin typeface="Arial" panose="020B0604020202020204" pitchFamily="34" charset="0"/>
                <a:ea typeface="Times New Roman" panose="02020603050405020304" pitchFamily="18" charset="0"/>
                <a:cs typeface="Arial" panose="020B0604020202020204" pitchFamily="34" charset="0"/>
              </a:rPr>
              <a:t>493.1.2.3.4 LPP). El acusado podrá adoptar alguna de las posiciones siguientes</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a:t>
            </a: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smtClean="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spcAft>
                <a:spcPts val="0"/>
              </a:spcAft>
              <a:buFont typeface="+mj-lt"/>
              <a:buAutoNum type="alphaLcParenR"/>
              <a:tabLst>
                <a:tab pos="514350" algn="l"/>
              </a:tabLst>
            </a:pPr>
            <a:r>
              <a:rPr lang="es-ES" sz="2000" dirty="0" smtClean="0">
                <a:effectLst/>
                <a:latin typeface="Arial" panose="020B0604020202020204" pitchFamily="34" charset="0"/>
                <a:ea typeface="Times New Roman" panose="02020603050405020304" pitchFamily="18" charset="0"/>
                <a:cs typeface="Arial" panose="020B0604020202020204" pitchFamily="34" charset="0"/>
              </a:rPr>
              <a:t>Manifestar que no desea declarar guardando silencio. Esta posición no puede perjudicarle en lo absoluto. Del silencio no puede deducirse nada en su contra (Artículo 494.1 LPP).</a:t>
            </a:r>
          </a:p>
          <a:p>
            <a:pPr lvl="0" algn="just">
              <a:spcAft>
                <a:spcPts val="0"/>
              </a:spcAft>
              <a:tabLst>
                <a:tab pos="514350" algn="l"/>
              </a:tabLst>
            </a:pPr>
            <a:r>
              <a:rPr lang="es-ES" sz="2000" dirty="0" smtClean="0">
                <a:latin typeface="Arial" panose="020B0604020202020204" pitchFamily="34" charset="0"/>
                <a:ea typeface="Times New Roman" panose="02020603050405020304" pitchFamily="18" charset="0"/>
                <a:cs typeface="Arial" panose="020B0604020202020204" pitchFamily="34" charset="0"/>
              </a:rPr>
              <a:t>b</a:t>
            </a:r>
            <a:r>
              <a:rPr lang="es-ES" sz="2000" dirty="0">
                <a:latin typeface="Arial" panose="020B0604020202020204" pitchFamily="34" charset="0"/>
                <a:ea typeface="Times New Roman" panose="02020603050405020304" pitchFamily="18" charset="0"/>
                <a:cs typeface="Arial" panose="020B0604020202020204" pitchFamily="34" charset="0"/>
              </a:rPr>
              <a:t>) Manifestar que sólo desea responder a las preguntas que le formulen la Acusación, la Defensa y el Tribunal (nótese que la L.P.P no autoriza expresamente el interrogatorio por parte del Tribunal), o limitarse a responder a alguno de estos sujetos (únicamente a su Defensor, por ejemplo), o ceñir las respuestas a las preguntas que el desee. El Presidente no permitirá que el acusado responda preguntas capciosas, sugestivas o impertinentes.</a:t>
            </a:r>
            <a:endParaRPr lang="x-none" sz="2000" dirty="0">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2000" dirty="0">
                <a:latin typeface="Arial" panose="020B0604020202020204" pitchFamily="34" charset="0"/>
                <a:ea typeface="Times New Roman" panose="02020603050405020304" pitchFamily="18" charset="0"/>
                <a:cs typeface="Arial" panose="020B0604020202020204" pitchFamily="34" charset="0"/>
              </a:rPr>
              <a:t> </a:t>
            </a:r>
            <a:r>
              <a:rPr lang="es-ES" sz="2000" dirty="0" smtClean="0">
                <a:latin typeface="Arial" panose="020B0604020202020204" pitchFamily="34" charset="0"/>
                <a:ea typeface="Times New Roman" panose="02020603050405020304" pitchFamily="18" charset="0"/>
                <a:cs typeface="Arial" panose="020B0604020202020204" pitchFamily="34" charset="0"/>
              </a:rPr>
              <a:t>c</a:t>
            </a:r>
            <a:r>
              <a:rPr lang="es-ES" sz="2000" dirty="0">
                <a:latin typeface="Arial" panose="020B0604020202020204" pitchFamily="34" charset="0"/>
                <a:ea typeface="Times New Roman" panose="02020603050405020304" pitchFamily="18" charset="0"/>
                <a:cs typeface="Arial" panose="020B0604020202020204" pitchFamily="34" charset="0"/>
              </a:rPr>
              <a:t>) Manifestar que desea declarar libremente,  pero no responder a </a:t>
            </a:r>
            <a:r>
              <a:rPr lang="es-ES" sz="2000" dirty="0" smtClean="0">
                <a:latin typeface="Arial" panose="020B0604020202020204" pitchFamily="34" charset="0"/>
                <a:ea typeface="Times New Roman" panose="02020603050405020304" pitchFamily="18" charset="0"/>
                <a:cs typeface="Arial" panose="020B0604020202020204" pitchFamily="34" charset="0"/>
              </a:rPr>
              <a:t>preguntas.</a:t>
            </a:r>
          </a:p>
          <a:p>
            <a:pPr algn="just">
              <a:spcAft>
                <a:spcPts val="0"/>
              </a:spcAft>
            </a:pPr>
            <a:r>
              <a:rPr lang="es-ES" sz="2000" dirty="0">
                <a:latin typeface="Arial" panose="020B0604020202020204" pitchFamily="34" charset="0"/>
                <a:ea typeface="Times New Roman" panose="02020603050405020304" pitchFamily="18" charset="0"/>
                <a:cs typeface="Arial" panose="020B0604020202020204" pitchFamily="34" charset="0"/>
              </a:rPr>
              <a:t> </a:t>
            </a:r>
            <a:r>
              <a:rPr lang="es-ES" sz="2000" dirty="0" smtClean="0">
                <a:latin typeface="Arial" panose="020B0604020202020204" pitchFamily="34" charset="0"/>
                <a:ea typeface="Times New Roman" panose="02020603050405020304" pitchFamily="18" charset="0"/>
                <a:cs typeface="Arial" panose="020B0604020202020204" pitchFamily="34" charset="0"/>
              </a:rPr>
              <a:t>d</a:t>
            </a:r>
            <a:r>
              <a:rPr lang="es-ES" sz="2000" dirty="0">
                <a:latin typeface="Arial" panose="020B0604020202020204" pitchFamily="34" charset="0"/>
                <a:ea typeface="Times New Roman" panose="02020603050405020304" pitchFamily="18" charset="0"/>
                <a:cs typeface="Arial" panose="020B0604020202020204" pitchFamily="34" charset="0"/>
              </a:rPr>
              <a:t>) Manifestar que  desea declarar y responder a las preguntas que le  formulen (Art 494.2 LPP).</a:t>
            </a:r>
            <a:endParaRPr lang="x-none" sz="2000" dirty="0">
              <a:latin typeface="Arial" panose="020B0604020202020204" pitchFamily="34" charset="0"/>
              <a:ea typeface="Times New Roman" panose="02020603050405020304" pitchFamily="18" charset="0"/>
              <a:cs typeface="Arial" panose="020B0604020202020204" pitchFamily="34" charset="0"/>
            </a:endParaRPr>
          </a:p>
          <a:p>
            <a:pPr lvl="0" algn="just">
              <a:spcAft>
                <a:spcPts val="0"/>
              </a:spcAft>
              <a:tabLst>
                <a:tab pos="514350" algn="l"/>
              </a:tabLst>
            </a:pPr>
            <a:endParaRPr lang="es-ES" sz="900" dirty="0" smtClean="0">
              <a:effectLst/>
              <a:latin typeface="Arial" panose="020B0604020202020204" pitchFamily="34" charset="0"/>
              <a:ea typeface="Times New Roman" panose="02020603050405020304" pitchFamily="18" charset="0"/>
              <a:cs typeface="Arial" panose="020B0604020202020204" pitchFamily="34" charset="0"/>
            </a:endParaRPr>
          </a:p>
          <a:p>
            <a:pPr algn="just">
              <a:tabLst>
                <a:tab pos="514350" algn="l"/>
              </a:tabLst>
            </a:pPr>
            <a:r>
              <a:rPr lang="es-ES" sz="2000" dirty="0">
                <a:latin typeface="Arial" panose="020B0604020202020204" pitchFamily="34" charset="0"/>
                <a:ea typeface="Times New Roman" panose="02020603050405020304" pitchFamily="18" charset="0"/>
                <a:cs typeface="Arial" panose="020B0604020202020204" pitchFamily="34" charset="0"/>
              </a:rPr>
              <a:t>Constituiría una ilegal y nociva práctica, someter al interrogatorio de las partes al acusado, sin antes habérsele invitado y permitido declarar </a:t>
            </a:r>
            <a:r>
              <a:rPr lang="es-ES" sz="2000" dirty="0" smtClean="0">
                <a:latin typeface="Arial" panose="020B0604020202020204" pitchFamily="34" charset="0"/>
                <a:ea typeface="Times New Roman" panose="02020603050405020304" pitchFamily="18" charset="0"/>
                <a:cs typeface="Arial" panose="020B0604020202020204" pitchFamily="34" charset="0"/>
              </a:rPr>
              <a:t>libremente. </a:t>
            </a:r>
            <a:r>
              <a:rPr lang="es-ES" sz="2000" dirty="0">
                <a:latin typeface="Arial" panose="020B0604020202020204" pitchFamily="34" charset="0"/>
                <a:ea typeface="Times New Roman" panose="02020603050405020304" pitchFamily="18" charset="0"/>
                <a:cs typeface="Arial" panose="020B0604020202020204" pitchFamily="34" charset="0"/>
              </a:rPr>
              <a:t>La declaración del acusado forma parte de la realización del derecho constitucional de defensa (defensa </a:t>
            </a:r>
            <a:r>
              <a:rPr lang="es-ES" sz="2000" dirty="0" smtClean="0">
                <a:latin typeface="Arial" panose="020B0604020202020204" pitchFamily="34" charset="0"/>
                <a:ea typeface="Times New Roman" panose="02020603050405020304" pitchFamily="18" charset="0"/>
                <a:cs typeface="Arial" panose="020B0604020202020204" pitchFamily="34" charset="0"/>
              </a:rPr>
              <a:t>material), es </a:t>
            </a:r>
            <a:r>
              <a:rPr lang="es-ES" sz="2000" dirty="0">
                <a:latin typeface="Arial" panose="020B0604020202020204" pitchFamily="34" charset="0"/>
                <a:ea typeface="Times New Roman" panose="02020603050405020304" pitchFamily="18" charset="0"/>
                <a:cs typeface="Arial" panose="020B0604020202020204" pitchFamily="34" charset="0"/>
              </a:rPr>
              <a:t>considerada un medio de </a:t>
            </a:r>
            <a:r>
              <a:rPr lang="es-ES" sz="2000" dirty="0" smtClean="0">
                <a:latin typeface="Arial" panose="020B0604020202020204" pitchFamily="34" charset="0"/>
                <a:ea typeface="Times New Roman" panose="02020603050405020304" pitchFamily="18" charset="0"/>
                <a:cs typeface="Arial" panose="020B0604020202020204" pitchFamily="34" charset="0"/>
              </a:rPr>
              <a:t>prueba </a:t>
            </a:r>
            <a:r>
              <a:rPr lang="es-ES" sz="2000" dirty="0">
                <a:latin typeface="Arial" panose="020B0604020202020204" pitchFamily="34" charset="0"/>
                <a:ea typeface="Times New Roman" panose="02020603050405020304" pitchFamily="18" charset="0"/>
                <a:cs typeface="Arial" panose="020B0604020202020204" pitchFamily="34" charset="0"/>
              </a:rPr>
              <a:t>y sólo podrá ser interrumpida por el Presidente cuando se aparte (de forma sustancial) del objeto del </a:t>
            </a:r>
            <a:r>
              <a:rPr lang="es-ES" sz="2000" dirty="0" smtClean="0">
                <a:latin typeface="Arial" panose="020B0604020202020204" pitchFamily="34" charset="0"/>
                <a:ea typeface="Times New Roman" panose="02020603050405020304" pitchFamily="18" charset="0"/>
                <a:cs typeface="Arial" panose="020B0604020202020204" pitchFamily="34" charset="0"/>
              </a:rPr>
              <a:t>proceso. </a:t>
            </a:r>
            <a:r>
              <a:rPr lang="es-ES" sz="2000" dirty="0">
                <a:latin typeface="Arial" panose="020B0604020202020204" pitchFamily="34" charset="0"/>
                <a:ea typeface="Times New Roman" panose="02020603050405020304" pitchFamily="18" charset="0"/>
                <a:cs typeface="Arial" panose="020B0604020202020204" pitchFamily="34" charset="0"/>
              </a:rPr>
              <a:t>La presencia del acusado durante toda  la sesión o sesiones del juicio es obligatoria; la ausencia sólo está permitida al disponerse su expulsión por el Presidente</a:t>
            </a:r>
            <a:r>
              <a:rPr lang="es-ES" sz="2000" dirty="0" smtClean="0">
                <a:latin typeface="Arial" panose="020B0604020202020204" pitchFamily="34" charset="0"/>
                <a:ea typeface="Times New Roman" panose="02020603050405020304" pitchFamily="18" charset="0"/>
                <a:cs typeface="Arial" panose="020B0604020202020204" pitchFamily="34" charset="0"/>
              </a:rPr>
              <a:t>.</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408438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97284" y="550503"/>
            <a:ext cx="11507371" cy="5970865"/>
          </a:xfrm>
          <a:prstGeom prst="rect">
            <a:avLst/>
          </a:prstGeom>
        </p:spPr>
        <p:txBody>
          <a:bodyPr wrap="square">
            <a:spAutoFit/>
          </a:bodyPr>
          <a:lstStyle/>
          <a:p>
            <a:pPr marL="57150" algn="ctr">
              <a:spcAft>
                <a:spcPts val="0"/>
              </a:spcAft>
            </a:pPr>
            <a:r>
              <a:rPr lang="es-ES" sz="2200" b="1" dirty="0">
                <a:effectLst/>
                <a:latin typeface="Arial" panose="020B0604020202020204" pitchFamily="34" charset="0"/>
                <a:ea typeface="Times New Roman" panose="02020603050405020304" pitchFamily="18" charset="0"/>
                <a:cs typeface="Arial" panose="020B0604020202020204" pitchFamily="34" charset="0"/>
              </a:rPr>
              <a:t>      Práctica de la prueba documental:</a:t>
            </a:r>
            <a:endParaRPr lang="x-none" sz="2200" b="1" dirty="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Luego de prestar declaración el acusado, el Presidente anuncia que se pasa a la práctica de la prueba documental. La ley no desarrolla la regulación de dicho medio de prueba como lo hace con otros (testifical y pericial), limitándose a expresar que: "El Tribunal examinará por sí mismo los libros, documentos, papeles y demás piezas de convicción que puedan contribuir al esclarecimiento de los hechos y a la más segura determinación de la verdad“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Artículo 497.1.2, LPP).</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Aunque no existe unanimidad doctrinal sobre el concepto de documento, en términos amplios y desde un punto de vista procesal podemos definirlo diciendo, que es el soporte material que incorpora mediante signos convencionales, una expresión del pensamiento humano y que puede resultar un elemento de prueba para formar la convicción del juzgador sobre los hechos investigados. Ejemplos de documentos que pueden ser utilizados en el proceso además de los tradicionales papeles escritos: fotografías, grabación de sonidos, filmaciones, videotapes, discos, disquetes o discos compactos para ordenadores, etc</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a:t>
            </a:r>
          </a:p>
          <a:p>
            <a:pPr algn="just">
              <a:spcAft>
                <a:spcPts val="0"/>
              </a:spcAft>
            </a:pP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La prueba documental que se practica en el juicio es aquélla oportunamente propuesta en el momento de la calificación provisional (no es posible su proposición en el juicio, excepto los especiales supuestos que la ley prevé).</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605973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53501" y="591464"/>
            <a:ext cx="11800932" cy="6001643"/>
          </a:xfrm>
          <a:prstGeom prst="rect">
            <a:avLst/>
          </a:prstGeom>
        </p:spPr>
        <p:txBody>
          <a:bodyPr wrap="square">
            <a:spAutoFit/>
          </a:bodyPr>
          <a:lstStyle/>
          <a:p>
            <a:pPr marL="57150" algn="ctr">
              <a:spcAft>
                <a:spcPts val="0"/>
              </a:spcAft>
            </a:pPr>
            <a:r>
              <a:rPr lang="es-ES" sz="2400" b="1" dirty="0">
                <a:effectLst/>
                <a:latin typeface="Arial" panose="020B0604020202020204" pitchFamily="34" charset="0"/>
                <a:ea typeface="Times New Roman" panose="02020603050405020304" pitchFamily="18" charset="0"/>
                <a:cs typeface="Arial" panose="020B0604020202020204" pitchFamily="34" charset="0"/>
              </a:rPr>
              <a:t>    </a:t>
            </a:r>
            <a:r>
              <a:rPr lang="es-ES" sz="3200" b="1" dirty="0">
                <a:effectLst/>
                <a:latin typeface="Arial" panose="020B0604020202020204" pitchFamily="34" charset="0"/>
                <a:ea typeface="Times New Roman" panose="02020603050405020304" pitchFamily="18" charset="0"/>
                <a:cs typeface="Arial" panose="020B0604020202020204" pitchFamily="34" charset="0"/>
              </a:rPr>
              <a:t>Del examen de los testigos:</a:t>
            </a:r>
            <a:endParaRPr lang="x-none" sz="3200" b="1" dirty="0">
              <a:effectLst/>
              <a:latin typeface="Arial" panose="020B0604020202020204" pitchFamily="34" charset="0"/>
              <a:ea typeface="Times New Roman" panose="02020603050405020304" pitchFamily="18" charset="0"/>
              <a:cs typeface="Arial" panose="020B0604020202020204" pitchFamily="34" charset="0"/>
            </a:endParaRPr>
          </a:p>
          <a:p>
            <a:pPr marL="57150" algn="just">
              <a:spcAft>
                <a:spcPts val="0"/>
              </a:spcAft>
            </a:pPr>
            <a:r>
              <a:rPr lang="es-ES" sz="2400" dirty="0">
                <a:effectLst/>
                <a:latin typeface="Arial" panose="020B0604020202020204" pitchFamily="34" charset="0"/>
                <a:ea typeface="Times New Roman" panose="02020603050405020304" pitchFamily="18" charset="0"/>
                <a:cs typeface="Arial" panose="020B0604020202020204" pitchFamily="34" charset="0"/>
              </a:rPr>
              <a:t> </a:t>
            </a:r>
            <a:endParaRPr lang="x-none" sz="2400" dirty="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2800" dirty="0">
                <a:effectLst/>
                <a:latin typeface="Arial" panose="020B0604020202020204" pitchFamily="34" charset="0"/>
                <a:ea typeface="Times New Roman" panose="02020603050405020304" pitchFamily="18" charset="0"/>
                <a:cs typeface="Arial" panose="020B0604020202020204" pitchFamily="34" charset="0"/>
              </a:rPr>
              <a:t>La prueba testifical continúa siendo la más común en los procesos penales. Testigo, es la persona llamada en el juicio a decir cuánto sabe sobre el objeto del mismo con finalidad probatoria. Ese conocimiento de un hecho pasado lo obtiene a través de su percepción sensorial, fuera del proceso. La obligación de dar testimonio, incumbe a toda persona capaz y no incompatible ni exceptuada. Los testigos se examinan concurriendo al juicio, lo que constituye una obligación legal, además de las de prestar declaración y ser veraz. La declaración oral del testigo, no puede ser sustituida por la lectura de la prestada en la instrucción, salvo los excepcionales supuestos que la ley establece ( Artículos del 505 al 516.1.2.3 del LPP) . </a:t>
            </a:r>
            <a:endParaRPr lang="x-none" sz="2800" dirty="0">
              <a:effectLst/>
              <a:latin typeface="Arial" panose="020B0604020202020204" pitchFamily="34" charset="0"/>
              <a:ea typeface="Times New Roman" panose="02020603050405020304" pitchFamily="18" charset="0"/>
              <a:cs typeface="Arial" panose="020B0604020202020204" pitchFamily="34" charset="0"/>
            </a:endParaRPr>
          </a:p>
          <a:p>
            <a:pPr marL="40005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387568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225084" y="845943"/>
            <a:ext cx="10958730" cy="4401205"/>
          </a:xfrm>
          <a:prstGeom prst="rect">
            <a:avLst/>
          </a:prstGeom>
        </p:spPr>
        <p:txBody>
          <a:bodyPr wrap="square">
            <a:spAutoFit/>
          </a:bodyPr>
          <a:lstStyle/>
          <a:p>
            <a:pPr algn="ctr">
              <a:spcAft>
                <a:spcPts val="0"/>
              </a:spcAft>
            </a:pPr>
            <a:r>
              <a:rPr lang="es-ES" sz="2200" dirty="0">
                <a:effectLst/>
                <a:latin typeface="Arial" panose="020B0604020202020204" pitchFamily="34" charset="0"/>
                <a:ea typeface="Times New Roman" panose="02020603050405020304" pitchFamily="18" charset="0"/>
                <a:cs typeface="Arial" panose="020B0604020202020204" pitchFamily="34" charset="0"/>
              </a:rPr>
              <a:t>    </a:t>
            </a:r>
            <a:r>
              <a:rPr lang="es-ES" sz="2800" b="1" dirty="0">
                <a:effectLst/>
                <a:latin typeface="Arial" panose="020B0604020202020204" pitchFamily="34" charset="0"/>
                <a:ea typeface="Times New Roman" panose="02020603050405020304" pitchFamily="18" charset="0"/>
                <a:cs typeface="Arial" panose="020B0604020202020204" pitchFamily="34" charset="0"/>
              </a:rPr>
              <a:t>Del informe pericial:</a:t>
            </a:r>
            <a:endParaRPr lang="x-none" sz="2800" b="1" dirty="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2800" dirty="0">
                <a:effectLst/>
                <a:latin typeface="Arial" panose="020B0604020202020204" pitchFamily="34" charset="0"/>
                <a:ea typeface="Times New Roman" panose="02020603050405020304" pitchFamily="18" charset="0"/>
                <a:cs typeface="Arial" panose="020B0604020202020204" pitchFamily="34" charset="0"/>
              </a:rPr>
              <a:t> </a:t>
            </a:r>
            <a:endParaRPr lang="x-none" sz="2800" dirty="0">
              <a:effectLst/>
              <a:latin typeface="Arial" panose="020B0604020202020204" pitchFamily="34" charset="0"/>
              <a:ea typeface="Times New Roman" panose="02020603050405020304" pitchFamily="18" charset="0"/>
              <a:cs typeface="Arial" panose="020B0604020202020204" pitchFamily="34" charset="0"/>
            </a:endParaRPr>
          </a:p>
          <a:p>
            <a:pPr marL="53975" algn="just">
              <a:spcAft>
                <a:spcPts val="0"/>
              </a:spcAft>
            </a:pPr>
            <a:r>
              <a:rPr lang="es-ES" sz="2800" dirty="0">
                <a:effectLst/>
                <a:latin typeface="Arial" panose="020B0604020202020204" pitchFamily="34" charset="0"/>
                <a:ea typeface="Times New Roman" panose="02020603050405020304" pitchFamily="18" charset="0"/>
                <a:cs typeface="Arial" panose="020B0604020202020204" pitchFamily="34" charset="0"/>
              </a:rPr>
              <a:t>La prueba pericial es el medio probatorio con el cual se obtiene dentro del proceso un dictamen fundado en especiales conocimientos científicos, técnicos o artísticos, útil para el descubrimiento o la valoración de un elemento de prueba (elemento de prueba, es todo dato objetivo que se incorpora legalmente al proceso, capaz de producir un conocimiento cierto o probable acerca de los hechos investigados) </a:t>
            </a:r>
            <a:r>
              <a:rPr lang="es-ES" sz="2800" dirty="0" smtClean="0">
                <a:effectLst/>
                <a:latin typeface="Arial" panose="020B0604020202020204" pitchFamily="34" charset="0"/>
                <a:ea typeface="Times New Roman" panose="02020603050405020304" pitchFamily="18" charset="0"/>
                <a:cs typeface="Arial" panose="020B0604020202020204" pitchFamily="34" charset="0"/>
              </a:rPr>
              <a:t>Artículo 521.1.2.3, </a:t>
            </a:r>
            <a:r>
              <a:rPr lang="es-ES" sz="2800" dirty="0">
                <a:effectLst/>
                <a:latin typeface="Arial" panose="020B0604020202020204" pitchFamily="34" charset="0"/>
                <a:ea typeface="Times New Roman" panose="02020603050405020304" pitchFamily="18" charset="0"/>
                <a:cs typeface="Arial" panose="020B0604020202020204" pitchFamily="34" charset="0"/>
              </a:rPr>
              <a:t>LPP.</a:t>
            </a:r>
            <a:endParaRPr lang="x-none" sz="28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726364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68812" y="134057"/>
            <a:ext cx="11802794" cy="6617196"/>
          </a:xfrm>
          <a:prstGeom prst="rect">
            <a:avLst/>
          </a:prstGeom>
        </p:spPr>
        <p:txBody>
          <a:bodyPr wrap="square">
            <a:spAutoFit/>
          </a:bodyPr>
          <a:lstStyle/>
          <a:p>
            <a:pPr marL="57150" algn="ctr">
              <a:spcAft>
                <a:spcPts val="0"/>
              </a:spcAft>
            </a:pPr>
            <a:r>
              <a:rPr lang="es-ES" sz="2200" b="1" dirty="0">
                <a:effectLst/>
                <a:latin typeface="Arial" panose="020B0604020202020204" pitchFamily="34" charset="0"/>
                <a:ea typeface="Times New Roman" panose="02020603050405020304" pitchFamily="18" charset="0"/>
                <a:cs typeface="Arial" panose="020B0604020202020204" pitchFamily="34" charset="0"/>
              </a:rPr>
              <a:t>Práctica de otras pruebas</a:t>
            </a:r>
            <a:r>
              <a:rPr lang="es-ES" sz="2200" b="1" dirty="0" smtClean="0">
                <a:effectLst/>
                <a:latin typeface="Arial" panose="020B0604020202020204" pitchFamily="34" charset="0"/>
                <a:ea typeface="Times New Roman" panose="02020603050405020304" pitchFamily="18" charset="0"/>
                <a:cs typeface="Arial" panose="020B0604020202020204" pitchFamily="34" charset="0"/>
              </a:rPr>
              <a:t>:</a:t>
            </a:r>
          </a:p>
          <a:p>
            <a:pPr marL="57150" algn="ctr">
              <a:spcAft>
                <a:spcPts val="0"/>
              </a:spcAft>
            </a:pPr>
            <a:endParaRPr lang="es-ES" sz="2200" b="1" dirty="0" smtClean="0">
              <a:effectLst/>
              <a:latin typeface="Arial" panose="020B0604020202020204" pitchFamily="34" charset="0"/>
              <a:ea typeface="Times New Roman" panose="02020603050405020304" pitchFamily="18" charset="0"/>
              <a:cs typeface="Arial" panose="020B0604020202020204" pitchFamily="34" charset="0"/>
            </a:endParaRPr>
          </a:p>
          <a:p>
            <a:pPr marL="57150" algn="just">
              <a:spcAft>
                <a:spcPts val="0"/>
              </a:spcAft>
            </a:pPr>
            <a:r>
              <a:rPr lang="es-ES" sz="1900" dirty="0">
                <a:effectLst/>
                <a:latin typeface="Arial" panose="020B0604020202020204" pitchFamily="34" charset="0"/>
                <a:ea typeface="Times New Roman" panose="02020603050405020304" pitchFamily="18" charset="0"/>
                <a:cs typeface="Arial" panose="020B0604020202020204" pitchFamily="34" charset="0"/>
              </a:rPr>
              <a:t> </a:t>
            </a:r>
            <a:r>
              <a:rPr lang="es-ES" sz="1900" dirty="0" smtClean="0">
                <a:effectLst/>
                <a:latin typeface="Arial" panose="020B0604020202020204" pitchFamily="34" charset="0"/>
                <a:ea typeface="Times New Roman" panose="02020603050405020304" pitchFamily="18" charset="0"/>
                <a:cs typeface="Arial" panose="020B0604020202020204" pitchFamily="34" charset="0"/>
              </a:rPr>
              <a:t>Además </a:t>
            </a:r>
            <a:r>
              <a:rPr lang="es-ES" sz="1900" dirty="0">
                <a:effectLst/>
                <a:latin typeface="Arial" panose="020B0604020202020204" pitchFamily="34" charset="0"/>
                <a:ea typeface="Times New Roman" panose="02020603050405020304" pitchFamily="18" charset="0"/>
                <a:cs typeface="Arial" panose="020B0604020202020204" pitchFamily="34" charset="0"/>
              </a:rPr>
              <a:t>de las pruebas expuestas, en el juicio es posible la práctica de otras como </a:t>
            </a:r>
            <a:r>
              <a:rPr lang="es-ES" sz="1900" dirty="0" smtClean="0">
                <a:effectLst/>
                <a:latin typeface="Arial" panose="020B0604020202020204" pitchFamily="34" charset="0"/>
                <a:ea typeface="Times New Roman" panose="02020603050405020304" pitchFamily="18" charset="0"/>
                <a:cs typeface="Arial" panose="020B0604020202020204" pitchFamily="34" charset="0"/>
              </a:rPr>
              <a:t>son:</a:t>
            </a:r>
            <a:endParaRPr lang="es-ES" sz="1900" dirty="0">
              <a:latin typeface="Arial" panose="020B0604020202020204" pitchFamily="34" charset="0"/>
              <a:ea typeface="Times New Roman" panose="02020603050405020304" pitchFamily="18" charset="0"/>
              <a:cs typeface="Arial" panose="020B0604020202020204" pitchFamily="34" charset="0"/>
            </a:endParaRPr>
          </a:p>
          <a:p>
            <a:pPr marL="57150" algn="just">
              <a:spcAft>
                <a:spcPts val="0"/>
              </a:spcAft>
            </a:pPr>
            <a:r>
              <a:rPr lang="es-ES" sz="1900" dirty="0" smtClean="0">
                <a:effectLst/>
                <a:latin typeface="Arial" panose="020B0604020202020204" pitchFamily="34" charset="0"/>
                <a:ea typeface="Times New Roman" panose="02020603050405020304" pitchFamily="18" charset="0"/>
                <a:cs typeface="Arial" panose="020B0604020202020204" pitchFamily="34" charset="0"/>
              </a:rPr>
              <a:t>a) Inspección    </a:t>
            </a:r>
            <a:r>
              <a:rPr lang="es-ES" sz="1900" dirty="0">
                <a:effectLst/>
                <a:latin typeface="Arial" panose="020B0604020202020204" pitchFamily="34" charset="0"/>
                <a:ea typeface="Times New Roman" panose="02020603050405020304" pitchFamily="18" charset="0"/>
                <a:cs typeface="Arial" panose="020B0604020202020204" pitchFamily="34" charset="0"/>
              </a:rPr>
              <a:t>del   lugar   de   los   hechos,   la   que  se efectuará constituyéndose el tribunal con las partes en el lugar de su práctica, y haciendo por sí el examen de la cosa que sea su objeto. Ejemplo: El tribunal se constituye en el sitio donde sucedió el accidente del tránsito rodado, observando por sí las características de las vías y su visibilidad (</a:t>
            </a:r>
            <a:r>
              <a:rPr lang="es-ES" sz="1900" dirty="0" smtClean="0">
                <a:effectLst/>
                <a:latin typeface="Arial" panose="020B0604020202020204" pitchFamily="34" charset="0"/>
                <a:ea typeface="Times New Roman" panose="02020603050405020304" pitchFamily="18" charset="0"/>
                <a:cs typeface="Arial" panose="020B0604020202020204" pitchFamily="34" charset="0"/>
              </a:rPr>
              <a:t>Artículo 531.2.3, LPP)</a:t>
            </a:r>
          </a:p>
          <a:p>
            <a:pPr lvl="0" algn="just">
              <a:spcAft>
                <a:spcPts val="0"/>
              </a:spcAft>
              <a:tabLst>
                <a:tab pos="628650" algn="l"/>
              </a:tabLst>
            </a:pPr>
            <a:endParaRPr lang="es-ES" sz="1900" dirty="0" smtClean="0">
              <a:effectLst/>
              <a:latin typeface="Arial" panose="020B0604020202020204" pitchFamily="34" charset="0"/>
              <a:ea typeface="Times New Roman" panose="02020603050405020304" pitchFamily="18" charset="0"/>
              <a:cs typeface="Arial" panose="020B0604020202020204" pitchFamily="34" charset="0"/>
            </a:endParaRPr>
          </a:p>
          <a:p>
            <a:pPr marL="282575" lvl="0" indent="-282575" algn="just">
              <a:spcAft>
                <a:spcPts val="0"/>
              </a:spcAft>
              <a:tabLst>
                <a:tab pos="628650" algn="l"/>
              </a:tabLst>
            </a:pPr>
            <a:r>
              <a:rPr lang="es-ES" sz="1900" dirty="0" smtClean="0">
                <a:effectLst/>
                <a:latin typeface="Arial" panose="020B0604020202020204" pitchFamily="34" charset="0"/>
                <a:ea typeface="Times New Roman" panose="02020603050405020304" pitchFamily="18" charset="0"/>
                <a:cs typeface="Arial" panose="020B0604020202020204" pitchFamily="34" charset="0"/>
              </a:rPr>
              <a:t>b) Reconstrucción </a:t>
            </a:r>
            <a:r>
              <a:rPr lang="es-ES" sz="1900" dirty="0">
                <a:effectLst/>
                <a:latin typeface="Arial" panose="020B0604020202020204" pitchFamily="34" charset="0"/>
                <a:ea typeface="Times New Roman" panose="02020603050405020304" pitchFamily="18" charset="0"/>
                <a:cs typeface="Arial" panose="020B0604020202020204" pitchFamily="34" charset="0"/>
              </a:rPr>
              <a:t>de los hechos. </a:t>
            </a:r>
            <a:endParaRPr lang="es-ES" sz="1900" dirty="0" smtClean="0">
              <a:effectLst/>
              <a:latin typeface="Arial" panose="020B0604020202020204" pitchFamily="34" charset="0"/>
              <a:ea typeface="Times New Roman" panose="02020603050405020304" pitchFamily="18" charset="0"/>
              <a:cs typeface="Arial" panose="020B0604020202020204" pitchFamily="34" charset="0"/>
            </a:endParaRPr>
          </a:p>
          <a:p>
            <a:pPr lvl="0" algn="just">
              <a:spcAft>
                <a:spcPts val="0"/>
              </a:spcAft>
              <a:tabLst>
                <a:tab pos="628650" algn="l"/>
              </a:tabLst>
            </a:pPr>
            <a:r>
              <a:rPr lang="es-ES" sz="1900" dirty="0" smtClean="0">
                <a:effectLst/>
                <a:latin typeface="Arial" panose="020B0604020202020204" pitchFamily="34" charset="0"/>
                <a:ea typeface="Times New Roman" panose="02020603050405020304" pitchFamily="18" charset="0"/>
                <a:cs typeface="Arial" panose="020B0604020202020204" pitchFamily="34" charset="0"/>
              </a:rPr>
              <a:t>Ejemplo</a:t>
            </a:r>
            <a:r>
              <a:rPr lang="es-ES" sz="1900" dirty="0">
                <a:effectLst/>
                <a:latin typeface="Arial" panose="020B0604020202020204" pitchFamily="34" charset="0"/>
                <a:ea typeface="Times New Roman" panose="02020603050405020304" pitchFamily="18" charset="0"/>
                <a:cs typeface="Arial" panose="020B0604020202020204" pitchFamily="34" charset="0"/>
              </a:rPr>
              <a:t>: El tribunal presencia la reconstrucción de los hechos en un juicio seguido por un presunto delito de violación, supuestamente cometido en el interior de un automóvil por el chofer del mismo y en el asiento del conductor, dándose cuenta que la versión del suceso que ofrece la víctima es imposible en la </a:t>
            </a:r>
            <a:r>
              <a:rPr lang="es-ES" sz="1900" dirty="0" smtClean="0">
                <a:effectLst/>
                <a:latin typeface="Arial" panose="020B0604020202020204" pitchFamily="34" charset="0"/>
                <a:ea typeface="Times New Roman" panose="02020603050405020304" pitchFamily="18" charset="0"/>
                <a:cs typeface="Arial" panose="020B0604020202020204" pitchFamily="34" charset="0"/>
              </a:rPr>
              <a:t>práctica.</a:t>
            </a:r>
            <a:endParaRPr lang="x-none" sz="1900" dirty="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1900" dirty="0">
                <a:effectLst/>
                <a:latin typeface="Arial" panose="020B0604020202020204" pitchFamily="34" charset="0"/>
                <a:ea typeface="Times New Roman" panose="02020603050405020304" pitchFamily="18" charset="0"/>
                <a:cs typeface="Arial" panose="020B0604020202020204" pitchFamily="34" charset="0"/>
              </a:rPr>
              <a:t> </a:t>
            </a:r>
            <a:endParaRPr lang="es-ES" sz="1900" dirty="0">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CU" sz="1900" dirty="0">
                <a:effectLst/>
                <a:latin typeface="Arial" panose="020B0604020202020204" pitchFamily="34" charset="0"/>
                <a:ea typeface="Times New Roman" panose="02020603050405020304" pitchFamily="18" charset="0"/>
                <a:cs typeface="Arial" panose="020B0604020202020204" pitchFamily="34" charset="0"/>
              </a:rPr>
              <a:t>c) </a:t>
            </a:r>
            <a:r>
              <a:rPr lang="es-ES" sz="1900" dirty="0">
                <a:effectLst/>
                <a:latin typeface="Arial" panose="020B0604020202020204" pitchFamily="34" charset="0"/>
                <a:ea typeface="Times New Roman" panose="02020603050405020304" pitchFamily="18" charset="0"/>
                <a:cs typeface="Arial" panose="020B0604020202020204" pitchFamily="34" charset="0"/>
              </a:rPr>
              <a:t>Careos de testigos entre sí o con los acusados, o entre éstos, si a ello se </a:t>
            </a:r>
            <a:r>
              <a:rPr lang="es-ES" sz="1900" dirty="0" smtClean="0">
                <a:effectLst/>
                <a:latin typeface="Arial" panose="020B0604020202020204" pitchFamily="34" charset="0"/>
                <a:ea typeface="Times New Roman" panose="02020603050405020304" pitchFamily="18" charset="0"/>
                <a:cs typeface="Arial" panose="020B0604020202020204" pitchFamily="34" charset="0"/>
              </a:rPr>
              <a:t>prestan.</a:t>
            </a:r>
            <a:endParaRPr lang="x-none" sz="1900" dirty="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1900" dirty="0">
                <a:effectLst/>
                <a:latin typeface="Arial" panose="020B0604020202020204" pitchFamily="34" charset="0"/>
                <a:ea typeface="Times New Roman" panose="02020603050405020304" pitchFamily="18" charset="0"/>
                <a:cs typeface="Arial" panose="020B0604020202020204" pitchFamily="34" charset="0"/>
              </a:rPr>
              <a:t> </a:t>
            </a:r>
            <a:endParaRPr lang="x-none" sz="1900" dirty="0">
              <a:effectLst/>
              <a:latin typeface="Arial" panose="020B0604020202020204" pitchFamily="34" charset="0"/>
              <a:ea typeface="Times New Roman" panose="02020603050405020304" pitchFamily="18" charset="0"/>
              <a:cs typeface="Arial" panose="020B0604020202020204" pitchFamily="34" charset="0"/>
            </a:endParaRPr>
          </a:p>
          <a:p>
            <a:pPr lvl="0" algn="just">
              <a:spcAft>
                <a:spcPts val="0"/>
              </a:spcAft>
              <a:tabLst>
                <a:tab pos="628650" algn="l"/>
              </a:tabLst>
            </a:pPr>
            <a:r>
              <a:rPr lang="es-ES" sz="1900" dirty="0">
                <a:effectLst/>
                <a:latin typeface="Arial" panose="020B0604020202020204" pitchFamily="34" charset="0"/>
                <a:ea typeface="Times New Roman" panose="02020603050405020304" pitchFamily="18" charset="0"/>
                <a:cs typeface="Arial" panose="020B0604020202020204" pitchFamily="34" charset="0"/>
              </a:rPr>
              <a:t>d) Reconocimiento del </a:t>
            </a:r>
            <a:r>
              <a:rPr lang="es-ES" sz="1900" dirty="0" smtClean="0">
                <a:effectLst/>
                <a:latin typeface="Arial" panose="020B0604020202020204" pitchFamily="34" charset="0"/>
                <a:ea typeface="Times New Roman" panose="02020603050405020304" pitchFamily="18" charset="0"/>
                <a:cs typeface="Arial" panose="020B0604020202020204" pitchFamily="34" charset="0"/>
              </a:rPr>
              <a:t>acusado.</a:t>
            </a:r>
            <a:endParaRPr lang="x-none" sz="1900" dirty="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1900" dirty="0">
                <a:effectLst/>
                <a:latin typeface="Arial" panose="020B0604020202020204" pitchFamily="34" charset="0"/>
                <a:ea typeface="Times New Roman" panose="02020603050405020304" pitchFamily="18" charset="0"/>
                <a:cs typeface="Arial" panose="020B0604020202020204" pitchFamily="34" charset="0"/>
              </a:rPr>
              <a:t> </a:t>
            </a:r>
            <a:endParaRPr lang="x-none" sz="1900" dirty="0">
              <a:effectLst/>
              <a:latin typeface="Arial" panose="020B0604020202020204" pitchFamily="34" charset="0"/>
              <a:ea typeface="Times New Roman" panose="02020603050405020304" pitchFamily="18" charset="0"/>
              <a:cs typeface="Arial" panose="020B0604020202020204" pitchFamily="34" charset="0"/>
            </a:endParaRPr>
          </a:p>
          <a:p>
            <a:pPr marL="228600" lvl="0" indent="-228600" algn="just">
              <a:spcAft>
                <a:spcPts val="0"/>
              </a:spcAft>
              <a:tabLst>
                <a:tab pos="628650" algn="l"/>
              </a:tabLst>
            </a:pPr>
            <a:r>
              <a:rPr lang="es-ES" sz="1900" dirty="0">
                <a:effectLst/>
                <a:latin typeface="Arial" panose="020B0604020202020204" pitchFamily="34" charset="0"/>
                <a:ea typeface="Times New Roman" panose="02020603050405020304" pitchFamily="18" charset="0"/>
                <a:cs typeface="Arial" panose="020B0604020202020204" pitchFamily="34" charset="0"/>
              </a:rPr>
              <a:t>e)Es posible la práctica de otras pruebas cuya regulación no está en la ley, pues como se expresó rige en nuestro ordenamiento procesal el principio de libertad probatoria, entonces habrá que ajustarse al procedimiento regulado legalmente que le sea analógicamente más aplicable</a:t>
            </a:r>
            <a:r>
              <a:rPr lang="es-ES" sz="1900" dirty="0" smtClean="0">
                <a:effectLst/>
                <a:latin typeface="Arial" panose="020B0604020202020204" pitchFamily="34" charset="0"/>
                <a:ea typeface="Times New Roman" panose="02020603050405020304" pitchFamily="18" charset="0"/>
                <a:cs typeface="Arial" panose="020B0604020202020204" pitchFamily="34" charset="0"/>
              </a:rPr>
              <a:t>.</a:t>
            </a:r>
          </a:p>
          <a:p>
            <a:pPr marL="228600" lvl="0" indent="-228600" algn="just">
              <a:spcAft>
                <a:spcPts val="0"/>
              </a:spcAft>
              <a:tabLst>
                <a:tab pos="628650" algn="l"/>
              </a:tabLst>
            </a:pPr>
            <a:endParaRPr lang="es-ES" sz="1900" dirty="0">
              <a:latin typeface="Arial" panose="020B0604020202020204" pitchFamily="34" charset="0"/>
              <a:ea typeface="Times New Roman" panose="02020603050405020304" pitchFamily="18" charset="0"/>
              <a:cs typeface="Arial" panose="020B0604020202020204" pitchFamily="34" charset="0"/>
            </a:endParaRPr>
          </a:p>
          <a:p>
            <a:pPr marL="228600" lvl="0" indent="-228600" algn="ctr">
              <a:spcAft>
                <a:spcPts val="0"/>
              </a:spcAft>
              <a:tabLst>
                <a:tab pos="628650" algn="l"/>
              </a:tabLst>
            </a:pPr>
            <a:r>
              <a:rPr lang="es-ES" sz="1900" b="1" i="1" dirty="0" smtClean="0">
                <a:effectLst/>
                <a:latin typeface="Arial" panose="020B0604020202020204" pitchFamily="34" charset="0"/>
                <a:ea typeface="Times New Roman" panose="02020603050405020304" pitchFamily="18" charset="0"/>
                <a:cs typeface="Arial" panose="020B0604020202020204" pitchFamily="34" charset="0"/>
              </a:rPr>
              <a:t>VER EXCEPCIONES: ARTÍCULO 536, LPP.</a:t>
            </a:r>
            <a:endParaRPr lang="x-none" sz="1900" b="1" i="1"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166030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39151" y="661182"/>
            <a:ext cx="11701837" cy="5016758"/>
          </a:xfrm>
          <a:prstGeom prst="rect">
            <a:avLst/>
          </a:prstGeom>
        </p:spPr>
        <p:txBody>
          <a:bodyPr wrap="square">
            <a:spAutoFit/>
          </a:bodyPr>
          <a:lstStyle/>
          <a:p>
            <a:pPr marL="57150" algn="ctr">
              <a:spcAft>
                <a:spcPts val="0"/>
              </a:spcAft>
            </a:pPr>
            <a:r>
              <a:rPr lang="es-ES" sz="2000" b="1" dirty="0">
                <a:effectLst/>
                <a:latin typeface="Arial" panose="020B0604020202020204" pitchFamily="34" charset="0"/>
                <a:ea typeface="Times New Roman" panose="02020603050405020304" pitchFamily="18" charset="0"/>
                <a:cs typeface="Arial" panose="020B0604020202020204" pitchFamily="34" charset="0"/>
              </a:rPr>
              <a:t>     Discusión final, Informes orales:</a:t>
            </a:r>
            <a:endParaRPr lang="x-none" sz="2000" b="1" dirty="0">
              <a:effectLst/>
              <a:latin typeface="Arial" panose="020B0604020202020204" pitchFamily="34" charset="0"/>
              <a:ea typeface="Times New Roman" panose="02020603050405020304" pitchFamily="18" charset="0"/>
              <a:cs typeface="Arial" panose="020B0604020202020204" pitchFamily="34" charset="0"/>
            </a:endParaRPr>
          </a:p>
          <a:p>
            <a:pPr marL="5715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53975"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Llegado el momento de informar, el presidente concede la palabra al fiscal en primer orden, luego de rendir éste su alegato, dará la palabra a la defensa con el mismo fin ( si fueren varios los defensores el presidente decidirá en que turno informarán). Las partes dirigirán la palabra al tribunal, lo que podrán hacer de pie o sentadas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Artículo 551, </a:t>
            </a:r>
            <a:r>
              <a:rPr lang="es-ES" sz="2000" dirty="0">
                <a:effectLst/>
                <a:latin typeface="Arial" panose="020B0604020202020204" pitchFamily="34" charset="0"/>
                <a:ea typeface="Times New Roman" panose="02020603050405020304" pitchFamily="18" charset="0"/>
                <a:cs typeface="Arial" panose="020B0604020202020204" pitchFamily="34" charset="0"/>
              </a:rPr>
              <a:t>LPP</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53975"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53975"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En esta fase de discusión final, tanto la acusación como la defensa, presentarán al tribunal la solución que proponen para el asunto, mediante el análisis de la prueba producida y las normas aplicables</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a:t>
            </a:r>
          </a:p>
          <a:p>
            <a:pPr marL="53975" algn="just">
              <a:spcAft>
                <a:spcPts val="0"/>
              </a:spcAft>
            </a:pPr>
            <a:endParaRPr lang="es-ES" sz="2000" dirty="0">
              <a:latin typeface="Arial" panose="020B0604020202020204" pitchFamily="34" charset="0"/>
              <a:ea typeface="Times New Roman" panose="02020603050405020304" pitchFamily="18" charset="0"/>
              <a:cs typeface="Arial" panose="020B0604020202020204" pitchFamily="34" charset="0"/>
            </a:endParaRPr>
          </a:p>
          <a:p>
            <a:pPr marL="53975" algn="just">
              <a:spcAft>
                <a:spcPts val="0"/>
              </a:spcAft>
            </a:pPr>
            <a:r>
              <a:rPr lang="es-ES" sz="2000" dirty="0">
                <a:latin typeface="Arial" panose="020B0604020202020204" pitchFamily="34" charset="0"/>
                <a:ea typeface="Times New Roman" panose="02020603050405020304" pitchFamily="18" charset="0"/>
                <a:cs typeface="Arial" panose="020B0604020202020204" pitchFamily="34" charset="0"/>
              </a:rPr>
              <a:t>Los informes tienen por objeto las calificaciones definitivas, a las que se acomodarán, y en su caso, también a la fórmula propuesta por el presidente . Tratándose en éstos los siguientes temas: hechos que se consideren probados en el juicio, su calificación legal, concepto de participación, circunstancias concurrentes, medición de la pena y responsabilidad civil, entre otros posibles, pero siempre ajustados a dichas calificaciones (</a:t>
            </a:r>
            <a:r>
              <a:rPr lang="es-ES" sz="2000" dirty="0" smtClean="0">
                <a:latin typeface="Arial" panose="020B0604020202020204" pitchFamily="34" charset="0"/>
                <a:ea typeface="Times New Roman" panose="02020603050405020304" pitchFamily="18" charset="0"/>
                <a:cs typeface="Arial" panose="020B0604020202020204" pitchFamily="34" charset="0"/>
              </a:rPr>
              <a:t>Artículos 545.1.2.3 y 546.1, </a:t>
            </a:r>
            <a:r>
              <a:rPr lang="es-ES" sz="2000" dirty="0">
                <a:latin typeface="Arial" panose="020B0604020202020204" pitchFamily="34" charset="0"/>
                <a:ea typeface="Times New Roman" panose="02020603050405020304" pitchFamily="18" charset="0"/>
                <a:cs typeface="Arial" panose="020B0604020202020204" pitchFamily="34" charset="0"/>
              </a:rPr>
              <a:t>LPP</a:t>
            </a:r>
            <a:r>
              <a:rPr lang="es-ES" sz="2000" dirty="0" smtClean="0">
                <a:latin typeface="Arial" panose="020B0604020202020204" pitchFamily="34" charset="0"/>
                <a:ea typeface="Times New Roman" panose="02020603050405020304" pitchFamily="18" charset="0"/>
                <a:cs typeface="Arial" panose="020B0604020202020204" pitchFamily="34" charset="0"/>
              </a:rPr>
              <a:t>)</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1023457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47918" y="509541"/>
            <a:ext cx="11746522" cy="5970865"/>
          </a:xfrm>
          <a:prstGeom prst="rect">
            <a:avLst/>
          </a:prstGeom>
        </p:spPr>
        <p:txBody>
          <a:bodyPr wrap="square">
            <a:spAutoFit/>
          </a:bodyPr>
          <a:lstStyle/>
          <a:p>
            <a:pPr marL="57150" algn="ctr">
              <a:spcAft>
                <a:spcPts val="0"/>
              </a:spcAft>
            </a:pPr>
            <a:r>
              <a:rPr lang="es-ES" sz="2200" b="1" dirty="0">
                <a:effectLst/>
                <a:latin typeface="Arial" panose="020B0604020202020204" pitchFamily="34" charset="0"/>
                <a:ea typeface="Times New Roman" panose="02020603050405020304" pitchFamily="18" charset="0"/>
                <a:cs typeface="Arial" panose="020B0604020202020204" pitchFamily="34" charset="0"/>
              </a:rPr>
              <a:t>     </a:t>
            </a:r>
            <a:r>
              <a:rPr lang="es-ES" sz="2100" b="1" dirty="0">
                <a:effectLst/>
                <a:latin typeface="Arial" panose="020B0604020202020204" pitchFamily="34" charset="0"/>
                <a:ea typeface="Times New Roman" panose="02020603050405020304" pitchFamily="18" charset="0"/>
                <a:cs typeface="Arial" panose="020B0604020202020204" pitchFamily="34" charset="0"/>
              </a:rPr>
              <a:t>Derecho de última palabra del acusado y clausura del juicio:</a:t>
            </a:r>
            <a:endParaRPr lang="x-none" sz="2100" b="1" dirty="0">
              <a:effectLst/>
              <a:latin typeface="Arial" panose="020B0604020202020204" pitchFamily="34" charset="0"/>
              <a:ea typeface="Times New Roman" panose="02020603050405020304" pitchFamily="18" charset="0"/>
              <a:cs typeface="Arial" panose="020B0604020202020204" pitchFamily="34" charset="0"/>
            </a:endParaRPr>
          </a:p>
          <a:p>
            <a:pPr marL="5715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45720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Terminados los informes y antes de clausurar el juicio, el presidente le concederá la palabra al acusado, procurando la ley que éste pueda ejercer su defensa material hasta el momento anterior a la sentencia</a:t>
            </a:r>
            <a:r>
              <a:rPr lang="es-ES" sz="2000" dirty="0">
                <a:latin typeface="Arial" panose="020B0604020202020204" pitchFamily="34" charset="0"/>
                <a:ea typeface="Times New Roman" panose="02020603050405020304" pitchFamily="18" charset="0"/>
                <a:cs typeface="Arial" panose="020B0604020202020204" pitchFamily="34" charset="0"/>
              </a:rPr>
              <a:t> (Art 553.1.2 LPP)</a:t>
            </a:r>
            <a:r>
              <a:rPr lang="es-ES" sz="2000" dirty="0">
                <a:effectLst/>
                <a:latin typeface="Arial" panose="020B0604020202020204" pitchFamily="34" charset="0"/>
                <a:ea typeface="Times New Roman" panose="02020603050405020304" pitchFamily="18" charset="0"/>
                <a:cs typeface="Arial" panose="020B0604020202020204" pitchFamily="34" charset="0"/>
              </a:rPr>
              <a:t>.</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45720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45720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El acusado podrá expresar lo que estime conveniente en su defensa, aun cuando no haya declarado anteriormente. Es la última oportunidad que tiene de dirigirse al tribunal. Quien preside, cuidará que no ofenda la moral ni falte al respeto debido al tribunal ni a las consideraciones correspondientes a todos los presentes y que se ciña a lo que sea pertinente, pudiendo retirarle la palabra cuando así lo entienda (El presidente se dirigirá al acusado diciéndole: "Acusado póngase de pie, usted desea agregar algo en su defensa", y si este responde afirmativamente le manifestará: "tiene la palabra, declare").</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45720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Esta declaración puede proporcionarle al tribunal elementos importantes para formar su convicción sobre los hechos investigados</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a:t>
            </a:r>
          </a:p>
          <a:p>
            <a:pPr marL="457200" algn="just">
              <a:spcAft>
                <a:spcPts val="0"/>
              </a:spcAft>
            </a:pP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45720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Terminada la deposición del acusado, el presidente declara el juicio concluso para sentencia (Art 554 LPP).</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7420312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55495" y="576775"/>
            <a:ext cx="11456894" cy="5262979"/>
          </a:xfrm>
          <a:prstGeom prst="rect">
            <a:avLst/>
          </a:prstGeom>
        </p:spPr>
        <p:txBody>
          <a:bodyPr wrap="square">
            <a:spAutoFit/>
          </a:bodyPr>
          <a:lstStyle/>
          <a:p>
            <a:pPr marL="57150" algn="ctr">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r>
              <a:rPr lang="es-ES" sz="2400" b="1" dirty="0">
                <a:effectLst/>
                <a:latin typeface="Arial" panose="020B0604020202020204" pitchFamily="34" charset="0"/>
                <a:ea typeface="Times New Roman" panose="02020603050405020304" pitchFamily="18" charset="0"/>
                <a:cs typeface="Arial" panose="020B0604020202020204" pitchFamily="34" charset="0"/>
              </a:rPr>
              <a:t>Registro del juicio:</a:t>
            </a:r>
            <a:endParaRPr lang="x-none" sz="2400" b="1" dirty="0">
              <a:effectLst/>
              <a:latin typeface="Arial" panose="020B0604020202020204" pitchFamily="34" charset="0"/>
              <a:ea typeface="Times New Roman" panose="02020603050405020304" pitchFamily="18" charset="0"/>
              <a:cs typeface="Arial" panose="020B0604020202020204" pitchFamily="34" charset="0"/>
            </a:endParaRPr>
          </a:p>
          <a:p>
            <a:pPr marL="57150" algn="just">
              <a:spcAft>
                <a:spcPts val="0"/>
              </a:spcAft>
            </a:pPr>
            <a:r>
              <a:rPr lang="es-ES" sz="2400" dirty="0">
                <a:effectLst/>
                <a:latin typeface="Arial" panose="020B0604020202020204" pitchFamily="34" charset="0"/>
                <a:ea typeface="Times New Roman" panose="02020603050405020304" pitchFamily="18" charset="0"/>
                <a:cs typeface="Arial" panose="020B0604020202020204" pitchFamily="34" charset="0"/>
              </a:rPr>
              <a:t>       </a:t>
            </a:r>
            <a:endParaRPr lang="x-none" sz="2400" dirty="0">
              <a:effectLst/>
              <a:latin typeface="Arial" panose="020B0604020202020204" pitchFamily="34" charset="0"/>
              <a:ea typeface="Times New Roman" panose="02020603050405020304" pitchFamily="18" charset="0"/>
              <a:cs typeface="Arial" panose="020B0604020202020204" pitchFamily="34" charset="0"/>
            </a:endParaRPr>
          </a:p>
          <a:p>
            <a:pPr marL="174625" algn="just">
              <a:spcAft>
                <a:spcPts val="0"/>
              </a:spcAft>
            </a:pPr>
            <a:r>
              <a:rPr lang="es-ES" sz="2400" dirty="0">
                <a:effectLst/>
                <a:latin typeface="Arial" panose="020B0604020202020204" pitchFamily="34" charset="0"/>
                <a:ea typeface="Times New Roman" panose="02020603050405020304" pitchFamily="18" charset="0"/>
                <a:cs typeface="Arial" panose="020B0604020202020204" pitchFamily="34" charset="0"/>
              </a:rPr>
              <a:t>El registro de lo acontecido en el juicio tiene el propósito de permitir su posterior revisión. De cada sesión del juicio se extiende acta por el secretario, donde se hace constar, además de los generales datos sobre el acto, todo lo que de importancia hubiere ocurrido, entre lo que se encuentra el resultado de cada una de las pruebas practicadas. También se llevarán al acta las protestas de las partes y su fundamentación. </a:t>
            </a:r>
            <a:endParaRPr lang="es-ES" sz="2400" dirty="0" smtClean="0">
              <a:effectLst/>
              <a:latin typeface="Arial" panose="020B0604020202020204" pitchFamily="34" charset="0"/>
              <a:ea typeface="Times New Roman" panose="02020603050405020304" pitchFamily="18" charset="0"/>
              <a:cs typeface="Arial" panose="020B0604020202020204" pitchFamily="34" charset="0"/>
            </a:endParaRPr>
          </a:p>
          <a:p>
            <a:pPr marL="174625" algn="just">
              <a:spcAft>
                <a:spcPts val="0"/>
              </a:spcAft>
            </a:pPr>
            <a:endParaRPr lang="es-ES" sz="2400" dirty="0">
              <a:latin typeface="Arial" panose="020B0604020202020204" pitchFamily="34" charset="0"/>
              <a:ea typeface="Times New Roman" panose="02020603050405020304" pitchFamily="18" charset="0"/>
              <a:cs typeface="Arial" panose="020B0604020202020204" pitchFamily="34" charset="0"/>
            </a:endParaRPr>
          </a:p>
          <a:p>
            <a:pPr marL="174625" algn="just">
              <a:spcAft>
                <a:spcPts val="0"/>
              </a:spcAft>
            </a:pPr>
            <a:r>
              <a:rPr lang="es-ES" sz="2400" dirty="0" smtClean="0">
                <a:effectLst/>
                <a:latin typeface="Arial" panose="020B0604020202020204" pitchFamily="34" charset="0"/>
                <a:ea typeface="Times New Roman" panose="02020603050405020304" pitchFamily="18" charset="0"/>
                <a:cs typeface="Arial" panose="020B0604020202020204" pitchFamily="34" charset="0"/>
              </a:rPr>
              <a:t>El </a:t>
            </a:r>
            <a:r>
              <a:rPr lang="es-ES" sz="2400" dirty="0">
                <a:effectLst/>
                <a:latin typeface="Arial" panose="020B0604020202020204" pitchFamily="34" charset="0"/>
                <a:ea typeface="Times New Roman" panose="02020603050405020304" pitchFamily="18" charset="0"/>
                <a:cs typeface="Arial" panose="020B0604020202020204" pitchFamily="34" charset="0"/>
              </a:rPr>
              <a:t>acta se firmará por los miembros del tribunal, la acusación y el defensor, luego de declarar el presidente cerrado el juicio. </a:t>
            </a:r>
            <a:endParaRPr lang="es-ES" sz="2400" dirty="0" smtClean="0">
              <a:effectLst/>
              <a:latin typeface="Arial" panose="020B0604020202020204" pitchFamily="34" charset="0"/>
              <a:ea typeface="Times New Roman" panose="02020603050405020304" pitchFamily="18" charset="0"/>
              <a:cs typeface="Arial" panose="020B0604020202020204" pitchFamily="34" charset="0"/>
            </a:endParaRPr>
          </a:p>
          <a:p>
            <a:pPr marL="174625" algn="just">
              <a:spcAft>
                <a:spcPts val="0"/>
              </a:spcAft>
            </a:pPr>
            <a:endParaRPr lang="es-ES" sz="2400" dirty="0">
              <a:latin typeface="Arial" panose="020B0604020202020204" pitchFamily="34" charset="0"/>
              <a:ea typeface="Times New Roman" panose="02020603050405020304" pitchFamily="18" charset="0"/>
              <a:cs typeface="Arial" panose="020B0604020202020204" pitchFamily="34" charset="0"/>
            </a:endParaRPr>
          </a:p>
          <a:p>
            <a:pPr marL="174625" algn="just">
              <a:spcAft>
                <a:spcPts val="0"/>
              </a:spcAft>
            </a:pPr>
            <a:r>
              <a:rPr lang="es-ES" sz="2400" dirty="0" smtClean="0">
                <a:effectLst/>
                <a:latin typeface="Arial" panose="020B0604020202020204" pitchFamily="34" charset="0"/>
                <a:ea typeface="Times New Roman" panose="02020603050405020304" pitchFamily="18" charset="0"/>
                <a:cs typeface="Arial" panose="020B0604020202020204" pitchFamily="34" charset="0"/>
              </a:rPr>
              <a:t>Además </a:t>
            </a:r>
            <a:r>
              <a:rPr lang="es-ES" sz="2400" dirty="0">
                <a:effectLst/>
                <a:latin typeface="Arial" panose="020B0604020202020204" pitchFamily="34" charset="0"/>
                <a:ea typeface="Times New Roman" panose="02020603050405020304" pitchFamily="18" charset="0"/>
                <a:cs typeface="Arial" panose="020B0604020202020204" pitchFamily="34" charset="0"/>
              </a:rPr>
              <a:t>de extenderse el acta, el juicio podrá registrarse por otros medios como la grabación o filmación.</a:t>
            </a:r>
            <a:endParaRPr lang="x-none" sz="24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5373497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82389" y="442305"/>
            <a:ext cx="11456894" cy="6124754"/>
          </a:xfrm>
          <a:prstGeom prst="rect">
            <a:avLst/>
          </a:prstGeom>
        </p:spPr>
        <p:txBody>
          <a:bodyPr wrap="square">
            <a:spAutoFit/>
          </a:bodyPr>
          <a:lstStyle/>
          <a:p>
            <a:pPr marL="57150" algn="ctr">
              <a:spcAft>
                <a:spcPts val="0"/>
              </a:spcAft>
            </a:pPr>
            <a:r>
              <a:rPr lang="es-ES" sz="2400" dirty="0">
                <a:effectLst/>
                <a:latin typeface="Arial" panose="020B0604020202020204" pitchFamily="34" charset="0"/>
                <a:ea typeface="Times New Roman" panose="02020603050405020304" pitchFamily="18" charset="0"/>
                <a:cs typeface="Arial" panose="020B0604020202020204" pitchFamily="34" charset="0"/>
              </a:rPr>
              <a:t>     </a:t>
            </a:r>
            <a:r>
              <a:rPr lang="es-ES" sz="2800" b="1" dirty="0" smtClean="0">
                <a:effectLst/>
                <a:latin typeface="Arial" panose="020B0604020202020204" pitchFamily="34" charset="0"/>
                <a:ea typeface="Times New Roman" panose="02020603050405020304" pitchFamily="18" charset="0"/>
                <a:cs typeface="Arial" panose="020B0604020202020204" pitchFamily="34" charset="0"/>
              </a:rPr>
              <a:t>Deliberación y votación:</a:t>
            </a:r>
            <a:endParaRPr lang="x-none" sz="2800" b="1" dirty="0">
              <a:effectLst/>
              <a:latin typeface="Arial" panose="020B0604020202020204" pitchFamily="34" charset="0"/>
              <a:ea typeface="Times New Roman" panose="02020603050405020304" pitchFamily="18" charset="0"/>
              <a:cs typeface="Arial" panose="020B0604020202020204" pitchFamily="34" charset="0"/>
            </a:endParaRPr>
          </a:p>
          <a:p>
            <a:pPr marL="57150" algn="just">
              <a:spcAft>
                <a:spcPts val="0"/>
              </a:spcAft>
            </a:pPr>
            <a:r>
              <a:rPr lang="es-ES" sz="2800" dirty="0">
                <a:effectLst/>
                <a:latin typeface="Arial" panose="020B0604020202020204" pitchFamily="34" charset="0"/>
                <a:ea typeface="Times New Roman" panose="02020603050405020304" pitchFamily="18" charset="0"/>
                <a:cs typeface="Arial" panose="020B0604020202020204" pitchFamily="34" charset="0"/>
              </a:rPr>
              <a:t>       </a:t>
            </a:r>
            <a:endParaRPr lang="x-none" sz="2800" dirty="0">
              <a:effectLst/>
              <a:latin typeface="Arial" panose="020B0604020202020204" pitchFamily="34" charset="0"/>
              <a:ea typeface="Times New Roman" panose="02020603050405020304" pitchFamily="18" charset="0"/>
              <a:cs typeface="Arial" panose="020B0604020202020204" pitchFamily="34" charset="0"/>
            </a:endParaRPr>
          </a:p>
          <a:p>
            <a:pPr marL="517525" indent="-342900" algn="just">
              <a:spcAft>
                <a:spcPts val="0"/>
              </a:spcAft>
              <a:buFont typeface="Arial" panose="020B0604020202020204" pitchFamily="34" charset="0"/>
              <a:buChar char="•"/>
            </a:pPr>
            <a:r>
              <a:rPr lang="es-ES" sz="2800" dirty="0" smtClean="0">
                <a:effectLst/>
                <a:latin typeface="Arial" panose="020B0604020202020204" pitchFamily="34" charset="0"/>
                <a:ea typeface="Times New Roman" panose="02020603050405020304" pitchFamily="18" charset="0"/>
                <a:cs typeface="Arial" panose="020B0604020202020204" pitchFamily="34" charset="0"/>
              </a:rPr>
              <a:t>Se realiza en reunión secreta, inmediata a la vista o al día siguiente.</a:t>
            </a:r>
          </a:p>
          <a:p>
            <a:pPr marL="517525" indent="-342900" algn="just">
              <a:spcAft>
                <a:spcPts val="0"/>
              </a:spcAft>
              <a:buFont typeface="Arial" panose="020B0604020202020204" pitchFamily="34" charset="0"/>
              <a:buChar char="•"/>
            </a:pPr>
            <a:r>
              <a:rPr lang="es-ES" sz="2800" dirty="0" smtClean="0">
                <a:latin typeface="Arial" panose="020B0604020202020204" pitchFamily="34" charset="0"/>
                <a:ea typeface="Times New Roman" panose="02020603050405020304" pitchFamily="18" charset="0"/>
                <a:cs typeface="Arial" panose="020B0604020202020204" pitchFamily="34" charset="0"/>
              </a:rPr>
              <a:t>Solo sobre la base del resultado de las pruebas legítimamente practicadas en el el acto del juicio oral.</a:t>
            </a:r>
          </a:p>
          <a:p>
            <a:pPr marL="517525" indent="-342900" algn="just">
              <a:spcAft>
                <a:spcPts val="0"/>
              </a:spcAft>
              <a:buFont typeface="Arial" panose="020B0604020202020204" pitchFamily="34" charset="0"/>
              <a:buChar char="•"/>
            </a:pPr>
            <a:r>
              <a:rPr lang="es-ES" sz="2800" dirty="0" smtClean="0">
                <a:effectLst/>
                <a:latin typeface="Arial" panose="020B0604020202020204" pitchFamily="34" charset="0"/>
                <a:ea typeface="Times New Roman" panose="02020603050405020304" pitchFamily="18" charset="0"/>
                <a:cs typeface="Arial" panose="020B0604020202020204" pitchFamily="34" charset="0"/>
              </a:rPr>
              <a:t>Sobre los aspectos previstos en el artículo 557, LPP: si los hechos realmente ocurrieron, si constituyen delito, si el imputado intervino, grado de participación, eximentes, circunstancias atenuantes y agravantes, reglas de adecuación, sanción principal y accesoria, responsabilidad civil, piezas de convicción, medida cautelar.</a:t>
            </a:r>
          </a:p>
          <a:p>
            <a:pPr marL="517525" indent="-342900" algn="just">
              <a:spcAft>
                <a:spcPts val="0"/>
              </a:spcAft>
              <a:buFont typeface="Arial" panose="020B0604020202020204" pitchFamily="34" charset="0"/>
              <a:buChar char="•"/>
            </a:pPr>
            <a:r>
              <a:rPr lang="es-ES" sz="2800" dirty="0" smtClean="0">
                <a:latin typeface="Arial" panose="020B0604020202020204" pitchFamily="34" charset="0"/>
                <a:ea typeface="Times New Roman" panose="02020603050405020304" pitchFamily="18" charset="0"/>
                <a:cs typeface="Arial" panose="020B0604020202020204" pitchFamily="34" charset="0"/>
              </a:rPr>
              <a:t>Todos los jueces están obligados a votar.</a:t>
            </a:r>
          </a:p>
          <a:p>
            <a:pPr marL="517525" indent="-342900" algn="just">
              <a:spcAft>
                <a:spcPts val="0"/>
              </a:spcAft>
              <a:buFont typeface="Arial" panose="020B0604020202020204" pitchFamily="34" charset="0"/>
              <a:buChar char="•"/>
            </a:pPr>
            <a:r>
              <a:rPr lang="es-ES" sz="2800" dirty="0" smtClean="0">
                <a:effectLst/>
                <a:latin typeface="Arial" panose="020B0604020202020204" pitchFamily="34" charset="0"/>
                <a:ea typeface="Times New Roman" panose="02020603050405020304" pitchFamily="18" charset="0"/>
                <a:cs typeface="Arial" panose="020B0604020202020204" pitchFamily="34" charset="0"/>
              </a:rPr>
              <a:t>Las sentencias se acuerdan por mayoría de votos (de no llegar a acuerdo, se celebra nuevo juicio oral)</a:t>
            </a:r>
            <a:endParaRPr lang="x-none" sz="28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032895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21024" y="65789"/>
            <a:ext cx="11887199" cy="6740307"/>
          </a:xfrm>
          <a:prstGeom prst="rect">
            <a:avLst/>
          </a:prstGeom>
        </p:spPr>
        <p:txBody>
          <a:bodyPr wrap="square">
            <a:spAutoFit/>
          </a:bodyPr>
          <a:lstStyle/>
          <a:p>
            <a:pPr marL="57150" algn="ctr">
              <a:spcAft>
                <a:spcPts val="0"/>
              </a:spcAft>
            </a:pPr>
            <a:r>
              <a:rPr lang="es-ES" sz="2400" dirty="0">
                <a:effectLst/>
                <a:latin typeface="Arial" panose="020B0604020202020204" pitchFamily="34" charset="0"/>
                <a:ea typeface="Times New Roman" panose="02020603050405020304" pitchFamily="18" charset="0"/>
                <a:cs typeface="Arial" panose="020B0604020202020204" pitchFamily="34" charset="0"/>
              </a:rPr>
              <a:t>     </a:t>
            </a:r>
            <a:r>
              <a:rPr lang="es-ES" sz="2400" b="1" dirty="0" smtClean="0">
                <a:effectLst/>
                <a:latin typeface="Arial" panose="020B0604020202020204" pitchFamily="34" charset="0"/>
                <a:ea typeface="Times New Roman" panose="02020603050405020304" pitchFamily="18" charset="0"/>
                <a:cs typeface="Arial" panose="020B0604020202020204" pitchFamily="34" charset="0"/>
              </a:rPr>
              <a:t>La sentencia:</a:t>
            </a:r>
            <a:endParaRPr lang="x-none" sz="2400" b="1" dirty="0">
              <a:effectLst/>
              <a:latin typeface="Arial" panose="020B0604020202020204" pitchFamily="34" charset="0"/>
              <a:ea typeface="Times New Roman" panose="02020603050405020304" pitchFamily="18" charset="0"/>
              <a:cs typeface="Arial" panose="020B0604020202020204" pitchFamily="34" charset="0"/>
            </a:endParaRPr>
          </a:p>
          <a:p>
            <a:pPr marL="514350" indent="-339725" algn="just">
              <a:spcAft>
                <a:spcPts val="0"/>
              </a:spcAft>
              <a:buFont typeface="Arial" panose="020B0604020202020204" pitchFamily="34" charset="0"/>
              <a:buChar char="•"/>
            </a:pPr>
            <a:r>
              <a:rPr lang="es-ES" sz="2400" dirty="0" smtClean="0">
                <a:effectLst/>
                <a:latin typeface="Arial" panose="020B0604020202020204" pitchFamily="34" charset="0"/>
                <a:ea typeface="Times New Roman" panose="02020603050405020304" pitchFamily="18" charset="0"/>
                <a:cs typeface="Arial" panose="020B0604020202020204" pitchFamily="34" charset="0"/>
              </a:rPr>
              <a:t>Se elabora y presenta en el término de 20 días (puede ser prorrogado)</a:t>
            </a:r>
          </a:p>
          <a:p>
            <a:pPr marL="517525" indent="-342900" algn="just">
              <a:spcAft>
                <a:spcPts val="0"/>
              </a:spcAft>
              <a:buFont typeface="Arial" panose="020B0604020202020204" pitchFamily="34" charset="0"/>
              <a:buChar char="•"/>
            </a:pPr>
            <a:r>
              <a:rPr lang="es-ES" sz="2400" dirty="0" smtClean="0">
                <a:latin typeface="Arial" panose="020B0604020202020204" pitchFamily="34" charset="0"/>
                <a:ea typeface="Times New Roman" panose="02020603050405020304" pitchFamily="18" charset="0"/>
                <a:cs typeface="Arial" panose="020B0604020202020204" pitchFamily="34" charset="0"/>
              </a:rPr>
              <a:t>No podrá sancionar por un delito más grave que el calificado por el Fiscal, apreciar circunstancias no solicitadas, modificar la intervención de los involucrados, agravar la acusación, imponer sanción más gra</a:t>
            </a:r>
            <a:r>
              <a:rPr lang="es-ES" sz="2400" dirty="0" smtClean="0">
                <a:latin typeface="Arial" panose="020B0604020202020204" pitchFamily="34" charset="0"/>
                <a:ea typeface="Times New Roman" panose="02020603050405020304" pitchFamily="18" charset="0"/>
                <a:cs typeface="Arial" panose="020B0604020202020204" pitchFamily="34" charset="0"/>
              </a:rPr>
              <a:t>ve que la solicitada, dictar pronunciamiento por accesorias no pedidas o declarar responsabilidad civil no promovida (salvo si hizo uso de la Fórmula)</a:t>
            </a:r>
          </a:p>
          <a:p>
            <a:pPr marL="517525" indent="-342900" algn="just">
              <a:spcAft>
                <a:spcPts val="0"/>
              </a:spcAft>
              <a:buFont typeface="Arial" panose="020B0604020202020204" pitchFamily="34" charset="0"/>
              <a:buChar char="•"/>
            </a:pPr>
            <a:r>
              <a:rPr lang="es-ES" sz="2400" dirty="0" smtClean="0">
                <a:latin typeface="Arial" panose="020B0604020202020204" pitchFamily="34" charset="0"/>
                <a:ea typeface="Times New Roman" panose="02020603050405020304" pitchFamily="18" charset="0"/>
                <a:cs typeface="Arial" panose="020B0604020202020204" pitchFamily="34" charset="0"/>
              </a:rPr>
              <a:t>Resuelve sobre todos los incidentes investigados.</a:t>
            </a:r>
          </a:p>
          <a:p>
            <a:pPr marL="517525" indent="-342900" algn="just">
              <a:spcAft>
                <a:spcPts val="0"/>
              </a:spcAft>
              <a:buFont typeface="Arial" panose="020B0604020202020204" pitchFamily="34" charset="0"/>
              <a:buChar char="•"/>
            </a:pPr>
            <a:r>
              <a:rPr lang="es-ES" sz="2400" dirty="0" smtClean="0">
                <a:latin typeface="Arial" panose="020B0604020202020204" pitchFamily="34" charset="0"/>
                <a:ea typeface="Times New Roman" panose="02020603050405020304" pitchFamily="18" charset="0"/>
                <a:cs typeface="Arial" panose="020B0604020202020204" pitchFamily="34" charset="0"/>
              </a:rPr>
              <a:t>Estructura (Artículo 568, LPP): encabezamiento, síntesis de las conclusiones del fiscal, de la defensa, de la Fórmula, de los hechos analizados, de la valoración de la prueba, de los fundamentos de derecho, aspectos polémicos, de las disposiciones sobre sanción, responsabilidad civil, bienes, medidas cautelares, notifica a los registros correspondientes, a emigración y extranjería, el Comité Militar…</a:t>
            </a:r>
          </a:p>
          <a:p>
            <a:pPr marL="517525" indent="-342900" algn="just">
              <a:spcAft>
                <a:spcPts val="0"/>
              </a:spcAft>
              <a:buFont typeface="Arial" panose="020B0604020202020204" pitchFamily="34" charset="0"/>
              <a:buChar char="•"/>
            </a:pPr>
            <a:r>
              <a:rPr lang="es-ES" sz="2400" dirty="0" smtClean="0">
                <a:effectLst/>
                <a:latin typeface="Arial" panose="020B0604020202020204" pitchFamily="34" charset="0"/>
                <a:ea typeface="Times New Roman" panose="02020603050405020304" pitchFamily="18" charset="0"/>
                <a:cs typeface="Arial" panose="020B0604020202020204" pitchFamily="34" charset="0"/>
              </a:rPr>
              <a:t>En las sentencias absolutorias se redactan los hechos probados y valora la prueba.</a:t>
            </a:r>
          </a:p>
          <a:p>
            <a:pPr marL="517525" indent="-342900" algn="just">
              <a:spcAft>
                <a:spcPts val="0"/>
              </a:spcAft>
              <a:buFont typeface="Arial" panose="020B0604020202020204" pitchFamily="34" charset="0"/>
              <a:buChar char="•"/>
            </a:pPr>
            <a:r>
              <a:rPr lang="es-ES" sz="2400" dirty="0" smtClean="0">
                <a:latin typeface="Arial" panose="020B0604020202020204" pitchFamily="34" charset="0"/>
                <a:ea typeface="Times New Roman" panose="02020603050405020304" pitchFamily="18" charset="0"/>
                <a:cs typeface="Arial" panose="020B0604020202020204" pitchFamily="34" charset="0"/>
              </a:rPr>
              <a:t>En las sentencias mixtas se combinan las disposiciones generales para su elaboración.</a:t>
            </a:r>
            <a:endParaRPr lang="x-none" sz="24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434277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859307" y="376518"/>
            <a:ext cx="4477872" cy="1062317"/>
          </a:xfrm>
        </p:spPr>
        <p:txBody>
          <a:bodyPr>
            <a:normAutofit fontScale="90000"/>
          </a:bodyPr>
          <a:lstStyle/>
          <a:p>
            <a:r>
              <a:rPr lang="es-ES" sz="3200" b="1" u="sng" dirty="0">
                <a:latin typeface="Arial" panose="020B0604020202020204" pitchFamily="34" charset="0"/>
                <a:cs typeface="Arial" panose="020B0604020202020204" pitchFamily="34" charset="0"/>
              </a:rPr>
              <a:t>EL JUICIO ORAL</a:t>
            </a:r>
            <a:r>
              <a:rPr lang="es-ES" sz="3200" b="1" u="sng" dirty="0" smtClean="0">
                <a:latin typeface="Arial" panose="020B0604020202020204" pitchFamily="34" charset="0"/>
                <a:cs typeface="Arial" panose="020B0604020202020204" pitchFamily="34" charset="0"/>
              </a:rPr>
              <a:t>:</a:t>
            </a:r>
            <a:r>
              <a:rPr lang="x-none" sz="3200" b="1" u="sng" dirty="0" smtClean="0">
                <a:latin typeface="Arial" panose="020B0604020202020204" pitchFamily="34" charset="0"/>
                <a:cs typeface="Arial" panose="020B0604020202020204" pitchFamily="34" charset="0"/>
              </a:rPr>
              <a:t/>
            </a:r>
            <a:br>
              <a:rPr lang="x-none" sz="3200" b="1" u="sng" dirty="0" smtClean="0">
                <a:latin typeface="Arial" panose="020B0604020202020204" pitchFamily="34" charset="0"/>
                <a:cs typeface="Arial" panose="020B0604020202020204" pitchFamily="34" charset="0"/>
              </a:rPr>
            </a:br>
            <a:endParaRPr lang="es-CU" sz="3200" b="1" u="sng" dirty="0">
              <a:latin typeface="Arial" panose="020B0604020202020204" pitchFamily="34" charset="0"/>
              <a:cs typeface="Arial" panose="020B0604020202020204" pitchFamily="34" charset="0"/>
            </a:endParaRPr>
          </a:p>
        </p:txBody>
      </p:sp>
      <p:sp>
        <p:nvSpPr>
          <p:cNvPr id="3" name="Subtítulo 2"/>
          <p:cNvSpPr>
            <a:spLocks noGrp="1"/>
          </p:cNvSpPr>
          <p:nvPr>
            <p:ph type="subTitle" idx="1"/>
          </p:nvPr>
        </p:nvSpPr>
        <p:spPr>
          <a:xfrm>
            <a:off x="322730" y="1184585"/>
            <a:ext cx="11389658" cy="5431367"/>
          </a:xfrm>
        </p:spPr>
        <p:txBody>
          <a:bodyPr>
            <a:normAutofit/>
          </a:bodyPr>
          <a:lstStyle/>
          <a:p>
            <a:pPr algn="just"/>
            <a:r>
              <a:rPr lang="es-ES" dirty="0">
                <a:latin typeface="Arial" panose="020B0604020202020204" pitchFamily="34" charset="0"/>
                <a:cs typeface="Arial" panose="020B0604020202020204" pitchFamily="34" charset="0"/>
              </a:rPr>
              <a:t> </a:t>
            </a:r>
            <a:r>
              <a:rPr lang="es-ES" sz="2800" b="1" u="sng" dirty="0" smtClean="0">
                <a:latin typeface="Arial" panose="020B0604020202020204" pitchFamily="34" charset="0"/>
                <a:cs typeface="Arial" panose="020B0604020202020204" pitchFamily="34" charset="0"/>
              </a:rPr>
              <a:t>Concepto</a:t>
            </a:r>
            <a:r>
              <a:rPr lang="es-ES" sz="2800" dirty="0">
                <a:latin typeface="Arial" panose="020B0604020202020204" pitchFamily="34" charset="0"/>
                <a:cs typeface="Arial" panose="020B0604020202020204" pitchFamily="34" charset="0"/>
              </a:rPr>
              <a:t>: El juicio es la fase decisoria o principal del proceso penal, que tiene por fin establecer sí puede acreditarse con certeza, fundada en las pruebas en él recibidas en forma oral y pública, que el acusado es penalmente responsable del delito que se le atribuye, lo que determinará una sentencia condenatoria, o si tal grado de convencimiento no se alcanza, una decisión absolutoria.</a:t>
            </a:r>
            <a:endParaRPr lang="x-none" sz="2800" dirty="0">
              <a:latin typeface="Arial" panose="020B0604020202020204" pitchFamily="34" charset="0"/>
              <a:cs typeface="Arial" panose="020B0604020202020204" pitchFamily="34" charset="0"/>
            </a:endParaRPr>
          </a:p>
          <a:p>
            <a:pPr algn="just"/>
            <a:endParaRPr lang="es-ES" sz="2800" dirty="0">
              <a:latin typeface="Arial" panose="020B0604020202020204" pitchFamily="34" charset="0"/>
              <a:cs typeface="Arial" panose="020B0604020202020204" pitchFamily="34" charset="0"/>
            </a:endParaRPr>
          </a:p>
          <a:p>
            <a:pPr algn="just"/>
            <a:r>
              <a:rPr lang="es-ES" sz="2800" u="sng" dirty="0" smtClean="0">
                <a:latin typeface="Arial" panose="020B0604020202020204" pitchFamily="34" charset="0"/>
                <a:cs typeface="Arial" panose="020B0604020202020204" pitchFamily="34" charset="0"/>
              </a:rPr>
              <a:t>I</a:t>
            </a:r>
            <a:r>
              <a:rPr lang="es-ES" sz="2800" u="sng" dirty="0" smtClean="0">
                <a:latin typeface="Arial" panose="020B0604020202020204" pitchFamily="34" charset="0"/>
                <a:cs typeface="Arial" panose="020B0604020202020204" pitchFamily="34" charset="0"/>
              </a:rPr>
              <a:t>mportancia</a:t>
            </a:r>
            <a:r>
              <a:rPr lang="es-ES" sz="2800" dirty="0">
                <a:latin typeface="Arial" panose="020B0604020202020204" pitchFamily="34" charset="0"/>
                <a:cs typeface="Arial" panose="020B0604020202020204" pitchFamily="34" charset="0"/>
              </a:rPr>
              <a:t>: El juicio oral constituye el momento culminante del proceso penal, su fase fundamental o estelar. Las anteriores etapas (instrucción o fase preparatoria, y fase intermedia) giran alrededor de la idea de preparación y organización del mismo.</a:t>
            </a:r>
            <a:endParaRPr lang="x-none" sz="2800" dirty="0">
              <a:latin typeface="Arial" panose="020B0604020202020204" pitchFamily="34" charset="0"/>
              <a:cs typeface="Arial" panose="020B0604020202020204" pitchFamily="34" charset="0"/>
            </a:endParaRPr>
          </a:p>
          <a:p>
            <a:endParaRPr lang="es-CU" dirty="0"/>
          </a:p>
        </p:txBody>
      </p:sp>
    </p:spTree>
    <p:extLst>
      <p:ext uri="{BB962C8B-B14F-4D97-AF65-F5344CB8AC3E}">
        <p14:creationId xmlns:p14="http://schemas.microsoft.com/office/powerpoint/2010/main" val="956095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761918" y="376523"/>
            <a:ext cx="2701204" cy="632006"/>
          </a:xfrm>
        </p:spPr>
        <p:txBody>
          <a:bodyPr>
            <a:normAutofit/>
          </a:bodyPr>
          <a:lstStyle/>
          <a:p>
            <a:pPr algn="just"/>
            <a:r>
              <a:rPr lang="es-CU" sz="2200" b="1" dirty="0" smtClean="0">
                <a:latin typeface="Arial" panose="020B0604020202020204" pitchFamily="34" charset="0"/>
                <a:cs typeface="Arial" panose="020B0604020202020204" pitchFamily="34" charset="0"/>
              </a:rPr>
              <a:t>GENERALIDADES:</a:t>
            </a:r>
            <a:endParaRPr lang="es-CU" sz="2200" b="1" dirty="0">
              <a:latin typeface="Arial" panose="020B0604020202020204" pitchFamily="34" charset="0"/>
              <a:cs typeface="Arial" panose="020B0604020202020204" pitchFamily="34" charset="0"/>
            </a:endParaRPr>
          </a:p>
        </p:txBody>
      </p:sp>
      <p:sp>
        <p:nvSpPr>
          <p:cNvPr id="3" name="Marcador de contenido 2"/>
          <p:cNvSpPr>
            <a:spLocks noGrp="1"/>
          </p:cNvSpPr>
          <p:nvPr>
            <p:ph idx="1"/>
          </p:nvPr>
        </p:nvSpPr>
        <p:spPr>
          <a:xfrm>
            <a:off x="295835" y="1008529"/>
            <a:ext cx="11510683" cy="5168434"/>
          </a:xfrm>
        </p:spPr>
        <p:txBody>
          <a:bodyPr>
            <a:normAutofit fontScale="55000" lnSpcReduction="20000"/>
          </a:bodyPr>
          <a:lstStyle/>
          <a:p>
            <a:pPr algn="just"/>
            <a:endParaRPr lang="es-ES" dirty="0" smtClean="0">
              <a:latin typeface="Arial" panose="020B0604020202020204" pitchFamily="34" charset="0"/>
              <a:cs typeface="Arial" panose="020B0604020202020204" pitchFamily="34" charset="0"/>
            </a:endParaRPr>
          </a:p>
          <a:p>
            <a:pPr algn="just"/>
            <a:r>
              <a:rPr lang="es-ES" sz="3600" dirty="0" smtClean="0">
                <a:latin typeface="Arial" panose="020B0604020202020204" pitchFamily="34" charset="0"/>
                <a:cs typeface="Arial" panose="020B0604020202020204" pitchFamily="34" charset="0"/>
              </a:rPr>
              <a:t>Al </a:t>
            </a:r>
            <a:r>
              <a:rPr lang="es-ES" sz="3600" dirty="0">
                <a:latin typeface="Arial" panose="020B0604020202020204" pitchFamily="34" charset="0"/>
                <a:cs typeface="Arial" panose="020B0604020202020204" pitchFamily="34" charset="0"/>
              </a:rPr>
              <a:t>juicio se llega, luego que la acusación y la defensa han planteado sus respectivas posiciones (calificaciones provisionales), ofreciendo los medios de pruebas en mérito a sus intereses. </a:t>
            </a:r>
            <a:endParaRPr lang="es-ES" sz="3600" dirty="0" smtClean="0">
              <a:latin typeface="Arial" panose="020B0604020202020204" pitchFamily="34" charset="0"/>
              <a:cs typeface="Arial" panose="020B0604020202020204" pitchFamily="34" charset="0"/>
            </a:endParaRPr>
          </a:p>
          <a:p>
            <a:pPr algn="just"/>
            <a:r>
              <a:rPr lang="es-ES" sz="3600" dirty="0" smtClean="0">
                <a:latin typeface="Arial" panose="020B0604020202020204" pitchFamily="34" charset="0"/>
                <a:cs typeface="Arial" panose="020B0604020202020204" pitchFamily="34" charset="0"/>
              </a:rPr>
              <a:t>Es presencial (salvo necesidad: videoconferencia).</a:t>
            </a:r>
          </a:p>
          <a:p>
            <a:pPr algn="just"/>
            <a:r>
              <a:rPr lang="es-ES" sz="3600" dirty="0" smtClean="0">
                <a:latin typeface="Arial" panose="020B0604020202020204" pitchFamily="34" charset="0"/>
                <a:cs typeface="Arial" panose="020B0604020202020204" pitchFamily="34" charset="0"/>
              </a:rPr>
              <a:t>Se realiza en las sedes de los tribunales (salvo excepciones legales), acompañado de la bandera y el escudo nacional.</a:t>
            </a:r>
          </a:p>
          <a:p>
            <a:pPr algn="just"/>
            <a:r>
              <a:rPr lang="es-ES" sz="3600" dirty="0" smtClean="0">
                <a:latin typeface="Arial" panose="020B0604020202020204" pitchFamily="34" charset="0"/>
                <a:cs typeface="Arial" panose="020B0604020202020204" pitchFamily="34" charset="0"/>
              </a:rPr>
              <a:t>El </a:t>
            </a:r>
            <a:r>
              <a:rPr lang="es-ES" sz="3600" dirty="0">
                <a:latin typeface="Arial" panose="020B0604020202020204" pitchFamily="34" charset="0"/>
                <a:cs typeface="Arial" panose="020B0604020202020204" pitchFamily="34" charset="0"/>
              </a:rPr>
              <a:t>Tribunal convoca al juicio o debate (modo más natural de resolver los conflictos en materia penal), para ante los mismos jueces, en forma pública y continua, empleando la palabra como vía de comunicación, se produzca una discusión o controversia, dentro de un marco formalizado y garantizado por la transparencia, en busca de la verdad histórica, y cuyo producto genuino es la sentencia</a:t>
            </a:r>
            <a:r>
              <a:rPr lang="es-ES" sz="3600" dirty="0" smtClean="0">
                <a:latin typeface="Arial" panose="020B0604020202020204" pitchFamily="34" charset="0"/>
                <a:cs typeface="Arial" panose="020B0604020202020204" pitchFamily="34" charset="0"/>
              </a:rPr>
              <a:t>.</a:t>
            </a:r>
          </a:p>
          <a:p>
            <a:pPr algn="just">
              <a:tabLst>
                <a:tab pos="5486400" algn="l"/>
              </a:tabLst>
            </a:pPr>
            <a:r>
              <a:rPr lang="es-ES" sz="3600" dirty="0" smtClean="0">
                <a:latin typeface="Arial" panose="020B0604020202020204" pitchFamily="34" charset="0"/>
                <a:cs typeface="Arial" panose="020B0604020202020204" pitchFamily="34" charset="0"/>
              </a:rPr>
              <a:t>Se realiza el día y la hora notificadas, cualquier incidencia se le informa de inmediato a las partes.</a:t>
            </a:r>
          </a:p>
          <a:p>
            <a:pPr algn="just">
              <a:tabLst>
                <a:tab pos="5486400" algn="l"/>
              </a:tabLst>
            </a:pPr>
            <a:r>
              <a:rPr lang="es-ES" sz="3600" dirty="0" smtClean="0">
                <a:latin typeface="Arial" panose="020B0604020202020204" pitchFamily="34" charset="0"/>
                <a:cs typeface="Arial" panose="020B0604020202020204" pitchFamily="34" charset="0"/>
              </a:rPr>
              <a:t>Se Interroga esencialmente de pie ante los jueces. Pueden auxiliarse de peritos interpretes en caso de discapacidad u otro </a:t>
            </a:r>
            <a:r>
              <a:rPr lang="es-ES" sz="3600" dirty="0" err="1" smtClean="0">
                <a:latin typeface="Arial" panose="020B0604020202020204" pitchFamily="34" charset="0"/>
                <a:cs typeface="Arial" panose="020B0604020202020204" pitchFamily="34" charset="0"/>
              </a:rPr>
              <a:t>ideoma</a:t>
            </a:r>
            <a:r>
              <a:rPr lang="es-ES" sz="3600" dirty="0" smtClean="0">
                <a:latin typeface="Arial" panose="020B0604020202020204" pitchFamily="34" charset="0"/>
                <a:cs typeface="Arial" panose="020B0604020202020204" pitchFamily="34" charset="0"/>
              </a:rPr>
              <a:t>.</a:t>
            </a:r>
          </a:p>
          <a:p>
            <a:pPr algn="just">
              <a:tabLst>
                <a:tab pos="5486400" algn="l"/>
              </a:tabLst>
            </a:pPr>
            <a:r>
              <a:rPr lang="es-ES" sz="3600" dirty="0" smtClean="0">
                <a:latin typeface="Arial" panose="020B0604020202020204" pitchFamily="34" charset="0"/>
                <a:cs typeface="Arial" panose="020B0604020202020204" pitchFamily="34" charset="0"/>
              </a:rPr>
              <a:t>De la celebración del juicio oral se extiende acta, que luego firman las partes.</a:t>
            </a:r>
          </a:p>
          <a:p>
            <a:pPr algn="just">
              <a:tabLst>
                <a:tab pos="5486400" algn="l"/>
              </a:tabLst>
            </a:pPr>
            <a:r>
              <a:rPr lang="es-ES" sz="3600" dirty="0" smtClean="0">
                <a:latin typeface="Arial" panose="020B0604020202020204" pitchFamily="34" charset="0"/>
                <a:cs typeface="Arial" panose="020B0604020202020204" pitchFamily="34" charset="0"/>
              </a:rPr>
              <a:t>Las piezas de convicción son exhibidas si se solicitara al Tribunal.</a:t>
            </a:r>
            <a:endParaRPr lang="es-US" dirty="0"/>
          </a:p>
        </p:txBody>
      </p:sp>
    </p:spTree>
    <p:extLst>
      <p:ext uri="{BB962C8B-B14F-4D97-AF65-F5344CB8AC3E}">
        <p14:creationId xmlns:p14="http://schemas.microsoft.com/office/powerpoint/2010/main" val="2308384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422123" y="336176"/>
            <a:ext cx="7488357" cy="591671"/>
          </a:xfrm>
        </p:spPr>
        <p:txBody>
          <a:bodyPr>
            <a:normAutofit/>
          </a:bodyPr>
          <a:lstStyle/>
          <a:p>
            <a:pPr algn="just"/>
            <a:r>
              <a:rPr lang="es-ES" sz="2400" b="1" dirty="0">
                <a:latin typeface="Arial" panose="020B0604020202020204" pitchFamily="34" charset="0"/>
                <a:cs typeface="Arial" panose="020B0604020202020204" pitchFamily="34" charset="0"/>
              </a:rPr>
              <a:t>Principios </a:t>
            </a:r>
            <a:r>
              <a:rPr lang="es-ES" sz="2400" b="1" dirty="0" smtClean="0">
                <a:latin typeface="Arial" panose="020B0604020202020204" pitchFamily="34" charset="0"/>
                <a:cs typeface="Arial" panose="020B0604020202020204" pitchFamily="34" charset="0"/>
              </a:rPr>
              <a:t>rigen </a:t>
            </a:r>
            <a:r>
              <a:rPr lang="es-ES" sz="2400" b="1" dirty="0">
                <a:latin typeface="Arial" panose="020B0604020202020204" pitchFamily="34" charset="0"/>
                <a:cs typeface="Arial" panose="020B0604020202020204" pitchFamily="34" charset="0"/>
              </a:rPr>
              <a:t>en la celebración del juicio oral</a:t>
            </a:r>
            <a:r>
              <a:rPr lang="es-ES" sz="2400" b="1" dirty="0" smtClean="0">
                <a:latin typeface="Arial" panose="020B0604020202020204" pitchFamily="34" charset="0"/>
                <a:cs typeface="Arial" panose="020B0604020202020204" pitchFamily="34" charset="0"/>
              </a:rPr>
              <a:t>.</a:t>
            </a:r>
            <a:endParaRPr lang="es-CU" sz="2200" dirty="0">
              <a:latin typeface="Arial" panose="020B0604020202020204" pitchFamily="34" charset="0"/>
              <a:cs typeface="Arial" panose="020B0604020202020204" pitchFamily="34" charset="0"/>
            </a:endParaRPr>
          </a:p>
        </p:txBody>
      </p:sp>
      <p:sp>
        <p:nvSpPr>
          <p:cNvPr id="5" name="Marcador de contenido 4"/>
          <p:cNvSpPr>
            <a:spLocks noGrp="1"/>
          </p:cNvSpPr>
          <p:nvPr>
            <p:ph idx="1"/>
          </p:nvPr>
        </p:nvSpPr>
        <p:spPr>
          <a:xfrm>
            <a:off x="596841" y="1199484"/>
            <a:ext cx="11250017" cy="5456810"/>
          </a:xfrm>
        </p:spPr>
        <p:txBody>
          <a:bodyPr>
            <a:noAutofit/>
          </a:bodyPr>
          <a:lstStyle/>
          <a:p>
            <a:pPr marL="0" lvl="0" indent="0" algn="just">
              <a:buNone/>
              <a:tabLst>
                <a:tab pos="228600" algn="l"/>
              </a:tabLst>
            </a:pPr>
            <a:r>
              <a:rPr lang="es-ES" b="1" dirty="0" smtClean="0">
                <a:latin typeface="Arial" panose="020B0604020202020204" pitchFamily="34" charset="0"/>
                <a:cs typeface="Arial" panose="020B0604020202020204" pitchFamily="34" charset="0"/>
              </a:rPr>
              <a:t>1.Publicidad </a:t>
            </a:r>
            <a:r>
              <a:rPr lang="es-ES" b="1" dirty="0">
                <a:latin typeface="Arial" panose="020B0604020202020204" pitchFamily="34" charset="0"/>
                <a:cs typeface="Arial" panose="020B0604020202020204" pitchFamily="34" charset="0"/>
              </a:rPr>
              <a:t>de los debates: </a:t>
            </a:r>
            <a:r>
              <a:rPr lang="es-ES" dirty="0">
                <a:latin typeface="Arial" panose="020B0604020202020204" pitchFamily="34" charset="0"/>
                <a:cs typeface="Arial" panose="020B0604020202020204" pitchFamily="34" charset="0"/>
              </a:rPr>
              <a:t>Como regla los debates son públicos, cualquier persona tiene la posibilidad de presenciar su desarrollo total. La ley establece excepciones éstas son: " razones de seguridad estatal, moralidad, orden público o el respeto debido a la persona ofendida por el delito o a sus familiares</a:t>
            </a:r>
            <a:r>
              <a:rPr lang="es-ES" dirty="0" smtClean="0">
                <a:latin typeface="Arial" panose="020B0604020202020204" pitchFamily="34" charset="0"/>
                <a:cs typeface="Arial" panose="020B0604020202020204" pitchFamily="34" charset="0"/>
              </a:rPr>
              <a:t>".</a:t>
            </a:r>
            <a:endParaRPr lang="es-ES" dirty="0">
              <a:latin typeface="Arial" panose="020B0604020202020204" pitchFamily="34" charset="0"/>
              <a:cs typeface="Arial" panose="020B0604020202020204" pitchFamily="34" charset="0"/>
            </a:endParaRPr>
          </a:p>
          <a:p>
            <a:pPr marL="0" lvl="0" indent="0" algn="just">
              <a:buNone/>
            </a:pPr>
            <a:r>
              <a:rPr lang="es-ES" dirty="0" smtClean="0">
                <a:latin typeface="Arial" panose="020B0604020202020204" pitchFamily="34" charset="0"/>
                <a:cs typeface="Arial" panose="020B0604020202020204" pitchFamily="34" charset="0"/>
              </a:rPr>
              <a:t>La </a:t>
            </a:r>
            <a:r>
              <a:rPr lang="es-ES" dirty="0">
                <a:latin typeface="Arial" panose="020B0604020202020204" pitchFamily="34" charset="0"/>
                <a:cs typeface="Arial" panose="020B0604020202020204" pitchFamily="34" charset="0"/>
              </a:rPr>
              <a:t>decisión del Tribunal de celebrar el juicio a puertas cerradas, puede adoptarse antes de comenzar el juicio (se dictará un auto fundando las razones) o en el curso de las sesiones (aquí se hará constar en el acta), y puede acordarse de oficio o a requerimiento de parte. </a:t>
            </a:r>
            <a:endParaRPr lang="es-ES" dirty="0" smtClean="0">
              <a:latin typeface="Arial" panose="020B0604020202020204" pitchFamily="34" charset="0"/>
              <a:cs typeface="Arial" panose="020B0604020202020204" pitchFamily="34" charset="0"/>
            </a:endParaRPr>
          </a:p>
          <a:p>
            <a:pPr marL="0" lvl="0" indent="0" algn="just">
              <a:buNone/>
            </a:pPr>
            <a:r>
              <a:rPr lang="es-ES" dirty="0" smtClean="0">
                <a:latin typeface="Arial" panose="020B0604020202020204" pitchFamily="34" charset="0"/>
                <a:cs typeface="Arial" panose="020B0604020202020204" pitchFamily="34" charset="0"/>
              </a:rPr>
              <a:t>El </a:t>
            </a:r>
            <a:r>
              <a:rPr lang="es-ES" dirty="0">
                <a:latin typeface="Arial" panose="020B0604020202020204" pitchFamily="34" charset="0"/>
                <a:cs typeface="Arial" panose="020B0604020202020204" pitchFamily="34" charset="0"/>
              </a:rPr>
              <a:t>juicio es también realizable a puertas cerradas de forma parcial, es decir, sólo la parte que interese por aconsejarlo las circunstancias. </a:t>
            </a:r>
            <a:endParaRPr lang="es-ES" dirty="0">
              <a:latin typeface="Arial" panose="020B0604020202020204" pitchFamily="34" charset="0"/>
              <a:cs typeface="Arial" panose="020B0604020202020204" pitchFamily="34" charset="0"/>
            </a:endParaRPr>
          </a:p>
          <a:p>
            <a:pPr marL="0" lvl="0" indent="0" algn="just">
              <a:buNone/>
            </a:pPr>
            <a:r>
              <a:rPr lang="es-ES" dirty="0" smtClean="0">
                <a:latin typeface="Arial" panose="020B0604020202020204" pitchFamily="34" charset="0"/>
                <a:cs typeface="Arial" panose="020B0604020202020204" pitchFamily="34" charset="0"/>
              </a:rPr>
              <a:t>La  </a:t>
            </a:r>
            <a:r>
              <a:rPr lang="es-ES" dirty="0">
                <a:latin typeface="Arial" panose="020B0604020202020204" pitchFamily="34" charset="0"/>
                <a:cs typeface="Arial" panose="020B0604020202020204" pitchFamily="34" charset="0"/>
              </a:rPr>
              <a:t>publicidad  de  los debates permite  el control popular  sobre la   administración de justicia, y contribuye a asegurar la confianza de la sociedad en ésta. También cumple una función educadora. </a:t>
            </a:r>
          </a:p>
          <a:p>
            <a:pPr marL="0" lvl="0" indent="0" algn="just">
              <a:buNone/>
            </a:pPr>
            <a:r>
              <a:rPr lang="es-ES" dirty="0" smtClean="0">
                <a:latin typeface="Arial" panose="020B0604020202020204" pitchFamily="34" charset="0"/>
                <a:cs typeface="Arial" panose="020B0604020202020204" pitchFamily="34" charset="0"/>
              </a:rPr>
              <a:t>Ejemplo: </a:t>
            </a:r>
            <a:r>
              <a:rPr lang="es-ES" dirty="0">
                <a:latin typeface="Arial" panose="020B0604020202020204" pitchFamily="34" charset="0"/>
                <a:cs typeface="Arial" panose="020B0604020202020204" pitchFamily="34" charset="0"/>
              </a:rPr>
              <a:t>La declaración de un testigo hará referencia a la moral de la víctima o victimario; entonces sólo este testimonio se recibe a puertas cerradas. </a:t>
            </a:r>
            <a:endParaRPr lang="x-none" dirty="0">
              <a:latin typeface="Arial" panose="020B0604020202020204" pitchFamily="34" charset="0"/>
              <a:cs typeface="Arial" panose="020B0604020202020204" pitchFamily="34" charset="0"/>
            </a:endParaRPr>
          </a:p>
          <a:p>
            <a:pPr marL="0" indent="0" algn="just">
              <a:spcAft>
                <a:spcPts val="0"/>
              </a:spcAft>
              <a:buNone/>
            </a:pPr>
            <a:r>
              <a:rPr lang="es-ES" b="1" dirty="0" smtClean="0">
                <a:latin typeface="Arial" panose="020B0604020202020204" pitchFamily="34" charset="0"/>
                <a:ea typeface="Times New Roman" panose="02020603050405020304" pitchFamily="18" charset="0"/>
                <a:cs typeface="Arial" panose="020B0604020202020204" pitchFamily="34" charset="0"/>
              </a:rPr>
              <a:t>2</a:t>
            </a:r>
            <a:r>
              <a:rPr lang="es-ES" b="1" dirty="0">
                <a:latin typeface="Arial" panose="020B0604020202020204" pitchFamily="34" charset="0"/>
                <a:ea typeface="Times New Roman" panose="02020603050405020304" pitchFamily="18" charset="0"/>
                <a:cs typeface="Arial" panose="020B0604020202020204" pitchFamily="34" charset="0"/>
              </a:rPr>
              <a:t>. Inmediación:   </a:t>
            </a:r>
            <a:r>
              <a:rPr lang="es-ES" dirty="0">
                <a:latin typeface="Arial" panose="020B0604020202020204" pitchFamily="34" charset="0"/>
                <a:ea typeface="Times New Roman" panose="02020603050405020304" pitchFamily="18" charset="0"/>
                <a:cs typeface="Arial" panose="020B0604020202020204" pitchFamily="34" charset="0"/>
              </a:rPr>
              <a:t>Este   principio   está   constituido   por  la  relación  personal,   directa  e   ininterrumpida   del   Tribunal,  la Acusación  y   defensa  con  el  acusado y  los  órganos y fuentes de pruebas.     </a:t>
            </a:r>
          </a:p>
          <a:p>
            <a:pPr marL="0" indent="0" algn="just">
              <a:spcAft>
                <a:spcPts val="0"/>
              </a:spcAft>
              <a:buNone/>
            </a:pPr>
            <a:r>
              <a:rPr lang="es-ES" dirty="0">
                <a:latin typeface="Arial" panose="020B0604020202020204" pitchFamily="34" charset="0"/>
                <a:ea typeface="Times New Roman" panose="02020603050405020304" pitchFamily="18" charset="0"/>
                <a:cs typeface="Arial" panose="020B0604020202020204" pitchFamily="34" charset="0"/>
              </a:rPr>
              <a:t>Ejemplo: El Tribunal escucha directamente a los testigos y peritos sin intermediarios, inspecciona el lugar de los hechos</a:t>
            </a:r>
            <a:r>
              <a:rPr lang="es-ES" dirty="0" smtClean="0">
                <a:latin typeface="Arial" panose="020B0604020202020204" pitchFamily="34" charset="0"/>
                <a:ea typeface="Times New Roman" panose="02020603050405020304" pitchFamily="18" charset="0"/>
                <a:cs typeface="Arial" panose="020B0604020202020204" pitchFamily="34" charset="0"/>
              </a:rPr>
              <a:t>.</a:t>
            </a:r>
            <a:endParaRPr lang="es-CU"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9269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255494" y="760840"/>
            <a:ext cx="11618259" cy="5755422"/>
          </a:xfrm>
          <a:prstGeom prst="rect">
            <a:avLst/>
          </a:prstGeom>
        </p:spPr>
        <p:txBody>
          <a:bodyPr wrap="square">
            <a:spAutoFit/>
          </a:bodyPr>
          <a:lstStyle/>
          <a:p>
            <a:pPr lvl="0" indent="6350" algn="just">
              <a:spcAft>
                <a:spcPts val="0"/>
              </a:spcAft>
              <a:buFont typeface="+mj-lt"/>
              <a:buAutoNum type="arabicPeriod" startAt="3"/>
              <a:tabLst>
                <a:tab pos="571500" algn="l"/>
              </a:tabLst>
            </a:pPr>
            <a:r>
              <a:rPr lang="es-ES" sz="1600" b="1" dirty="0">
                <a:latin typeface="Arial" panose="020B0604020202020204" pitchFamily="34" charset="0"/>
                <a:ea typeface="Times New Roman" panose="02020603050405020304" pitchFamily="18" charset="0"/>
                <a:cs typeface="Arial" panose="020B0604020202020204" pitchFamily="34" charset="0"/>
              </a:rPr>
              <a:t>Concentración o continuidad:  </a:t>
            </a:r>
            <a:r>
              <a:rPr lang="es-ES" sz="1600" dirty="0">
                <a:latin typeface="Arial" panose="020B0604020202020204" pitchFamily="34" charset="0"/>
                <a:ea typeface="Times New Roman" panose="02020603050405020304" pitchFamily="18" charset="0"/>
                <a:cs typeface="Arial" panose="020B0604020202020204" pitchFamily="34" charset="0"/>
              </a:rPr>
              <a:t>El  juicio  es  un acto único que requiere la mayor aproximación temporal posible entre su inicio y la discusión de la sentencia, de manera que ésta se construya sobre la base del recuerdo que está en la memoria de los jueces de lo acaecido en sus distintos momentos</a:t>
            </a:r>
            <a:r>
              <a:rPr lang="es-ES" sz="1600" dirty="0" smtClean="0">
                <a:latin typeface="Arial" panose="020B0604020202020204" pitchFamily="34" charset="0"/>
                <a:ea typeface="Times New Roman" panose="02020603050405020304" pitchFamily="18" charset="0"/>
                <a:cs typeface="Arial" panose="020B0604020202020204" pitchFamily="34" charset="0"/>
              </a:rPr>
              <a:t>. </a:t>
            </a:r>
            <a:r>
              <a:rPr lang="es-ES" sz="1600" dirty="0">
                <a:latin typeface="Arial" panose="020B0604020202020204" pitchFamily="34" charset="0"/>
                <a:ea typeface="Times New Roman" panose="02020603050405020304" pitchFamily="18" charset="0"/>
                <a:cs typeface="Arial" panose="020B0604020202020204" pitchFamily="34" charset="0"/>
              </a:rPr>
              <a:t>La ley una relación de causales que autorizan la suspensión del juicio oral por un tiempo "no demasiado largo" una vez iniciado  (esta frase resulta ambigua y debe precisarse en una futura ley</a:t>
            </a:r>
            <a:r>
              <a:rPr lang="es-ES" sz="1600" dirty="0" smtClean="0">
                <a:latin typeface="Arial" panose="020B0604020202020204" pitchFamily="34" charset="0"/>
                <a:ea typeface="Times New Roman" panose="02020603050405020304" pitchFamily="18" charset="0"/>
                <a:cs typeface="Arial" panose="020B0604020202020204" pitchFamily="34" charset="0"/>
              </a:rPr>
              <a:t>).</a:t>
            </a:r>
          </a:p>
          <a:p>
            <a:pPr lvl="0" algn="just">
              <a:spcAft>
                <a:spcPts val="0"/>
              </a:spcAft>
              <a:tabLst>
                <a:tab pos="571500" algn="l"/>
              </a:tabLst>
            </a:pPr>
            <a:endParaRPr lang="es-ES" sz="1600" dirty="0">
              <a:latin typeface="Arial" panose="020B0604020202020204" pitchFamily="34" charset="0"/>
              <a:ea typeface="Times New Roman" panose="02020603050405020304" pitchFamily="18" charset="0"/>
              <a:cs typeface="Arial" panose="020B0604020202020204" pitchFamily="34" charset="0"/>
            </a:endParaRPr>
          </a:p>
          <a:p>
            <a:pPr lvl="0" indent="6350" algn="just">
              <a:spcAft>
                <a:spcPts val="0"/>
              </a:spcAft>
              <a:buFont typeface="+mj-lt"/>
              <a:buAutoNum type="arabicPeriod" startAt="3"/>
              <a:tabLst>
                <a:tab pos="571500" algn="l"/>
              </a:tabLst>
            </a:pPr>
            <a:r>
              <a:rPr lang="es-ES" sz="1600" b="1" dirty="0" smtClean="0">
                <a:latin typeface="Arial" panose="020B0604020202020204" pitchFamily="34" charset="0"/>
                <a:ea typeface="Times New Roman" panose="02020603050405020304" pitchFamily="18" charset="0"/>
                <a:cs typeface="Arial" panose="020B0604020202020204" pitchFamily="34" charset="0"/>
              </a:rPr>
              <a:t>Oralidad</a:t>
            </a:r>
            <a:r>
              <a:rPr lang="es-ES" sz="1600" b="1" dirty="0">
                <a:latin typeface="Arial" panose="020B0604020202020204" pitchFamily="34" charset="0"/>
                <a:ea typeface="Times New Roman" panose="02020603050405020304" pitchFamily="18" charset="0"/>
                <a:cs typeface="Arial" panose="020B0604020202020204" pitchFamily="34" charset="0"/>
              </a:rPr>
              <a:t>: </a:t>
            </a:r>
            <a:r>
              <a:rPr lang="es-ES" sz="1600" dirty="0">
                <a:latin typeface="Arial" panose="020B0604020202020204" pitchFamily="34" charset="0"/>
                <a:ea typeface="Times New Roman" panose="02020603050405020304" pitchFamily="18" charset="0"/>
                <a:cs typeface="Arial" panose="020B0604020202020204" pitchFamily="34" charset="0"/>
              </a:rPr>
              <a:t>Toda la actividad procesal en el juicio (actos de iniciación, producción de pruebas, instancias, informes, decisiones de mero trámite) se desarrolla en forma verbal</a:t>
            </a:r>
            <a:r>
              <a:rPr lang="es-ES" sz="1600" dirty="0" smtClean="0">
                <a:latin typeface="Arial" panose="020B0604020202020204" pitchFamily="34" charset="0"/>
                <a:ea typeface="Times New Roman" panose="02020603050405020304" pitchFamily="18" charset="0"/>
                <a:cs typeface="Arial" panose="020B0604020202020204" pitchFamily="34" charset="0"/>
              </a:rPr>
              <a:t>. </a:t>
            </a:r>
            <a:r>
              <a:rPr lang="es-ES" sz="1600" dirty="0">
                <a:latin typeface="Arial" panose="020B0604020202020204" pitchFamily="34" charset="0"/>
                <a:ea typeface="Times New Roman" panose="02020603050405020304" pitchFamily="18" charset="0"/>
                <a:cs typeface="Arial" panose="020B0604020202020204" pitchFamily="34" charset="0"/>
              </a:rPr>
              <a:t>Este principio permite o facilita los de publicidad, inmediación y concentración. Debe emplearse un lenguaje sencillo y comprensible por todos los </a:t>
            </a:r>
            <a:r>
              <a:rPr lang="es-ES" sz="1600" dirty="0" smtClean="0">
                <a:latin typeface="Arial" panose="020B0604020202020204" pitchFamily="34" charset="0"/>
                <a:ea typeface="Times New Roman" panose="02020603050405020304" pitchFamily="18" charset="0"/>
                <a:cs typeface="Arial" panose="020B0604020202020204" pitchFamily="34" charset="0"/>
              </a:rPr>
              <a:t>presentes.</a:t>
            </a:r>
          </a:p>
          <a:p>
            <a:pPr lvl="0" algn="just">
              <a:spcAft>
                <a:spcPts val="0"/>
              </a:spcAft>
              <a:tabLst>
                <a:tab pos="571500" algn="l"/>
              </a:tabLst>
            </a:pPr>
            <a:endParaRPr lang="es-ES" sz="1600" dirty="0" smtClean="0">
              <a:latin typeface="Arial" panose="020B0604020202020204" pitchFamily="34" charset="0"/>
              <a:ea typeface="Times New Roman" panose="02020603050405020304" pitchFamily="18" charset="0"/>
              <a:cs typeface="Arial" panose="020B0604020202020204" pitchFamily="34" charset="0"/>
            </a:endParaRPr>
          </a:p>
          <a:p>
            <a:pPr lvl="0" indent="6350" algn="just">
              <a:spcAft>
                <a:spcPts val="0"/>
              </a:spcAft>
              <a:buFont typeface="+mj-lt"/>
              <a:buAutoNum type="arabicPeriod" startAt="3"/>
              <a:tabLst>
                <a:tab pos="571500" algn="l"/>
              </a:tabLst>
            </a:pPr>
            <a:r>
              <a:rPr lang="es-ES" sz="1600" b="1" dirty="0" smtClean="0">
                <a:latin typeface="Arial" panose="020B0604020202020204" pitchFamily="34" charset="0"/>
                <a:ea typeface="Times New Roman" panose="02020603050405020304" pitchFamily="18" charset="0"/>
                <a:cs typeface="Arial" panose="020B0604020202020204" pitchFamily="34" charset="0"/>
              </a:rPr>
              <a:t>Contradicción</a:t>
            </a:r>
            <a:r>
              <a:rPr lang="es-ES" sz="1600" b="1" dirty="0">
                <a:latin typeface="Arial" panose="020B0604020202020204" pitchFamily="34" charset="0"/>
                <a:ea typeface="Times New Roman" panose="02020603050405020304" pitchFamily="18" charset="0"/>
                <a:cs typeface="Arial" panose="020B0604020202020204" pitchFamily="34" charset="0"/>
              </a:rPr>
              <a:t>: </a:t>
            </a:r>
            <a:r>
              <a:rPr lang="es-ES" sz="1600" dirty="0">
                <a:latin typeface="Arial" panose="020B0604020202020204" pitchFamily="34" charset="0"/>
                <a:ea typeface="Times New Roman" panose="02020603050405020304" pitchFamily="18" charset="0"/>
                <a:cs typeface="Arial" panose="020B0604020202020204" pitchFamily="34" charset="0"/>
              </a:rPr>
              <a:t>Tiene su base en la plena igualdad de las partes. Corresponde a la </a:t>
            </a:r>
            <a:r>
              <a:rPr lang="es-ES" sz="1600" dirty="0" smtClean="0">
                <a:latin typeface="Arial" panose="020B0604020202020204" pitchFamily="34" charset="0"/>
                <a:ea typeface="Times New Roman" panose="02020603050405020304" pitchFamily="18" charset="0"/>
                <a:cs typeface="Arial" panose="020B0604020202020204" pitchFamily="34" charset="0"/>
              </a:rPr>
              <a:t>acusación </a:t>
            </a:r>
            <a:r>
              <a:rPr lang="es-ES" sz="1600" dirty="0">
                <a:latin typeface="Arial" panose="020B0604020202020204" pitchFamily="34" charset="0"/>
                <a:ea typeface="Times New Roman" panose="02020603050405020304" pitchFamily="18" charset="0"/>
                <a:cs typeface="Arial" panose="020B0604020202020204" pitchFamily="34" charset="0"/>
              </a:rPr>
              <a:t>la demostración de la verdad de su imputación y la destrucción, en su caso, del estado de inocencia. Ella ha de demostrar mediante la producción de la prueba que propuso los hechos objeto del proceso. La Defensa en representación del acusado propondrá pruebas de </a:t>
            </a:r>
            <a:r>
              <a:rPr lang="es-ES" sz="1600" dirty="0" smtClean="0">
                <a:latin typeface="Arial" panose="020B0604020202020204" pitchFamily="34" charset="0"/>
                <a:ea typeface="Times New Roman" panose="02020603050405020304" pitchFamily="18" charset="0"/>
                <a:cs typeface="Arial" panose="020B0604020202020204" pitchFamily="34" charset="0"/>
              </a:rPr>
              <a:t>descargo y </a:t>
            </a:r>
            <a:r>
              <a:rPr lang="es-ES" sz="1600" dirty="0">
                <a:latin typeface="Arial" panose="020B0604020202020204" pitchFamily="34" charset="0"/>
                <a:ea typeface="Times New Roman" panose="02020603050405020304" pitchFamily="18" charset="0"/>
                <a:cs typeface="Arial" panose="020B0604020202020204" pitchFamily="34" charset="0"/>
              </a:rPr>
              <a:t>buscará para éste la solución más favorable del caso penal, dentro del marco de la ley. Ambos poseen la facultad de controlar el ingreso al juicio de las respectivas clases de elementos probatorios y la posibilidad de argumentar sobre su eficacia </a:t>
            </a:r>
            <a:r>
              <a:rPr lang="es-ES" sz="1600" dirty="0" err="1">
                <a:latin typeface="Arial" panose="020B0604020202020204" pitchFamily="34" charset="0"/>
                <a:ea typeface="Times New Roman" panose="02020603050405020304" pitchFamily="18" charset="0"/>
                <a:cs typeface="Arial" panose="020B0604020202020204" pitchFamily="34" charset="0"/>
              </a:rPr>
              <a:t>conviccional</a:t>
            </a:r>
            <a:r>
              <a:rPr lang="es-ES" sz="1600" dirty="0">
                <a:latin typeface="Arial" panose="020B0604020202020204" pitchFamily="34" charset="0"/>
                <a:ea typeface="Times New Roman" panose="02020603050405020304" pitchFamily="18" charset="0"/>
                <a:cs typeface="Arial" panose="020B0604020202020204" pitchFamily="34" charset="0"/>
              </a:rPr>
              <a:t>. La contradicción, como regla, tiene su máxima expresión en los alegatos orales finales (informes). Las partes deberán litigar con lealtad, observando en el debate un comportamiento ético irreprochable</a:t>
            </a:r>
            <a:r>
              <a:rPr lang="es-ES" sz="1600" dirty="0" smtClean="0">
                <a:latin typeface="Arial" panose="020B0604020202020204" pitchFamily="34" charset="0"/>
                <a:ea typeface="Times New Roman" panose="02020603050405020304" pitchFamily="18" charset="0"/>
                <a:cs typeface="Arial" panose="020B0604020202020204" pitchFamily="34" charset="0"/>
              </a:rPr>
              <a:t>.</a:t>
            </a:r>
          </a:p>
          <a:p>
            <a:pPr lvl="0" algn="just">
              <a:spcAft>
                <a:spcPts val="0"/>
              </a:spcAft>
              <a:tabLst>
                <a:tab pos="571500" algn="l"/>
              </a:tabLst>
            </a:pPr>
            <a:endParaRPr lang="es-ES" sz="1600" dirty="0" smtClean="0">
              <a:latin typeface="Arial" panose="020B0604020202020204" pitchFamily="34" charset="0"/>
              <a:ea typeface="Times New Roman" panose="02020603050405020304" pitchFamily="18" charset="0"/>
              <a:cs typeface="Arial" panose="020B0604020202020204" pitchFamily="34" charset="0"/>
            </a:endParaRPr>
          </a:p>
          <a:p>
            <a:pPr indent="6350" algn="just">
              <a:buFont typeface="+mj-lt"/>
              <a:buAutoNum type="arabicPeriod" startAt="3"/>
              <a:tabLst>
                <a:tab pos="571500" algn="l"/>
              </a:tabLst>
            </a:pPr>
            <a:r>
              <a:rPr lang="es-ES" sz="1600" b="1" dirty="0" smtClean="0">
                <a:latin typeface="Arial" panose="020B0604020202020204" pitchFamily="34" charset="0"/>
                <a:ea typeface="Times New Roman" panose="02020603050405020304" pitchFamily="18" charset="0"/>
                <a:cs typeface="Arial" panose="020B0604020202020204" pitchFamily="34" charset="0"/>
              </a:rPr>
              <a:t> </a:t>
            </a:r>
            <a:r>
              <a:rPr lang="es-ES" sz="1600" b="1" dirty="0">
                <a:latin typeface="Arial" panose="020B0604020202020204" pitchFamily="34" charset="0"/>
                <a:ea typeface="Times New Roman" panose="02020603050405020304" pitchFamily="18" charset="0"/>
                <a:cs typeface="Arial" panose="020B0604020202020204" pitchFamily="34" charset="0"/>
              </a:rPr>
              <a:t>Identidad física del Juez: </a:t>
            </a:r>
            <a:r>
              <a:rPr lang="es-ES" sz="1600" dirty="0" smtClean="0">
                <a:latin typeface="Arial" panose="020B0604020202020204" pitchFamily="34" charset="0"/>
                <a:ea typeface="Times New Roman" panose="02020603050405020304" pitchFamily="18" charset="0"/>
                <a:cs typeface="Arial" panose="020B0604020202020204" pitchFamily="34" charset="0"/>
              </a:rPr>
              <a:t>El </a:t>
            </a:r>
            <a:r>
              <a:rPr lang="es-ES" sz="1600" dirty="0">
                <a:latin typeface="Arial" panose="020B0604020202020204" pitchFamily="34" charset="0"/>
                <a:ea typeface="Times New Roman" panose="02020603050405020304" pitchFamily="18" charset="0"/>
                <a:cs typeface="Arial" panose="020B0604020202020204" pitchFamily="34" charset="0"/>
              </a:rPr>
              <a:t>Tribunal del juicio estará integrado por los mismos jueces, desde su inicio hasta la elaboración de la sentencia. Sólo el Juez que presenció el debate (actos de iniciación, declaración del acusado, producción de pruebas, calificación definitiva, informes finales y última palabra del acusado) está legitimado para intervenir en la solución del caso penal mediante el dictado de sentencia. No es en cambio obligatorio que la persona del fiscal o el defensor sea la misma a todo lo largo del juicio, no obstante su reemplazo no resulta aconsejable por los inconvenientes que trae, tanto para la actividad acusatoria como defensiva, y sólo se hará en excepcionales casos</a:t>
            </a:r>
            <a:r>
              <a:rPr lang="es-ES" sz="1600" dirty="0" smtClean="0">
                <a:latin typeface="Arial" panose="020B0604020202020204" pitchFamily="34" charset="0"/>
                <a:ea typeface="Times New Roman" panose="02020603050405020304" pitchFamily="18" charset="0"/>
                <a:cs typeface="Arial" panose="020B0604020202020204" pitchFamily="34" charset="0"/>
              </a:rPr>
              <a:t>.</a:t>
            </a:r>
            <a:r>
              <a:rPr lang="es-ES" sz="1600" dirty="0">
                <a:latin typeface="Times New Roman" panose="02020603050405020304" pitchFamily="18" charset="0"/>
                <a:ea typeface="Times New Roman" panose="02020603050405020304" pitchFamily="18" charset="0"/>
              </a:rPr>
              <a:t> </a:t>
            </a:r>
            <a:endParaRPr lang="x-none" sz="1600" dirty="0">
              <a:effectLst/>
              <a:latin typeface="Times New Roman" panose="02020603050405020304" pitchFamily="18" charset="0"/>
              <a:ea typeface="Times New Roman" panose="02020603050405020304" pitchFamily="18" charset="0"/>
            </a:endParaRPr>
          </a:p>
        </p:txBody>
      </p:sp>
      <p:sp>
        <p:nvSpPr>
          <p:cNvPr id="5" name="Título 1"/>
          <p:cNvSpPr txBox="1">
            <a:spLocks/>
          </p:cNvSpPr>
          <p:nvPr/>
        </p:nvSpPr>
        <p:spPr>
          <a:xfrm>
            <a:off x="2422123" y="242047"/>
            <a:ext cx="7488357" cy="60511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s-ES" sz="2400" b="1" smtClean="0">
                <a:latin typeface="Arial" panose="020B0604020202020204" pitchFamily="34" charset="0"/>
                <a:cs typeface="Arial" panose="020B0604020202020204" pitchFamily="34" charset="0"/>
              </a:rPr>
              <a:t>Principios rigen en la celebración del juicio oral.</a:t>
            </a:r>
            <a:endParaRPr lang="es-CU"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01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40677" y="424305"/>
            <a:ext cx="11896577" cy="5970865"/>
          </a:xfrm>
          <a:prstGeom prst="rect">
            <a:avLst/>
          </a:prstGeom>
        </p:spPr>
        <p:txBody>
          <a:bodyPr wrap="square">
            <a:spAutoFit/>
          </a:bodyPr>
          <a:lstStyle/>
          <a:p>
            <a:pPr marL="342900" algn="ctr">
              <a:spcAft>
                <a:spcPts val="0"/>
              </a:spcAft>
            </a:pPr>
            <a:r>
              <a:rPr lang="es-ES" sz="2200" b="1" dirty="0" smtClean="0">
                <a:effectLst/>
                <a:latin typeface="Arial" panose="020B0604020202020204" pitchFamily="34" charset="0"/>
                <a:ea typeface="Times New Roman" panose="02020603050405020304" pitchFamily="18" charset="0"/>
                <a:cs typeface="Arial" panose="020B0604020202020204" pitchFamily="34" charset="0"/>
              </a:rPr>
              <a:t>Estructura general del Juicio Oral:</a:t>
            </a:r>
            <a:endParaRPr lang="x-none" sz="2200" b="1" dirty="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b="1" dirty="0">
                <a:effectLst/>
                <a:latin typeface="Arial" panose="020B0604020202020204" pitchFamily="34" charset="0"/>
                <a:ea typeface="Times New Roman" panose="02020603050405020304" pitchFamily="18" charset="0"/>
                <a:cs typeface="Arial" panose="020B0604020202020204" pitchFamily="34" charset="0"/>
              </a:rPr>
              <a:t>Primero:</a:t>
            </a:r>
            <a:r>
              <a:rPr lang="es-ES" sz="2000" dirty="0">
                <a:effectLst/>
                <a:latin typeface="Arial" panose="020B0604020202020204" pitchFamily="34" charset="0"/>
                <a:ea typeface="Times New Roman" panose="02020603050405020304" pitchFamily="18" charset="0"/>
                <a:cs typeface="Arial" panose="020B0604020202020204" pitchFamily="34" charset="0"/>
              </a:rPr>
              <a:t>  Actos   de   iniciación,   que   comprende,   entre   otros,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la presentación de los jueces, el  </a:t>
            </a:r>
            <a:r>
              <a:rPr lang="es-ES" sz="2000" dirty="0">
                <a:effectLst/>
                <a:latin typeface="Arial" panose="020B0604020202020204" pitchFamily="34" charset="0"/>
                <a:ea typeface="Times New Roman" panose="02020603050405020304" pitchFamily="18" charset="0"/>
                <a:cs typeface="Arial" panose="020B0604020202020204" pitchFamily="34" charset="0"/>
              </a:rPr>
              <a:t>momento   para   establecer   la  recusación,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la  </a:t>
            </a:r>
            <a:r>
              <a:rPr lang="es-ES" sz="2000" dirty="0">
                <a:effectLst/>
                <a:latin typeface="Arial" panose="020B0604020202020204" pitchFamily="34" charset="0"/>
                <a:ea typeface="Times New Roman" panose="02020603050405020304" pitchFamily="18" charset="0"/>
                <a:cs typeface="Arial" panose="020B0604020202020204" pitchFamily="34" charset="0"/>
              </a:rPr>
              <a:t>dación   de   cuenta   del    hecho    objeto  del  proceso  y  la lectura de los escritos de calificación.</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b="1" dirty="0">
                <a:effectLst/>
                <a:latin typeface="Arial" panose="020B0604020202020204" pitchFamily="34" charset="0"/>
                <a:ea typeface="Times New Roman" panose="02020603050405020304" pitchFamily="18" charset="0"/>
                <a:cs typeface="Arial" panose="020B0604020202020204" pitchFamily="34" charset="0"/>
              </a:rPr>
              <a:t>Segundo:</a:t>
            </a:r>
            <a:r>
              <a:rPr lang="es-ES" sz="2000" dirty="0">
                <a:effectLst/>
                <a:latin typeface="Arial" panose="020B0604020202020204" pitchFamily="34" charset="0"/>
                <a:ea typeface="Times New Roman" panose="02020603050405020304" pitchFamily="18" charset="0"/>
                <a:cs typeface="Arial" panose="020B0604020202020204" pitchFamily="34" charset="0"/>
              </a:rPr>
              <a:t> Declaración del acusado, si éste lo considerase conveniente</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 Posible conformidad con la acusación (artículos 488 al 491, LPP)</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b="1" dirty="0" smtClean="0">
                <a:effectLst/>
                <a:latin typeface="Arial" panose="020B0604020202020204" pitchFamily="34" charset="0"/>
                <a:ea typeface="Times New Roman" panose="02020603050405020304" pitchFamily="18" charset="0"/>
                <a:cs typeface="Arial" panose="020B0604020202020204" pitchFamily="34" charset="0"/>
              </a:rPr>
              <a:t>Tercero:</a:t>
            </a:r>
            <a:r>
              <a:rPr lang="es-ES" sz="2000" dirty="0">
                <a:latin typeface="Arial" panose="020B0604020202020204" pitchFamily="34" charset="0"/>
                <a:ea typeface="Times New Roman" panose="02020603050405020304" pitchFamily="18" charset="0"/>
                <a:cs typeface="Arial" panose="020B0604020202020204" pitchFamily="34" charset="0"/>
              </a:rPr>
              <a:t> </a:t>
            </a:r>
            <a:r>
              <a:rPr lang="es-ES" sz="2000" dirty="0" smtClean="0">
                <a:latin typeface="Arial" panose="020B0604020202020204" pitchFamily="34" charset="0"/>
                <a:ea typeface="Times New Roman" panose="02020603050405020304" pitchFamily="18" charset="0"/>
                <a:cs typeface="Arial" panose="020B0604020202020204" pitchFamily="34" charset="0"/>
              </a:rPr>
              <a:t>Admitidas los medios de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prueba </a:t>
            </a:r>
            <a:r>
              <a:rPr lang="es-ES" sz="2000" dirty="0">
                <a:effectLst/>
                <a:latin typeface="Arial" panose="020B0604020202020204" pitchFamily="34" charset="0"/>
                <a:ea typeface="Times New Roman" panose="02020603050405020304" pitchFamily="18" charset="0"/>
                <a:cs typeface="Arial" panose="020B0604020202020204" pitchFamily="34" charset="0"/>
              </a:rPr>
              <a:t>oportunamente ofrecidas por las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partes así </a:t>
            </a:r>
            <a:r>
              <a:rPr lang="es-ES" sz="2000" dirty="0">
                <a:effectLst/>
                <a:latin typeface="Arial" panose="020B0604020202020204" pitchFamily="34" charset="0"/>
                <a:ea typeface="Times New Roman" panose="02020603050405020304" pitchFamily="18" charset="0"/>
                <a:cs typeface="Arial" panose="020B0604020202020204" pitchFamily="34" charset="0"/>
              </a:rPr>
              <a:t>como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las </a:t>
            </a:r>
            <a:r>
              <a:rPr lang="es-ES" sz="2000" dirty="0">
                <a:effectLst/>
                <a:latin typeface="Arial" panose="020B0604020202020204" pitchFamily="34" charset="0"/>
                <a:ea typeface="Times New Roman" panose="02020603050405020304" pitchFamily="18" charset="0"/>
                <a:cs typeface="Arial" panose="020B0604020202020204" pitchFamily="34" charset="0"/>
              </a:rPr>
              <a:t>dispuestas  de oficio (documentales, testificales, periciales,  de  inspección   del   lugar   del   suceso,   etc.).   </a:t>
            </a:r>
            <a:endParaRPr lang="es-ES" sz="2000" dirty="0" smtClean="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dirty="0" smtClean="0">
                <a:effectLst/>
                <a:latin typeface="Arial" panose="020B0604020202020204" pitchFamily="34" charset="0"/>
                <a:ea typeface="Times New Roman" panose="02020603050405020304" pitchFamily="18" charset="0"/>
                <a:cs typeface="Arial" panose="020B0604020202020204" pitchFamily="34" charset="0"/>
              </a:rPr>
              <a:t>También </a:t>
            </a:r>
            <a:r>
              <a:rPr lang="es-ES" sz="2000" dirty="0">
                <a:effectLst/>
                <a:latin typeface="Arial" panose="020B0604020202020204" pitchFamily="34" charset="0"/>
                <a:ea typeface="Times New Roman" panose="02020603050405020304" pitchFamily="18" charset="0"/>
                <a:cs typeface="Arial" panose="020B0604020202020204" pitchFamily="34" charset="0"/>
              </a:rPr>
              <a:t>se practicarán   aquellas   cuya   proposición por las partes  se    hace     en     el     transcurso     del    juicio,   en  los excepcionales  supuestos   que   la   ley   prevé (careos de  testigos  entre  sí  o  con  los acusados,  o entre éstos, si a ello   se   prestan,  y  las   pruebas  para  acreditar  alguna circunstancia   que   pueda   influir   en  el valor probatorio  de la declaración de un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testigo). (Artículo 536, LPP) </a:t>
            </a:r>
          </a:p>
          <a:p>
            <a:pPr marL="342900" algn="just">
              <a:spcAft>
                <a:spcPts val="0"/>
              </a:spcAft>
            </a:pPr>
            <a:r>
              <a:rPr lang="es-ES" sz="2000" dirty="0" smtClean="0">
                <a:effectLst/>
                <a:latin typeface="Arial" panose="020B0604020202020204" pitchFamily="34" charset="0"/>
                <a:ea typeface="Times New Roman" panose="02020603050405020304" pitchFamily="18" charset="0"/>
                <a:cs typeface="Arial" panose="020B0604020202020204" pitchFamily="34" charset="0"/>
              </a:rPr>
              <a:t>Su práctica puede ser alterada en su orden por el juez. Las partes pueden incluso renunciar a ellas total o parcial). (Artículo 492, LPP)</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655914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40677" y="733586"/>
            <a:ext cx="11896577" cy="5355312"/>
          </a:xfrm>
          <a:prstGeom prst="rect">
            <a:avLst/>
          </a:prstGeom>
        </p:spPr>
        <p:txBody>
          <a:bodyPr wrap="square">
            <a:spAutoFit/>
          </a:bodyPr>
          <a:lstStyle/>
          <a:p>
            <a:pPr marL="342900" algn="ctr">
              <a:spcAft>
                <a:spcPts val="0"/>
              </a:spcAft>
            </a:pPr>
            <a:r>
              <a:rPr lang="es-ES" sz="2200" b="1" dirty="0" smtClean="0">
                <a:effectLst/>
                <a:latin typeface="Arial" panose="020B0604020202020204" pitchFamily="34" charset="0"/>
                <a:ea typeface="Times New Roman" panose="02020603050405020304" pitchFamily="18" charset="0"/>
                <a:cs typeface="Arial" panose="020B0604020202020204" pitchFamily="34" charset="0"/>
              </a:rPr>
              <a:t>Estructura general del Juicio Oral:</a:t>
            </a:r>
            <a:endParaRPr lang="x-none" sz="2200" b="1" dirty="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es-ES" sz="2000" dirty="0" smtClean="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b="1" dirty="0" smtClean="0">
                <a:latin typeface="Arial" panose="020B0604020202020204" pitchFamily="34" charset="0"/>
                <a:ea typeface="Times New Roman" panose="02020603050405020304" pitchFamily="18" charset="0"/>
                <a:cs typeface="Arial" panose="020B0604020202020204" pitchFamily="34" charset="0"/>
              </a:rPr>
              <a:t>Suspensión del juicio oral</a:t>
            </a:r>
            <a:r>
              <a:rPr lang="es-ES" sz="2000" dirty="0" smtClean="0">
                <a:latin typeface="Arial" panose="020B0604020202020204" pitchFamily="34" charset="0"/>
                <a:ea typeface="Times New Roman" panose="02020603050405020304" pitchFamily="18" charset="0"/>
                <a:cs typeface="Arial" panose="020B0604020202020204" pitchFamily="34" charset="0"/>
              </a:rPr>
              <a:t>: incidente que puede requerir suspender la vista a solicitud de las partes o de oficio, excepcional, sigue las reglas de los artículos 537 al 544, LPP. (se continuará al día siguiente o en un plazo no mayor de 20 días)</a:t>
            </a:r>
          </a:p>
          <a:p>
            <a:pPr marL="342900" algn="just">
              <a:spcAft>
                <a:spcPts val="0"/>
              </a:spcAft>
            </a:pPr>
            <a:endParaRPr lang="es-ES" sz="2000" dirty="0">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b="1" dirty="0" smtClean="0">
                <a:latin typeface="Arial" panose="020B0604020202020204" pitchFamily="34" charset="0"/>
                <a:ea typeface="Times New Roman" panose="02020603050405020304" pitchFamily="18" charset="0"/>
                <a:cs typeface="Arial" panose="020B0604020202020204" pitchFamily="34" charset="0"/>
              </a:rPr>
              <a:t>Revelaciones o retractaciones inesperadas</a:t>
            </a:r>
            <a:r>
              <a:rPr lang="es-ES" sz="2000" dirty="0" smtClean="0">
                <a:latin typeface="Arial" panose="020B0604020202020204" pitchFamily="34" charset="0"/>
                <a:ea typeface="Times New Roman" panose="02020603050405020304" pitchFamily="18" charset="0"/>
                <a:cs typeface="Arial" panose="020B0604020202020204" pitchFamily="34" charset="0"/>
              </a:rPr>
              <a:t>: genera </a:t>
            </a:r>
            <a:r>
              <a:rPr lang="es-ES" sz="2000" b="1" dirty="0" smtClean="0">
                <a:latin typeface="Arial" panose="020B0604020202020204" pitchFamily="34" charset="0"/>
                <a:ea typeface="Times New Roman" panose="02020603050405020304" pitchFamily="18" charset="0"/>
                <a:cs typeface="Arial" panose="020B0604020202020204" pitchFamily="34" charset="0"/>
              </a:rPr>
              <a:t>Sumaria Instrucción Suplementaria</a:t>
            </a:r>
            <a:r>
              <a:rPr lang="es-ES" sz="2000" dirty="0" smtClean="0">
                <a:latin typeface="Arial" panose="020B0604020202020204" pitchFamily="34" charset="0"/>
                <a:ea typeface="Times New Roman" panose="02020603050405020304" pitchFamily="18" charset="0"/>
                <a:cs typeface="Arial" panose="020B0604020202020204" pitchFamily="34" charset="0"/>
              </a:rPr>
              <a:t>.</a:t>
            </a:r>
          </a:p>
          <a:p>
            <a:pPr marL="34290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b="1" dirty="0">
                <a:effectLst/>
                <a:latin typeface="Arial" panose="020B0604020202020204" pitchFamily="34" charset="0"/>
                <a:ea typeface="Times New Roman" panose="02020603050405020304" pitchFamily="18" charset="0"/>
                <a:cs typeface="Arial" panose="020B0604020202020204" pitchFamily="34" charset="0"/>
              </a:rPr>
              <a:t>Cuarto:</a:t>
            </a:r>
            <a:r>
              <a:rPr lang="es-ES" sz="2000" dirty="0">
                <a:effectLst/>
                <a:latin typeface="Arial" panose="020B0604020202020204" pitchFamily="34" charset="0"/>
                <a:ea typeface="Times New Roman" panose="02020603050405020304" pitchFamily="18" charset="0"/>
                <a:cs typeface="Arial" panose="020B0604020202020204" pitchFamily="34" charset="0"/>
              </a:rPr>
              <a:t>   Momento  de las calificaciones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definitivas, pueden darse 2 situaciones</a:t>
            </a:r>
          </a:p>
          <a:p>
            <a:pPr marL="800100" indent="-457200" algn="just">
              <a:spcAft>
                <a:spcPts val="0"/>
              </a:spcAft>
              <a:buAutoNum type="alphaLcParenR"/>
            </a:pPr>
            <a:r>
              <a:rPr lang="es-ES" sz="2000" dirty="0" smtClean="0">
                <a:effectLst/>
                <a:latin typeface="Arial" panose="020B0604020202020204" pitchFamily="34" charset="0"/>
                <a:ea typeface="Times New Roman" panose="02020603050405020304" pitchFamily="18" charset="0"/>
                <a:cs typeface="Arial" panose="020B0604020202020204" pitchFamily="34" charset="0"/>
              </a:rPr>
              <a:t>uso </a:t>
            </a:r>
            <a:r>
              <a:rPr lang="es-ES" sz="2000" dirty="0">
                <a:effectLst/>
                <a:latin typeface="Arial" panose="020B0604020202020204" pitchFamily="34" charset="0"/>
                <a:ea typeface="Times New Roman" panose="02020603050405020304" pitchFamily="18" charset="0"/>
                <a:cs typeface="Arial" panose="020B0604020202020204" pitchFamily="34" charset="0"/>
              </a:rPr>
              <a:t>de la fórmula  por    el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Tribunal (Artículo 546, LPP)</a:t>
            </a:r>
          </a:p>
          <a:p>
            <a:pPr marL="800100" indent="-457200" algn="just">
              <a:spcAft>
                <a:spcPts val="0"/>
              </a:spcAft>
              <a:buAutoNum type="alphaLcParenR"/>
            </a:pPr>
            <a:r>
              <a:rPr lang="es-ES" sz="2000" dirty="0" smtClean="0">
                <a:effectLst/>
                <a:latin typeface="Arial" panose="020B0604020202020204" pitchFamily="34" charset="0"/>
                <a:ea typeface="Times New Roman" panose="02020603050405020304" pitchFamily="18" charset="0"/>
                <a:cs typeface="Arial" panose="020B0604020202020204" pitchFamily="34" charset="0"/>
              </a:rPr>
              <a:t>alegatos </a:t>
            </a:r>
            <a:r>
              <a:rPr lang="es-ES" sz="2000" dirty="0">
                <a:effectLst/>
                <a:latin typeface="Arial" panose="020B0604020202020204" pitchFamily="34" charset="0"/>
                <a:ea typeface="Times New Roman" panose="02020603050405020304" pitchFamily="18" charset="0"/>
                <a:cs typeface="Arial" panose="020B0604020202020204" pitchFamily="34" charset="0"/>
              </a:rPr>
              <a:t>orales (informes</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 (Artículo 550 al 552, LPP)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b="1" dirty="0">
                <a:effectLst/>
                <a:latin typeface="Arial" panose="020B0604020202020204" pitchFamily="34" charset="0"/>
                <a:ea typeface="Times New Roman" panose="02020603050405020304" pitchFamily="18" charset="0"/>
                <a:cs typeface="Arial" panose="020B0604020202020204" pitchFamily="34" charset="0"/>
              </a:rPr>
              <a:t>Quinto:</a:t>
            </a:r>
            <a:r>
              <a:rPr lang="es-ES" sz="2000" dirty="0">
                <a:effectLst/>
                <a:latin typeface="Arial" panose="020B0604020202020204" pitchFamily="34" charset="0"/>
                <a:ea typeface="Times New Roman" panose="02020603050405020304" pitchFamily="18" charset="0"/>
                <a:cs typeface="Arial" panose="020B0604020202020204" pitchFamily="34" charset="0"/>
              </a:rPr>
              <a:t>   Derecho de última palabra del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acusado y del tercero civilmente responsable (Artículo 553, LPP)</a:t>
            </a:r>
          </a:p>
          <a:p>
            <a:pPr marL="342900" algn="just">
              <a:spcAft>
                <a:spcPts val="0"/>
              </a:spcAft>
            </a:pP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342900" algn="just">
              <a:spcAft>
                <a:spcPts val="0"/>
              </a:spcAft>
            </a:pPr>
            <a:r>
              <a:rPr lang="es-ES" sz="2000" b="1" dirty="0">
                <a:effectLst/>
                <a:latin typeface="Arial" panose="020B0604020202020204" pitchFamily="34" charset="0"/>
                <a:ea typeface="Times New Roman" panose="02020603050405020304" pitchFamily="18" charset="0"/>
                <a:cs typeface="Arial" panose="020B0604020202020204" pitchFamily="34" charset="0"/>
              </a:rPr>
              <a:t>Sexto:</a:t>
            </a:r>
            <a:r>
              <a:rPr lang="es-ES" sz="2000" dirty="0">
                <a:effectLst/>
                <a:latin typeface="Arial" panose="020B0604020202020204" pitchFamily="34" charset="0"/>
                <a:ea typeface="Times New Roman" panose="02020603050405020304" pitchFamily="18" charset="0"/>
                <a:cs typeface="Arial" panose="020B0604020202020204" pitchFamily="34" charset="0"/>
              </a:rPr>
              <a:t>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Culminación del juicio oral, el Tribunal lo declara concluso para sentencia o discute, vota e informa la sentencia de manera oral, caso este último excepcional.</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87252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39151" y="427409"/>
            <a:ext cx="11535507" cy="6001643"/>
          </a:xfrm>
          <a:prstGeom prst="rect">
            <a:avLst/>
          </a:prstGeom>
        </p:spPr>
        <p:txBody>
          <a:bodyPr wrap="square">
            <a:spAutoFit/>
          </a:bodyPr>
          <a:lstStyle/>
          <a:p>
            <a:pPr marL="285750" algn="ctr">
              <a:spcAft>
                <a:spcPts val="0"/>
              </a:spcAft>
            </a:pPr>
            <a:r>
              <a:rPr lang="es-ES" sz="2400" b="1" dirty="0">
                <a:effectLst/>
                <a:latin typeface="Arial" panose="020B0604020202020204" pitchFamily="34" charset="0"/>
                <a:ea typeface="Times New Roman" panose="02020603050405020304" pitchFamily="18" charset="0"/>
                <a:cs typeface="Arial" panose="020B0604020202020204" pitchFamily="34" charset="0"/>
              </a:rPr>
              <a:t>Actos de Iniciación: </a:t>
            </a:r>
          </a:p>
          <a:p>
            <a:pPr marL="285750" algn="just">
              <a:spcAft>
                <a:spcPts val="0"/>
              </a:spcAft>
            </a:pPr>
            <a:r>
              <a:rPr lang="es-ES" sz="2400" dirty="0">
                <a:effectLst/>
                <a:latin typeface="Arial" panose="020B0604020202020204" pitchFamily="34" charset="0"/>
                <a:ea typeface="Times New Roman" panose="02020603050405020304" pitchFamily="18" charset="0"/>
                <a:cs typeface="Arial" panose="020B0604020202020204" pitchFamily="34" charset="0"/>
              </a:rPr>
              <a:t> </a:t>
            </a:r>
            <a:endParaRPr lang="x-none" sz="2400" dirty="0">
              <a:effectLst/>
              <a:latin typeface="Arial" panose="020B0604020202020204" pitchFamily="34" charset="0"/>
              <a:ea typeface="Times New Roman" panose="02020603050405020304" pitchFamily="18" charset="0"/>
              <a:cs typeface="Arial" panose="020B0604020202020204" pitchFamily="34" charset="0"/>
            </a:endParaRPr>
          </a:p>
          <a:p>
            <a:pPr marL="285750" algn="just">
              <a:spcAft>
                <a:spcPts val="0"/>
              </a:spcAft>
            </a:pPr>
            <a:r>
              <a:rPr lang="es-ES" sz="2400" dirty="0">
                <a:effectLst/>
                <a:latin typeface="Arial" panose="020B0604020202020204" pitchFamily="34" charset="0"/>
                <a:ea typeface="Times New Roman" panose="02020603050405020304" pitchFamily="18" charset="0"/>
                <a:cs typeface="Arial" panose="020B0604020202020204" pitchFamily="34" charset="0"/>
              </a:rPr>
              <a:t>El día del señalamiento, si el Presidente, luego de ser informado por el secretario auxiliar, estima que existen las condiciones necesarias para dar inicio a las sesiones del juicio oral, ordenará a éste la realización de los actos de preparación acostumbrados (</a:t>
            </a:r>
            <a:r>
              <a:rPr lang="es-ES" sz="2400" dirty="0" smtClean="0">
                <a:effectLst/>
                <a:latin typeface="Arial" panose="020B0604020202020204" pitchFamily="34" charset="0"/>
                <a:ea typeface="Times New Roman" panose="02020603050405020304" pitchFamily="18" charset="0"/>
                <a:cs typeface="Arial" panose="020B0604020202020204" pitchFamily="34" charset="0"/>
              </a:rPr>
              <a:t>Artículo 486.1.2, LPP</a:t>
            </a:r>
            <a:r>
              <a:rPr lang="es-ES" sz="2400" dirty="0">
                <a:effectLst/>
                <a:latin typeface="Arial" panose="020B0604020202020204" pitchFamily="34" charset="0"/>
                <a:ea typeface="Times New Roman" panose="02020603050405020304" pitchFamily="18" charset="0"/>
                <a:cs typeface="Arial" panose="020B0604020202020204" pitchFamily="34" charset="0"/>
              </a:rPr>
              <a:t>).</a:t>
            </a:r>
            <a:endParaRPr lang="x-none" sz="2400" dirty="0">
              <a:effectLst/>
              <a:latin typeface="Arial" panose="020B0604020202020204" pitchFamily="34" charset="0"/>
              <a:ea typeface="Times New Roman" panose="02020603050405020304" pitchFamily="18" charset="0"/>
              <a:cs typeface="Arial" panose="020B0604020202020204" pitchFamily="34" charset="0"/>
            </a:endParaRPr>
          </a:p>
          <a:p>
            <a:pPr marL="285750" algn="just">
              <a:spcAft>
                <a:spcPts val="0"/>
              </a:spcAft>
            </a:pPr>
            <a:r>
              <a:rPr lang="es-ES" sz="2400" dirty="0">
                <a:effectLst/>
                <a:latin typeface="Arial" panose="020B0604020202020204" pitchFamily="34" charset="0"/>
                <a:ea typeface="Times New Roman" panose="02020603050405020304" pitchFamily="18" charset="0"/>
                <a:cs typeface="Arial" panose="020B0604020202020204" pitchFamily="34" charset="0"/>
              </a:rPr>
              <a:t> </a:t>
            </a:r>
            <a:endParaRPr lang="x-none" sz="2400" dirty="0">
              <a:effectLst/>
              <a:latin typeface="Arial" panose="020B0604020202020204" pitchFamily="34" charset="0"/>
              <a:ea typeface="Times New Roman" panose="02020603050405020304" pitchFamily="18" charset="0"/>
              <a:cs typeface="Arial" panose="020B0604020202020204" pitchFamily="34" charset="0"/>
            </a:endParaRPr>
          </a:p>
          <a:p>
            <a:pPr marL="285750" algn="just">
              <a:spcAft>
                <a:spcPts val="0"/>
              </a:spcAft>
            </a:pPr>
            <a:r>
              <a:rPr lang="es-ES" sz="2400" dirty="0">
                <a:effectLst/>
                <a:latin typeface="Arial" panose="020B0604020202020204" pitchFamily="34" charset="0"/>
                <a:ea typeface="Times New Roman" panose="02020603050405020304" pitchFamily="18" charset="0"/>
                <a:cs typeface="Arial" panose="020B0604020202020204" pitchFamily="34" charset="0"/>
              </a:rPr>
              <a:t>Tan pronto el </a:t>
            </a:r>
            <a:r>
              <a:rPr lang="es-ES" sz="2400" dirty="0">
                <a:latin typeface="Arial" panose="020B0604020202020204" pitchFamily="34" charset="0"/>
                <a:ea typeface="Times New Roman" panose="02020603050405020304" pitchFamily="18" charset="0"/>
                <a:cs typeface="Arial" panose="020B0604020202020204" pitchFamily="34" charset="0"/>
              </a:rPr>
              <a:t>secretario auxiliar </a:t>
            </a:r>
            <a:r>
              <a:rPr lang="es-ES" sz="2400" dirty="0">
                <a:effectLst/>
                <a:latin typeface="Arial" panose="020B0604020202020204" pitchFamily="34" charset="0"/>
                <a:ea typeface="Times New Roman" panose="02020603050405020304" pitchFamily="18" charset="0"/>
                <a:cs typeface="Arial" panose="020B0604020202020204" pitchFamily="34" charset="0"/>
              </a:rPr>
              <a:t>informa al Presidente que las partes y el Secretario ocupan ya sus respectivos puestos, que las piezas de convicción han sido colocadas en la Sala, que el acusado ha sido debidamente situado y que se han tomado las medidas convenientes para la incomunicación de testigos y peritos, los miembros del Tribunal, encabezados por el Presidente, entran en la Sala y toman asiento en el estrado. </a:t>
            </a:r>
            <a:endParaRPr lang="es-ES" sz="2400" dirty="0" smtClean="0">
              <a:effectLst/>
              <a:latin typeface="Arial" panose="020B0604020202020204" pitchFamily="34" charset="0"/>
              <a:ea typeface="Times New Roman" panose="02020603050405020304" pitchFamily="18" charset="0"/>
              <a:cs typeface="Arial" panose="020B0604020202020204" pitchFamily="34" charset="0"/>
            </a:endParaRPr>
          </a:p>
          <a:p>
            <a:pPr marL="285750" algn="just">
              <a:spcAft>
                <a:spcPts val="0"/>
              </a:spcAft>
            </a:pPr>
            <a:endParaRPr lang="es-ES" sz="2400" dirty="0">
              <a:latin typeface="Arial" panose="020B0604020202020204" pitchFamily="34" charset="0"/>
              <a:ea typeface="Times New Roman" panose="02020603050405020304" pitchFamily="18" charset="0"/>
              <a:cs typeface="Arial" panose="020B0604020202020204" pitchFamily="34" charset="0"/>
            </a:endParaRPr>
          </a:p>
          <a:p>
            <a:pPr marL="285750" algn="just">
              <a:spcAft>
                <a:spcPts val="0"/>
              </a:spcAft>
            </a:pPr>
            <a:r>
              <a:rPr lang="es-ES" sz="2400" dirty="0" smtClean="0">
                <a:effectLst/>
                <a:latin typeface="Arial" panose="020B0604020202020204" pitchFamily="34" charset="0"/>
                <a:ea typeface="Times New Roman" panose="02020603050405020304" pitchFamily="18" charset="0"/>
                <a:cs typeface="Arial" panose="020B0604020202020204" pitchFamily="34" charset="0"/>
              </a:rPr>
              <a:t>El </a:t>
            </a:r>
            <a:r>
              <a:rPr lang="es-ES" sz="2400" dirty="0">
                <a:latin typeface="Arial" panose="020B0604020202020204" pitchFamily="34" charset="0"/>
                <a:ea typeface="Times New Roman" panose="02020603050405020304" pitchFamily="18" charset="0"/>
                <a:cs typeface="Arial" panose="020B0604020202020204" pitchFamily="34" charset="0"/>
              </a:rPr>
              <a:t>secretario auxiliar </a:t>
            </a:r>
            <a:r>
              <a:rPr lang="es-ES" sz="2400" dirty="0">
                <a:effectLst/>
                <a:latin typeface="Arial" panose="020B0604020202020204" pitchFamily="34" charset="0"/>
                <a:ea typeface="Times New Roman" panose="02020603050405020304" pitchFamily="18" charset="0"/>
                <a:cs typeface="Arial" panose="020B0604020202020204" pitchFamily="34" charset="0"/>
              </a:rPr>
              <a:t>permanece frente al Tribunal en espera de las órdenes del Presidente.</a:t>
            </a:r>
            <a:endParaRPr lang="x-none" sz="24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030851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11016" y="188954"/>
            <a:ext cx="11648050" cy="6586418"/>
          </a:xfrm>
          <a:prstGeom prst="rect">
            <a:avLst/>
          </a:prstGeom>
        </p:spPr>
        <p:txBody>
          <a:bodyPr wrap="square">
            <a:spAutoFit/>
          </a:bodyPr>
          <a:lstStyle/>
          <a:p>
            <a:pPr marL="57150" algn="ctr">
              <a:spcAft>
                <a:spcPts val="0"/>
              </a:spcAft>
            </a:pPr>
            <a:r>
              <a:rPr lang="es-ES" sz="2200" b="1" dirty="0">
                <a:effectLst/>
                <a:latin typeface="Arial" panose="020B0604020202020204" pitchFamily="34" charset="0"/>
                <a:ea typeface="Times New Roman" panose="02020603050405020304" pitchFamily="18" charset="0"/>
                <a:cs typeface="Arial" panose="020B0604020202020204" pitchFamily="34" charset="0"/>
              </a:rPr>
              <a:t>    Práctica de pruebas en el juicio: Generalidades:</a:t>
            </a:r>
            <a:endParaRPr lang="x-none" sz="2200" b="1" dirty="0">
              <a:effectLst/>
              <a:latin typeface="Arial" panose="020B0604020202020204" pitchFamily="34" charset="0"/>
              <a:ea typeface="Times New Roman" panose="02020603050405020304" pitchFamily="18" charset="0"/>
              <a:cs typeface="Arial" panose="020B0604020202020204" pitchFamily="34" charset="0"/>
            </a:endParaRPr>
          </a:p>
          <a:p>
            <a:pPr marL="57150" algn="ctr">
              <a:spcAft>
                <a:spcPts val="0"/>
              </a:spcAft>
            </a:pPr>
            <a:endParaRPr lang="es-ES" sz="2000" dirty="0" smtClean="0">
              <a:effectLst/>
              <a:latin typeface="Arial" panose="020B0604020202020204" pitchFamily="34" charset="0"/>
              <a:ea typeface="Times New Roman" panose="02020603050405020304" pitchFamily="18" charset="0"/>
              <a:cs typeface="Arial" panose="020B0604020202020204" pitchFamily="34" charset="0"/>
            </a:endParaRPr>
          </a:p>
          <a:p>
            <a:pPr marL="57150" algn="ctr">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40005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En nuestro modelo de enjuiciamiento rige con carácter general el principio de libertad probatoria (todo se puede probar y por cualquier medio). En cuanto a los medios de prueba ello significa, que no se exige (como regla) la utilización de un medio determinado para probar un objeto específico (aunque se debe recurrir al que ofrezca mayores garantías de eficacia). Hay excepciones al mencionado principio. Ejemplos: la acreditación del estado civil, y de los antecedentes penales.</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40005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40005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En el juicio no se practicarán otras pruebas que las oportunamente propuestas (en el momento de la calificación provisional) y admitidas por el tribunal, por ser pertinentes (pertinencia es, la relación entre el hecho o circunstancia que se quiera acreditar, con el elemento de prueba que se pretenda utilizar para ello). La Acusación, el acusado y su Defensor conocen previamente los medios de prueba que se emplearán en mérito a los respectivos intereses. Por vía de excepción, la ley autoriza la proposición de pruebas durante el juicio (aquí la necesidad probatoria surge en el curso de las sesiones. Ejemplo: las pruebas para acreditar alguna circunstancia que pueda influir en el valor probatorio de la declaración de un testigo). El Tribunal, de oficio, está autorizado para proponer las pruebas que considere necesarias para la comprobación de cualesquiera de los hechos que hayan sido objeto de los escritos de calificación (</a:t>
            </a:r>
            <a:r>
              <a:rPr lang="es-ES" sz="2000" dirty="0" smtClean="0">
                <a:effectLst/>
                <a:latin typeface="Arial" panose="020B0604020202020204" pitchFamily="34" charset="0"/>
                <a:ea typeface="Times New Roman" panose="02020603050405020304" pitchFamily="18" charset="0"/>
                <a:cs typeface="Arial" panose="020B0604020202020204" pitchFamily="34" charset="0"/>
              </a:rPr>
              <a:t>Artículo 492.1, </a:t>
            </a:r>
            <a:r>
              <a:rPr lang="es-ES" sz="2000" dirty="0">
                <a:effectLst/>
                <a:latin typeface="Arial" panose="020B0604020202020204" pitchFamily="34" charset="0"/>
                <a:ea typeface="Times New Roman" panose="02020603050405020304" pitchFamily="18" charset="0"/>
                <a:cs typeface="Arial" panose="020B0604020202020204" pitchFamily="34" charset="0"/>
              </a:rPr>
              <a:t>LPP).</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a:p>
            <a:pPr marL="400050" algn="just">
              <a:spcAft>
                <a:spcPts val="0"/>
              </a:spcAft>
            </a:pPr>
            <a:r>
              <a:rPr lang="es-ES" sz="2000" dirty="0">
                <a:effectLst/>
                <a:latin typeface="Arial" panose="020B0604020202020204" pitchFamily="34" charset="0"/>
                <a:ea typeface="Times New Roman" panose="02020603050405020304" pitchFamily="18" charset="0"/>
                <a:cs typeface="Arial" panose="020B0604020202020204" pitchFamily="34" charset="0"/>
              </a:rPr>
              <a:t> </a:t>
            </a:r>
            <a:endParaRPr lang="x-none" sz="20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738934601"/>
      </p:ext>
    </p:extLst>
  </p:cSld>
  <p:clrMapOvr>
    <a:masterClrMapping/>
  </p:clrMapOvr>
</p:sld>
</file>

<file path=ppt/theme/theme1.xml><?xml version="1.0" encoding="utf-8"?>
<a:theme xmlns:a="http://schemas.openxmlformats.org/drawingml/2006/main" name="Espiral">
  <a:themeElements>
    <a:clrScheme name="Espiral">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Espiral">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spiral">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793</TotalTime>
  <Words>1502</Words>
  <Application>Microsoft Office PowerPoint</Application>
  <PresentationFormat>Panorámica</PresentationFormat>
  <Paragraphs>145</Paragraphs>
  <Slides>19</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19</vt:i4>
      </vt:variant>
    </vt:vector>
  </HeadingPairs>
  <TitlesOfParts>
    <vt:vector size="25" baseType="lpstr">
      <vt:lpstr>Arial</vt:lpstr>
      <vt:lpstr>Calibri</vt:lpstr>
      <vt:lpstr>Century Gothic</vt:lpstr>
      <vt:lpstr>Times New Roman</vt:lpstr>
      <vt:lpstr>Wingdings 3</vt:lpstr>
      <vt:lpstr>Espiral</vt:lpstr>
      <vt:lpstr>Presentación de PowerPoint</vt:lpstr>
      <vt:lpstr>EL JUICIO ORAL: </vt:lpstr>
      <vt:lpstr>GENERALIDADES:</vt:lpstr>
      <vt:lpstr>Principios rigen en la celebración del juicio oral.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Raul</dc:creator>
  <cp:lastModifiedBy>casa</cp:lastModifiedBy>
  <cp:revision>70</cp:revision>
  <cp:lastPrinted>2026-04-22T03:06:53Z</cp:lastPrinted>
  <dcterms:created xsi:type="dcterms:W3CDTF">2026-04-23T16:26:59Z</dcterms:created>
  <dcterms:modified xsi:type="dcterms:W3CDTF">2026-04-22T03:16:47Z</dcterms:modified>
</cp:coreProperties>
</file>