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1722" r:id="rId2"/>
    <p:sldId id="1720" r:id="rId3"/>
    <p:sldId id="1726" r:id="rId4"/>
    <p:sldId id="1723" r:id="rId5"/>
    <p:sldId id="1724" r:id="rId6"/>
    <p:sldId id="1725" r:id="rId7"/>
    <p:sldId id="1697" r:id="rId8"/>
    <p:sldId id="1727" r:id="rId9"/>
    <p:sldId id="1728" r:id="rId10"/>
    <p:sldId id="172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3FA"/>
    <a:srgbClr val="D6E8F8"/>
    <a:srgbClr val="66FFFF"/>
    <a:srgbClr val="33CCCC"/>
    <a:srgbClr val="CCFFFF"/>
    <a:srgbClr val="5B9BD5"/>
    <a:srgbClr val="71A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sorterViewPr>
    <p:cViewPr>
      <p:scale>
        <a:sx n="100" d="100"/>
        <a:sy n="100" d="100"/>
      </p:scale>
      <p:origin x="0" y="-12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C57E95-CA0F-4BD0-991D-EDA54427A2E6}" type="datetimeFigureOut">
              <a:rPr lang="x-none" smtClean="0"/>
              <a:t>14/10/2025</a:t>
            </a:fld>
            <a:endParaRPr lang="x-none"/>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x-none"/>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CDC37-FA5B-46CF-A94F-601E3131EA03}" type="slidenum">
              <a:rPr lang="x-none" smtClean="0"/>
              <a:t>‹Nº›</a:t>
            </a:fld>
            <a:endParaRPr lang="x-none"/>
          </a:p>
        </p:txBody>
      </p:sp>
    </p:spTree>
    <p:extLst>
      <p:ext uri="{BB962C8B-B14F-4D97-AF65-F5344CB8AC3E}">
        <p14:creationId xmlns:p14="http://schemas.microsoft.com/office/powerpoint/2010/main" val="676234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70847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725907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53877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7301520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0193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877205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457865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867266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068866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E547C3A-53BB-4E5C-8AC0-7D27C57FC543}" type="datetimeFigureOut">
              <a:rPr lang="es-EC" smtClean="0"/>
              <a:t>14/10/2025</a:t>
            </a:fld>
            <a:endParaRPr lang="es-EC"/>
          </a:p>
        </p:txBody>
      </p:sp>
      <p:sp>
        <p:nvSpPr>
          <p:cNvPr id="5" name="Footer Placeholder 4"/>
          <p:cNvSpPr>
            <a:spLocks noGrp="1"/>
          </p:cNvSpPr>
          <p:nvPr>
            <p:ph type="ftr" sz="quarter" idx="11"/>
          </p:nvPr>
        </p:nvSpPr>
        <p:spPr/>
        <p:txBody>
          <a:bodyPr/>
          <a:lstStyle/>
          <a:p>
            <a:endParaRPr lang="es-EC"/>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107869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514790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E547C3A-53BB-4E5C-8AC0-7D27C57FC543}" type="datetimeFigureOut">
              <a:rPr lang="es-EC" smtClean="0"/>
              <a:t>14/10/2025</a:t>
            </a:fld>
            <a:endParaRPr lang="es-EC"/>
          </a:p>
        </p:txBody>
      </p:sp>
      <p:sp>
        <p:nvSpPr>
          <p:cNvPr id="8" name="Footer Placeholder 7"/>
          <p:cNvSpPr>
            <a:spLocks noGrp="1"/>
          </p:cNvSpPr>
          <p:nvPr>
            <p:ph type="ftr" sz="quarter" idx="11"/>
          </p:nvPr>
        </p:nvSpPr>
        <p:spPr/>
        <p:txBody>
          <a:bodyPr/>
          <a:lstStyle/>
          <a:p>
            <a:endParaRPr lang="es-EC"/>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475961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E547C3A-53BB-4E5C-8AC0-7D27C57FC543}" type="datetimeFigureOut">
              <a:rPr lang="es-EC" smtClean="0"/>
              <a:t>14/10/2025</a:t>
            </a:fld>
            <a:endParaRPr lang="es-EC"/>
          </a:p>
        </p:txBody>
      </p:sp>
      <p:sp>
        <p:nvSpPr>
          <p:cNvPr id="4" name="Footer Placeholder 3"/>
          <p:cNvSpPr>
            <a:spLocks noGrp="1"/>
          </p:cNvSpPr>
          <p:nvPr>
            <p:ph type="ftr" sz="quarter" idx="11"/>
          </p:nvPr>
        </p:nvSpPr>
        <p:spPr/>
        <p:txBody>
          <a:bodyPr/>
          <a:lstStyle/>
          <a:p>
            <a:endParaRPr lang="es-EC"/>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1037843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547C3A-53BB-4E5C-8AC0-7D27C57FC543}" type="datetimeFigureOut">
              <a:rPr lang="es-EC" smtClean="0"/>
              <a:t>14/10/2025</a:t>
            </a:fld>
            <a:endParaRPr lang="es-EC"/>
          </a:p>
        </p:txBody>
      </p:sp>
      <p:sp>
        <p:nvSpPr>
          <p:cNvPr id="3" name="Footer Placeholder 2"/>
          <p:cNvSpPr>
            <a:spLocks noGrp="1"/>
          </p:cNvSpPr>
          <p:nvPr>
            <p:ph type="ftr" sz="quarter" idx="11"/>
          </p:nvPr>
        </p:nvSpPr>
        <p:spPr/>
        <p:txBody>
          <a:bodyPr/>
          <a:lstStyle/>
          <a:p>
            <a:endParaRPr lang="es-EC"/>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368973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279175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E547C3A-53BB-4E5C-8AC0-7D27C57FC543}" type="datetimeFigureOut">
              <a:rPr lang="es-EC" smtClean="0"/>
              <a:t>14/10/2025</a:t>
            </a:fld>
            <a:endParaRPr lang="es-EC"/>
          </a:p>
        </p:txBody>
      </p:sp>
      <p:sp>
        <p:nvSpPr>
          <p:cNvPr id="6" name="Footer Placeholder 5"/>
          <p:cNvSpPr>
            <a:spLocks noGrp="1"/>
          </p:cNvSpPr>
          <p:nvPr>
            <p:ph type="ftr" sz="quarter" idx="11"/>
          </p:nvPr>
        </p:nvSpPr>
        <p:spPr/>
        <p:txBody>
          <a:bodyPr/>
          <a:lstStyle/>
          <a:p>
            <a:endParaRPr lang="es-EC"/>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E44C1C-751E-48C1-A1BD-5C813855A214}" type="slidenum">
              <a:rPr lang="es-EC" smtClean="0"/>
              <a:t>‹Nº›</a:t>
            </a:fld>
            <a:endParaRPr lang="es-EC"/>
          </a:p>
        </p:txBody>
      </p:sp>
    </p:spTree>
    <p:extLst>
      <p:ext uri="{BB962C8B-B14F-4D97-AF65-F5344CB8AC3E}">
        <p14:creationId xmlns:p14="http://schemas.microsoft.com/office/powerpoint/2010/main" val="4263421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547C3A-53BB-4E5C-8AC0-7D27C57FC543}" type="datetimeFigureOut">
              <a:rPr lang="es-EC" smtClean="0"/>
              <a:t>14/10/2025</a:t>
            </a:fld>
            <a:endParaRPr lang="es-EC"/>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C"/>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8E44C1C-751E-48C1-A1BD-5C813855A214}" type="slidenum">
              <a:rPr lang="es-EC" smtClean="0"/>
              <a:t>‹Nº›</a:t>
            </a:fld>
            <a:endParaRPr lang="es-EC"/>
          </a:p>
        </p:txBody>
      </p:sp>
    </p:spTree>
    <p:extLst>
      <p:ext uri="{BB962C8B-B14F-4D97-AF65-F5344CB8AC3E}">
        <p14:creationId xmlns:p14="http://schemas.microsoft.com/office/powerpoint/2010/main" val="10933674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522808" y="2146304"/>
            <a:ext cx="9145192" cy="4739759"/>
          </a:xfrm>
          <a:prstGeom prst="rect">
            <a:avLst/>
          </a:prstGeom>
          <a:noFill/>
        </p:spPr>
        <p:txBody>
          <a:bodyPr wrap="square" rtlCol="0">
            <a:spAutoFit/>
          </a:bodyPr>
          <a:lstStyle/>
          <a:p>
            <a:pPr algn="ctr"/>
            <a:r>
              <a:rPr lang="es-ES" sz="2400" b="1" dirty="0">
                <a:solidFill>
                  <a:srgbClr val="FF0000"/>
                </a:solidFill>
                <a:latin typeface="Bookman Old Style" pitchFamily="18" charset="0"/>
                <a:cs typeface="Arial" pitchFamily="34" charset="0"/>
              </a:rPr>
              <a:t>ESTUDIOS EN CIENCIA TECNOLOGÍA Y SOCIEDAD</a:t>
            </a:r>
          </a:p>
          <a:p>
            <a:pPr algn="ctr"/>
            <a:r>
              <a:rPr lang="es-ES" sz="2400" b="1" dirty="0">
                <a:solidFill>
                  <a:srgbClr val="FF0000"/>
                </a:solidFill>
                <a:latin typeface="Bookman Old Style" pitchFamily="18" charset="0"/>
                <a:cs typeface="Arial" pitchFamily="34" charset="0"/>
              </a:rPr>
              <a:t>TEMA 4. </a:t>
            </a:r>
            <a:r>
              <a:rPr lang="es-ES" sz="2800" b="1" dirty="0"/>
              <a:t>Proyección hacia el desarrollo sostenible e inclusivo desde el territorio. Papel de las Universidades y la comunidad científica en Cuba.</a:t>
            </a:r>
            <a:endParaRPr lang="es-ES" sz="3600" b="1" dirty="0">
              <a:solidFill>
                <a:srgbClr val="FF0000"/>
              </a:solidFill>
              <a:latin typeface="Bookman Old Style" pitchFamily="18" charset="0"/>
              <a:cs typeface="Arial" pitchFamily="34" charset="0"/>
            </a:endParaRPr>
          </a:p>
          <a:p>
            <a:pPr algn="ctr"/>
            <a:endParaRPr lang="es-ES" sz="2400" b="1" dirty="0">
              <a:solidFill>
                <a:srgbClr val="FF0000"/>
              </a:solidFill>
              <a:latin typeface="Bookman Old Style" pitchFamily="18" charset="0"/>
              <a:cs typeface="Arial" pitchFamily="34" charset="0"/>
            </a:endParaRPr>
          </a:p>
          <a:p>
            <a:pPr algn="ctr"/>
            <a:r>
              <a:rPr lang="es-ES" sz="2400" b="1" dirty="0">
                <a:solidFill>
                  <a:srgbClr val="FF0000"/>
                </a:solidFill>
                <a:latin typeface="Bookman Old Style" pitchFamily="18" charset="0"/>
                <a:cs typeface="Arial" pitchFamily="34" charset="0"/>
              </a:rPr>
              <a:t>CLASE 4.2</a:t>
            </a:r>
          </a:p>
          <a:p>
            <a:pPr algn="ctr"/>
            <a:r>
              <a:rPr lang="es-ES" sz="2400" b="1" dirty="0"/>
              <a:t>Temática</a:t>
            </a:r>
          </a:p>
          <a:p>
            <a:pPr algn="ctr"/>
            <a:r>
              <a:rPr lang="es-ES" sz="2400" b="1" dirty="0"/>
              <a:t>Accionar de la Universidad hacia mejores diálogos con los actores y necesidades locales, para lograr impactos económicos y sociales en el desarrollo territorial. </a:t>
            </a:r>
            <a:endParaRPr lang="es-ES" sz="3200" b="1" dirty="0">
              <a:solidFill>
                <a:srgbClr val="FF0000"/>
              </a:solidFill>
              <a:latin typeface="Bookman Old Style" pitchFamily="18" charset="0"/>
              <a:cs typeface="Arial" pitchFamily="34" charset="0"/>
            </a:endParaRPr>
          </a:p>
          <a:p>
            <a:pPr algn="ctr"/>
            <a:endParaRPr lang="es-ES" sz="3200" b="1" dirty="0">
              <a:latin typeface="Bookman Old Style" pitchFamily="18" charset="0"/>
              <a:cs typeface="Arial" pitchFamily="34" charset="0"/>
            </a:endParaRPr>
          </a:p>
          <a:p>
            <a:endParaRPr lang="es-ES" dirty="0"/>
          </a:p>
        </p:txBody>
      </p:sp>
      <p:pic>
        <p:nvPicPr>
          <p:cNvPr id="3"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7133" t="8501" r="24067" b="22526"/>
          <a:stretch/>
        </p:blipFill>
        <p:spPr bwMode="auto">
          <a:xfrm>
            <a:off x="1524001" y="-1"/>
            <a:ext cx="1214438" cy="139065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10" descr="C:\Users\Lais\Downloads\Lenin Engels y Marx.png"/>
          <p:cNvPicPr>
            <a:picLocks noChangeAspect="1" noChangeArrowheads="1"/>
          </p:cNvPicPr>
          <p:nvPr/>
        </p:nvPicPr>
        <p:blipFill rotWithShape="1">
          <a:blip r:embed="rId3">
            <a:extLst>
              <a:ext uri="{28A0092B-C50C-407E-A947-70E740481C1C}">
                <a14:useLocalDpi xmlns:a14="http://schemas.microsoft.com/office/drawing/2010/main" val="0"/>
              </a:ext>
            </a:extLst>
          </a:blip>
          <a:srcRect r="2395"/>
          <a:stretch/>
        </p:blipFill>
        <p:spPr bwMode="auto">
          <a:xfrm flipH="1">
            <a:off x="8770964" y="33391"/>
            <a:ext cx="1897039" cy="156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tângulo arredondado 4"/>
          <p:cNvSpPr/>
          <p:nvPr/>
        </p:nvSpPr>
        <p:spPr>
          <a:xfrm>
            <a:off x="2813717" y="102252"/>
            <a:ext cx="5847365" cy="1112405"/>
          </a:xfrm>
          <a:prstGeom prst="roundRect">
            <a:avLst/>
          </a:prstGeom>
          <a:gradFill flip="none" rotWithShape="1">
            <a:gsLst>
              <a:gs pos="0">
                <a:srgbClr val="800000">
                  <a:tint val="66000"/>
                  <a:satMod val="160000"/>
                </a:srgbClr>
              </a:gs>
              <a:gs pos="50000">
                <a:srgbClr val="800000">
                  <a:tint val="44500"/>
                  <a:satMod val="160000"/>
                </a:srgbClr>
              </a:gs>
              <a:gs pos="100000">
                <a:srgbClr val="800000">
                  <a:tint val="23500"/>
                  <a:satMod val="160000"/>
                </a:srgbClr>
              </a:gs>
            </a:gsLst>
            <a:path path="circle">
              <a:fillToRect l="100000" t="100000"/>
            </a:path>
            <a:tileRect r="-100000" b="-100000"/>
          </a:gradFill>
          <a:ln>
            <a:solidFill>
              <a:srgbClr val="800000"/>
            </a:solidFill>
          </a:ln>
        </p:spPr>
        <p:style>
          <a:lnRef idx="3">
            <a:schemeClr val="lt1"/>
          </a:lnRef>
          <a:fillRef idx="1">
            <a:schemeClr val="accent1"/>
          </a:fillRef>
          <a:effectRef idx="1">
            <a:schemeClr val="accent1"/>
          </a:effectRef>
          <a:fontRef idx="minor">
            <a:schemeClr val="lt1"/>
          </a:fontRef>
        </p:style>
        <p:txBody>
          <a:bodyPr anchor="ctr"/>
          <a:lstStyle/>
          <a:p>
            <a:pPr algn="ctr">
              <a:defRPr/>
            </a:pPr>
            <a:r>
              <a:rPr lang="pt-PT" sz="2400" b="1" dirty="0">
                <a:solidFill>
                  <a:schemeClr val="tx1"/>
                </a:solidFill>
                <a:latin typeface="Bookman Old Style" pitchFamily="18" charset="0"/>
              </a:rPr>
              <a:t>UNIVERSIDAD DE ARTEMISA</a:t>
            </a:r>
          </a:p>
          <a:p>
            <a:pPr algn="ctr">
              <a:defRPr/>
            </a:pPr>
            <a:endParaRPr lang="pt-PT" sz="2000" b="1" dirty="0">
              <a:solidFill>
                <a:schemeClr val="tx1"/>
              </a:solidFill>
              <a:latin typeface="Bookman Old Style" pitchFamily="18" charset="0"/>
            </a:endParaRPr>
          </a:p>
          <a:p>
            <a:pPr algn="ctr">
              <a:defRPr/>
            </a:pPr>
            <a:r>
              <a:rPr lang="pt-PT" sz="2000" b="1" dirty="0">
                <a:solidFill>
                  <a:schemeClr val="tx1"/>
                </a:solidFill>
                <a:latin typeface="Bookman Old Style" pitchFamily="18" charset="0"/>
              </a:rPr>
              <a:t>DIRECCIÓN DE HISTORIA Y MARXISMO-LENINISMO</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74662" y="5589241"/>
            <a:ext cx="1193338" cy="1152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4260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DF6AA4-1349-496D-8ADF-FCC404ADED0F}"/>
              </a:ext>
            </a:extLst>
          </p:cNvPr>
          <p:cNvSpPr>
            <a:spLocks noGrp="1"/>
          </p:cNvSpPr>
          <p:nvPr>
            <p:ph type="title"/>
          </p:nvPr>
        </p:nvSpPr>
        <p:spPr>
          <a:xfrm>
            <a:off x="4222943" y="602850"/>
            <a:ext cx="4417475" cy="687855"/>
          </a:xfrm>
        </p:spPr>
        <p:txBody>
          <a:bodyPr>
            <a:normAutofit fontScale="90000"/>
          </a:bodyPr>
          <a:lstStyle/>
          <a:p>
            <a:pPr algn="ctr"/>
            <a:r>
              <a:rPr lang="es-ES" b="1" dirty="0"/>
              <a:t>Estudio independiente</a:t>
            </a:r>
            <a:endParaRPr lang="es-CU" b="1" dirty="0"/>
          </a:p>
        </p:txBody>
      </p:sp>
      <p:sp>
        <p:nvSpPr>
          <p:cNvPr id="3" name="Marcador de contenido 2">
            <a:extLst>
              <a:ext uri="{FF2B5EF4-FFF2-40B4-BE49-F238E27FC236}">
                <a16:creationId xmlns:a16="http://schemas.microsoft.com/office/drawing/2014/main" id="{E69ABD87-8135-4DA0-AE6C-381D6B7359B7}"/>
              </a:ext>
            </a:extLst>
          </p:cNvPr>
          <p:cNvSpPr>
            <a:spLocks noGrp="1"/>
          </p:cNvSpPr>
          <p:nvPr>
            <p:ph idx="1"/>
          </p:nvPr>
        </p:nvSpPr>
        <p:spPr>
          <a:xfrm>
            <a:off x="2284412" y="1540189"/>
            <a:ext cx="8915400" cy="3777622"/>
          </a:xfrm>
        </p:spPr>
        <p:txBody>
          <a:bodyPr/>
          <a:lstStyle/>
          <a:p>
            <a:r>
              <a:rPr lang="es-ES" dirty="0"/>
              <a:t>Consulta el articulo: </a:t>
            </a:r>
            <a:r>
              <a:rPr lang="es-MX" b="1" dirty="0"/>
              <a:t>Políticas de educación superior, ciencia, tecnología e innovación y desarrollo territorial: nuevas experiencias, nuevos enfoques * y responde:</a:t>
            </a:r>
          </a:p>
          <a:p>
            <a:pPr marL="0" indent="0">
              <a:buNone/>
            </a:pPr>
            <a:r>
              <a:rPr lang="es-MX" dirty="0"/>
              <a:t>1- Como se concibe la innovación se concibe </a:t>
            </a:r>
          </a:p>
          <a:p>
            <a:pPr marL="0" indent="0">
              <a:buNone/>
            </a:pPr>
            <a:r>
              <a:rPr lang="es-CU" dirty="0"/>
              <a:t>2- </a:t>
            </a:r>
            <a:r>
              <a:rPr lang="en-US" dirty="0"/>
              <a:t>Que </a:t>
            </a:r>
            <a:r>
              <a:rPr lang="en-US" dirty="0" err="1"/>
              <a:t>papel</a:t>
            </a:r>
            <a:r>
              <a:rPr lang="en-US" dirty="0"/>
              <a:t>  </a:t>
            </a:r>
            <a:r>
              <a:rPr lang="en-US" dirty="0" err="1"/>
              <a:t>juega</a:t>
            </a:r>
            <a:r>
              <a:rPr lang="en-US" dirty="0"/>
              <a:t> l</a:t>
            </a:r>
            <a:r>
              <a:rPr lang="es-MX" dirty="0"/>
              <a:t>a nueva generación de políticas de CTI.</a:t>
            </a:r>
          </a:p>
          <a:p>
            <a:pPr marL="0" indent="0">
              <a:buNone/>
            </a:pPr>
            <a:r>
              <a:rPr lang="es-MX" dirty="0"/>
              <a:t>3- realice un breve </a:t>
            </a:r>
            <a:r>
              <a:rPr lang="es-MX"/>
              <a:t>resumen de </a:t>
            </a:r>
            <a:r>
              <a:rPr lang="es-MX" b="1" dirty="0"/>
              <a:t>El “giro territorial” en las universidades y los más recientes cambios en el modelo económico</a:t>
            </a:r>
            <a:endParaRPr lang="es-CU" dirty="0"/>
          </a:p>
          <a:p>
            <a:pPr marL="0" indent="0">
              <a:buNone/>
            </a:pPr>
            <a:endParaRPr lang="es-CU" dirty="0"/>
          </a:p>
        </p:txBody>
      </p:sp>
    </p:spTree>
    <p:extLst>
      <p:ext uri="{BB962C8B-B14F-4D97-AF65-F5344CB8AC3E}">
        <p14:creationId xmlns:p14="http://schemas.microsoft.com/office/powerpoint/2010/main" val="368270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9932" y="375835"/>
            <a:ext cx="11313763" cy="1747434"/>
          </a:xfrm>
        </p:spPr>
        <p:txBody>
          <a:bodyPr/>
          <a:lstStyle/>
          <a:p>
            <a:pPr algn="ctr"/>
            <a:r>
              <a:rPr lang="es-ES" b="1" dirty="0"/>
              <a:t>¿Qué entendemos por Actores dentro del desarrollo territorial.?</a:t>
            </a:r>
          </a:p>
        </p:txBody>
      </p:sp>
      <p:sp>
        <p:nvSpPr>
          <p:cNvPr id="3" name="Subtítulo 2"/>
          <p:cNvSpPr>
            <a:spLocks noGrp="1"/>
          </p:cNvSpPr>
          <p:nvPr>
            <p:ph type="subTitle" idx="1"/>
          </p:nvPr>
        </p:nvSpPr>
        <p:spPr>
          <a:xfrm>
            <a:off x="1886849" y="2819762"/>
            <a:ext cx="8915399" cy="1914970"/>
          </a:xfrm>
        </p:spPr>
        <p:txBody>
          <a:bodyPr>
            <a:normAutofit lnSpcReduction="10000"/>
          </a:bodyPr>
          <a:lstStyle/>
          <a:p>
            <a:pPr algn="just"/>
            <a:r>
              <a:rPr lang="es-ES" sz="3200" dirty="0"/>
              <a:t>Son todos aquellos que </a:t>
            </a:r>
            <a:r>
              <a:rPr lang="es-ES" sz="3200" dirty="0">
                <a:solidFill>
                  <a:srgbClr val="FF0000"/>
                </a:solidFill>
              </a:rPr>
              <a:t>inciden de forma directa </a:t>
            </a:r>
            <a:r>
              <a:rPr lang="es-ES" sz="3200" dirty="0"/>
              <a:t>a potenciar actividades económicas, productivas sociales y de investigación que respondan a las necesidades del territorio.</a:t>
            </a:r>
          </a:p>
        </p:txBody>
      </p:sp>
    </p:spTree>
    <p:extLst>
      <p:ext uri="{BB962C8B-B14F-4D97-AF65-F5344CB8AC3E}">
        <p14:creationId xmlns:p14="http://schemas.microsoft.com/office/powerpoint/2010/main" val="2001550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00103E3-5906-4D78-AAAE-52B7EEF9B86A}"/>
              </a:ext>
            </a:extLst>
          </p:cNvPr>
          <p:cNvSpPr>
            <a:spLocks noGrp="1"/>
          </p:cNvSpPr>
          <p:nvPr>
            <p:ph idx="1"/>
          </p:nvPr>
        </p:nvSpPr>
        <p:spPr>
          <a:xfrm>
            <a:off x="2191647" y="1540189"/>
            <a:ext cx="8915400" cy="3310107"/>
          </a:xfrm>
        </p:spPr>
        <p:txBody>
          <a:bodyPr>
            <a:normAutofit/>
          </a:bodyPr>
          <a:lstStyle/>
          <a:p>
            <a:pPr marL="0" indent="0" algn="just">
              <a:buNone/>
            </a:pPr>
            <a:r>
              <a:rPr lang="es-CU" sz="3200" dirty="0"/>
              <a:t>Las </a:t>
            </a:r>
            <a:r>
              <a:rPr lang="es-CU" sz="3200" b="1" dirty="0">
                <a:solidFill>
                  <a:srgbClr val="FF0000"/>
                </a:solidFill>
              </a:rPr>
              <a:t>universidades</a:t>
            </a:r>
            <a:r>
              <a:rPr lang="es-CU" sz="3200" dirty="0"/>
              <a:t> cubanas son actores fundamentales en el ecosistema de Ciencia, Tecnología e Innovación (CTI) desde los territorios, y sus iniciativas son muy diversas y están alineadas con las necesidades locales y nacionales.</a:t>
            </a:r>
          </a:p>
          <a:p>
            <a:endParaRPr lang="es-CU" dirty="0"/>
          </a:p>
        </p:txBody>
      </p:sp>
    </p:spTree>
    <p:extLst>
      <p:ext uri="{BB962C8B-B14F-4D97-AF65-F5344CB8AC3E}">
        <p14:creationId xmlns:p14="http://schemas.microsoft.com/office/powerpoint/2010/main" val="1294754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05913" y="1290536"/>
            <a:ext cx="10642169" cy="4226860"/>
          </a:xfrm>
        </p:spPr>
        <p:txBody>
          <a:bodyPr>
            <a:normAutofit fontScale="90000"/>
          </a:bodyPr>
          <a:lstStyle/>
          <a:p>
            <a:pPr algn="just"/>
            <a:r>
              <a:rPr lang="es-MX" dirty="0"/>
              <a:t>A partir de 2011 Cuba inició un proceso de transformaciones significativas en el modelo de desarrollo económico y social del país. Mediante un proceso de consulta popular bastante amplia se ha conformado un Plan de Desarrollo Económico y Social hasta 2030 (PCC, 2017), uno de cuyos ejes estratégicos es el potencial humano y las actividades de ciencia, tecnología e innovación. </a:t>
            </a:r>
            <a:r>
              <a:rPr lang="es-MX" b="1" dirty="0"/>
              <a:t>Las universidades constituyen actores clave de las transformaciones en curso. </a:t>
            </a:r>
            <a:endParaRPr lang="es-ES" b="1" dirty="0"/>
          </a:p>
        </p:txBody>
      </p:sp>
    </p:spTree>
    <p:extLst>
      <p:ext uri="{BB962C8B-B14F-4D97-AF65-F5344CB8AC3E}">
        <p14:creationId xmlns:p14="http://schemas.microsoft.com/office/powerpoint/2010/main" val="2713645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90415" y="1306035"/>
            <a:ext cx="11401585" cy="4862290"/>
          </a:xfrm>
        </p:spPr>
        <p:txBody>
          <a:bodyPr>
            <a:noAutofit/>
          </a:bodyPr>
          <a:lstStyle/>
          <a:p>
            <a:pPr algn="just"/>
            <a:r>
              <a:rPr lang="es-MX" dirty="0"/>
              <a:t>La descentralización y desconcentración de recursos y decisiones es una de las modificaciones más relevantes previstas en el modelo que se despliega. En ese contexto la </a:t>
            </a:r>
            <a:r>
              <a:rPr lang="es-MX" b="1" dirty="0"/>
              <a:t>educación superior </a:t>
            </a:r>
            <a:r>
              <a:rPr lang="es-MX" dirty="0"/>
              <a:t>desarrolla un conjunto de iniciativas que intentan movilizar sus capacidades cognitivas y tecnológicas en función del desarrollo territorial. El sector agropecuario ocupa un lugar relevante en esa agenda. El cambio de modelo obliga a las transformaciones de numerosas políticas, entre ellas la de ciencia, tecnología e innovación (PCTI). </a:t>
            </a:r>
            <a:br>
              <a:rPr lang="es-ES" dirty="0"/>
            </a:br>
            <a:endParaRPr lang="es-ES" sz="4000" b="1" dirty="0"/>
          </a:p>
        </p:txBody>
      </p:sp>
    </p:spTree>
    <p:extLst>
      <p:ext uri="{BB962C8B-B14F-4D97-AF65-F5344CB8AC3E}">
        <p14:creationId xmlns:p14="http://schemas.microsoft.com/office/powerpoint/2010/main" val="11027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56017" y="329643"/>
            <a:ext cx="10115685" cy="1280890"/>
          </a:xfrm>
        </p:spPr>
        <p:txBody>
          <a:bodyPr>
            <a:noAutofit/>
          </a:bodyPr>
          <a:lstStyle/>
          <a:p>
            <a:r>
              <a:rPr lang="es-ES" sz="4000" b="1" dirty="0"/>
              <a:t>¿Qué iniciativas desarrollan las universidades cubanas en función de Ciencia tecnología e innovación desde los territorios?. </a:t>
            </a:r>
          </a:p>
        </p:txBody>
      </p:sp>
      <p:sp>
        <p:nvSpPr>
          <p:cNvPr id="3" name="Rectángulo 2">
            <a:extLst>
              <a:ext uri="{FF2B5EF4-FFF2-40B4-BE49-F238E27FC236}">
                <a16:creationId xmlns:a16="http://schemas.microsoft.com/office/drawing/2014/main" id="{413B77C5-D66E-45D4-9DEB-B13515105FB9}"/>
              </a:ext>
            </a:extLst>
          </p:cNvPr>
          <p:cNvSpPr/>
          <p:nvPr/>
        </p:nvSpPr>
        <p:spPr>
          <a:xfrm>
            <a:off x="1331947" y="2559852"/>
            <a:ext cx="10701027" cy="3415359"/>
          </a:xfrm>
          <a:prstGeom prst="rect">
            <a:avLst/>
          </a:prstGeom>
        </p:spPr>
        <p:txBody>
          <a:bodyPr wrap="square">
            <a:spAutoFit/>
          </a:bodyPr>
          <a:lstStyle/>
          <a:p>
            <a:pPr>
              <a:lnSpc>
                <a:spcPct val="107000"/>
              </a:lnSpc>
              <a:spcAft>
                <a:spcPts val="800"/>
              </a:spcAft>
            </a:pPr>
            <a:r>
              <a:rPr lang="es-CU" sz="2000" dirty="0">
                <a:latin typeface="Calibri" panose="020F0502020204030204" pitchFamily="34" charset="0"/>
                <a:ea typeface="Times New Roman" panose="02020603050405020304" pitchFamily="18" charset="0"/>
                <a:cs typeface="Times New Roman" panose="02020603050405020304" pitchFamily="18" charset="0"/>
              </a:rPr>
              <a:t>1. Parques Científicos-Tecnológicos y Oficinas de Transferencia de Tecnología (OTT)</a:t>
            </a:r>
          </a:p>
          <a:p>
            <a:pPr>
              <a:lnSpc>
                <a:spcPct val="107000"/>
              </a:lnSpc>
              <a:spcAft>
                <a:spcPts val="800"/>
              </a:spcAft>
            </a:pPr>
            <a:r>
              <a:rPr lang="es-CU" sz="2000" dirty="0">
                <a:latin typeface="Calibri" panose="020F0502020204030204" pitchFamily="34" charset="0"/>
                <a:ea typeface="Times New Roman" panose="02020603050405020304" pitchFamily="18" charset="0"/>
                <a:cs typeface="Times New Roman" panose="02020603050405020304" pitchFamily="18" charset="0"/>
              </a:rPr>
              <a:t>· Objetivo: Actuar como interfaz entre la universidad y el sector productivo (empresas estatales, cooperativas, etc.).</a:t>
            </a:r>
          </a:p>
          <a:p>
            <a:r>
              <a:rPr lang="es-CU" sz="2000" dirty="0"/>
              <a:t>2. Programas y Proyectos de Investigación Vinculados a los PNCTI</a:t>
            </a:r>
          </a:p>
          <a:p>
            <a:r>
              <a:rPr lang="es-CU" sz="2000" dirty="0"/>
              <a:t>· Objetivo: Resolver problemas territoriales priorizados en los Programas Nacionales de Ciencia y Tecnología.</a:t>
            </a:r>
          </a:p>
          <a:p>
            <a:r>
              <a:rPr lang="es-CU" sz="2000" dirty="0"/>
              <a:t>3. Fortalecimiento de las Filiales Universitarias Municipales (FUM)</a:t>
            </a:r>
          </a:p>
          <a:p>
            <a:r>
              <a:rPr lang="es-CU" sz="2000" dirty="0"/>
              <a:t> · Objetivo: Llevar la capacidad de investigación e innovación al nivel municipal, democratizando el conocimiento.</a:t>
            </a:r>
          </a:p>
          <a:p>
            <a:pPr>
              <a:lnSpc>
                <a:spcPct val="107000"/>
              </a:lnSpc>
              <a:spcAft>
                <a:spcPts val="800"/>
              </a:spcAft>
            </a:pPr>
            <a:endParaRPr lang="es-CU"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5375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2BC51D3-38A2-4077-A786-9DAB315B8EF7}"/>
              </a:ext>
            </a:extLst>
          </p:cNvPr>
          <p:cNvSpPr/>
          <p:nvPr/>
        </p:nvSpPr>
        <p:spPr>
          <a:xfrm>
            <a:off x="1470990" y="1780382"/>
            <a:ext cx="10257183" cy="3864071"/>
          </a:xfrm>
          <a:prstGeom prst="rect">
            <a:avLst/>
          </a:prstGeom>
        </p:spPr>
        <p:txBody>
          <a:bodyPr wrap="square">
            <a:spAutoFit/>
          </a:bodyPr>
          <a:lstStyle/>
          <a:p>
            <a:pPr>
              <a:lnSpc>
                <a:spcPct val="107000"/>
              </a:lnSpc>
              <a:spcAft>
                <a:spcPts val="800"/>
              </a:spcAft>
            </a:pPr>
            <a:r>
              <a:rPr lang="es-CU" sz="2400" dirty="0">
                <a:latin typeface="Calibri" panose="020F0502020204030204" pitchFamily="34" charset="0"/>
                <a:ea typeface="Times New Roman" panose="02020603050405020304" pitchFamily="18" charset="0"/>
                <a:cs typeface="Times New Roman" panose="02020603050405020304" pitchFamily="18" charset="0"/>
              </a:rPr>
              <a:t>4. Alianzas Estratégicas con Actores Clave del Territorio</a:t>
            </a:r>
          </a:p>
          <a:p>
            <a:pPr>
              <a:lnSpc>
                <a:spcPct val="107000"/>
              </a:lnSpc>
              <a:spcAft>
                <a:spcPts val="800"/>
              </a:spcAft>
            </a:pPr>
            <a:r>
              <a:rPr lang="es-CU" sz="2400" dirty="0">
                <a:latin typeface="Calibri" panose="020F0502020204030204" pitchFamily="34" charset="0"/>
                <a:ea typeface="Times New Roman" panose="02020603050405020304" pitchFamily="18" charset="0"/>
                <a:cs typeface="Times New Roman" panose="02020603050405020304" pitchFamily="18" charset="0"/>
              </a:rPr>
              <a:t>· Objetivo: Crear ecosistemas de innovación con una gobernanza compartida.</a:t>
            </a:r>
          </a:p>
          <a:p>
            <a:r>
              <a:rPr lang="es-CU" sz="2400" dirty="0"/>
              <a:t>5. Movimientos de Innovación Social y Estudiantil</a:t>
            </a:r>
          </a:p>
          <a:p>
            <a:r>
              <a:rPr lang="es-CU" sz="2400" dirty="0"/>
              <a:t>· Objetivo: Fomentar una cultura de innovación desde la base.</a:t>
            </a:r>
          </a:p>
          <a:p>
            <a:endParaRPr lang="es-CU" sz="2400" dirty="0"/>
          </a:p>
          <a:p>
            <a:r>
              <a:rPr lang="es-CU" sz="2400" dirty="0"/>
              <a:t>6. Desarrollo Local y Proyectos de Transformación Comunitaria</a:t>
            </a:r>
          </a:p>
          <a:p>
            <a:r>
              <a:rPr lang="es-CU" sz="2400" dirty="0"/>
              <a:t>· Objetivo: Aplicar el conocimiento para el desarrollo integral y sostenible de comunidades específicas.</a:t>
            </a:r>
          </a:p>
          <a:p>
            <a:endParaRPr lang="es-CU" dirty="0"/>
          </a:p>
          <a:p>
            <a:pPr>
              <a:lnSpc>
                <a:spcPct val="107000"/>
              </a:lnSpc>
              <a:spcAft>
                <a:spcPts val="800"/>
              </a:spcAft>
            </a:pPr>
            <a:endParaRPr lang="es-CU"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5413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A8D1D3-88FB-4E11-B457-E8154DA5E51E}"/>
              </a:ext>
            </a:extLst>
          </p:cNvPr>
          <p:cNvSpPr>
            <a:spLocks noGrp="1"/>
          </p:cNvSpPr>
          <p:nvPr>
            <p:ph type="title"/>
          </p:nvPr>
        </p:nvSpPr>
        <p:spPr>
          <a:xfrm>
            <a:off x="2394142" y="783135"/>
            <a:ext cx="8911687" cy="648100"/>
          </a:xfrm>
        </p:spPr>
        <p:txBody>
          <a:bodyPr>
            <a:normAutofit fontScale="90000"/>
          </a:bodyPr>
          <a:lstStyle/>
          <a:p>
            <a:r>
              <a:rPr lang="es-CU" dirty="0"/>
              <a:t>Ejemplos Concretos por Área de Conocimiento</a:t>
            </a:r>
            <a:br>
              <a:rPr lang="es-CU" dirty="0"/>
            </a:br>
            <a:endParaRPr lang="es-CU" dirty="0"/>
          </a:p>
        </p:txBody>
      </p:sp>
      <p:sp>
        <p:nvSpPr>
          <p:cNvPr id="3" name="Marcador de contenido 2">
            <a:extLst>
              <a:ext uri="{FF2B5EF4-FFF2-40B4-BE49-F238E27FC236}">
                <a16:creationId xmlns:a16="http://schemas.microsoft.com/office/drawing/2014/main" id="{1E861391-875E-49BC-9AA5-188DF9C9834B}"/>
              </a:ext>
            </a:extLst>
          </p:cNvPr>
          <p:cNvSpPr>
            <a:spLocks noGrp="1"/>
          </p:cNvSpPr>
          <p:nvPr>
            <p:ph idx="1"/>
          </p:nvPr>
        </p:nvSpPr>
        <p:spPr>
          <a:xfrm>
            <a:off x="1900099" y="1789044"/>
            <a:ext cx="10079866" cy="4916556"/>
          </a:xfrm>
        </p:spPr>
        <p:txBody>
          <a:bodyPr>
            <a:normAutofit/>
          </a:bodyPr>
          <a:lstStyle/>
          <a:p>
            <a:r>
              <a:rPr lang="es-CU" dirty="0"/>
              <a:t>· </a:t>
            </a:r>
            <a:r>
              <a:rPr lang="es-CU" sz="2000" dirty="0"/>
              <a:t>Ciencias Agropecuarias (Universidad de Matanzas, Universidad de Granma): Desarrollo de </a:t>
            </a:r>
            <a:r>
              <a:rPr lang="es-CU" sz="2000" dirty="0" err="1"/>
              <a:t>bioestimulantes</a:t>
            </a:r>
            <a:r>
              <a:rPr lang="es-CU" sz="2000" dirty="0"/>
              <a:t> a partir de algas marinas para aumentar los rendimientos agrícolas.</a:t>
            </a:r>
          </a:p>
          <a:p>
            <a:r>
              <a:rPr lang="es-CU" sz="2000" dirty="0"/>
              <a:t>· Ciencias Técnicas (Universidad Central de Las Villas, CUJAE): Diseño y fabricación de equipos para la industria azucarera local o para la producción de materiales de la construcción.</a:t>
            </a:r>
          </a:p>
          <a:p>
            <a:r>
              <a:rPr lang="es-CU" sz="2000" dirty="0"/>
              <a:t>· Ciencias Médicas (Universidades de Ciencias Médicas de cada provincia): Implementación de un sistema de telemedicina para dar seguimiento a pacientes crónicos en municipios remotos.</a:t>
            </a:r>
          </a:p>
          <a:p>
            <a:r>
              <a:rPr lang="es-CU" sz="2000" dirty="0"/>
              <a:t>· Ciencias Sociales y Humanísticas (Universidad de Oriente, Universidad de La Habana): Proyectos para el rescate del patrimonio cultural inmaterial y su uso para el desarrollo turístico sostenible.</a:t>
            </a:r>
          </a:p>
          <a:p>
            <a:pPr marL="0" indent="0">
              <a:buNone/>
            </a:pPr>
            <a:endParaRPr lang="es-CU" dirty="0"/>
          </a:p>
        </p:txBody>
      </p:sp>
    </p:spTree>
    <p:extLst>
      <p:ext uri="{BB962C8B-B14F-4D97-AF65-F5344CB8AC3E}">
        <p14:creationId xmlns:p14="http://schemas.microsoft.com/office/powerpoint/2010/main" val="1534884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621717-5A9D-4438-8DDC-BCAFF9A195BD}"/>
              </a:ext>
            </a:extLst>
          </p:cNvPr>
          <p:cNvSpPr>
            <a:spLocks noGrp="1"/>
          </p:cNvSpPr>
          <p:nvPr>
            <p:ph type="title"/>
          </p:nvPr>
        </p:nvSpPr>
        <p:spPr>
          <a:xfrm>
            <a:off x="4775157" y="1060050"/>
            <a:ext cx="3039249" cy="754116"/>
          </a:xfrm>
        </p:spPr>
        <p:txBody>
          <a:bodyPr>
            <a:normAutofit fontScale="90000"/>
          </a:bodyPr>
          <a:lstStyle/>
          <a:p>
            <a:pPr algn="ctr"/>
            <a:r>
              <a:rPr lang="es-ES" sz="5400" b="1" dirty="0">
                <a:solidFill>
                  <a:srgbClr val="FF0000"/>
                </a:solidFill>
              </a:rPr>
              <a:t>Conclusión </a:t>
            </a:r>
            <a:endParaRPr lang="es-CU" sz="5400" b="1" dirty="0">
              <a:solidFill>
                <a:srgbClr val="FF0000"/>
              </a:solidFill>
            </a:endParaRPr>
          </a:p>
        </p:txBody>
      </p:sp>
      <p:sp>
        <p:nvSpPr>
          <p:cNvPr id="3" name="Marcador de contenido 2">
            <a:extLst>
              <a:ext uri="{FF2B5EF4-FFF2-40B4-BE49-F238E27FC236}">
                <a16:creationId xmlns:a16="http://schemas.microsoft.com/office/drawing/2014/main" id="{01DB49B2-A3C5-42E6-A51B-9EE420885886}"/>
              </a:ext>
            </a:extLst>
          </p:cNvPr>
          <p:cNvSpPr>
            <a:spLocks noGrp="1"/>
          </p:cNvSpPr>
          <p:nvPr>
            <p:ph idx="1"/>
          </p:nvPr>
        </p:nvSpPr>
        <p:spPr>
          <a:xfrm>
            <a:off x="2059125" y="2225108"/>
            <a:ext cx="8915400" cy="2717954"/>
          </a:xfrm>
        </p:spPr>
        <p:txBody>
          <a:bodyPr/>
          <a:lstStyle/>
          <a:p>
            <a:pPr marL="0" indent="0" algn="just">
              <a:buNone/>
            </a:pPr>
            <a:r>
              <a:rPr lang="es-CU" sz="2400" dirty="0"/>
              <a:t>En conclusión, las iniciativas de las universidades cubanas desde los territorios son multiformes, prácticas y están profundamente arraigadas a las necesidades de su contexto. Pasan desde la investigación de alto nivel hasta la innovación social más básica, siempre con el objetivo de cumplir con su misión social de contribuir al desarrollo sostenible del país. </a:t>
            </a:r>
          </a:p>
          <a:p>
            <a:pPr marL="0" indent="0" algn="just">
              <a:buNone/>
            </a:pPr>
            <a:endParaRPr lang="es-CU" sz="2400" dirty="0"/>
          </a:p>
          <a:p>
            <a:endParaRPr lang="es-CU" dirty="0"/>
          </a:p>
        </p:txBody>
      </p:sp>
    </p:spTree>
    <p:extLst>
      <p:ext uri="{BB962C8B-B14F-4D97-AF65-F5344CB8AC3E}">
        <p14:creationId xmlns:p14="http://schemas.microsoft.com/office/powerpoint/2010/main" val="2330091329"/>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Espiral</Template>
  <TotalTime>2477</TotalTime>
  <Words>714</Words>
  <Application>Microsoft Office PowerPoint</Application>
  <PresentationFormat>Panorámica</PresentationFormat>
  <Paragraphs>40</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Arial</vt:lpstr>
      <vt:lpstr>Bookman Old Style</vt:lpstr>
      <vt:lpstr>Calibri</vt:lpstr>
      <vt:lpstr>Times New Roman</vt:lpstr>
      <vt:lpstr>Wingdings 3</vt:lpstr>
      <vt:lpstr>Espiral</vt:lpstr>
      <vt:lpstr>Presentación de PowerPoint</vt:lpstr>
      <vt:lpstr>¿Qué entendemos por Actores dentro del desarrollo territorial.?</vt:lpstr>
      <vt:lpstr>Presentación de PowerPoint</vt:lpstr>
      <vt:lpstr>A partir de 2011 Cuba inició un proceso de transformaciones significativas en el modelo de desarrollo económico y social del país. Mediante un proceso de consulta popular bastante amplia se ha conformado un Plan de Desarrollo Económico y Social hasta 2030 (PCC, 2017), uno de cuyos ejes estratégicos es el potencial humano y las actividades de ciencia, tecnología e innovación. Las universidades constituyen actores clave de las transformaciones en curso. </vt:lpstr>
      <vt:lpstr>La descentralización y desconcentración de recursos y decisiones es una de las modificaciones más relevantes previstas en el modelo que se despliega. En ese contexto la educación superior desarrolla un conjunto de iniciativas que intentan movilizar sus capacidades cognitivas y tecnológicas en función del desarrollo territorial. El sector agropecuario ocupa un lugar relevante en esa agenda. El cambio de modelo obliga a las transformaciones de numerosas políticas, entre ellas la de ciencia, tecnología e innovación (PCTI).  </vt:lpstr>
      <vt:lpstr>¿Qué iniciativas desarrollan las universidades cubanas en función de Ciencia tecnología e innovación desde los territorios?. </vt:lpstr>
      <vt:lpstr>Presentación de PowerPoint</vt:lpstr>
      <vt:lpstr>Ejemplos Concretos por Área de Conocimiento </vt:lpstr>
      <vt:lpstr>Conclusión </vt:lpstr>
      <vt:lpstr>Estudio independiente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relevancia del sistema de gestión de gobierno basado en ciencia e innovación  para el desarrollo del país</dc:title>
  <dc:creator>Administrador</dc:creator>
  <cp:lastModifiedBy>Secretaria</cp:lastModifiedBy>
  <cp:revision>350</cp:revision>
  <dcterms:created xsi:type="dcterms:W3CDTF">2022-02-19T16:53:59Z</dcterms:created>
  <dcterms:modified xsi:type="dcterms:W3CDTF">2025-10-14T13:26:14Z</dcterms:modified>
</cp:coreProperties>
</file>