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2" r:id="rId3"/>
    <p:sldId id="257" r:id="rId4"/>
    <p:sldId id="263" r:id="rId5"/>
    <p:sldId id="260" r:id="rId6"/>
    <p:sldId id="298" r:id="rId7"/>
    <p:sldId id="300" r:id="rId8"/>
    <p:sldId id="327" r:id="rId9"/>
    <p:sldId id="328" r:id="rId10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D2B"/>
    <a:srgbClr val="E85301"/>
    <a:srgbClr val="8F1D02"/>
    <a:srgbClr val="ED5302"/>
    <a:srgbClr val="E9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6" autoAdjust="0"/>
    <p:restoredTop sz="95082" autoAdjust="0"/>
  </p:normalViewPr>
  <p:slideViewPr>
    <p:cSldViewPr snapToGrid="0">
      <p:cViewPr varScale="1">
        <p:scale>
          <a:sx n="85" d="100"/>
          <a:sy n="85" d="100"/>
        </p:scale>
        <p:origin x="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389A44-E178-4F3C-813A-6E046C622B49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CU"/>
        </a:p>
      </dgm:t>
    </dgm:pt>
    <dgm:pt modelId="{F4F6A226-FEE8-4CFA-8DB8-1EDAE91DB95C}">
      <dgm:prSet phldrT="[Texto]"/>
      <dgm:spPr>
        <a:solidFill>
          <a:srgbClr val="8F1D02"/>
        </a:solidFill>
      </dgm:spPr>
      <dgm:t>
        <a:bodyPr/>
        <a:lstStyle/>
        <a:p>
          <a:r>
            <a:rPr lang="es-CU" b="1" dirty="0">
              <a:solidFill>
                <a:schemeClr val="bg1"/>
              </a:solidFill>
            </a:rPr>
            <a:t>Concepto de normalización</a:t>
          </a:r>
        </a:p>
      </dgm:t>
    </dgm:pt>
    <dgm:pt modelId="{E0356C2B-FCA4-4BB2-BCBE-F13CF9E17124}" type="parTrans" cxnId="{39B15D29-C48D-4B81-BBCB-D1E425FDDE96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0A61FBFB-5D02-4E65-BB2D-A6DEF5630E4B}" type="sibTrans" cxnId="{39B15D29-C48D-4B81-BBCB-D1E425FDDE96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8C9752A9-C562-45CC-968E-065ACDA1841E}">
      <dgm:prSet phldrT="[Texto]"/>
      <dgm:spPr>
        <a:solidFill>
          <a:srgbClr val="ED5302"/>
        </a:solidFill>
      </dgm:spPr>
      <dgm:t>
        <a:bodyPr/>
        <a:lstStyle/>
        <a:p>
          <a:r>
            <a:rPr lang="es-CU" b="1" dirty="0">
              <a:solidFill>
                <a:schemeClr val="bg1"/>
              </a:solidFill>
            </a:rPr>
            <a:t>Formas normales (1FN, 2FN, 3FN)</a:t>
          </a:r>
        </a:p>
      </dgm:t>
    </dgm:pt>
    <dgm:pt modelId="{1C26613B-7B8F-4D07-AC3D-B33FFC6B3985}" type="parTrans" cxnId="{896084EF-E3CC-4E26-A3A9-DAF3EB06149C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AACF2276-869D-437C-A4BC-7164381734DD}" type="sibTrans" cxnId="{896084EF-E3CC-4E26-A3A9-DAF3EB06149C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A52ACC03-12EC-40DE-A3C4-AFB9AB41896D}">
      <dgm:prSet phldrT="[Texto]"/>
      <dgm:spPr>
        <a:solidFill>
          <a:srgbClr val="E90001"/>
        </a:solidFill>
      </dgm:spPr>
      <dgm:t>
        <a:bodyPr/>
        <a:lstStyle/>
        <a:p>
          <a:r>
            <a:rPr lang="es-CU" b="1" dirty="0">
              <a:solidFill>
                <a:schemeClr val="bg1"/>
              </a:solidFill>
            </a:rPr>
            <a:t>Beneficios de la normalización</a:t>
          </a:r>
        </a:p>
      </dgm:t>
    </dgm:pt>
    <dgm:pt modelId="{6A1F22CB-25FB-485D-ADAA-FE125380FA81}" type="parTrans" cxnId="{DE1B9DD8-FA1D-45D7-A7BD-3E6B6C21720C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D8FD0F5D-4C28-4422-98B6-B53D19A8D568}" type="sibTrans" cxnId="{DE1B9DD8-FA1D-45D7-A7BD-3E6B6C21720C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0E066904-96FB-4C3E-89AD-5B3B34AE2487}">
      <dgm:prSet phldrT="[Texto]"/>
      <dgm:spPr>
        <a:solidFill>
          <a:srgbClr val="B61D2B"/>
        </a:solidFill>
      </dgm:spPr>
      <dgm:t>
        <a:bodyPr/>
        <a:lstStyle/>
        <a:p>
          <a:r>
            <a:rPr lang="es-CU" b="1" dirty="0">
              <a:solidFill>
                <a:schemeClr val="bg1"/>
              </a:solidFill>
            </a:rPr>
            <a:t>Ejemplos prácticos</a:t>
          </a:r>
        </a:p>
      </dgm:t>
    </dgm:pt>
    <dgm:pt modelId="{227FC021-4AEC-46E7-AF41-E44D3B928549}" type="parTrans" cxnId="{9720538D-F934-4B73-8569-5C1DE3AD0C78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E442C844-B7E1-46FF-B2F2-935886B807DB}" type="sibTrans" cxnId="{9720538D-F934-4B73-8569-5C1DE3AD0C78}">
      <dgm:prSet/>
      <dgm:spPr/>
      <dgm:t>
        <a:bodyPr/>
        <a:lstStyle/>
        <a:p>
          <a:endParaRPr lang="es-CU" b="1">
            <a:solidFill>
              <a:schemeClr val="bg1"/>
            </a:solidFill>
          </a:endParaRPr>
        </a:p>
      </dgm:t>
    </dgm:pt>
    <dgm:pt modelId="{3628D74E-8789-4F48-B348-6D7E77DEF580}" type="pres">
      <dgm:prSet presAssocID="{22389A44-E178-4F3C-813A-6E046C622B49}" presName="Name0" presStyleCnt="0">
        <dgm:presLayoutVars>
          <dgm:chMax val="7"/>
          <dgm:chPref val="7"/>
          <dgm:dir/>
        </dgm:presLayoutVars>
      </dgm:prSet>
      <dgm:spPr/>
    </dgm:pt>
    <dgm:pt modelId="{D8F358AA-530E-4314-9A74-F24369A55557}" type="pres">
      <dgm:prSet presAssocID="{22389A44-E178-4F3C-813A-6E046C622B49}" presName="Name1" presStyleCnt="0"/>
      <dgm:spPr/>
    </dgm:pt>
    <dgm:pt modelId="{BE23AD89-7BE8-42A6-AF97-4A91650E66AE}" type="pres">
      <dgm:prSet presAssocID="{22389A44-E178-4F3C-813A-6E046C622B49}" presName="cycle" presStyleCnt="0"/>
      <dgm:spPr/>
    </dgm:pt>
    <dgm:pt modelId="{0D8496F9-8DCB-47B5-862D-60999DDAC9CA}" type="pres">
      <dgm:prSet presAssocID="{22389A44-E178-4F3C-813A-6E046C622B49}" presName="srcNode" presStyleLbl="node1" presStyleIdx="0" presStyleCnt="4"/>
      <dgm:spPr/>
    </dgm:pt>
    <dgm:pt modelId="{32DC9654-C52F-4B0C-8A85-C9EC2000A829}" type="pres">
      <dgm:prSet presAssocID="{22389A44-E178-4F3C-813A-6E046C622B49}" presName="conn" presStyleLbl="parChTrans1D2" presStyleIdx="0" presStyleCnt="1"/>
      <dgm:spPr/>
    </dgm:pt>
    <dgm:pt modelId="{0E290003-7996-41E2-AA23-CA14E08B956F}" type="pres">
      <dgm:prSet presAssocID="{22389A44-E178-4F3C-813A-6E046C622B49}" presName="extraNode" presStyleLbl="node1" presStyleIdx="0" presStyleCnt="4"/>
      <dgm:spPr/>
    </dgm:pt>
    <dgm:pt modelId="{410FB7B7-49A2-4096-AA12-2FD3FA4664AE}" type="pres">
      <dgm:prSet presAssocID="{22389A44-E178-4F3C-813A-6E046C622B49}" presName="dstNode" presStyleLbl="node1" presStyleIdx="0" presStyleCnt="4"/>
      <dgm:spPr/>
    </dgm:pt>
    <dgm:pt modelId="{23DF4F38-993F-45EE-B20A-3D9EE6F5B725}" type="pres">
      <dgm:prSet presAssocID="{F4F6A226-FEE8-4CFA-8DB8-1EDAE91DB95C}" presName="text_1" presStyleLbl="node1" presStyleIdx="0" presStyleCnt="4" custLinFactNeighborX="606">
        <dgm:presLayoutVars>
          <dgm:bulletEnabled val="1"/>
        </dgm:presLayoutVars>
      </dgm:prSet>
      <dgm:spPr/>
    </dgm:pt>
    <dgm:pt modelId="{90431B21-B8F3-4352-91E9-E9A0F6CC34C2}" type="pres">
      <dgm:prSet presAssocID="{F4F6A226-FEE8-4CFA-8DB8-1EDAE91DB95C}" presName="accent_1" presStyleCnt="0"/>
      <dgm:spPr/>
    </dgm:pt>
    <dgm:pt modelId="{677A0E6F-3776-40FA-9D54-027C74490B70}" type="pres">
      <dgm:prSet presAssocID="{F4F6A226-FEE8-4CFA-8DB8-1EDAE91DB95C}" presName="accentRepeatNode" presStyleLbl="solidFgAcc1" presStyleIdx="0" presStyleCnt="4"/>
      <dgm:spPr>
        <a:ln>
          <a:solidFill>
            <a:srgbClr val="8F1D02"/>
          </a:solidFill>
        </a:ln>
      </dgm:spPr>
    </dgm:pt>
    <dgm:pt modelId="{EE17BD37-A54B-4A9E-A04E-16902CA86E7B}" type="pres">
      <dgm:prSet presAssocID="{8C9752A9-C562-45CC-968E-065ACDA1841E}" presName="text_2" presStyleLbl="node1" presStyleIdx="1" presStyleCnt="4">
        <dgm:presLayoutVars>
          <dgm:bulletEnabled val="1"/>
        </dgm:presLayoutVars>
      </dgm:prSet>
      <dgm:spPr/>
    </dgm:pt>
    <dgm:pt modelId="{A09F4001-35BC-4017-B299-D1C9EDC8D65C}" type="pres">
      <dgm:prSet presAssocID="{8C9752A9-C562-45CC-968E-065ACDA1841E}" presName="accent_2" presStyleCnt="0"/>
      <dgm:spPr/>
    </dgm:pt>
    <dgm:pt modelId="{4952AE3C-2A15-454E-B1F0-A3FE6FC36CE6}" type="pres">
      <dgm:prSet presAssocID="{8C9752A9-C562-45CC-968E-065ACDA1841E}" presName="accentRepeatNode" presStyleLbl="solidFgAcc1" presStyleIdx="1" presStyleCnt="4"/>
      <dgm:spPr>
        <a:ln>
          <a:solidFill>
            <a:srgbClr val="ED5302"/>
          </a:solidFill>
        </a:ln>
      </dgm:spPr>
    </dgm:pt>
    <dgm:pt modelId="{FD39BCC6-E336-41B9-A424-2727ED3EB9AA}" type="pres">
      <dgm:prSet presAssocID="{A52ACC03-12EC-40DE-A3C4-AFB9AB41896D}" presName="text_3" presStyleLbl="node1" presStyleIdx="2" presStyleCnt="4">
        <dgm:presLayoutVars>
          <dgm:bulletEnabled val="1"/>
        </dgm:presLayoutVars>
      </dgm:prSet>
      <dgm:spPr/>
    </dgm:pt>
    <dgm:pt modelId="{144CE2C6-1F89-45D6-9C3D-EA820604B0F4}" type="pres">
      <dgm:prSet presAssocID="{A52ACC03-12EC-40DE-A3C4-AFB9AB41896D}" presName="accent_3" presStyleCnt="0"/>
      <dgm:spPr/>
    </dgm:pt>
    <dgm:pt modelId="{317A3067-F85D-478A-B850-3F3DC1597B3F}" type="pres">
      <dgm:prSet presAssocID="{A52ACC03-12EC-40DE-A3C4-AFB9AB41896D}" presName="accentRepeatNode" presStyleLbl="solidFgAcc1" presStyleIdx="2" presStyleCnt="4"/>
      <dgm:spPr>
        <a:ln>
          <a:solidFill>
            <a:srgbClr val="E90001"/>
          </a:solidFill>
        </a:ln>
      </dgm:spPr>
    </dgm:pt>
    <dgm:pt modelId="{4CB869EE-0AC1-438B-9ED3-1A3CAAFA5B87}" type="pres">
      <dgm:prSet presAssocID="{0E066904-96FB-4C3E-89AD-5B3B34AE2487}" presName="text_4" presStyleLbl="node1" presStyleIdx="3" presStyleCnt="4">
        <dgm:presLayoutVars>
          <dgm:bulletEnabled val="1"/>
        </dgm:presLayoutVars>
      </dgm:prSet>
      <dgm:spPr/>
    </dgm:pt>
    <dgm:pt modelId="{2AEE9B34-C7BD-472A-BD4B-45AD8A38B0AE}" type="pres">
      <dgm:prSet presAssocID="{0E066904-96FB-4C3E-89AD-5B3B34AE2487}" presName="accent_4" presStyleCnt="0"/>
      <dgm:spPr/>
    </dgm:pt>
    <dgm:pt modelId="{ADACF080-F826-4918-AE4F-390620C4B228}" type="pres">
      <dgm:prSet presAssocID="{0E066904-96FB-4C3E-89AD-5B3B34AE2487}" presName="accentRepeatNode" presStyleLbl="solidFgAcc1" presStyleIdx="3" presStyleCnt="4"/>
      <dgm:spPr/>
    </dgm:pt>
  </dgm:ptLst>
  <dgm:cxnLst>
    <dgm:cxn modelId="{39B15D29-C48D-4B81-BBCB-D1E425FDDE96}" srcId="{22389A44-E178-4F3C-813A-6E046C622B49}" destId="{F4F6A226-FEE8-4CFA-8DB8-1EDAE91DB95C}" srcOrd="0" destOrd="0" parTransId="{E0356C2B-FCA4-4BB2-BCBE-F13CF9E17124}" sibTransId="{0A61FBFB-5D02-4E65-BB2D-A6DEF5630E4B}"/>
    <dgm:cxn modelId="{D063E52C-C6C7-4D5D-ABA8-D815752E899D}" type="presOf" srcId="{A52ACC03-12EC-40DE-A3C4-AFB9AB41896D}" destId="{FD39BCC6-E336-41B9-A424-2727ED3EB9AA}" srcOrd="0" destOrd="0" presId="urn:microsoft.com/office/officeart/2008/layout/VerticalCurvedList"/>
    <dgm:cxn modelId="{894D2A33-3CCC-467C-840B-AC469FA02920}" type="presOf" srcId="{0A61FBFB-5D02-4E65-BB2D-A6DEF5630E4B}" destId="{32DC9654-C52F-4B0C-8A85-C9EC2000A829}" srcOrd="0" destOrd="0" presId="urn:microsoft.com/office/officeart/2008/layout/VerticalCurvedList"/>
    <dgm:cxn modelId="{497AE633-BD52-41AE-BCF6-2D7BC1441B62}" type="presOf" srcId="{22389A44-E178-4F3C-813A-6E046C622B49}" destId="{3628D74E-8789-4F48-B348-6D7E77DEF580}" srcOrd="0" destOrd="0" presId="urn:microsoft.com/office/officeart/2008/layout/VerticalCurvedList"/>
    <dgm:cxn modelId="{9720538D-F934-4B73-8569-5C1DE3AD0C78}" srcId="{22389A44-E178-4F3C-813A-6E046C622B49}" destId="{0E066904-96FB-4C3E-89AD-5B3B34AE2487}" srcOrd="3" destOrd="0" parTransId="{227FC021-4AEC-46E7-AF41-E44D3B928549}" sibTransId="{E442C844-B7E1-46FF-B2F2-935886B807DB}"/>
    <dgm:cxn modelId="{67B8749A-1520-4646-83E9-C421C0A78D4A}" type="presOf" srcId="{F4F6A226-FEE8-4CFA-8DB8-1EDAE91DB95C}" destId="{23DF4F38-993F-45EE-B20A-3D9EE6F5B725}" srcOrd="0" destOrd="0" presId="urn:microsoft.com/office/officeart/2008/layout/VerticalCurvedList"/>
    <dgm:cxn modelId="{6D1C969F-7179-4B5B-B683-1F8E31D051EF}" type="presOf" srcId="{8C9752A9-C562-45CC-968E-065ACDA1841E}" destId="{EE17BD37-A54B-4A9E-A04E-16902CA86E7B}" srcOrd="0" destOrd="0" presId="urn:microsoft.com/office/officeart/2008/layout/VerticalCurvedList"/>
    <dgm:cxn modelId="{AB426FCE-03BE-473E-9522-6BC54D1747EE}" type="presOf" srcId="{0E066904-96FB-4C3E-89AD-5B3B34AE2487}" destId="{4CB869EE-0AC1-438B-9ED3-1A3CAAFA5B87}" srcOrd="0" destOrd="0" presId="urn:microsoft.com/office/officeart/2008/layout/VerticalCurvedList"/>
    <dgm:cxn modelId="{DE1B9DD8-FA1D-45D7-A7BD-3E6B6C21720C}" srcId="{22389A44-E178-4F3C-813A-6E046C622B49}" destId="{A52ACC03-12EC-40DE-A3C4-AFB9AB41896D}" srcOrd="2" destOrd="0" parTransId="{6A1F22CB-25FB-485D-ADAA-FE125380FA81}" sibTransId="{D8FD0F5D-4C28-4422-98B6-B53D19A8D568}"/>
    <dgm:cxn modelId="{896084EF-E3CC-4E26-A3A9-DAF3EB06149C}" srcId="{22389A44-E178-4F3C-813A-6E046C622B49}" destId="{8C9752A9-C562-45CC-968E-065ACDA1841E}" srcOrd="1" destOrd="0" parTransId="{1C26613B-7B8F-4D07-AC3D-B33FFC6B3985}" sibTransId="{AACF2276-869D-437C-A4BC-7164381734DD}"/>
    <dgm:cxn modelId="{61EC18CF-26A5-4C7B-910C-FA7A364E2118}" type="presParOf" srcId="{3628D74E-8789-4F48-B348-6D7E77DEF580}" destId="{D8F358AA-530E-4314-9A74-F24369A55557}" srcOrd="0" destOrd="0" presId="urn:microsoft.com/office/officeart/2008/layout/VerticalCurvedList"/>
    <dgm:cxn modelId="{C46B3A0A-1AC0-4098-8866-72C34C03AC60}" type="presParOf" srcId="{D8F358AA-530E-4314-9A74-F24369A55557}" destId="{BE23AD89-7BE8-42A6-AF97-4A91650E66AE}" srcOrd="0" destOrd="0" presId="urn:microsoft.com/office/officeart/2008/layout/VerticalCurvedList"/>
    <dgm:cxn modelId="{61BDEECE-F719-4084-B3F3-CAD641A5570E}" type="presParOf" srcId="{BE23AD89-7BE8-42A6-AF97-4A91650E66AE}" destId="{0D8496F9-8DCB-47B5-862D-60999DDAC9CA}" srcOrd="0" destOrd="0" presId="urn:microsoft.com/office/officeart/2008/layout/VerticalCurvedList"/>
    <dgm:cxn modelId="{12C3782C-43F6-4F2D-9978-BBC60434EDA8}" type="presParOf" srcId="{BE23AD89-7BE8-42A6-AF97-4A91650E66AE}" destId="{32DC9654-C52F-4B0C-8A85-C9EC2000A829}" srcOrd="1" destOrd="0" presId="urn:microsoft.com/office/officeart/2008/layout/VerticalCurvedList"/>
    <dgm:cxn modelId="{ABA998E3-811A-428A-A5CD-5690531C2BFA}" type="presParOf" srcId="{BE23AD89-7BE8-42A6-AF97-4A91650E66AE}" destId="{0E290003-7996-41E2-AA23-CA14E08B956F}" srcOrd="2" destOrd="0" presId="urn:microsoft.com/office/officeart/2008/layout/VerticalCurvedList"/>
    <dgm:cxn modelId="{F048FFE0-87FD-49C7-BBB0-EB8F0F77A5B3}" type="presParOf" srcId="{BE23AD89-7BE8-42A6-AF97-4A91650E66AE}" destId="{410FB7B7-49A2-4096-AA12-2FD3FA4664AE}" srcOrd="3" destOrd="0" presId="urn:microsoft.com/office/officeart/2008/layout/VerticalCurvedList"/>
    <dgm:cxn modelId="{9DED6812-62DE-4461-8B2A-29A505FCAD34}" type="presParOf" srcId="{D8F358AA-530E-4314-9A74-F24369A55557}" destId="{23DF4F38-993F-45EE-B20A-3D9EE6F5B725}" srcOrd="1" destOrd="0" presId="urn:microsoft.com/office/officeart/2008/layout/VerticalCurvedList"/>
    <dgm:cxn modelId="{BC442728-2109-4D91-8FE1-1544518CC490}" type="presParOf" srcId="{D8F358AA-530E-4314-9A74-F24369A55557}" destId="{90431B21-B8F3-4352-91E9-E9A0F6CC34C2}" srcOrd="2" destOrd="0" presId="urn:microsoft.com/office/officeart/2008/layout/VerticalCurvedList"/>
    <dgm:cxn modelId="{E9B20F17-F0C3-45F7-9610-0D11AEB63EDC}" type="presParOf" srcId="{90431B21-B8F3-4352-91E9-E9A0F6CC34C2}" destId="{677A0E6F-3776-40FA-9D54-027C74490B70}" srcOrd="0" destOrd="0" presId="urn:microsoft.com/office/officeart/2008/layout/VerticalCurvedList"/>
    <dgm:cxn modelId="{B59FE363-D309-490B-B8DC-279E894291D2}" type="presParOf" srcId="{D8F358AA-530E-4314-9A74-F24369A55557}" destId="{EE17BD37-A54B-4A9E-A04E-16902CA86E7B}" srcOrd="3" destOrd="0" presId="urn:microsoft.com/office/officeart/2008/layout/VerticalCurvedList"/>
    <dgm:cxn modelId="{FB7E61FA-B213-4CB5-A956-FF2BF21B2F96}" type="presParOf" srcId="{D8F358AA-530E-4314-9A74-F24369A55557}" destId="{A09F4001-35BC-4017-B299-D1C9EDC8D65C}" srcOrd="4" destOrd="0" presId="urn:microsoft.com/office/officeart/2008/layout/VerticalCurvedList"/>
    <dgm:cxn modelId="{09AF8F61-82FA-40F6-99E6-A9DFE10DFE1A}" type="presParOf" srcId="{A09F4001-35BC-4017-B299-D1C9EDC8D65C}" destId="{4952AE3C-2A15-454E-B1F0-A3FE6FC36CE6}" srcOrd="0" destOrd="0" presId="urn:microsoft.com/office/officeart/2008/layout/VerticalCurvedList"/>
    <dgm:cxn modelId="{446576F6-7401-443E-AC1B-C77CA0475F45}" type="presParOf" srcId="{D8F358AA-530E-4314-9A74-F24369A55557}" destId="{FD39BCC6-E336-41B9-A424-2727ED3EB9AA}" srcOrd="5" destOrd="0" presId="urn:microsoft.com/office/officeart/2008/layout/VerticalCurvedList"/>
    <dgm:cxn modelId="{89A10B73-9965-4387-89D8-AB63C83B91DC}" type="presParOf" srcId="{D8F358AA-530E-4314-9A74-F24369A55557}" destId="{144CE2C6-1F89-45D6-9C3D-EA820604B0F4}" srcOrd="6" destOrd="0" presId="urn:microsoft.com/office/officeart/2008/layout/VerticalCurvedList"/>
    <dgm:cxn modelId="{62FFBD91-C0E3-45DF-B9E3-429D35650C97}" type="presParOf" srcId="{144CE2C6-1F89-45D6-9C3D-EA820604B0F4}" destId="{317A3067-F85D-478A-B850-3F3DC1597B3F}" srcOrd="0" destOrd="0" presId="urn:microsoft.com/office/officeart/2008/layout/VerticalCurvedList"/>
    <dgm:cxn modelId="{3A8ED7CE-BD85-41D4-97C9-275FBE4251CE}" type="presParOf" srcId="{D8F358AA-530E-4314-9A74-F24369A55557}" destId="{4CB869EE-0AC1-438B-9ED3-1A3CAAFA5B87}" srcOrd="7" destOrd="0" presId="urn:microsoft.com/office/officeart/2008/layout/VerticalCurvedList"/>
    <dgm:cxn modelId="{382DEA60-7291-4BC0-A4BD-D46D29BFB094}" type="presParOf" srcId="{D8F358AA-530E-4314-9A74-F24369A55557}" destId="{2AEE9B34-C7BD-472A-BD4B-45AD8A38B0AE}" srcOrd="8" destOrd="0" presId="urn:microsoft.com/office/officeart/2008/layout/VerticalCurvedList"/>
    <dgm:cxn modelId="{72063221-4D9F-4C14-AF70-F8D3F5F684C4}" type="presParOf" srcId="{2AEE9B34-C7BD-472A-BD4B-45AD8A38B0AE}" destId="{ADACF080-F826-4918-AE4F-390620C4B22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C9654-C52F-4B0C-8A85-C9EC2000A829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F4F38-993F-45EE-B20A-3D9EE6F5B725}">
      <dsp:nvSpPr>
        <dsp:cNvPr id="0" name=""/>
        <dsp:cNvSpPr/>
      </dsp:nvSpPr>
      <dsp:spPr>
        <a:xfrm>
          <a:off x="551749" y="334530"/>
          <a:ext cx="9963850" cy="669409"/>
        </a:xfrm>
        <a:prstGeom prst="rect">
          <a:avLst/>
        </a:prstGeom>
        <a:solidFill>
          <a:srgbClr val="8F1D0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U" sz="3500" b="1" kern="1200" dirty="0">
              <a:solidFill>
                <a:schemeClr val="bg1"/>
              </a:solidFill>
            </a:rPr>
            <a:t>Concepto de normalización</a:t>
          </a:r>
        </a:p>
      </dsp:txBody>
      <dsp:txXfrm>
        <a:off x="551749" y="334530"/>
        <a:ext cx="9963850" cy="669409"/>
      </dsp:txXfrm>
    </dsp:sp>
    <dsp:sp modelId="{677A0E6F-3776-40FA-9D54-027C74490B70}">
      <dsp:nvSpPr>
        <dsp:cNvPr id="0" name=""/>
        <dsp:cNvSpPr/>
      </dsp:nvSpPr>
      <dsp:spPr>
        <a:xfrm>
          <a:off x="73643" y="250854"/>
          <a:ext cx="836762" cy="8367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rgbClr val="8F1D0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E17BD37-A54B-4A9E-A04E-16902CA86E7B}">
      <dsp:nvSpPr>
        <dsp:cNvPr id="0" name=""/>
        <dsp:cNvSpPr/>
      </dsp:nvSpPr>
      <dsp:spPr>
        <a:xfrm>
          <a:off x="875812" y="1338819"/>
          <a:ext cx="9580062" cy="669409"/>
        </a:xfrm>
        <a:prstGeom prst="rect">
          <a:avLst/>
        </a:prstGeom>
        <a:solidFill>
          <a:srgbClr val="ED530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U" sz="3500" b="1" kern="1200" dirty="0">
              <a:solidFill>
                <a:schemeClr val="bg1"/>
              </a:solidFill>
            </a:rPr>
            <a:t>Formas normales (1FN, 2FN, 3FN)</a:t>
          </a:r>
        </a:p>
      </dsp:txBody>
      <dsp:txXfrm>
        <a:off x="875812" y="1338819"/>
        <a:ext cx="9580062" cy="669409"/>
      </dsp:txXfrm>
    </dsp:sp>
    <dsp:sp modelId="{4952AE3C-2A15-454E-B1F0-A3FE6FC36CE6}">
      <dsp:nvSpPr>
        <dsp:cNvPr id="0" name=""/>
        <dsp:cNvSpPr/>
      </dsp:nvSpPr>
      <dsp:spPr>
        <a:xfrm>
          <a:off x="457431" y="1255143"/>
          <a:ext cx="836762" cy="8367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rgbClr val="ED530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D39BCC6-E336-41B9-A424-2727ED3EB9AA}">
      <dsp:nvSpPr>
        <dsp:cNvPr id="0" name=""/>
        <dsp:cNvSpPr/>
      </dsp:nvSpPr>
      <dsp:spPr>
        <a:xfrm>
          <a:off x="875812" y="2343108"/>
          <a:ext cx="9580062" cy="669409"/>
        </a:xfrm>
        <a:prstGeom prst="rect">
          <a:avLst/>
        </a:prstGeom>
        <a:solidFill>
          <a:srgbClr val="E9000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U" sz="3500" b="1" kern="1200" dirty="0">
              <a:solidFill>
                <a:schemeClr val="bg1"/>
              </a:solidFill>
            </a:rPr>
            <a:t>Beneficios de la normalización</a:t>
          </a:r>
        </a:p>
      </dsp:txBody>
      <dsp:txXfrm>
        <a:off x="875812" y="2343108"/>
        <a:ext cx="9580062" cy="669409"/>
      </dsp:txXfrm>
    </dsp:sp>
    <dsp:sp modelId="{317A3067-F85D-478A-B850-3F3DC1597B3F}">
      <dsp:nvSpPr>
        <dsp:cNvPr id="0" name=""/>
        <dsp:cNvSpPr/>
      </dsp:nvSpPr>
      <dsp:spPr>
        <a:xfrm>
          <a:off x="457431" y="2259432"/>
          <a:ext cx="836762" cy="8367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rgbClr val="E9000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CB869EE-0AC1-438B-9ED3-1A3CAAFA5B87}">
      <dsp:nvSpPr>
        <dsp:cNvPr id="0" name=""/>
        <dsp:cNvSpPr/>
      </dsp:nvSpPr>
      <dsp:spPr>
        <a:xfrm>
          <a:off x="492024" y="3347397"/>
          <a:ext cx="9963850" cy="669409"/>
        </a:xfrm>
        <a:prstGeom prst="rect">
          <a:avLst/>
        </a:prstGeom>
        <a:solidFill>
          <a:srgbClr val="B61D2B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U" sz="3500" b="1" kern="1200" dirty="0">
              <a:solidFill>
                <a:schemeClr val="bg1"/>
              </a:solidFill>
            </a:rPr>
            <a:t>Ejemplos prácticos</a:t>
          </a:r>
        </a:p>
      </dsp:txBody>
      <dsp:txXfrm>
        <a:off x="492024" y="3347397"/>
        <a:ext cx="9963850" cy="669409"/>
      </dsp:txXfrm>
    </dsp:sp>
    <dsp:sp modelId="{ADACF080-F826-4918-AE4F-390620C4B228}">
      <dsp:nvSpPr>
        <dsp:cNvPr id="0" name=""/>
        <dsp:cNvSpPr/>
      </dsp:nvSpPr>
      <dsp:spPr>
        <a:xfrm>
          <a:off x="73643" y="3263721"/>
          <a:ext cx="836762" cy="83676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CFF1-AC44-4283-9497-8ABA6511A4F0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2E2E1-73FA-40B0-9DBC-185D6B179449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0417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60297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5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266999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MER, consta de los siguientes componentes o elementos comunes a todo diagrama que debemos entender para su correcta aplicación:</a:t>
            </a: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6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244299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7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198172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8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717324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9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274691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B27AA-234F-49D9-9772-B0F9EBDF2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D120FC-B8AE-4921-939F-29F9B380D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0BA80C-FD7A-4224-89A7-A421C41C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1CC8C8-7FC1-48C6-9884-F3832461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D672D9-D0E7-4603-B3DF-BE0B6DEF7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6362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3B83A-E31C-4727-80F9-69010A73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6F018B-E07B-479D-B877-F3C9C03BA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22D478-03C0-49AA-9F00-938EBA88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D60AD-9BF5-4F06-9AF9-0C78291B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8D1AA1-1A48-4DA7-8613-EC5B8B20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4637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0DFBE7-FB71-4F6B-B059-07A89C7B4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B16927-3928-4F0A-8B1C-ABB90CED5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BEF476-905B-45B0-8F8C-AF2F36B4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23A4D-EEC8-4014-AB5A-EB2250A4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573AF5-1A00-4527-9F9B-F87ECB79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8734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2DB20-D73E-4033-BCA9-5F57C691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935B9-703F-4C90-A6BD-D9D63477A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8671A-0D75-4A57-ABFC-5E160F8C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C05F4-1BE0-4F71-9D3E-9567D22C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B08F8F-0A35-4BD4-8741-A86B18BB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3011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247A3-A25F-4640-B936-20F77E4D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63F2D8-BB8A-4FCA-BC92-A85B6A8B6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6DF1D-3CE4-4E56-805B-B1C6FD7E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5332D-F5BC-403F-A1CB-D77DC404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5B01E-9D3B-44F8-A815-8117196E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57261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BA362-A43A-4593-A70E-233C99F02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10206-2BED-48EC-82CF-A451B1B4F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B46742-35D3-4010-8577-47D731E0E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89364D-F089-4A1D-A425-4010E158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EBF1E1-2D62-4B84-B41D-55F911EA7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0799FD-B872-497D-A30B-9F7FC19E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8390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DA3C2-16BC-42ED-901D-97C15A6AD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77D51-D612-40F8-B8EF-CEE4C363B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F09D99-99BB-45FD-811A-1379A08F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45FEE1-DD0E-46C4-827D-1F5253A5B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C4219B-31AF-4CFB-BDBF-B6F2D569B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3FB93F-03C0-4B66-82E1-667F759B0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C166B3-31C8-4C83-9D9C-20319E714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1595A4-6290-4F59-9A48-91B0DBDFB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47204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3CCBD-D612-4F70-AD8D-7101AF66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07419D-7591-4F36-B79F-B72317EB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250B00-7CBC-41C0-B189-A6C23254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A12331-F3FB-4626-806F-0EECC2CE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2255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3DA20C-263C-48C9-9341-DDC4ED8D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F56C70-A5C7-4FD0-BE73-9613CB67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81D951-B45C-4D3B-98D1-1FC7368B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9881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3D8E7-195E-4217-9063-E6237FFC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B6F6E-4457-4715-8ABE-80492881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AA8070-521C-4D22-8A0E-75D0FCE18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793917-E56C-4192-B59B-3B01B3C1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4F7F08-5780-4C93-BADB-FE865848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7C5D7C-18DF-49AB-86D6-D2145639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54418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E525E-684F-4B11-B37D-CAEA0635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6E2E42-AE44-402D-8000-EB2C97B4F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57D79D-651D-4AE5-9F44-EC0F03051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3ECFA4-10B4-4CA5-BA4A-01E20BDA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5588B9-7E50-4A40-8740-FEB8FDE9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A8E98D-EEA8-457E-8AE2-2BDE4FF6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9741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CC3C01-4030-445F-BB69-425713A04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2A0695-2F40-4DAD-9797-B2C51D35D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B37098-78FD-4C97-9041-F17885A52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89BBA-0108-4778-A418-6D0619824C26}" type="datetimeFigureOut">
              <a:rPr lang="es-CU" smtClean="0"/>
              <a:t>31/1/2025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EC448F-12DB-49C9-A450-D178B97EF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9941A-8B19-4B4B-BB63-8C766933A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0539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en/target-dart-aim-objective-success-1414788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C7A9B-647D-489E-AFB3-A949CE9EE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702893" cy="2387600"/>
          </a:xfrm>
        </p:spPr>
        <p:txBody>
          <a:bodyPr>
            <a:noAutofit/>
          </a:bodyPr>
          <a:lstStyle/>
          <a:p>
            <a:r>
              <a:rPr lang="es-ES" sz="5400" b="1" dirty="0"/>
              <a:t>Normalización de Bases de datos</a:t>
            </a:r>
            <a:endParaRPr lang="es-CU" sz="54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EB761A-BA2C-405F-A1B2-3A5D9A1561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Duración de la Clase: 2hrs</a:t>
            </a:r>
          </a:p>
          <a:p>
            <a:r>
              <a:rPr lang="es-MX" sz="3200" dirty="0"/>
              <a:t>Contenido: 45 min teórica y 1.15hrs práctica</a:t>
            </a:r>
            <a:endParaRPr lang="es-CU" sz="3200" dirty="0"/>
          </a:p>
        </p:txBody>
      </p:sp>
      <p:grpSp>
        <p:nvGrpSpPr>
          <p:cNvPr id="4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937CFB34-1203-4586-87CE-C6EFB064C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431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OBJETIVO DE LA CLASE</a:t>
            </a:r>
            <a:endParaRPr lang="es-CU" b="1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6ED79F-EA62-46CE-9E52-CCDC8FEE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022" y="2909358"/>
            <a:ext cx="8305800" cy="2181931"/>
          </a:xfrm>
          <a:ln>
            <a:solidFill>
              <a:srgbClr val="B61D2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/>
              <a:t>Comprender el proceso de normalización para estructurar bases de datos eficientes, eliminando redundancias y asegurando la integridad de la información.</a:t>
            </a:r>
            <a:endParaRPr lang="es-ES" dirty="0"/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24D1C76-069F-4093-A9CC-4B250069FE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8693774" y="1891481"/>
            <a:ext cx="3465689" cy="346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7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SUMARIO</a:t>
            </a:r>
            <a:endParaRPr lang="es-CU" b="1" dirty="0"/>
          </a:p>
        </p:txBody>
      </p:sp>
      <p:pic>
        <p:nvPicPr>
          <p:cNvPr id="19" name="3 Imagen">
            <a:extLst>
              <a:ext uri="{FF2B5EF4-FFF2-40B4-BE49-F238E27FC236}">
                <a16:creationId xmlns:a16="http://schemas.microsoft.com/office/drawing/2014/main" id="{1C2F0859-6D2F-42C7-9AF0-EBBB8AF96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45DA6A44-FE42-472D-89A8-341940FD8F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0940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046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6600" b="1" dirty="0"/>
              <a:t>CONCEPTO DE NORMALIZACIÓN</a:t>
            </a:r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89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CONCEPTO DE NORMALIZACIÓN</a:t>
            </a:r>
            <a:endParaRPr lang="es-CU" b="1" dirty="0"/>
          </a:p>
        </p:txBody>
      </p:sp>
      <p:sp>
        <p:nvSpPr>
          <p:cNvPr id="16" name="Marcador de contenido 15">
            <a:extLst>
              <a:ext uri="{FF2B5EF4-FFF2-40B4-BE49-F238E27FC236}">
                <a16:creationId xmlns:a16="http://schemas.microsoft.com/office/drawing/2014/main" id="{27A3AB51-6F9F-4F8A-BA34-9602E62A9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sz="3200" dirty="0">
                <a:latin typeface="Calibri (Cuerpo)"/>
                <a:cs typeface="Arial" panose="020B0604020202020204" pitchFamily="34" charset="0"/>
              </a:rPr>
              <a:t> Es un proceso que organiza los datos en una base de datos para reducir la redundancia y mejorar la integridad de los datos.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3200" dirty="0">
                <a:latin typeface="Calibri (Cuerpo)"/>
                <a:cs typeface="Arial" panose="020B0604020202020204" pitchFamily="34" charset="0"/>
              </a:rPr>
              <a:t> Este proceso implica dividir una base de datos en tablas más pequeñas y definir relaciones entre ellas según reglas específicas, conocidas como formas normales.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3200" dirty="0">
                <a:latin typeface="Calibri (Cuerpo)"/>
                <a:cs typeface="Arial" panose="020B0604020202020204" pitchFamily="34" charset="0"/>
              </a:rPr>
              <a:t> El objetivo principal de la normalización es asegurar que cada dato se almacene una sola vez, lo que facilita su actualización y mantenimiento.</a:t>
            </a:r>
            <a:endParaRPr lang="es-CU" sz="3200" dirty="0">
              <a:latin typeface="Calibri (Cuerpo)"/>
              <a:cs typeface="Arial" panose="020B0604020202020204" pitchFamily="34" charset="0"/>
            </a:endParaRP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56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72" y="1708150"/>
            <a:ext cx="10515600" cy="2852737"/>
          </a:xfrm>
        </p:spPr>
        <p:txBody>
          <a:bodyPr>
            <a:normAutofit/>
          </a:bodyPr>
          <a:lstStyle/>
          <a:p>
            <a:pPr algn="r"/>
            <a:r>
              <a:rPr lang="es-ES" sz="5400" b="1" dirty="0"/>
              <a:t>FORMAS NORMALES</a:t>
            </a:r>
            <a:br>
              <a:rPr lang="es-ES" sz="5400" b="1" dirty="0"/>
            </a:br>
            <a:r>
              <a:rPr lang="es-ES" sz="5400" b="1" dirty="0"/>
              <a:t>(1FN, 2FN Y 3FN)</a:t>
            </a:r>
            <a:endParaRPr lang="es-MX" sz="5400" b="1" dirty="0"/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70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FORMAS NORMALES: 1FN</a:t>
            </a:r>
            <a:endParaRPr lang="es-CU" sz="2800" b="1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8C559A86-7498-4140-B729-5CE6B1EDB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s-ES" sz="3600" dirty="0"/>
              <a:t> Una tabla está en 1FN si </a:t>
            </a:r>
            <a:r>
              <a:rPr lang="es-ES" sz="3600" u="sng" dirty="0"/>
              <a:t>no</a:t>
            </a:r>
            <a:r>
              <a:rPr lang="es-ES" sz="3600" dirty="0"/>
              <a:t> tiene </a:t>
            </a:r>
            <a:r>
              <a:rPr lang="es-ES" sz="3600" b="1" dirty="0"/>
              <a:t>valores repetidos </a:t>
            </a:r>
            <a:r>
              <a:rPr lang="es-ES" sz="3600" dirty="0"/>
              <a:t>ni datos </a:t>
            </a:r>
            <a:r>
              <a:rPr lang="es-ES" sz="3600" b="1" dirty="0"/>
              <a:t>multivaluados</a:t>
            </a:r>
            <a:endParaRPr lang="es-ES" sz="3600" dirty="0"/>
          </a:p>
          <a:p>
            <a:pPr marL="0" indent="0">
              <a:buNone/>
            </a:pPr>
            <a:endParaRPr lang="es-CU" sz="3600" b="1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B03173FA-7859-4B9D-92A6-F2B9A2C34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932546"/>
              </p:ext>
            </p:extLst>
          </p:nvPr>
        </p:nvGraphicFramePr>
        <p:xfrm>
          <a:off x="996243" y="3058160"/>
          <a:ext cx="462562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770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106579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2082274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ID_Cliente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Nombre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Teléfonos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Ana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555-1234, 555-5678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  <p:graphicFrame>
        <p:nvGraphicFramePr>
          <p:cNvPr id="20" name="Tabla 19">
            <a:extLst>
              <a:ext uri="{FF2B5EF4-FFF2-40B4-BE49-F238E27FC236}">
                <a16:creationId xmlns:a16="http://schemas.microsoft.com/office/drawing/2014/main" id="{F5608E8B-C9AB-48F3-B747-0C43CCDD3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906197"/>
              </p:ext>
            </p:extLst>
          </p:nvPr>
        </p:nvGraphicFramePr>
        <p:xfrm>
          <a:off x="996245" y="4432141"/>
          <a:ext cx="46256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288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072445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2144889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ID_Cliente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Nombre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Teléfonos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/>
                        <a:t>555-1234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/>
                        <a:t>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555-1234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4571571"/>
                  </a:ext>
                </a:extLst>
              </a:tr>
            </a:tbl>
          </a:graphicData>
        </a:graphic>
      </p:graphicFrame>
      <p:pic>
        <p:nvPicPr>
          <p:cNvPr id="5" name="Gráfico 4" descr="Marca de verificación con relleno sólido">
            <a:extLst>
              <a:ext uri="{FF2B5EF4-FFF2-40B4-BE49-F238E27FC236}">
                <a16:creationId xmlns:a16="http://schemas.microsoft.com/office/drawing/2014/main" id="{BA81CE4B-3739-491B-9562-1DA3F18D4A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89606" y="4531201"/>
            <a:ext cx="914400" cy="914400"/>
          </a:xfrm>
          <a:prstGeom prst="rect">
            <a:avLst/>
          </a:prstGeom>
        </p:spPr>
      </p:pic>
      <p:pic>
        <p:nvPicPr>
          <p:cNvPr id="7" name="Gráfico 6" descr="Cerrar con relleno sólido">
            <a:extLst>
              <a:ext uri="{FF2B5EF4-FFF2-40B4-BE49-F238E27FC236}">
                <a16:creationId xmlns:a16="http://schemas.microsoft.com/office/drawing/2014/main" id="{10542EFF-397F-4471-AA30-6F9CA94257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55736" y="2954903"/>
            <a:ext cx="914400" cy="9144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8D603145-93FA-4283-B4F9-EA2CE579465C}"/>
              </a:ext>
            </a:extLst>
          </p:cNvPr>
          <p:cNvSpPr txBox="1"/>
          <p:nvPr/>
        </p:nvSpPr>
        <p:spPr>
          <a:xfrm>
            <a:off x="6604006" y="2890391"/>
            <a:ext cx="5463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/>
              <a:t>El teléfono tiene múltiples valores en la celda</a:t>
            </a:r>
            <a:endParaRPr lang="es-CU" sz="3200" dirty="0"/>
          </a:p>
        </p:txBody>
      </p:sp>
    </p:spTree>
    <p:extLst>
      <p:ext uri="{BB962C8B-B14F-4D97-AF65-F5344CB8AC3E}">
        <p14:creationId xmlns:p14="http://schemas.microsoft.com/office/powerpoint/2010/main" val="1700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FORMAS NORMALES: 2FN</a:t>
            </a:r>
            <a:endParaRPr lang="es-CU" sz="2800" b="1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8C559A86-7498-4140-B729-5CE6B1EDB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s-ES" sz="3600" dirty="0"/>
              <a:t> Debe estar en 1FN y eliminar dependencias parciales</a:t>
            </a:r>
            <a:endParaRPr lang="es-CU" sz="3600" b="1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B03173FA-7859-4B9D-92A6-F2B9A2C34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146826"/>
              </p:ext>
            </p:extLst>
          </p:nvPr>
        </p:nvGraphicFramePr>
        <p:xfrm>
          <a:off x="996245" y="2859582"/>
          <a:ext cx="649957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77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411111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2043289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  <a:gridCol w="824089">
                  <a:extLst>
                    <a:ext uri="{9D8B030D-6E8A-4147-A177-3AD203B41FA5}">
                      <a16:colId xmlns:a16="http://schemas.microsoft.com/office/drawing/2014/main" val="2050495363"/>
                    </a:ext>
                  </a:extLst>
                </a:gridCol>
                <a:gridCol w="1106311">
                  <a:extLst>
                    <a:ext uri="{9D8B030D-6E8A-4147-A177-3AD203B41FA5}">
                      <a16:colId xmlns:a16="http://schemas.microsoft.com/office/drawing/2014/main" val="11676371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/>
                        <a:t>ID_Venta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ID_Producto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Nombre_Producto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Precio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/>
                        <a:t>Cantidad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L</a:t>
                      </a:r>
                      <a:r>
                        <a:rPr lang="es-CU" dirty="0" err="1"/>
                        <a:t>aptop</a:t>
                      </a:r>
                      <a:endParaRPr lang="es-C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7</a:t>
                      </a:r>
                      <a:r>
                        <a:rPr lang="es-CU" dirty="0"/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  <p:graphicFrame>
        <p:nvGraphicFramePr>
          <p:cNvPr id="20" name="Tabla 19">
            <a:extLst>
              <a:ext uri="{FF2B5EF4-FFF2-40B4-BE49-F238E27FC236}">
                <a16:creationId xmlns:a16="http://schemas.microsoft.com/office/drawing/2014/main" id="{F5608E8B-C9AB-48F3-B747-0C43CCDD3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592522"/>
              </p:ext>
            </p:extLst>
          </p:nvPr>
        </p:nvGraphicFramePr>
        <p:xfrm>
          <a:off x="996245" y="4878834"/>
          <a:ext cx="46256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288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072445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2144889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ID_Venta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Cantidad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ID_Producto_FK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  <p:pic>
        <p:nvPicPr>
          <p:cNvPr id="5" name="Gráfico 4" descr="Marca de verificación con relleno sólido">
            <a:extLst>
              <a:ext uri="{FF2B5EF4-FFF2-40B4-BE49-F238E27FC236}">
                <a16:creationId xmlns:a16="http://schemas.microsoft.com/office/drawing/2014/main" id="{BA81CE4B-3739-491B-9562-1DA3F18D4A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65325" y="4758120"/>
            <a:ext cx="914400" cy="914400"/>
          </a:xfrm>
          <a:prstGeom prst="rect">
            <a:avLst/>
          </a:prstGeom>
        </p:spPr>
      </p:pic>
      <p:pic>
        <p:nvPicPr>
          <p:cNvPr id="7" name="Gráfico 6" descr="Cerrar con relleno sólido">
            <a:extLst>
              <a:ext uri="{FF2B5EF4-FFF2-40B4-BE49-F238E27FC236}">
                <a16:creationId xmlns:a16="http://schemas.microsoft.com/office/drawing/2014/main" id="{10542EFF-397F-4471-AA30-6F9CA94257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53867" y="2773222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9AD0DEB-233B-4B1E-8C4C-51D490514760}"/>
              </a:ext>
            </a:extLst>
          </p:cNvPr>
          <p:cNvSpPr txBox="1"/>
          <p:nvPr/>
        </p:nvSpPr>
        <p:spPr>
          <a:xfrm>
            <a:off x="996245" y="3681137"/>
            <a:ext cx="1135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err="1"/>
              <a:t>Nombre_Producto</a:t>
            </a:r>
            <a:r>
              <a:rPr lang="es-ES" sz="3200" b="1" dirty="0"/>
              <a:t> </a:t>
            </a:r>
            <a:r>
              <a:rPr lang="es-ES" sz="3200" dirty="0"/>
              <a:t>y </a:t>
            </a:r>
            <a:r>
              <a:rPr lang="es-ES" sz="3200" b="1" dirty="0"/>
              <a:t>Precio</a:t>
            </a:r>
            <a:r>
              <a:rPr lang="es-ES" sz="3200" dirty="0"/>
              <a:t> dependen de </a:t>
            </a:r>
            <a:r>
              <a:rPr lang="es-ES" sz="3200" b="1" dirty="0" err="1"/>
              <a:t>ID_Producto</a:t>
            </a:r>
            <a:r>
              <a:rPr lang="es-ES" sz="3200" dirty="0"/>
              <a:t>, no de </a:t>
            </a:r>
            <a:r>
              <a:rPr lang="es-ES" sz="3200" b="1" dirty="0" err="1"/>
              <a:t>ID_Venta</a:t>
            </a:r>
            <a:r>
              <a:rPr lang="es-ES" sz="3200" dirty="0"/>
              <a:t>.</a:t>
            </a:r>
            <a:endParaRPr lang="es-CU" sz="3200" dirty="0"/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94B98B54-44D1-498E-9BE6-260608D68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18888"/>
              </p:ext>
            </p:extLst>
          </p:nvPr>
        </p:nvGraphicFramePr>
        <p:xfrm>
          <a:off x="5870633" y="4878834"/>
          <a:ext cx="462562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288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2154446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1062888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err="1"/>
                        <a:t>ID_Producto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err="1"/>
                        <a:t>Nombre_Producto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Precio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Laptop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700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648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FORMAS NORMALES: 3FN</a:t>
            </a:r>
            <a:endParaRPr lang="es-CU" sz="2800" b="1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8C559A86-7498-4140-B729-5CE6B1EDB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10595" cy="4351338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s-ES" sz="3600" dirty="0"/>
              <a:t> Debe estar en 2FN y eliminar dependencias transitivas</a:t>
            </a:r>
            <a:endParaRPr lang="es-CU" sz="3600" b="1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B03173FA-7859-4B9D-92A6-F2B9A2C34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33311"/>
              </p:ext>
            </p:extLst>
          </p:nvPr>
        </p:nvGraphicFramePr>
        <p:xfrm>
          <a:off x="996245" y="2859582"/>
          <a:ext cx="81014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7633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220164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1626884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  <a:gridCol w="1208143">
                  <a:extLst>
                    <a:ext uri="{9D8B030D-6E8A-4147-A177-3AD203B41FA5}">
                      <a16:colId xmlns:a16="http://schemas.microsoft.com/office/drawing/2014/main" val="2050495363"/>
                    </a:ext>
                  </a:extLst>
                </a:gridCol>
                <a:gridCol w="2358632">
                  <a:extLst>
                    <a:ext uri="{9D8B030D-6E8A-4147-A177-3AD203B41FA5}">
                      <a16:colId xmlns:a16="http://schemas.microsoft.com/office/drawing/2014/main" val="11676371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ID_Estudiante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Nombre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Dirección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Ciudad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Código_Postal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Juan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26 y K</a:t>
                      </a:r>
                      <a:endParaRPr lang="es-C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La Habana</a:t>
                      </a:r>
                      <a:endParaRPr lang="es-C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10400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  <p:graphicFrame>
        <p:nvGraphicFramePr>
          <p:cNvPr id="20" name="Tabla 19">
            <a:extLst>
              <a:ext uri="{FF2B5EF4-FFF2-40B4-BE49-F238E27FC236}">
                <a16:creationId xmlns:a16="http://schemas.microsoft.com/office/drawing/2014/main" id="{F5608E8B-C9AB-48F3-B747-0C43CCDD3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20902"/>
              </p:ext>
            </p:extLst>
          </p:nvPr>
        </p:nvGraphicFramePr>
        <p:xfrm>
          <a:off x="996244" y="4878834"/>
          <a:ext cx="601801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301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031653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  <a:gridCol w="1632030">
                  <a:extLst>
                    <a:ext uri="{9D8B030D-6E8A-4147-A177-3AD203B41FA5}">
                      <a16:colId xmlns:a16="http://schemas.microsoft.com/office/drawing/2014/main" val="633520963"/>
                    </a:ext>
                  </a:extLst>
                </a:gridCol>
                <a:gridCol w="1632030">
                  <a:extLst>
                    <a:ext uri="{9D8B030D-6E8A-4147-A177-3AD203B41FA5}">
                      <a16:colId xmlns:a16="http://schemas.microsoft.com/office/drawing/2014/main" val="330067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ID_Estudiante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Nombre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Dirección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Código_Postal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Juan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26 y 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10400</a:t>
                      </a:r>
                      <a:endParaRPr lang="es-C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  <p:pic>
        <p:nvPicPr>
          <p:cNvPr id="5" name="Gráfico 4" descr="Marca de verificación con relleno sólido">
            <a:extLst>
              <a:ext uri="{FF2B5EF4-FFF2-40B4-BE49-F238E27FC236}">
                <a16:creationId xmlns:a16="http://schemas.microsoft.com/office/drawing/2014/main" id="{BA81CE4B-3739-491B-9562-1DA3F18D4A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56217" y="4706114"/>
            <a:ext cx="914400" cy="914400"/>
          </a:xfrm>
          <a:prstGeom prst="rect">
            <a:avLst/>
          </a:prstGeom>
        </p:spPr>
      </p:pic>
      <p:pic>
        <p:nvPicPr>
          <p:cNvPr id="7" name="Gráfico 6" descr="Cerrar con relleno sólido">
            <a:extLst>
              <a:ext uri="{FF2B5EF4-FFF2-40B4-BE49-F238E27FC236}">
                <a16:creationId xmlns:a16="http://schemas.microsoft.com/office/drawing/2014/main" id="{10542EFF-397F-4471-AA30-6F9CA94257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83444" y="851019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9AD0DEB-233B-4B1E-8C4C-51D490514760}"/>
              </a:ext>
            </a:extLst>
          </p:cNvPr>
          <p:cNvSpPr txBox="1"/>
          <p:nvPr/>
        </p:nvSpPr>
        <p:spPr>
          <a:xfrm>
            <a:off x="996245" y="3681137"/>
            <a:ext cx="1135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Ciudad</a:t>
            </a:r>
            <a:r>
              <a:rPr lang="es-ES" sz="3200" dirty="0"/>
              <a:t> depende de </a:t>
            </a:r>
            <a:r>
              <a:rPr lang="es-ES" sz="3200" b="1" dirty="0" err="1"/>
              <a:t>Código_Postal</a:t>
            </a:r>
            <a:r>
              <a:rPr lang="es-ES" sz="3200" dirty="0"/>
              <a:t>, no de </a:t>
            </a:r>
            <a:r>
              <a:rPr lang="es-ES" sz="3200" b="1" dirty="0" err="1"/>
              <a:t>ID_Estudiante</a:t>
            </a:r>
            <a:endParaRPr lang="es-CU" sz="3200" b="1" dirty="0"/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94B98B54-44D1-498E-9BE6-260608D68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712538"/>
              </p:ext>
            </p:extLst>
          </p:nvPr>
        </p:nvGraphicFramePr>
        <p:xfrm>
          <a:off x="7172303" y="4878834"/>
          <a:ext cx="32333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387">
                  <a:extLst>
                    <a:ext uri="{9D8B030D-6E8A-4147-A177-3AD203B41FA5}">
                      <a16:colId xmlns:a16="http://schemas.microsoft.com/office/drawing/2014/main" val="3657857262"/>
                    </a:ext>
                  </a:extLst>
                </a:gridCol>
                <a:gridCol w="1660951">
                  <a:extLst>
                    <a:ext uri="{9D8B030D-6E8A-4147-A177-3AD203B41FA5}">
                      <a16:colId xmlns:a16="http://schemas.microsoft.com/office/drawing/2014/main" val="4007923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Código_Postal</a:t>
                      </a:r>
                      <a:endParaRPr lang="es-C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Ciudad</a:t>
                      </a:r>
                      <a:endParaRPr lang="es-C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275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U" dirty="0"/>
                        <a:t>10400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La Habana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5678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268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366</Words>
  <Application>Microsoft Office PowerPoint</Application>
  <PresentationFormat>Panorámica</PresentationFormat>
  <Paragraphs>91</Paragraphs>
  <Slides>9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(Cuerpo)</vt:lpstr>
      <vt:lpstr>Calibri Light</vt:lpstr>
      <vt:lpstr>Courier New</vt:lpstr>
      <vt:lpstr>Wingdings</vt:lpstr>
      <vt:lpstr>Tema de Office</vt:lpstr>
      <vt:lpstr>Normalización de Bases de datos</vt:lpstr>
      <vt:lpstr>OBJETIVO DE LA CLASE</vt:lpstr>
      <vt:lpstr>SUMARIO</vt:lpstr>
      <vt:lpstr>CONCEPTO DE NORMALIZACIÓN</vt:lpstr>
      <vt:lpstr>CONCEPTO DE NORMALIZACIÓN</vt:lpstr>
      <vt:lpstr>FORMAS NORMALES (1FN, 2FN Y 3FN)</vt:lpstr>
      <vt:lpstr>FORMAS NORMALES: 1FN</vt:lpstr>
      <vt:lpstr>FORMAS NORMALES: 2FN</vt:lpstr>
      <vt:lpstr>FORMAS NORMALES: 3FN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DATOS</dc:title>
  <dc:creator>nodo2</dc:creator>
  <cp:lastModifiedBy>Joseph Michael Cordero Korolev</cp:lastModifiedBy>
  <cp:revision>79</cp:revision>
  <dcterms:created xsi:type="dcterms:W3CDTF">2024-10-16T14:38:57Z</dcterms:created>
  <dcterms:modified xsi:type="dcterms:W3CDTF">2025-01-31T10:21:14Z</dcterms:modified>
</cp:coreProperties>
</file>