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319" r:id="rId3"/>
    <p:sldId id="257" r:id="rId4"/>
    <p:sldId id="267" r:id="rId5"/>
    <p:sldId id="313" r:id="rId6"/>
    <p:sldId id="314" r:id="rId7"/>
    <p:sldId id="315" r:id="rId8"/>
    <p:sldId id="265" r:id="rId9"/>
    <p:sldId id="271" r:id="rId10"/>
    <p:sldId id="304" r:id="rId11"/>
    <p:sldId id="305" r:id="rId12"/>
    <p:sldId id="287" r:id="rId13"/>
    <p:sldId id="323" r:id="rId14"/>
    <p:sldId id="324" r:id="rId15"/>
    <p:sldId id="321" r:id="rId16"/>
    <p:sldId id="322" r:id="rId17"/>
    <p:sldId id="288" r:id="rId18"/>
    <p:sldId id="316" r:id="rId19"/>
    <p:sldId id="325" r:id="rId20"/>
    <p:sldId id="326" r:id="rId21"/>
    <p:sldId id="327" r:id="rId22"/>
    <p:sldId id="328" r:id="rId23"/>
    <p:sldId id="317" r:id="rId24"/>
    <p:sldId id="318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8A207-702D-4DFA-B659-8A13A4F109C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8D69-C46D-4EAB-AC3E-8D9D91F4FC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63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="" xmlns:a16="http://schemas.microsoft.com/office/drawing/2014/main" id="{7CCB28F4-CD1E-46BE-85BD-C1BB1FF8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82625"/>
            <a:ext cx="4494212" cy="3371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53E1A372-28C7-43E7-A440-C3EE7DA5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1963"/>
            <a:ext cx="5681662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="" xmlns:a16="http://schemas.microsoft.com/office/drawing/2014/main" id="{7CCB28F4-CD1E-46BE-85BD-C1BB1FF8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82625"/>
            <a:ext cx="4494212" cy="3371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53E1A372-28C7-43E7-A440-C3EE7DA5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1963"/>
            <a:ext cx="5681662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27578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="" xmlns:a16="http://schemas.microsoft.com/office/drawing/2014/main" id="{DEBCADFC-33DE-406E-9149-6F4B38172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82625"/>
            <a:ext cx="4494212" cy="3371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>
            <a:extLst>
              <a:ext uri="{FF2B5EF4-FFF2-40B4-BE49-F238E27FC236}">
                <a16:creationId xmlns="" xmlns:a16="http://schemas.microsoft.com/office/drawing/2014/main" id="{1E01ECE1-8B2B-4D94-AA20-08AF5A6D3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1963"/>
            <a:ext cx="5681662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S" altLang="es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C8D69-C46D-4EAB-AC3E-8D9D91F4FC20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1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="" xmlns:a16="http://schemas.microsoft.com/office/drawing/2014/main" id="{7CCB28F4-CD1E-46BE-85BD-C1BB1FF8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82625"/>
            <a:ext cx="4494212" cy="3371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53E1A372-28C7-43E7-A440-C3EE7DA5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1963"/>
            <a:ext cx="5681662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27578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="" xmlns:a16="http://schemas.microsoft.com/office/drawing/2014/main" id="{7CCB28F4-CD1E-46BE-85BD-C1BB1FF8E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3338" y="682625"/>
            <a:ext cx="4494212" cy="3371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53E1A372-28C7-43E7-A440-C3EE7DA5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271963"/>
            <a:ext cx="5681662" cy="404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S" altLang="es-US"/>
          </a:p>
        </p:txBody>
      </p:sp>
    </p:spTree>
    <p:extLst>
      <p:ext uri="{BB962C8B-B14F-4D97-AF65-F5344CB8AC3E}">
        <p14:creationId xmlns:p14="http://schemas.microsoft.com/office/powerpoint/2010/main" val="227578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E9F097-3FB3-48A1-92A2-3CF89C4FAA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2BC4E96-C22B-472C-9F9E-D083D28E3D1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D2DE54B-95DB-4FFA-BF22-6F36F6044DC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7E26-3E02-41B2-A6DD-CBEF0F0228BA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1910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3B8D517-11C2-453B-B43F-735C465DA9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EAB927-5E59-49DA-A9C4-E7265C9084E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7F7D672-A0A1-4232-A0BC-742A263FAAB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ABA9-C3F1-4E42-9A20-2D158358C5A3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150682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61CC133-593D-4C38-9FAB-79632EE19B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8FB0BF-3BA6-4F8B-8FA8-F8087EC2DE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3978AD9-A017-4873-B655-361EB4C1C8F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5FA93-D4EA-45DC-8F80-13C9895DE4CF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84180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8263"/>
            <a:ext cx="4037013" cy="50911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338263"/>
            <a:ext cx="4038600" cy="50911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59406-98D2-49E2-A567-D7E67E0E28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3512C3-1259-43FF-8E2D-1BB40C0A7C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D627F13-DDFB-44F0-80D8-BAEA243AB12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5E84E-DC30-4ACA-8ED7-26AD4FE5208C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30889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C6022F1-10A8-4282-96D0-59E44E7C21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DE3878A-DED3-4EF0-8A39-1252BB6F68C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77E9C93-4A52-4C6E-87CD-5410EFA58A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B4D0-A63C-470E-A5FC-562B586F1372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03146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D6BDED1C-D9E0-478C-ABD6-E2EE29708B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8683227-E570-455C-8E6B-B617444A6F4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DD2DF9D-7A2B-4F7C-82B8-D4D83C213DB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F90BA-7EBA-442A-B09D-5FF9BAB06870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45591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3232EA8-E5F2-48D1-8F94-981FFF1C42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4F225DB-B261-4744-ACFD-EDA380CD8C9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A16C6A8B-42D4-437C-B1A1-3D14DC9CD5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8E13F-EE48-45A7-88A9-DE66CE43CF38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06987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2F8758-D421-4D0A-88FE-6169E1F210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D4F3BBE-E527-4D6E-A06C-FA8A9C3FF06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DAB6F8D-AEB8-40B1-8CF2-10D42C3AE50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3C06-8C54-4511-92F9-1851D25676AD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4212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9FCD3A-C124-4B8C-BFEC-183E957A24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512690-B040-4608-B2E9-3344FD4F61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7E0207D-908E-48E8-840C-492A1E3CC6D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EE41-8C34-4451-BD54-B2D6C4D5C147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0272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BC090E1-77F1-44A9-8049-64AD357B0E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6A5AC62-7947-405B-BB26-20DE17ECF1C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7156A3B-2E5E-4F11-92C3-4B27AC06624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63B52-ADDF-4B78-8D69-EB76D806E4CB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62718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5813" cy="5881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88168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F2A30F6-6699-48DF-9366-1EF4B5F2B4C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3A66B2D-0A4B-463D-8FFB-5F627DD20AE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F6A251-35B0-43EA-96FF-5DA3B36A94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27CAE-E5E6-4DCA-9868-5B8ABFB03F57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40722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456CB-A853-4A7A-BBAA-0CFDF8C373F1}" type="datetimeFigureOut">
              <a:rPr lang="es-MX" smtClean="0"/>
              <a:pPr/>
              <a:t>01/01/2026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EA877-6ADA-459E-891B-53A1215424A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="" xmlns:a16="http://schemas.microsoft.com/office/drawing/2014/main" id="{1F0AABFD-3B72-4473-A0CA-FB6337E9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685800"/>
          </a:xfrm>
          <a:prstGeom prst="rect">
            <a:avLst/>
          </a:prstGeom>
          <a:gradFill rotWithShape="0">
            <a:gsLst>
              <a:gs pos="0">
                <a:srgbClr val="1F63AD"/>
              </a:gs>
              <a:gs pos="100000">
                <a:srgbClr val="E3EBF5">
                  <a:alpha val="0"/>
                </a:srgbClr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S" altLang="es-US"/>
          </a:p>
        </p:txBody>
      </p:sp>
      <p:sp>
        <p:nvSpPr>
          <p:cNvPr id="1027" name="Rectangle 2">
            <a:extLst>
              <a:ext uri="{FF2B5EF4-FFF2-40B4-BE49-F238E27FC236}">
                <a16:creationId xmlns="" xmlns:a16="http://schemas.microsoft.com/office/drawing/2014/main" id="{4CF3F55E-B7B2-4776-94DF-D87A5404A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8229600" cy="685800"/>
          </a:xfrm>
          <a:prstGeom prst="rect">
            <a:avLst/>
          </a:prstGeom>
          <a:gradFill rotWithShape="0">
            <a:gsLst>
              <a:gs pos="0">
                <a:srgbClr val="470C05">
                  <a:alpha val="0"/>
                </a:srgbClr>
              </a:gs>
              <a:gs pos="100000">
                <a:srgbClr val="99190B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S" altLang="es-US"/>
          </a:p>
        </p:txBody>
      </p:sp>
      <p:sp>
        <p:nvSpPr>
          <p:cNvPr id="1028" name="Rectangle 3">
            <a:extLst>
              <a:ext uri="{FF2B5EF4-FFF2-40B4-BE49-F238E27FC236}">
                <a16:creationId xmlns="" xmlns:a16="http://schemas.microsoft.com/office/drawing/2014/main" id="{FED2D0A0-373C-470D-8A9C-371C4AF19A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8263"/>
            <a:ext cx="8228013" cy="5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S"/>
              <a:t>Pulse para editar el formato de texto del esquema</a:t>
            </a:r>
          </a:p>
          <a:p>
            <a:pPr lvl="1"/>
            <a:r>
              <a:rPr lang="en-GB" altLang="es-US"/>
              <a:t>Segundo nivel del esquema</a:t>
            </a:r>
          </a:p>
          <a:p>
            <a:pPr lvl="2"/>
            <a:r>
              <a:rPr lang="en-GB" altLang="es-US"/>
              <a:t>Tercer nivel del esquema</a:t>
            </a:r>
          </a:p>
          <a:p>
            <a:pPr lvl="3"/>
            <a:r>
              <a:rPr lang="en-GB" altLang="es-US"/>
              <a:t>Cuarto nivel del esquema</a:t>
            </a:r>
          </a:p>
          <a:p>
            <a:pPr lvl="4"/>
            <a:r>
              <a:rPr lang="en-GB" altLang="es-US"/>
              <a:t>Quinto nivel del esquema</a:t>
            </a:r>
          </a:p>
          <a:p>
            <a:pPr lvl="4"/>
            <a:r>
              <a:rPr lang="en-GB" altLang="es-US"/>
              <a:t>Sexto nivel del esquema</a:t>
            </a:r>
          </a:p>
          <a:p>
            <a:pPr lvl="4"/>
            <a:r>
              <a:rPr lang="en-GB" altLang="es-US"/>
              <a:t>Séptimo nivel del esquema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1743410-2369-4B65-8622-34A5822F2BC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81800" y="269875"/>
            <a:ext cx="2132013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D840DD76-3C42-47F4-A930-EFF77135A25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5791200" y="6530975"/>
            <a:ext cx="289401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es-US"/>
              <a:t>Company Logo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5C687500-2820-43A0-964E-B207317376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505200" y="6553200"/>
            <a:ext cx="2132013" cy="2524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30C6E91-D49B-4235-A5BD-1A54B44BA6D4}" type="slidenum">
              <a:rPr lang="en-US" altLang="es-US"/>
              <a:pPr>
                <a:defRPr/>
              </a:pPr>
              <a:t>‹Nº›</a:t>
            </a:fld>
            <a:endParaRPr lang="en-US" altLang="es-US"/>
          </a:p>
        </p:txBody>
      </p:sp>
      <p:sp>
        <p:nvSpPr>
          <p:cNvPr id="1032" name="Rectangle 7">
            <a:extLst>
              <a:ext uri="{FF2B5EF4-FFF2-40B4-BE49-F238E27FC236}">
                <a16:creationId xmlns="" xmlns:a16="http://schemas.microsoft.com/office/drawing/2014/main" id="{84639EED-1A33-43FE-BFE9-F64E6E9B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47688"/>
            <a:ext cx="73898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US"/>
              <a:t>Pulse para editar el formato del texto de título</a:t>
            </a:r>
          </a:p>
        </p:txBody>
      </p:sp>
    </p:spTree>
    <p:extLst>
      <p:ext uri="{BB962C8B-B14F-4D97-AF65-F5344CB8AC3E}">
        <p14:creationId xmlns:p14="http://schemas.microsoft.com/office/powerpoint/2010/main" val="160377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Verdana" panose="020B060403050404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b="1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ila@uart.edu.c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D7BB0B8-1AA4-4E8C-A8DD-61FF9B06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b="1" dirty="0">
                <a:solidFill>
                  <a:srgbClr val="002060"/>
                </a:solidFill>
                <a:latin typeface="Arial"/>
                <a:ea typeface="Calibri"/>
              </a:rPr>
              <a:t>El educador, en cualquier institución educativa, es portador de los </a:t>
            </a:r>
            <a:r>
              <a:rPr lang="es-MX" b="1" dirty="0">
                <a:solidFill>
                  <a:srgbClr val="FF0000"/>
                </a:solidFill>
                <a:latin typeface="Arial"/>
                <a:ea typeface="Calibri"/>
              </a:rPr>
              <a:t>contenidos psicopedagógicos</a:t>
            </a:r>
            <a:r>
              <a:rPr lang="es-MX" b="1" dirty="0">
                <a:solidFill>
                  <a:srgbClr val="002060"/>
                </a:solidFill>
                <a:latin typeface="Arial"/>
                <a:ea typeface="Calibri"/>
              </a:rPr>
              <a:t> en sus modos de actuación y los pone en práctica permanentemente, lo que imprime al </a:t>
            </a:r>
            <a:r>
              <a:rPr lang="es-MX" b="1" dirty="0">
                <a:solidFill>
                  <a:srgbClr val="FF0000"/>
                </a:solidFill>
                <a:latin typeface="Arial"/>
                <a:ea typeface="Calibri"/>
              </a:rPr>
              <a:t>proceso de enseñanza aprendizaje </a:t>
            </a:r>
            <a:r>
              <a:rPr lang="es-MX" b="1" dirty="0">
                <a:solidFill>
                  <a:srgbClr val="002060"/>
                </a:solidFill>
                <a:latin typeface="Arial"/>
                <a:ea typeface="Calibri"/>
              </a:rPr>
              <a:t>de estos contenidos </a:t>
            </a:r>
            <a:r>
              <a:rPr lang="es-MX" b="1" dirty="0">
                <a:solidFill>
                  <a:srgbClr val="FF0000"/>
                </a:solidFill>
                <a:latin typeface="Arial"/>
                <a:ea typeface="Calibri"/>
              </a:rPr>
              <a:t>rasgos</a:t>
            </a:r>
            <a:r>
              <a:rPr lang="es-MX" b="1" dirty="0">
                <a:solidFill>
                  <a:srgbClr val="002060"/>
                </a:solidFill>
                <a:latin typeface="Arial"/>
                <a:ea typeface="Calibri"/>
              </a:rPr>
              <a:t> muy peculiares. </a:t>
            </a:r>
            <a:endParaRPr lang="es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5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408" y="436871"/>
            <a:ext cx="8075240" cy="56467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RASGOS ESENCIALES DEL PEA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830" y="1484784"/>
            <a:ext cx="8229600" cy="438912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sz="2800" dirty="0">
                <a:solidFill>
                  <a:srgbClr val="FF0000"/>
                </a:solidFill>
              </a:rPr>
              <a:t>Carácter procesal</a:t>
            </a:r>
            <a:r>
              <a:rPr lang="es-ES" sz="2800" dirty="0"/>
              <a:t>: indica la presencia de diferentes fases o etapas, de un objeto o fenómeno, para producir como resultado un cambio gradual, en un tiempo determinado.</a:t>
            </a:r>
          </a:p>
          <a:p>
            <a:pPr algn="just"/>
            <a:r>
              <a:rPr lang="es-ES" sz="2800" dirty="0">
                <a:solidFill>
                  <a:srgbClr val="FF0000"/>
                </a:solidFill>
              </a:rPr>
              <a:t>Carácter multilateral</a:t>
            </a:r>
            <a:r>
              <a:rPr lang="es-ES" sz="2800" dirty="0"/>
              <a:t>:  todos aprenden de todos.</a:t>
            </a:r>
          </a:p>
          <a:p>
            <a:pPr algn="just"/>
            <a:r>
              <a:rPr lang="es-ES" sz="2800" dirty="0">
                <a:solidFill>
                  <a:srgbClr val="FF0000"/>
                </a:solidFill>
              </a:rPr>
              <a:t>Carácter dialéctico</a:t>
            </a:r>
            <a:r>
              <a:rPr lang="es-ES" sz="2800" dirty="0"/>
              <a:t>: Contradicción entre el enseñar y el aprender, en la relación del maestro y sus estudiantes, en la relación de los estudiantes entre sí. </a:t>
            </a:r>
          </a:p>
          <a:p>
            <a:pPr algn="just"/>
            <a:r>
              <a:rPr lang="es-ES" sz="2800" dirty="0">
                <a:solidFill>
                  <a:srgbClr val="FF0000"/>
                </a:solidFill>
              </a:rPr>
              <a:t>Carácter legal</a:t>
            </a:r>
            <a:r>
              <a:rPr lang="es-ES" sz="2800" dirty="0"/>
              <a:t>: está sometido a determinadas leyes, todo proceso tiene que ser legal.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77067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8820980" cy="47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62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DIMENSIÓN DE APRENDIZAJE DESARROLLADOR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s-US"/>
              <a:t>www.themegallery.com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s-US"/>
              <a:t>Company Logo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6224" t="18048" r="2384" b="8331"/>
          <a:stretch/>
        </p:blipFill>
        <p:spPr bwMode="auto">
          <a:xfrm>
            <a:off x="733837" y="1556792"/>
            <a:ext cx="8240224" cy="465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19472" y="5013176"/>
            <a:ext cx="20517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Percepción, memoria, pensamiento, lenguaje, imaginación…</a:t>
            </a:r>
            <a:endParaRPr lang="es-ES" sz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5659507"/>
            <a:ext cx="223224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200" dirty="0" smtClean="0"/>
              <a:t>Independencia, Profundidad, </a:t>
            </a:r>
            <a:r>
              <a:rPr lang="es-MX" sz="1200" dirty="0" err="1" smtClean="0"/>
              <a:t>logicidad</a:t>
            </a:r>
            <a:r>
              <a:rPr lang="es-MX" sz="1200" dirty="0" smtClean="0"/>
              <a:t>, </a:t>
            </a:r>
            <a:r>
              <a:rPr lang="es-MX" sz="1200" dirty="0" err="1" smtClean="0"/>
              <a:t>flexibiliad</a:t>
            </a:r>
            <a:r>
              <a:rPr lang="es-MX" sz="1200" dirty="0" smtClean="0"/>
              <a:t>, originalidad, fluidez… 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17538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3C4E5-1536-48D3-BC6D-1E269B4AE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688"/>
            <a:ext cx="8075613" cy="561975"/>
          </a:xfrm>
        </p:spPr>
        <p:txBody>
          <a:bodyPr/>
          <a:lstStyle/>
          <a:p>
            <a:r>
              <a:rPr lang="es-ES" dirty="0"/>
              <a:t>ESTRATEGIAS DE APRENDIZAJE</a:t>
            </a:r>
            <a:endParaRPr lang="es-U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9752210A-6E2E-4465-BCE0-6A7A46F88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623" t="21263" r="19768" b="9058"/>
          <a:stretch/>
        </p:blipFill>
        <p:spPr>
          <a:xfrm>
            <a:off x="179512" y="1143001"/>
            <a:ext cx="8505701" cy="5445123"/>
          </a:xfrm>
        </p:spPr>
      </p:pic>
    </p:spTree>
    <p:extLst>
      <p:ext uri="{BB962C8B-B14F-4D97-AF65-F5344CB8AC3E}">
        <p14:creationId xmlns:p14="http://schemas.microsoft.com/office/powerpoint/2010/main" val="139337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="" xmlns:a16="http://schemas.microsoft.com/office/drawing/2014/main" id="{C4E4EF37-5C35-457C-8C2A-84D0AAF8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7688"/>
            <a:ext cx="7834064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ctr" defTabSz="449263" eaLnBrk="0" fontAlgn="base" hangingPunct="0">
              <a:spcBef>
                <a:spcPts val="13"/>
              </a:spcBef>
              <a:buClrTx/>
              <a:defRPr/>
            </a:pPr>
            <a:r>
              <a:rPr lang="en-US" altLang="es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DESARROLLADOR</a:t>
            </a:r>
          </a:p>
        </p:txBody>
      </p:sp>
      <p:sp>
        <p:nvSpPr>
          <p:cNvPr id="16388" name="AutoShape 3">
            <a:extLst>
              <a:ext uri="{FF2B5EF4-FFF2-40B4-BE49-F238E27FC236}">
                <a16:creationId xmlns="" xmlns:a16="http://schemas.microsoft.com/office/drawing/2014/main" id="{43C0F0C5-EE54-45C8-AA41-9368C8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60" y="1643050"/>
            <a:ext cx="4116388" cy="12001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1F63AD"/>
              </a:gs>
              <a:gs pos="100000">
                <a:srgbClr val="0E2E50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98C2D8B4-2329-407B-BFA6-F5B8835C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3571876"/>
            <a:ext cx="3429024" cy="9906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3CA051"/>
              </a:gs>
              <a:gs pos="100000">
                <a:srgbClr val="1C4A25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0" name="AutoShape 5">
            <a:extLst>
              <a:ext uri="{FF2B5EF4-FFF2-40B4-BE49-F238E27FC236}">
                <a16:creationId xmlns="" xmlns:a16="http://schemas.microsoft.com/office/drawing/2014/main" id="{3C4A2281-683D-47C7-85E6-0893A3A7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71876"/>
            <a:ext cx="4111625" cy="107157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D28302"/>
              </a:gs>
              <a:gs pos="100000">
                <a:srgbClr val="613D01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="" xmlns:a16="http://schemas.microsoft.com/office/drawing/2014/main" id="{FED1DF09-A496-4F29-AE42-8B48F010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2174875"/>
            <a:ext cx="3021012" cy="1770063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s-US" sz="2800" b="1" i="0" u="none" strike="noStrike" kern="1200" cap="none" spc="0" normalizeH="0" baseline="0" noProof="0" dirty="0">
              <a:ln>
                <a:noFill/>
              </a:ln>
              <a:solidFill>
                <a:srgbClr val="005E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2" name="Text Box 7">
            <a:extLst>
              <a:ext uri="{FF2B5EF4-FFF2-40B4-BE49-F238E27FC236}">
                <a16:creationId xmlns="" xmlns:a16="http://schemas.microsoft.com/office/drawing/2014/main" id="{B88E4945-BE28-4A37-8ED9-2BD8CAD9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36" y="1928802"/>
            <a:ext cx="39655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138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US" dirty="0">
                <a:solidFill>
                  <a:srgbClr val="FFFFFF"/>
                </a:solidFill>
                <a:latin typeface="Arial" panose="020B0604020202020204" pitchFamily="34" charset="0"/>
              </a:rPr>
              <a:t>SIGNIFICATIVIDAD</a:t>
            </a:r>
            <a:endParaRPr kumimoji="0" lang="es-ES" altLang="es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3" name="Text Box 8">
            <a:extLst>
              <a:ext uri="{FF2B5EF4-FFF2-40B4-BE49-F238E27FC236}">
                <a16:creationId xmlns="" xmlns:a16="http://schemas.microsoft.com/office/drawing/2014/main" id="{99E40022-F4CC-4076-9FE3-EEB947A2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3643314"/>
            <a:ext cx="328614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Establecimiento de relaciones significativas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altLang="es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4" name="Text Box 9">
            <a:extLst>
              <a:ext uri="{FF2B5EF4-FFF2-40B4-BE49-F238E27FC236}">
                <a16:creationId xmlns="" xmlns:a16="http://schemas.microsoft.com/office/drawing/2014/main" id="{FFA59930-57DF-46D2-B63D-E69E3D48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3571876"/>
            <a:ext cx="3671888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Implicación en la formación</a:t>
            </a:r>
            <a:r>
              <a:rPr kumimoji="0" lang="es-ES" altLang="es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de sentimientos, actitudes y </a:t>
            </a:r>
            <a:r>
              <a:rPr lang="es-ES" altLang="es-US" sz="2000" dirty="0">
                <a:solidFill>
                  <a:schemeClr val="bg1"/>
                </a:solidFill>
                <a:latin typeface="Arial" panose="020B0604020202020204" pitchFamily="34" charset="0"/>
              </a:rPr>
              <a:t>v</a:t>
            </a:r>
            <a:r>
              <a:rPr kumimoji="0" lang="es-ES" altLang="es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alores</a:t>
            </a:r>
            <a:endParaRPr kumimoji="0" lang="es-ES" altLang="es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12 Flecha curvada hacia la izquierda"/>
          <p:cNvSpPr/>
          <p:nvPr/>
        </p:nvSpPr>
        <p:spPr bwMode="auto">
          <a:xfrm rot="19799355">
            <a:off x="6808100" y="2171210"/>
            <a:ext cx="857256" cy="1199732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15 Flecha curvada hacia la derecha"/>
          <p:cNvSpPr/>
          <p:nvPr/>
        </p:nvSpPr>
        <p:spPr bwMode="auto">
          <a:xfrm rot="1072427">
            <a:off x="1190761" y="2196434"/>
            <a:ext cx="876095" cy="1100167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5" descr="D:\Imágenes de competencias\image65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810126"/>
            <a:ext cx="3071810" cy="2047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985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="" xmlns:a16="http://schemas.microsoft.com/office/drawing/2014/main" id="{C4E4EF37-5C35-457C-8C2A-84D0AAF8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7688"/>
            <a:ext cx="7834064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0" algn="ctr" defTabSz="449263" eaLnBrk="0" fontAlgn="base" hangingPunct="0">
              <a:spcBef>
                <a:spcPts val="13"/>
              </a:spcBef>
              <a:buClrTx/>
              <a:defRPr/>
            </a:pPr>
            <a:r>
              <a:rPr lang="en-US" altLang="es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APRENDIZAJE DESARROLLADOR</a:t>
            </a:r>
          </a:p>
        </p:txBody>
      </p:sp>
      <p:sp>
        <p:nvSpPr>
          <p:cNvPr id="16388" name="AutoShape 3">
            <a:extLst>
              <a:ext uri="{FF2B5EF4-FFF2-40B4-BE49-F238E27FC236}">
                <a16:creationId xmlns="" xmlns:a16="http://schemas.microsoft.com/office/drawing/2014/main" id="{43C0F0C5-EE54-45C8-AA41-9368C8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60" y="1643050"/>
            <a:ext cx="4116388" cy="12001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1F63AD"/>
              </a:gs>
              <a:gs pos="100000">
                <a:srgbClr val="0E2E50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98C2D8B4-2329-407B-BFA6-F5B8835C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58" y="3571876"/>
            <a:ext cx="3429024" cy="9906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3CA051"/>
              </a:gs>
              <a:gs pos="100000">
                <a:srgbClr val="1C4A25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0" name="AutoShape 5">
            <a:extLst>
              <a:ext uri="{FF2B5EF4-FFF2-40B4-BE49-F238E27FC236}">
                <a16:creationId xmlns="" xmlns:a16="http://schemas.microsoft.com/office/drawing/2014/main" id="{3C4A2281-683D-47C7-85E6-0893A3A7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71876"/>
            <a:ext cx="4111625" cy="107157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D28302"/>
              </a:gs>
              <a:gs pos="100000">
                <a:srgbClr val="613D01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="" xmlns:a16="http://schemas.microsoft.com/office/drawing/2014/main" id="{FED1DF09-A496-4F29-AE42-8B48F010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2174875"/>
            <a:ext cx="3021012" cy="1770063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s-US" sz="2800" b="1" i="0" u="none" strike="noStrike" kern="1200" cap="none" spc="0" normalizeH="0" baseline="0" noProof="0" dirty="0">
              <a:ln>
                <a:noFill/>
              </a:ln>
              <a:solidFill>
                <a:srgbClr val="005E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2" name="Text Box 7">
            <a:extLst>
              <a:ext uri="{FF2B5EF4-FFF2-40B4-BE49-F238E27FC236}">
                <a16:creationId xmlns="" xmlns:a16="http://schemas.microsoft.com/office/drawing/2014/main" id="{B88E4945-BE28-4A37-8ED9-2BD8CAD9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36" y="1928802"/>
            <a:ext cx="3965575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138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MOTIVACIÓN</a:t>
            </a:r>
            <a:r>
              <a:rPr kumimoji="0" lang="es-ES" altLang="es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POR APRENDER</a:t>
            </a:r>
            <a:endParaRPr kumimoji="0" lang="es-ES" altLang="es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3" name="Text Box 8">
            <a:extLst>
              <a:ext uri="{FF2B5EF4-FFF2-40B4-BE49-F238E27FC236}">
                <a16:creationId xmlns="" xmlns:a16="http://schemas.microsoft.com/office/drawing/2014/main" id="{99E40022-F4CC-4076-9FE3-EEB947A2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96" y="3643314"/>
            <a:ext cx="328614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Motivaciones intrínsecas por el aprendizaje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altLang="es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4" name="Text Box 9">
            <a:extLst>
              <a:ext uri="{FF2B5EF4-FFF2-40B4-BE49-F238E27FC236}">
                <a16:creationId xmlns="" xmlns:a16="http://schemas.microsoft.com/office/drawing/2014/main" id="{FFA59930-57DF-46D2-B63D-E69E3D48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6" y="3571876"/>
            <a:ext cx="3671888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Sistema de autovaloraciones y expectativas positivas por el aprendizaje</a:t>
            </a:r>
          </a:p>
        </p:txBody>
      </p:sp>
      <p:sp>
        <p:nvSpPr>
          <p:cNvPr id="13" name="12 Flecha curvada hacia la izquierda"/>
          <p:cNvSpPr/>
          <p:nvPr/>
        </p:nvSpPr>
        <p:spPr bwMode="auto">
          <a:xfrm rot="19799355">
            <a:off x="6808100" y="2171210"/>
            <a:ext cx="857256" cy="1199732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6" name="15 Flecha curvada hacia la derecha"/>
          <p:cNvSpPr/>
          <p:nvPr/>
        </p:nvSpPr>
        <p:spPr bwMode="auto">
          <a:xfrm rot="1072427">
            <a:off x="1190761" y="2196434"/>
            <a:ext cx="876095" cy="1100167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5" descr="D:\Imágenes de competencias\image65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810126"/>
            <a:ext cx="3071810" cy="2047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05905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Características  del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PEAd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s-ES" sz="2800" b="1" dirty="0">
                <a:latin typeface="+mj-lt"/>
              </a:rPr>
              <a:t>1.-</a:t>
            </a:r>
            <a:r>
              <a:rPr lang="es-ES" sz="2800" b="1" dirty="0">
                <a:solidFill>
                  <a:srgbClr val="FF0000"/>
                </a:solidFill>
                <a:latin typeface="+mj-lt"/>
              </a:rPr>
              <a:t>Cambio del centro del PEA: </a:t>
            </a:r>
          </a:p>
          <a:p>
            <a:pPr algn="just"/>
            <a:r>
              <a:rPr lang="es-ES_tradnl" sz="2800" b="1" dirty="0">
                <a:latin typeface="+mj-lt"/>
              </a:rPr>
              <a:t>-Aprendizaje autónomo y autorregulado</a:t>
            </a:r>
          </a:p>
          <a:p>
            <a:pPr algn="just"/>
            <a:r>
              <a:rPr lang="es-ES_tradnl" sz="2800" b="1" dirty="0">
                <a:latin typeface="+mj-lt"/>
              </a:rPr>
              <a:t>-Aprendizaje como centro</a:t>
            </a:r>
          </a:p>
          <a:p>
            <a:pPr algn="just"/>
            <a:r>
              <a:rPr lang="es-ES_tradnl" sz="2800" b="1" dirty="0">
                <a:latin typeface="+mj-lt"/>
              </a:rPr>
              <a:t>-Rol protagónico de los sujetos</a:t>
            </a:r>
          </a:p>
          <a:p>
            <a:pPr marL="0" indent="0" algn="just">
              <a:buNone/>
            </a:pPr>
            <a:r>
              <a:rPr lang="es-ES_tradnl" dirty="0">
                <a:latin typeface="+mj-lt"/>
              </a:rPr>
              <a:t>2.-</a:t>
            </a:r>
            <a:r>
              <a:rPr lang="es-ES_tradnl" sz="2800" b="1" dirty="0">
                <a:solidFill>
                  <a:srgbClr val="FF0000"/>
                </a:solidFill>
                <a:latin typeface="+mj-lt"/>
              </a:rPr>
              <a:t>Formación en conocimientos, habilidades y valores</a:t>
            </a:r>
            <a:r>
              <a:rPr lang="es-ES_tradnl" sz="2800" b="1" dirty="0">
                <a:latin typeface="+mj-lt"/>
              </a:rPr>
              <a:t>:</a:t>
            </a:r>
          </a:p>
          <a:p>
            <a:pPr algn="just"/>
            <a:r>
              <a:rPr lang="es-ES" sz="2800" b="1" dirty="0">
                <a:latin typeface="+mj-lt"/>
              </a:rPr>
              <a:t>-Pensamiento crítico, independencia para la toma de decisiones, solución creativa de problemas, empleo de las </a:t>
            </a:r>
            <a:r>
              <a:rPr lang="es-ES" sz="2800" b="1" dirty="0" err="1" smtClean="0">
                <a:latin typeface="+mj-lt"/>
              </a:rPr>
              <a:t>TICs</a:t>
            </a:r>
            <a:r>
              <a:rPr lang="es-ES" dirty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y TAC.</a:t>
            </a:r>
            <a:r>
              <a:rPr lang="es-ES" sz="2800" b="1" dirty="0" smtClean="0">
                <a:latin typeface="+mj-lt"/>
              </a:rPr>
              <a:t> </a:t>
            </a:r>
            <a:endParaRPr lang="es-ES_tradnl" sz="2800" b="1" dirty="0">
              <a:latin typeface="+mj-lt"/>
            </a:endParaRPr>
          </a:p>
          <a:p>
            <a:pPr marL="0" indent="0" algn="just">
              <a:buNone/>
            </a:pPr>
            <a:r>
              <a:rPr lang="es-ES_tradnl" dirty="0">
                <a:latin typeface="+mj-lt"/>
              </a:rPr>
              <a:t>3</a:t>
            </a:r>
            <a:r>
              <a:rPr lang="es-ES_tradnl" sz="2800" b="1" dirty="0">
                <a:latin typeface="+mj-lt"/>
              </a:rPr>
              <a:t>.-</a:t>
            </a:r>
            <a:r>
              <a:rPr lang="es-ES_tradnl" sz="2800" b="1" dirty="0">
                <a:solidFill>
                  <a:srgbClr val="FF0000"/>
                </a:solidFill>
                <a:latin typeface="+mj-lt"/>
              </a:rPr>
              <a:t>Cambios metodológicos</a:t>
            </a:r>
            <a:r>
              <a:rPr lang="es-ES_tradnl" sz="2800" b="1" dirty="0">
                <a:latin typeface="+mj-lt"/>
              </a:rPr>
              <a:t>:</a:t>
            </a:r>
          </a:p>
          <a:p>
            <a:pPr algn="just"/>
            <a:r>
              <a:rPr lang="es-ES" b="1" dirty="0">
                <a:latin typeface="+mj-lt"/>
              </a:rPr>
              <a:t>-Técnicas de discusión y de toma de decisiones, elaboración de procedimientos para experimentos, situaciones de aprendizaje abiertas.</a:t>
            </a:r>
            <a:endParaRPr lang="es-ES_tradnl" b="1" dirty="0">
              <a:latin typeface="+mj-lt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867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Tareas profesionales: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377441"/>
            <a:ext cx="8003232" cy="30677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US" sz="3200" b="1" dirty="0">
                <a:latin typeface="+mj-lt"/>
              </a:rPr>
              <a:t>1.- Tareas de sistematización teórico-metodológica</a:t>
            </a:r>
          </a:p>
          <a:p>
            <a:pPr marL="0" indent="0" algn="just">
              <a:buNone/>
            </a:pPr>
            <a:r>
              <a:rPr lang="es-US" sz="3200" dirty="0">
                <a:latin typeface="+mj-lt"/>
              </a:rPr>
              <a:t>2.-Tareas de modelación y diseño de problemas profesionales</a:t>
            </a:r>
          </a:p>
          <a:p>
            <a:pPr marL="0" indent="0" algn="just">
              <a:buNone/>
            </a:pPr>
            <a:r>
              <a:rPr lang="es-US" sz="3200" b="1" dirty="0">
                <a:latin typeface="+mj-lt"/>
              </a:rPr>
              <a:t>3.- Tareas complementarias</a:t>
            </a:r>
            <a:endParaRPr lang="es-ES_tradnl" sz="3200" b="1" dirty="0">
              <a:latin typeface="+mj-lt"/>
            </a:endParaRPr>
          </a:p>
          <a:p>
            <a:pPr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1266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871026" cy="1132732"/>
          </a:xfrm>
        </p:spPr>
        <p:txBody>
          <a:bodyPr>
            <a:noAutofit/>
          </a:bodyPr>
          <a:lstStyle/>
          <a:p>
            <a:r>
              <a:rPr lang="es-ES" sz="1800" dirty="0"/>
              <a:t>Ejemplos de </a:t>
            </a:r>
            <a:r>
              <a:rPr lang="es-US" sz="1800" dirty="0"/>
              <a:t>Tareas de sistematización </a:t>
            </a:r>
            <a:r>
              <a:rPr lang="es-US" sz="1800" dirty="0" smtClean="0"/>
              <a:t>teórico-metodológica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sz="2800" b="1" dirty="0">
                <a:latin typeface="+mj-lt"/>
              </a:rPr>
              <a:t>1.-Analiza las siguientes definici</a:t>
            </a:r>
            <a:r>
              <a:rPr lang="es-ES" dirty="0">
                <a:latin typeface="+mj-lt"/>
              </a:rPr>
              <a:t>ones de diversidad. Identifica los rasgos comunes y los diferentes. </a:t>
            </a:r>
          </a:p>
          <a:p>
            <a:pPr marL="0" indent="0" algn="just">
              <a:buNone/>
            </a:pPr>
            <a:r>
              <a:rPr lang="es-ES" dirty="0"/>
              <a:t>2.-Elabora un cuadro comparativo donde resumas las principales características de los tipos de comportamientos de los adolescentes que conforman el grupo.</a:t>
            </a:r>
          </a:p>
          <a:p>
            <a:pPr marL="0" indent="0" algn="just">
              <a:buNone/>
            </a:pPr>
            <a:r>
              <a:rPr lang="es-ES" dirty="0"/>
              <a:t>3.- Determina algunas de las acciones que realizarías en el grupo para atender la diversidad existente.</a:t>
            </a:r>
          </a:p>
          <a:p>
            <a:pPr marL="0" indent="0" algn="just">
              <a:buNone/>
            </a:pPr>
            <a:r>
              <a:rPr lang="es-ES" dirty="0"/>
              <a:t>4.- Entrega un informe valorativo con los resultados obtenidos después de haber instrumentado algunas de las acciones.</a:t>
            </a:r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0"/>
            <a:ext cx="2771800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240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6015042" cy="1132732"/>
          </a:xfrm>
        </p:spPr>
        <p:txBody>
          <a:bodyPr>
            <a:noAutofit/>
          </a:bodyPr>
          <a:lstStyle/>
          <a:p>
            <a:r>
              <a:rPr lang="es-ES" sz="1800" dirty="0"/>
              <a:t>Ejemplo de </a:t>
            </a:r>
            <a:r>
              <a:rPr lang="es-US" sz="1800" dirty="0"/>
              <a:t>Tareas de modelación y diseño de problemas profesionales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404" y="2636447"/>
            <a:ext cx="7643192" cy="2520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>
                <a:latin typeface="+mj-lt"/>
              </a:rPr>
              <a:t>Observa un fragmento de la serie televisiva “Calendario” y responde las actividades de la hoja de trabajo presentadas en la Clase Práctica </a:t>
            </a:r>
            <a:r>
              <a:rPr lang="es-ES" sz="2800" b="1" dirty="0" smtClean="0">
                <a:latin typeface="+mj-lt"/>
              </a:rPr>
              <a:t>No.2</a:t>
            </a:r>
            <a:endParaRPr lang="es-ES" sz="2800" b="1" dirty="0" smtClean="0">
              <a:latin typeface="+mj-lt"/>
            </a:endParaRPr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0"/>
            <a:ext cx="2771800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4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D:\COSAS NUESTRAS\Trabajo yosdey\Extensión Universitaria\Actividades extensionistas\Acto del Educador\Fac. CSH color.jpg"/>
          <p:cNvPicPr>
            <a:picLocks noChangeAspect="1" noChangeArrowheads="1"/>
          </p:cNvPicPr>
          <p:nvPr/>
        </p:nvPicPr>
        <p:blipFill>
          <a:blip r:embed="rId2"/>
          <a:srcRect l="4140" t="3519" r="63310" b="31303"/>
          <a:stretch>
            <a:fillRect/>
          </a:stretch>
        </p:blipFill>
        <p:spPr bwMode="auto">
          <a:xfrm>
            <a:off x="7888849" y="71421"/>
            <a:ext cx="79357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6876256" y="928677"/>
            <a:ext cx="25749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s-CO" sz="1400" b="1" kern="0" dirty="0">
                <a:latin typeface="Verdana" pitchFamily="34" charset="0"/>
                <a:ea typeface="Verdana" pitchFamily="34" charset="0"/>
                <a:cs typeface="Verdana" pitchFamily="34" charset="0"/>
              </a:rPr>
              <a:t>Universidad de Artemisa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144354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002060"/>
                </a:solidFill>
                <a:latin typeface="Arial Black" pitchFamily="34" charset="0"/>
              </a:rPr>
              <a:t>Didáctica de la Pedagogía-Psicología</a:t>
            </a:r>
            <a:endParaRPr lang="es-E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2" y="5731534"/>
            <a:ext cx="9144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002060"/>
                </a:solidFill>
                <a:latin typeface="Arial Black" pitchFamily="34" charset="0"/>
              </a:rPr>
              <a:t>Dr. C. Deila Vázquez Abella  </a:t>
            </a:r>
            <a:r>
              <a:rPr lang="es-ES" sz="1600" dirty="0">
                <a:latin typeface="Arial Black" pitchFamily="34" charset="0"/>
                <a:hlinkClick r:id="rId3"/>
              </a:rPr>
              <a:t>deila@uart.edu.cu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2400" dirty="0">
                <a:latin typeface="Arial Black" pitchFamily="34" charset="0"/>
              </a:rPr>
              <a:t>            </a:t>
            </a:r>
            <a:endParaRPr lang="es-ES" sz="1600" dirty="0">
              <a:latin typeface="Arial Black" pitchFamily="34" charset="0"/>
            </a:endParaRPr>
          </a:p>
          <a:p>
            <a:endParaRPr lang="es-ES" sz="1600" dirty="0">
              <a:latin typeface="Arial Black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83568" y="2543188"/>
            <a:ext cx="7602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>
                <a:solidFill>
                  <a:srgbClr val="FF0000"/>
                </a:solidFill>
                <a:latin typeface="Arial Black" pitchFamily="34" charset="0"/>
              </a:rPr>
              <a:t>Tema 1: La dirección del proceso de enseñanza aprendizaje de las asignaturas que conforman las disciplinas pedagógicas y psicológicas</a:t>
            </a:r>
            <a:endParaRPr lang="es-E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US" sz="2000" dirty="0"/>
              <a:t>Tareas de modelación y diseño de problemas profesionales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003232" cy="316835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2800" b="1" dirty="0">
                <a:latin typeface="+mj-lt"/>
              </a:rPr>
              <a:t>1.-Selecciona un contenido de una de las asignaturas que impartirás durante tus prácticas en </a:t>
            </a:r>
            <a:r>
              <a:rPr lang="es-ES" sz="2800" b="1" dirty="0" smtClean="0">
                <a:latin typeface="+mj-lt"/>
              </a:rPr>
              <a:t>las instituciones educativas.</a:t>
            </a:r>
            <a:endParaRPr lang="es-ES" sz="2800" b="1" dirty="0">
              <a:latin typeface="+mj-lt"/>
            </a:endParaRPr>
          </a:p>
          <a:p>
            <a:pPr marL="0" indent="0" algn="just">
              <a:buNone/>
            </a:pPr>
            <a:r>
              <a:rPr lang="es-ES" dirty="0">
                <a:latin typeface="+mj-lt"/>
              </a:rPr>
              <a:t>2.- Modela una actividad pedagógica profesional para el desarrollo del contenido seleccionado.</a:t>
            </a:r>
          </a:p>
          <a:p>
            <a:pPr marL="0" indent="0" algn="just">
              <a:buNone/>
            </a:pPr>
            <a:endParaRPr lang="es-ES" sz="2800" b="1" dirty="0">
              <a:latin typeface="+mj-lt"/>
            </a:endParaRP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00" y="0"/>
            <a:ext cx="2771800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8899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Tarea complementaria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554488"/>
            <a:ext cx="8424936" cy="53035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ES" sz="2800" b="1" dirty="0">
                <a:latin typeface="+mj-lt"/>
              </a:rPr>
              <a:t>1</a:t>
            </a:r>
            <a:r>
              <a:rPr lang="es-ES" sz="2800" b="1" dirty="0" smtClean="0">
                <a:latin typeface="+mj-lt"/>
              </a:rPr>
              <a:t>.-Estudiar Resolución </a:t>
            </a:r>
            <a:r>
              <a:rPr lang="es-ES" dirty="0" smtClean="0">
                <a:latin typeface="+mj-lt"/>
              </a:rPr>
              <a:t>200/2014 del MINED</a:t>
            </a:r>
            <a:endParaRPr lang="es-ES" dirty="0">
              <a:latin typeface="+mj-lt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ES" sz="1800" b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s-E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Artículo 25. </a:t>
            </a: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Constituyen indicadores para la observación de las clases los siguientes: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Dominio por parte del docente del fin, el alcance de los objetivos del grado, de la asignatura y las características de la planificación didáctica de la clase. Orientación hacia los objetivos a partir de la caracterización integral de los alumnos y las actividades diferenciadas.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Dominio del contenido y de las potencialidades educativas de la clase que imparte, así como los vínculos entre asignaturas.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Selección adecuada de los métodos y procedimientos que emplea en la dirección del proceso.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Utilización eficiente de los medios de enseñanza.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Clima psicológico que se manifiesta entre estudiantes y docentes en el desarrollo de la actividad.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Motivación y orientación que realiza en los diferentes momentos del proceso.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Posibilidades que ofrece el docente para favorecer la independencia cognoscitiva de los alumnos en el proceso de la clase, para que se apropien de los conceptos esenciales y el contenido de los libros de textos.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Orientación y control de la tarea docente.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Acciones de control, autocontrol y evaluación.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Formación de habilidades, hábitos, valores y de normas de comportamiento.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Dominio del contenido y las habilidades planificadas, por parte de los escolares.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Poseer el plan de la clase.</a:t>
            </a:r>
            <a:endParaRPr lang="es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dirty="0">
              <a:latin typeface="+mj-lt"/>
            </a:endParaRPr>
          </a:p>
          <a:p>
            <a:pPr marL="0" indent="0" algn="just">
              <a:buNone/>
            </a:pPr>
            <a:endParaRPr lang="es-ES" sz="2800" b="1" dirty="0">
              <a:latin typeface="+mj-lt"/>
            </a:endParaRPr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1604" y="0"/>
            <a:ext cx="2302395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79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Trabajo Independiente: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492896"/>
            <a:ext cx="8391306" cy="36004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Realice una visita a la Escuela Pedagógica “Rubén Martínez Villena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”, o a la Facultad de Ciencias Sociales y Humanísticas:</a:t>
            </a: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1.- Entreviste a un profesor del Departamento 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responda las siguientes preguntas:</a:t>
            </a:r>
          </a:p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-¿Cuáles son las asignaturas 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 Formación Pedagógica General que se les imparten </a:t>
            </a: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a los estudiantes 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el proceso de formación?</a:t>
            </a: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-Seleccione un programa y analice los contenidos que se 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imparten.</a:t>
            </a: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-Seleccione un tema y un contenido a trabajar con los estudiantes según sus interés y necesidad de los 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estudiantes.</a:t>
            </a: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-Identifique los componentes didácticos a trabajar y diseñe la posible actividad pedagógica profesional a trabajar en un grupo de estudiantes determinado</a:t>
            </a:r>
            <a:r>
              <a:rPr lang="es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/>
            <a:r>
              <a:rPr lang="es-MX" sz="2400" dirty="0"/>
              <a:t>Los resultados debes subirlos al Módulo Evaluación del Tema No.1 en la Plataforma </a:t>
            </a:r>
            <a:r>
              <a:rPr lang="es-MX" sz="2400" dirty="0" err="1"/>
              <a:t>Moodle</a:t>
            </a:r>
            <a:r>
              <a:rPr lang="es-MX" sz="2400" dirty="0"/>
              <a:t>.</a:t>
            </a:r>
            <a:endParaRPr lang="es-ES" sz="2000" dirty="0"/>
          </a:p>
          <a:p>
            <a:pPr marL="0" indent="0" algn="just">
              <a:buNone/>
            </a:pP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US" sz="3200" dirty="0">
              <a:latin typeface="+mj-lt"/>
            </a:endParaRPr>
          </a:p>
          <a:p>
            <a:pPr marL="0" indent="0" algn="just"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1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5114932" cy="1132732"/>
          </a:xfrm>
        </p:spPr>
        <p:txBody>
          <a:bodyPr>
            <a:noAutofit/>
          </a:bodyPr>
          <a:lstStyle/>
          <a:p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Bibliografía: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492896"/>
            <a:ext cx="8391306" cy="3600400"/>
          </a:xfrm>
        </p:spPr>
        <p:txBody>
          <a:bodyPr>
            <a:normAutofit/>
          </a:bodyPr>
          <a:lstStyle/>
          <a:p>
            <a:pPr marL="0" indent="0" algn="just"/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1.-Libro Aprender y enseñar en la escuela.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Una Concepción Desarrolladora, de Doris Castellanos Simons y et al.</a:t>
            </a:r>
          </a:p>
          <a:p>
            <a:pPr marL="0" indent="0" algn="just">
              <a:buNone/>
            </a:pP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es-US" sz="2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US" dirty="0">
                <a:latin typeface="Arial" panose="020B0604020202020204" pitchFamily="34" charset="0"/>
                <a:cs typeface="Arial" panose="020B0604020202020204" pitchFamily="34" charset="0"/>
              </a:rPr>
              <a:t>.-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Libro Aprendizaje desarrollador de Doris Castellanos Simons, y otros, Cuba, 2001</a:t>
            </a:r>
          </a:p>
          <a:p>
            <a:pPr marL="0" indent="0" algn="just">
              <a:buNone/>
            </a:pPr>
            <a:endParaRPr lang="es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US" sz="3200" dirty="0">
              <a:latin typeface="+mj-lt"/>
            </a:endParaRPr>
          </a:p>
          <a:p>
            <a:pPr marL="0" indent="0" algn="just">
              <a:buNone/>
            </a:pP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5" descr="D:\Imágenes de competencias\image65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0"/>
            <a:ext cx="3429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15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4400" b="1" strike="noStrike" spc="-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Sumario de la conferencia:</a:t>
            </a:r>
            <a:endParaRPr lang="es-ES" sz="4400" b="1" strike="noStrike" spc="-1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 dirty="0">
                <a:solidFill>
                  <a:srgbClr val="FF0000"/>
                </a:solidFill>
                <a:latin typeface="Calibri"/>
              </a:rPr>
              <a:t>Asignaturas de las disciplinas pedagógicas y psicológicas</a:t>
            </a: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 dirty="0">
                <a:solidFill>
                  <a:srgbClr val="FF0000"/>
                </a:solidFill>
                <a:latin typeface="Calibri"/>
              </a:rPr>
              <a:t>Núcleos teóricos: Nodos interdisciplinarios</a:t>
            </a: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pc="-1" dirty="0">
                <a:solidFill>
                  <a:srgbClr val="FF0000"/>
                </a:solidFill>
                <a:latin typeface="Calibri"/>
              </a:rPr>
              <a:t>Características esenciales de cada asignatura</a:t>
            </a: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pc="-1" dirty="0">
                <a:solidFill>
                  <a:srgbClr val="FF0000"/>
                </a:solidFill>
                <a:latin typeface="Calibri"/>
              </a:rPr>
              <a:t>Rasgos que tipifican el PEA con enfoque profesional</a:t>
            </a: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endParaRPr lang="es-ES" sz="3200" b="0" strike="noStrike" spc="-1" dirty="0">
              <a:latin typeface="Arial"/>
            </a:endParaRPr>
          </a:p>
        </p:txBody>
      </p:sp>
      <p:pic>
        <p:nvPicPr>
          <p:cNvPr id="223" name="Imagen 4"/>
          <p:cNvPicPr/>
          <p:nvPr/>
        </p:nvPicPr>
        <p:blipFill>
          <a:blip r:embed="rId2"/>
          <a:stretch/>
        </p:blipFill>
        <p:spPr>
          <a:xfrm>
            <a:off x="5436096" y="4664243"/>
            <a:ext cx="3513560" cy="2168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408A058-E818-4380-A39E-846BC165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solidFill>
                  <a:schemeClr val="tx2">
                    <a:lumMod val="75000"/>
                  </a:schemeClr>
                </a:solidFill>
              </a:rPr>
              <a:t>Objetivo del encuentro: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D7BB0B8-1AA4-4E8C-A8DD-61FF9B06E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US" b="1" dirty="0"/>
              <a:t>Analizar</a:t>
            </a:r>
            <a:r>
              <a:rPr lang="es-US" b="1" dirty="0">
                <a:solidFill>
                  <a:srgbClr val="FF0000"/>
                </a:solidFill>
              </a:rPr>
              <a:t> los presupuestos teóricos y metodológicos que sustentan la dirección del PEA de las asignaturas que conforman las disciplinas pedagógicas y psicológicas, </a:t>
            </a:r>
            <a:r>
              <a:rPr lang="es-US" b="1" dirty="0">
                <a:solidFill>
                  <a:srgbClr val="00B050"/>
                </a:solidFill>
              </a:rPr>
              <a:t>a partir de una conversación heurística</a:t>
            </a:r>
            <a:r>
              <a:rPr lang="es-US" b="1" dirty="0">
                <a:solidFill>
                  <a:srgbClr val="FF0000"/>
                </a:solidFill>
              </a:rPr>
              <a:t>, permitiéndoles </a:t>
            </a:r>
            <a:r>
              <a:rPr lang="es-US" b="1" dirty="0">
                <a:solidFill>
                  <a:srgbClr val="0070C0"/>
                </a:solidFill>
              </a:rPr>
              <a:t>un desempeño profesional exitoso en sus contextos de actuación.</a:t>
            </a:r>
          </a:p>
        </p:txBody>
      </p:sp>
    </p:spTree>
    <p:extLst>
      <p:ext uri="{BB962C8B-B14F-4D97-AF65-F5344CB8AC3E}">
        <p14:creationId xmlns:p14="http://schemas.microsoft.com/office/powerpoint/2010/main" val="195090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="" xmlns:a16="http://schemas.microsoft.com/office/drawing/2014/main" id="{C4E4EF37-5C35-457C-8C2A-84D0AAF8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7688"/>
            <a:ext cx="7834064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s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Pedagogía-Psicología</a:t>
            </a:r>
            <a:endParaRPr kumimoji="0" lang="en-US" altLang="es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387" name="AutoShape 2">
            <a:extLst>
              <a:ext uri="{FF2B5EF4-FFF2-40B4-BE49-F238E27FC236}">
                <a16:creationId xmlns="" xmlns:a16="http://schemas.microsoft.com/office/drawing/2014/main" id="{731F1CA5-DA9B-4FD4-AC07-B41C0382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714500"/>
            <a:ext cx="5943600" cy="4495800"/>
          </a:xfrm>
          <a:prstGeom prst="rightArrow">
            <a:avLst>
              <a:gd name="adj1" fmla="val 79306"/>
              <a:gd name="adj2" fmla="val 32745"/>
            </a:avLst>
          </a:prstGeom>
          <a:gradFill rotWithShape="0">
            <a:gsLst>
              <a:gs pos="0">
                <a:srgbClr val="727EA8"/>
              </a:gs>
              <a:gs pos="100000">
                <a:srgbClr val="508FD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8" name="AutoShape 3">
            <a:extLst>
              <a:ext uri="{FF2B5EF4-FFF2-40B4-BE49-F238E27FC236}">
                <a16:creationId xmlns="" xmlns:a16="http://schemas.microsoft.com/office/drawing/2014/main" id="{43C0F0C5-EE54-45C8-AA41-9368C8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95450"/>
            <a:ext cx="4116388" cy="12001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1F63AD"/>
              </a:gs>
              <a:gs pos="100000">
                <a:srgbClr val="0E2E50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98C2D8B4-2329-407B-BFA6-F5B8835C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3048000"/>
            <a:ext cx="4038600" cy="9906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3CA051"/>
              </a:gs>
              <a:gs pos="100000">
                <a:srgbClr val="1C4A25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0" name="AutoShape 5">
            <a:extLst>
              <a:ext uri="{FF2B5EF4-FFF2-40B4-BE49-F238E27FC236}">
                <a16:creationId xmlns="" xmlns:a16="http://schemas.microsoft.com/office/drawing/2014/main" id="{3C4A2281-683D-47C7-85E6-0893A3A7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91000"/>
            <a:ext cx="4183063" cy="13017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D28302"/>
              </a:gs>
              <a:gs pos="100000">
                <a:srgbClr val="613D01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2" name="Text Box 7">
            <a:extLst>
              <a:ext uri="{FF2B5EF4-FFF2-40B4-BE49-F238E27FC236}">
                <a16:creationId xmlns="" xmlns:a16="http://schemas.microsoft.com/office/drawing/2014/main" id="{B88E4945-BE28-4A37-8ED9-2BD8CAD9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52600"/>
            <a:ext cx="3965575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138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US" dirty="0">
                <a:solidFill>
                  <a:srgbClr val="FFFFFF"/>
                </a:solidFill>
                <a:latin typeface="Arial" panose="020B0604020202020204" pitchFamily="34" charset="0"/>
              </a:rPr>
              <a:t>Higiene escolar</a:t>
            </a:r>
            <a:endParaRPr kumimoji="0" lang="es-ES" altLang="es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3" name="Text Box 8">
            <a:extLst>
              <a:ext uri="{FF2B5EF4-FFF2-40B4-BE49-F238E27FC236}">
                <a16:creationId xmlns="" xmlns:a16="http://schemas.microsoft.com/office/drawing/2014/main" id="{99E40022-F4CC-4076-9FE3-EEB947A2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3816350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s-ES" altLang="es-US" sz="2400" dirty="0">
                <a:solidFill>
                  <a:srgbClr val="FFFFFF"/>
                </a:solidFill>
                <a:latin typeface="Arial" panose="020B0604020202020204" pitchFamily="34" charset="0"/>
              </a:rPr>
              <a:t>Salud y sexualidad</a:t>
            </a:r>
            <a:endParaRPr kumimoji="0" lang="es-ES" altLang="es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altLang="es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4" name="Text Box 9">
            <a:extLst>
              <a:ext uri="{FF2B5EF4-FFF2-40B4-BE49-F238E27FC236}">
                <a16:creationId xmlns="" xmlns:a16="http://schemas.microsoft.com/office/drawing/2014/main" id="{FFA59930-57DF-46D2-B63D-E69E3D48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657" y="4609952"/>
            <a:ext cx="36718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Pedagogía I y II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="" xmlns:a16="http://schemas.microsoft.com/office/drawing/2014/main" id="{92778803-E8BD-4D31-B27C-6D62B3958A15}"/>
              </a:ext>
            </a:extLst>
          </p:cNvPr>
          <p:cNvSpPr>
            <a:spLocks noChangeArrowheads="1"/>
          </p:cNvSpPr>
          <p:nvPr/>
        </p:nvSpPr>
        <p:spPr bwMode="auto">
          <a:xfrm rot="1140000">
            <a:off x="5030788" y="3716338"/>
            <a:ext cx="1446212" cy="649287"/>
          </a:xfrm>
          <a:prstGeom prst="curvedUpArrow">
            <a:avLst>
              <a:gd name="adj1" fmla="val 25007"/>
              <a:gd name="adj2" fmla="val 50003"/>
              <a:gd name="adj3" fmla="val 25000"/>
            </a:avLst>
          </a:prstGeom>
          <a:solidFill>
            <a:srgbClr val="FFFF00"/>
          </a:solidFill>
          <a:ln w="25560">
            <a:solidFill>
              <a:srgbClr val="14477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6543298" y="3356992"/>
            <a:ext cx="2349182" cy="109886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DISCIPLINA</a:t>
            </a: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FUNDAMENTOS PEDAGÓGICOS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2">
            <a:extLst>
              <a:ext uri="{FF2B5EF4-FFF2-40B4-BE49-F238E27FC236}">
                <a16:creationId xmlns="" xmlns:a16="http://schemas.microsoft.com/office/drawing/2014/main" id="{731F1CA5-DA9B-4FD4-AC07-B41C0382D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714500"/>
            <a:ext cx="5943600" cy="4495800"/>
          </a:xfrm>
          <a:prstGeom prst="rightArrow">
            <a:avLst>
              <a:gd name="adj1" fmla="val 79306"/>
              <a:gd name="adj2" fmla="val 32745"/>
            </a:avLst>
          </a:prstGeom>
          <a:gradFill rotWithShape="0">
            <a:gsLst>
              <a:gs pos="0">
                <a:srgbClr val="727EA8"/>
              </a:gs>
              <a:gs pos="100000">
                <a:srgbClr val="508FD4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8" name="AutoShape 3">
            <a:extLst>
              <a:ext uri="{FF2B5EF4-FFF2-40B4-BE49-F238E27FC236}">
                <a16:creationId xmlns="" xmlns:a16="http://schemas.microsoft.com/office/drawing/2014/main" id="{43C0F0C5-EE54-45C8-AA41-9368C882F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95450"/>
            <a:ext cx="4116388" cy="12001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1F63AD"/>
              </a:gs>
              <a:gs pos="100000">
                <a:srgbClr val="0E2E50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89" name="AutoShape 4">
            <a:extLst>
              <a:ext uri="{FF2B5EF4-FFF2-40B4-BE49-F238E27FC236}">
                <a16:creationId xmlns="" xmlns:a16="http://schemas.microsoft.com/office/drawing/2014/main" id="{98C2D8B4-2329-407B-BFA6-F5B8835C5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3048000"/>
            <a:ext cx="4038600" cy="99060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3CA051"/>
              </a:gs>
              <a:gs pos="100000">
                <a:srgbClr val="1C4A25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0" name="AutoShape 5">
            <a:extLst>
              <a:ext uri="{FF2B5EF4-FFF2-40B4-BE49-F238E27FC236}">
                <a16:creationId xmlns="" xmlns:a16="http://schemas.microsoft.com/office/drawing/2014/main" id="{3C4A2281-683D-47C7-85E6-0893A3A78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191000"/>
            <a:ext cx="4183063" cy="1301750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D28302"/>
              </a:gs>
              <a:gs pos="100000">
                <a:srgbClr val="613D01"/>
              </a:gs>
            </a:gsLst>
            <a:lin ang="5400000" scaled="1"/>
          </a:gradFill>
          <a:ln w="25560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1510" name="AutoShape 6">
            <a:extLst>
              <a:ext uri="{FF2B5EF4-FFF2-40B4-BE49-F238E27FC236}">
                <a16:creationId xmlns="" xmlns:a16="http://schemas.microsoft.com/office/drawing/2014/main" id="{FED1DF09-A496-4F29-AE42-8B48F010D7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2174875"/>
            <a:ext cx="3021012" cy="1770063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altLang="es-US" sz="2800" b="1" i="0" u="none" strike="noStrike" kern="1200" cap="none" spc="0" normalizeH="0" baseline="0" noProof="0" dirty="0">
              <a:ln>
                <a:noFill/>
              </a:ln>
              <a:solidFill>
                <a:srgbClr val="005E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2" name="Text Box 7">
            <a:extLst>
              <a:ext uri="{FF2B5EF4-FFF2-40B4-BE49-F238E27FC236}">
                <a16:creationId xmlns="" xmlns:a16="http://schemas.microsoft.com/office/drawing/2014/main" id="{B88E4945-BE28-4A37-8ED9-2BD8CAD96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82" y="1990726"/>
            <a:ext cx="3965575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138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Fisiología</a:t>
            </a:r>
            <a:r>
              <a:rPr kumimoji="0" lang="es-ES" altLang="es-US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del desarrollo humano</a:t>
            </a:r>
            <a:endParaRPr kumimoji="0" lang="es-ES" altLang="es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3" name="Text Box 8">
            <a:extLst>
              <a:ext uri="{FF2B5EF4-FFF2-40B4-BE49-F238E27FC236}">
                <a16:creationId xmlns="" xmlns:a16="http://schemas.microsoft.com/office/drawing/2014/main" id="{99E40022-F4CC-4076-9FE3-EEB947A25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4000500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Psicología general,</a:t>
            </a: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 Psicología de la personalidad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s-ES" altLang="es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6394" name="Text Box 9">
            <a:extLst>
              <a:ext uri="{FF2B5EF4-FFF2-40B4-BE49-F238E27FC236}">
                <a16:creationId xmlns="" xmlns:a16="http://schemas.microsoft.com/office/drawing/2014/main" id="{FFA59930-57DF-46D2-B63D-E69E3D48F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292600"/>
            <a:ext cx="3671888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s-ES" altLang="es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</a:rPr>
              <a:t>Psicología del desarrollo, Psicología de grupo</a:t>
            </a:r>
          </a:p>
        </p:txBody>
      </p:sp>
      <p:sp>
        <p:nvSpPr>
          <p:cNvPr id="16395" name="AutoShape 10">
            <a:extLst>
              <a:ext uri="{FF2B5EF4-FFF2-40B4-BE49-F238E27FC236}">
                <a16:creationId xmlns="" xmlns:a16="http://schemas.microsoft.com/office/drawing/2014/main" id="{92778803-E8BD-4D31-B27C-6D62B3958A15}"/>
              </a:ext>
            </a:extLst>
          </p:cNvPr>
          <p:cNvSpPr>
            <a:spLocks noChangeArrowheads="1"/>
          </p:cNvSpPr>
          <p:nvPr/>
        </p:nvSpPr>
        <p:spPr bwMode="auto">
          <a:xfrm rot="1140000">
            <a:off x="5030788" y="3716338"/>
            <a:ext cx="1446212" cy="649287"/>
          </a:xfrm>
          <a:prstGeom prst="curvedUpArrow">
            <a:avLst>
              <a:gd name="adj1" fmla="val 25007"/>
              <a:gd name="adj2" fmla="val 50003"/>
              <a:gd name="adj3" fmla="val 25000"/>
            </a:avLst>
          </a:prstGeom>
          <a:solidFill>
            <a:srgbClr val="FFFF00"/>
          </a:solidFill>
          <a:ln w="25560">
            <a:solidFill>
              <a:srgbClr val="14477E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es-US" altLang="es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6660232" y="3284984"/>
            <a:ext cx="2016224" cy="172819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DISCIPLINA</a:t>
            </a:r>
            <a:r>
              <a:rPr kumimoji="0" lang="es-ES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</a:rPr>
              <a:t> FUNDAMENTOS FISIOLÓGICOS Y PSICOLÓGICOS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5" name="Text Box 1">
            <a:extLst>
              <a:ext uri="{FF2B5EF4-FFF2-40B4-BE49-F238E27FC236}">
                <a16:creationId xmlns="" xmlns:a16="http://schemas.microsoft.com/office/drawing/2014/main" id="{C4E4EF37-5C35-457C-8C2A-84D0AAF88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47688"/>
            <a:ext cx="7834064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13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s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n-US" altLang="es-US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US" sz="24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Pedagogía-Psicología</a:t>
            </a:r>
            <a:endParaRPr kumimoji="0" lang="en-US" altLang="es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09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>
            <a:extLst>
              <a:ext uri="{FF2B5EF4-FFF2-40B4-BE49-F238E27FC236}">
                <a16:creationId xmlns="" xmlns:a16="http://schemas.microsoft.com/office/drawing/2014/main" id="{3B49F32E-0CB1-43E0-90FC-8BB63EE8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688"/>
            <a:ext cx="73914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rgbClr val="003366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3366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ts val="13"/>
              </a:spcBef>
              <a:buClrTx/>
              <a:buFontTx/>
              <a:buNone/>
            </a:pPr>
            <a:r>
              <a:rPr lang="en-US" altLang="es-US" sz="2000" dirty="0" err="1" smtClean="0">
                <a:solidFill>
                  <a:srgbClr val="FFFFFF"/>
                </a:solidFill>
              </a:rPr>
              <a:t>Núcleos</a:t>
            </a:r>
            <a:r>
              <a:rPr lang="en-US" altLang="es-US" sz="2000" dirty="0" smtClean="0">
                <a:solidFill>
                  <a:srgbClr val="FFFFFF"/>
                </a:solidFill>
              </a:rPr>
              <a:t> </a:t>
            </a:r>
            <a:r>
              <a:rPr lang="en-US" altLang="es-US" sz="2000" dirty="0" err="1" smtClean="0">
                <a:solidFill>
                  <a:srgbClr val="FFFFFF"/>
                </a:solidFill>
              </a:rPr>
              <a:t>teóricos</a:t>
            </a:r>
            <a:r>
              <a:rPr lang="en-US" altLang="es-US" sz="2000" dirty="0" smtClean="0">
                <a:solidFill>
                  <a:srgbClr val="FFFFFF"/>
                </a:solidFill>
              </a:rPr>
              <a:t> (</a:t>
            </a:r>
            <a:r>
              <a:rPr lang="en-US" altLang="es-US" sz="2000" dirty="0" err="1" smtClean="0">
                <a:solidFill>
                  <a:srgbClr val="FFFFFF"/>
                </a:solidFill>
              </a:rPr>
              <a:t>nodos</a:t>
            </a:r>
            <a:r>
              <a:rPr lang="en-US" altLang="es-US" sz="2000" dirty="0" smtClean="0">
                <a:solidFill>
                  <a:srgbClr val="FFFFFF"/>
                </a:solidFill>
              </a:rPr>
              <a:t> </a:t>
            </a:r>
            <a:r>
              <a:rPr lang="en-US" altLang="es-US" sz="2000" dirty="0" err="1" smtClean="0">
                <a:solidFill>
                  <a:srgbClr val="FFFFFF"/>
                </a:solidFill>
              </a:rPr>
              <a:t>interdisciplinarios</a:t>
            </a:r>
            <a:r>
              <a:rPr lang="en-US" altLang="es-US" sz="2000" dirty="0" smtClean="0">
                <a:solidFill>
                  <a:srgbClr val="FFFFFF"/>
                </a:solidFill>
              </a:rPr>
              <a:t>)</a:t>
            </a:r>
            <a:endParaRPr lang="en-US" altLang="es-US" sz="2000" dirty="0">
              <a:solidFill>
                <a:srgbClr val="FFFFFF"/>
              </a:solidFill>
            </a:endParaRPr>
          </a:p>
        </p:txBody>
      </p:sp>
      <p:grpSp>
        <p:nvGrpSpPr>
          <p:cNvPr id="12291" name="Group 31">
            <a:extLst>
              <a:ext uri="{FF2B5EF4-FFF2-40B4-BE49-F238E27FC236}">
                <a16:creationId xmlns="" xmlns:a16="http://schemas.microsoft.com/office/drawing/2014/main" id="{BBA99C99-54DB-4261-8C5D-70ECDEAA18A6}"/>
              </a:ext>
            </a:extLst>
          </p:cNvPr>
          <p:cNvGrpSpPr>
            <a:grpSpLocks/>
          </p:cNvGrpSpPr>
          <p:nvPr/>
        </p:nvGrpSpPr>
        <p:grpSpPr bwMode="auto">
          <a:xfrm>
            <a:off x="284163" y="1112838"/>
            <a:ext cx="3276600" cy="4033837"/>
            <a:chOff x="2956" y="1077"/>
            <a:chExt cx="1366" cy="2541"/>
          </a:xfrm>
          <a:solidFill>
            <a:srgbClr val="FF0000"/>
          </a:solidFill>
        </p:grpSpPr>
        <p:sp>
          <p:nvSpPr>
            <p:cNvPr id="12321" name="AutoShape 32">
              <a:extLst>
                <a:ext uri="{FF2B5EF4-FFF2-40B4-BE49-F238E27FC236}">
                  <a16:creationId xmlns="" xmlns:a16="http://schemas.microsoft.com/office/drawing/2014/main" id="{39D78BB2-8E5D-4F69-8C04-B0DCB14C4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0" y="1271"/>
              <a:ext cx="1362" cy="1799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22" name="AutoShape 33">
              <a:extLst>
                <a:ext uri="{FF2B5EF4-FFF2-40B4-BE49-F238E27FC236}">
                  <a16:creationId xmlns="" xmlns:a16="http://schemas.microsoft.com/office/drawing/2014/main" id="{00F26660-5ABD-469D-BF79-4B8EC7FE0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1" y="1276"/>
              <a:ext cx="1321" cy="176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23" name="AutoShape 34">
              <a:extLst>
                <a:ext uri="{FF2B5EF4-FFF2-40B4-BE49-F238E27FC236}">
                  <a16:creationId xmlns="" xmlns:a16="http://schemas.microsoft.com/office/drawing/2014/main" id="{2E603C87-FDCA-4FFA-ACAF-E67EC5F312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2576"/>
              <a:ext cx="1303" cy="44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24" name="AutoShape 35">
              <a:extLst>
                <a:ext uri="{FF2B5EF4-FFF2-40B4-BE49-F238E27FC236}">
                  <a16:creationId xmlns="" xmlns:a16="http://schemas.microsoft.com/office/drawing/2014/main" id="{7F6B16CE-7C8B-44A1-B892-B8EAFBCA8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" y="1290"/>
              <a:ext cx="1303" cy="44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grpSp>
          <p:nvGrpSpPr>
            <p:cNvPr id="12325" name="Group 36">
              <a:extLst>
                <a:ext uri="{FF2B5EF4-FFF2-40B4-BE49-F238E27FC236}">
                  <a16:creationId xmlns="" xmlns:a16="http://schemas.microsoft.com/office/drawing/2014/main" id="{CAAF62DD-F60F-4E39-9658-A1F974C97D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" y="1077"/>
              <a:ext cx="404" cy="404"/>
              <a:chOff x="3429" y="1077"/>
              <a:chExt cx="404" cy="404"/>
            </a:xfrm>
            <a:grpFill/>
          </p:grpSpPr>
          <p:sp>
            <p:nvSpPr>
              <p:cNvPr id="12330" name="Oval 37">
                <a:extLst>
                  <a:ext uri="{FF2B5EF4-FFF2-40B4-BE49-F238E27FC236}">
                    <a16:creationId xmlns="" xmlns:a16="http://schemas.microsoft.com/office/drawing/2014/main" id="{77791F20-484D-4990-96DA-E8E090E59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" y="1077"/>
                <a:ext cx="404" cy="404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31" name="Oval 38">
                <a:extLst>
                  <a:ext uri="{FF2B5EF4-FFF2-40B4-BE49-F238E27FC236}">
                    <a16:creationId xmlns="" xmlns:a16="http://schemas.microsoft.com/office/drawing/2014/main" id="{A9820CEB-1945-45DF-9F32-1FE750D65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3" y="1080"/>
                <a:ext cx="391" cy="391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32" name="Oval 39">
                <a:extLst>
                  <a:ext uri="{FF2B5EF4-FFF2-40B4-BE49-F238E27FC236}">
                    <a16:creationId xmlns="" xmlns:a16="http://schemas.microsoft.com/office/drawing/2014/main" id="{20D99E20-9D4C-47A5-A1B4-335DACB88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1082"/>
                <a:ext cx="382" cy="382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33" name="Oval 40">
                <a:extLst>
                  <a:ext uri="{FF2B5EF4-FFF2-40B4-BE49-F238E27FC236}">
                    <a16:creationId xmlns="" xmlns:a16="http://schemas.microsoft.com/office/drawing/2014/main" id="{BC857AA9-7542-4616-BA6C-F2EBAE31C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2" y="1086"/>
                <a:ext cx="363" cy="356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34" name="Oval 41">
                <a:extLst>
                  <a:ext uri="{FF2B5EF4-FFF2-40B4-BE49-F238E27FC236}">
                    <a16:creationId xmlns="" xmlns:a16="http://schemas.microsoft.com/office/drawing/2014/main" id="{7D496806-9F6C-4E4C-97B9-644A20073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1096"/>
                <a:ext cx="322" cy="289"/>
              </a:xfrm>
              <a:prstGeom prst="ellipse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</p:grpSp>
        <p:sp>
          <p:nvSpPr>
            <p:cNvPr id="12326" name="Text Box 42">
              <a:extLst>
                <a:ext uri="{FF2B5EF4-FFF2-40B4-BE49-F238E27FC236}">
                  <a16:creationId xmlns="" xmlns:a16="http://schemas.microsoft.com/office/drawing/2014/main" id="{2B13C705-5467-458A-AC96-52030F71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3" y="1135"/>
              <a:ext cx="147" cy="29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3"/>
                </a:spcBef>
                <a:buClrTx/>
                <a:buFontTx/>
                <a:buNone/>
              </a:pPr>
              <a:r>
                <a:rPr lang="en-US" altLang="es-US" sz="24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2327" name="Text Box 43">
              <a:extLst>
                <a:ext uri="{FF2B5EF4-FFF2-40B4-BE49-F238E27FC236}">
                  <a16:creationId xmlns="" xmlns:a16="http://schemas.microsoft.com/office/drawing/2014/main" id="{47E57F12-48CF-40FE-B50B-4FDD339AB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8" y="1557"/>
              <a:ext cx="1295" cy="180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Didáctica General: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s-US" altLang="es-US" sz="16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Carácter sistémico de los componentes didácticos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6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-Métodos de la Enseñanza problémica</a:t>
              </a:r>
            </a:p>
            <a:p>
              <a:pPr>
                <a:spcBef>
                  <a:spcPts val="13"/>
                </a:spcBef>
                <a:buClrTx/>
              </a:pPr>
              <a:r>
                <a:rPr lang="es-US" altLang="es-US" sz="16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-PEA desarrollador con enfoque </a:t>
              </a:r>
              <a:r>
                <a:rPr lang="es-US" altLang="es-US" sz="1600" b="0" dirty="0" smtClean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s-US" altLang="es-US" sz="16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Los medios tecnológicos</a:t>
              </a:r>
            </a:p>
            <a:p>
              <a:pPr>
                <a:spcBef>
                  <a:spcPts val="13"/>
                </a:spcBef>
                <a:buClrTx/>
              </a:pPr>
              <a:r>
                <a:rPr lang="es-US" altLang="es-US" sz="1600" b="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-Las evaluaciones de carácter integrador</a:t>
              </a:r>
              <a:endParaRPr lang="es-US" altLang="es-US" sz="16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13"/>
                </a:spcBef>
                <a:buClrTx/>
              </a:pPr>
              <a:endParaRPr lang="es-US" altLang="es-US" sz="1800" b="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13"/>
                </a:spcBef>
                <a:buClrTx/>
                <a:buFontTx/>
                <a:buNone/>
              </a:pPr>
              <a:endParaRPr lang="en-US" altLang="es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328" name="AutoShape 44">
              <a:extLst>
                <a:ext uri="{FF2B5EF4-FFF2-40B4-BE49-F238E27FC236}">
                  <a16:creationId xmlns="" xmlns:a16="http://schemas.microsoft.com/office/drawing/2014/main" id="{D7797D08-6C60-4E29-8090-2C63ED921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071"/>
              <a:ext cx="1362" cy="547"/>
            </a:xfrm>
            <a:prstGeom prst="roundRect">
              <a:avLst>
                <a:gd name="adj" fmla="val 4038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29" name="AutoShape 45">
              <a:extLst>
                <a:ext uri="{FF2B5EF4-FFF2-40B4-BE49-F238E27FC236}">
                  <a16:creationId xmlns="" xmlns:a16="http://schemas.microsoft.com/office/drawing/2014/main" id="{FE18D956-B73A-4CFC-91B5-431D7F51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4" y="3086"/>
              <a:ext cx="1303" cy="48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</p:grpSp>
      <p:grpSp>
        <p:nvGrpSpPr>
          <p:cNvPr id="12292" name="Group 46">
            <a:extLst>
              <a:ext uri="{FF2B5EF4-FFF2-40B4-BE49-F238E27FC236}">
                <a16:creationId xmlns="" xmlns:a16="http://schemas.microsoft.com/office/drawing/2014/main" id="{19A941DB-E009-40A0-A3A7-D7431651A33D}"/>
              </a:ext>
            </a:extLst>
          </p:cNvPr>
          <p:cNvGrpSpPr>
            <a:grpSpLocks/>
          </p:cNvGrpSpPr>
          <p:nvPr/>
        </p:nvGrpSpPr>
        <p:grpSpPr bwMode="auto">
          <a:xfrm>
            <a:off x="3397982" y="1972469"/>
            <a:ext cx="2726513" cy="4033837"/>
            <a:chOff x="4393" y="1085"/>
            <a:chExt cx="1366" cy="2541"/>
          </a:xfrm>
        </p:grpSpPr>
        <p:sp>
          <p:nvSpPr>
            <p:cNvPr id="12307" name="AutoShape 47">
              <a:extLst>
                <a:ext uri="{FF2B5EF4-FFF2-40B4-BE49-F238E27FC236}">
                  <a16:creationId xmlns="" xmlns:a16="http://schemas.microsoft.com/office/drawing/2014/main" id="{21DBA20C-BD7D-4482-B4EC-211E4BB73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1279"/>
              <a:ext cx="1362" cy="1799"/>
            </a:xfrm>
            <a:prstGeom prst="roundRect">
              <a:avLst>
                <a:gd name="adj" fmla="val 17509"/>
              </a:avLst>
            </a:prstGeom>
            <a:gradFill rotWithShape="0">
              <a:gsLst>
                <a:gs pos="0">
                  <a:srgbClr val="3477A4"/>
                </a:gs>
                <a:gs pos="100000">
                  <a:srgbClr val="4E91D4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8" name="AutoShape 48">
              <a:extLst>
                <a:ext uri="{FF2B5EF4-FFF2-40B4-BE49-F238E27FC236}">
                  <a16:creationId xmlns="" xmlns:a16="http://schemas.microsoft.com/office/drawing/2014/main" id="{803778EF-EB2D-49F0-851F-FE14E200C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1284"/>
              <a:ext cx="1321" cy="176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9" name="AutoShape 49">
              <a:extLst>
                <a:ext uri="{FF2B5EF4-FFF2-40B4-BE49-F238E27FC236}">
                  <a16:creationId xmlns="" xmlns:a16="http://schemas.microsoft.com/office/drawing/2014/main" id="{9E609B88-45BD-4C6A-A486-A54AD5C1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2584"/>
              <a:ext cx="1303" cy="44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10" name="AutoShape 50">
              <a:extLst>
                <a:ext uri="{FF2B5EF4-FFF2-40B4-BE49-F238E27FC236}">
                  <a16:creationId xmlns="" xmlns:a16="http://schemas.microsoft.com/office/drawing/2014/main" id="{E7D54750-7246-41D5-930D-62B0FF1A4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298"/>
              <a:ext cx="1303" cy="44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11" name="AutoShape 51">
              <a:extLst>
                <a:ext uri="{FF2B5EF4-FFF2-40B4-BE49-F238E27FC236}">
                  <a16:creationId xmlns="" xmlns:a16="http://schemas.microsoft.com/office/drawing/2014/main" id="{64DD83B7-C7A1-4E88-8A30-2F7BD473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3079"/>
              <a:ext cx="1362" cy="547"/>
            </a:xfrm>
            <a:prstGeom prst="roundRect">
              <a:avLst>
                <a:gd name="adj" fmla="val 40389"/>
              </a:avLst>
            </a:prstGeom>
            <a:gradFill rotWithShape="0">
              <a:gsLst>
                <a:gs pos="0">
                  <a:srgbClr val="729EB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12" name="AutoShape 52">
              <a:extLst>
                <a:ext uri="{FF2B5EF4-FFF2-40B4-BE49-F238E27FC236}">
                  <a16:creationId xmlns="" xmlns:a16="http://schemas.microsoft.com/office/drawing/2014/main" id="{F056ADB5-0E03-4E50-9C8D-7931C9DF0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3094"/>
              <a:ext cx="1303" cy="48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DAF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grpSp>
          <p:nvGrpSpPr>
            <p:cNvPr id="12313" name="Group 53">
              <a:extLst>
                <a:ext uri="{FF2B5EF4-FFF2-40B4-BE49-F238E27FC236}">
                  <a16:creationId xmlns="" xmlns:a16="http://schemas.microsoft.com/office/drawing/2014/main" id="{F6C34A05-32F8-4845-B26A-E90822771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2" y="1085"/>
              <a:ext cx="404" cy="404"/>
              <a:chOff x="4862" y="1085"/>
              <a:chExt cx="404" cy="404"/>
            </a:xfrm>
          </p:grpSpPr>
          <p:sp>
            <p:nvSpPr>
              <p:cNvPr id="12316" name="Oval 54">
                <a:extLst>
                  <a:ext uri="{FF2B5EF4-FFF2-40B4-BE49-F238E27FC236}">
                    <a16:creationId xmlns="" xmlns:a16="http://schemas.microsoft.com/office/drawing/2014/main" id="{14FEC8FA-4DB0-4A55-8134-6D189F25C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2" y="1085"/>
                <a:ext cx="404" cy="40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17" name="Oval 55">
                <a:extLst>
                  <a:ext uri="{FF2B5EF4-FFF2-40B4-BE49-F238E27FC236}">
                    <a16:creationId xmlns="" xmlns:a16="http://schemas.microsoft.com/office/drawing/2014/main" id="{A09E476A-BBCE-400D-842B-7CC03E5F6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6" y="1088"/>
                <a:ext cx="391" cy="391"/>
              </a:xfrm>
              <a:prstGeom prst="ellipse">
                <a:avLst/>
              </a:prstGeom>
              <a:gradFill rotWithShape="0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18" name="Oval 56">
                <a:extLst>
                  <a:ext uri="{FF2B5EF4-FFF2-40B4-BE49-F238E27FC236}">
                    <a16:creationId xmlns="" xmlns:a16="http://schemas.microsoft.com/office/drawing/2014/main" id="{E4BAAC22-B5B9-44EC-8A63-69D6ED308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1" y="1091"/>
                <a:ext cx="382" cy="381"/>
              </a:xfrm>
              <a:prstGeom prst="ellipse">
                <a:avLst/>
              </a:prstGeom>
              <a:gradFill rotWithShape="0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19" name="Oval 57">
                <a:extLst>
                  <a:ext uri="{FF2B5EF4-FFF2-40B4-BE49-F238E27FC236}">
                    <a16:creationId xmlns="" xmlns:a16="http://schemas.microsoft.com/office/drawing/2014/main" id="{FD4FA373-6DA8-4E2C-99CD-D503C259DE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1094"/>
                <a:ext cx="363" cy="356"/>
              </a:xfrm>
              <a:prstGeom prst="ellipse">
                <a:avLst/>
              </a:prstGeom>
              <a:gradFill rotWithShape="0">
                <a:gsLst>
                  <a:gs pos="0">
                    <a:srgbClr val="AAB2B3"/>
                  </a:gs>
                  <a:gs pos="100000">
                    <a:srgbClr val="D6E1E2">
                      <a:alpha val="48996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  <p:sp>
            <p:nvSpPr>
              <p:cNvPr id="12320" name="Oval 58">
                <a:extLst>
                  <a:ext uri="{FF2B5EF4-FFF2-40B4-BE49-F238E27FC236}">
                    <a16:creationId xmlns="" xmlns:a16="http://schemas.microsoft.com/office/drawing/2014/main" id="{7EA44E2E-5854-440B-AEA0-6DB8751CC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1104"/>
                <a:ext cx="322" cy="28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D6E1E2">
                      <a:alpha val="39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ts val="13"/>
                  </a:spcBef>
                  <a:spcAft>
                    <a:spcPts val="13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es-US" altLang="es-US"/>
              </a:p>
            </p:txBody>
          </p:sp>
        </p:grpSp>
        <p:sp>
          <p:nvSpPr>
            <p:cNvPr id="12314" name="Text Box 59">
              <a:extLst>
                <a:ext uri="{FF2B5EF4-FFF2-40B4-BE49-F238E27FC236}">
                  <a16:creationId xmlns="" xmlns:a16="http://schemas.microsoft.com/office/drawing/2014/main" id="{ED15C1D4-B429-4C68-B547-B899208905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1" y="1143"/>
              <a:ext cx="177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3"/>
                </a:spcBef>
                <a:buClrTx/>
                <a:buFontTx/>
                <a:buNone/>
              </a:pPr>
              <a:r>
                <a:rPr lang="en-US" altLang="es-US" sz="24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2315" name="Text Box 60">
              <a:extLst>
                <a:ext uri="{FF2B5EF4-FFF2-40B4-BE49-F238E27FC236}">
                  <a16:creationId xmlns="" xmlns:a16="http://schemas.microsoft.com/office/drawing/2014/main" id="{A04E9543-F021-444E-B39D-2D2A653BB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1" y="1502"/>
              <a:ext cx="1295" cy="1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Psicología: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b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-Crecimiento y desarrollo humano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b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-Desarrollo psíquico en los diferentes períodos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b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-Estructura y funcionamiento de la personalidad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US" altLang="es-US" sz="1800" b="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US" altLang="es-US" sz="18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ts val="13"/>
                </a:spcBef>
                <a:buClrTx/>
                <a:buFontTx/>
                <a:buNone/>
              </a:pPr>
              <a:endParaRPr lang="en-US" altLang="es-US" sz="1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3" name="Group 17">
            <a:extLst>
              <a:ext uri="{FF2B5EF4-FFF2-40B4-BE49-F238E27FC236}">
                <a16:creationId xmlns="" xmlns:a16="http://schemas.microsoft.com/office/drawing/2014/main" id="{C91FB9BF-5515-40B2-9100-3C2F6ED40328}"/>
              </a:ext>
            </a:extLst>
          </p:cNvPr>
          <p:cNvGrpSpPr>
            <a:grpSpLocks/>
          </p:cNvGrpSpPr>
          <p:nvPr/>
        </p:nvGrpSpPr>
        <p:grpSpPr bwMode="auto">
          <a:xfrm>
            <a:off x="6078538" y="1609725"/>
            <a:ext cx="2871787" cy="4033838"/>
            <a:chOff x="1542" y="1066"/>
            <a:chExt cx="1364" cy="2541"/>
          </a:xfrm>
        </p:grpSpPr>
        <p:sp>
          <p:nvSpPr>
            <p:cNvPr id="12294" name="AutoShape 18">
              <a:extLst>
                <a:ext uri="{FF2B5EF4-FFF2-40B4-BE49-F238E27FC236}">
                  <a16:creationId xmlns="" xmlns:a16="http://schemas.microsoft.com/office/drawing/2014/main" id="{DB22D36F-D1B7-4410-BC18-912DE44E9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" y="1260"/>
              <a:ext cx="1362" cy="1799"/>
            </a:xfrm>
            <a:prstGeom prst="roundRect">
              <a:avLst>
                <a:gd name="adj" fmla="val 17509"/>
              </a:avLst>
            </a:prstGeom>
            <a:gradFill rotWithShape="0">
              <a:gsLst>
                <a:gs pos="0">
                  <a:srgbClr val="3F8B4A"/>
                </a:gs>
                <a:gs pos="100000">
                  <a:srgbClr val="34B034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295" name="AutoShape 19">
              <a:extLst>
                <a:ext uri="{FF2B5EF4-FFF2-40B4-BE49-F238E27FC236}">
                  <a16:creationId xmlns="" xmlns:a16="http://schemas.microsoft.com/office/drawing/2014/main" id="{2A9F5B3F-5B59-44EA-94AA-02CD4CD01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3" y="1265"/>
              <a:ext cx="1321" cy="176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296" name="AutoShape 20">
              <a:extLst>
                <a:ext uri="{FF2B5EF4-FFF2-40B4-BE49-F238E27FC236}">
                  <a16:creationId xmlns="" xmlns:a16="http://schemas.microsoft.com/office/drawing/2014/main" id="{466B6D6E-EAC6-4211-B7E5-7806FDAEC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2565"/>
              <a:ext cx="1303" cy="44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297" name="AutoShape 21">
              <a:extLst>
                <a:ext uri="{FF2B5EF4-FFF2-40B4-BE49-F238E27FC236}">
                  <a16:creationId xmlns="" xmlns:a16="http://schemas.microsoft.com/office/drawing/2014/main" id="{18A3D0E8-38E4-4ED3-8BBE-2B0F95524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" y="1279"/>
              <a:ext cx="1303" cy="44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298" name="Oval 22">
              <a:extLst>
                <a:ext uri="{FF2B5EF4-FFF2-40B4-BE49-F238E27FC236}">
                  <a16:creationId xmlns="" xmlns:a16="http://schemas.microsoft.com/office/drawing/2014/main" id="{65603EB6-F64D-4B80-8A7E-AA1EF656A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" y="1066"/>
              <a:ext cx="404" cy="4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299" name="Oval 23">
              <a:extLst>
                <a:ext uri="{FF2B5EF4-FFF2-40B4-BE49-F238E27FC236}">
                  <a16:creationId xmlns="" xmlns:a16="http://schemas.microsoft.com/office/drawing/2014/main" id="{74DCFC26-355A-4595-8303-3A6CCA766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069"/>
              <a:ext cx="391" cy="391"/>
            </a:xfrm>
            <a:prstGeom prst="ellipse">
              <a:avLst/>
            </a:prstGeom>
            <a:gradFill rotWithShape="0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0" name="Oval 24">
              <a:extLst>
                <a:ext uri="{FF2B5EF4-FFF2-40B4-BE49-F238E27FC236}">
                  <a16:creationId xmlns="" xmlns:a16="http://schemas.microsoft.com/office/drawing/2014/main" id="{91E4DC2E-1535-4ED5-BB23-C937C8A2D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" y="1071"/>
              <a:ext cx="382" cy="382"/>
            </a:xfrm>
            <a:prstGeom prst="ellipse">
              <a:avLst/>
            </a:prstGeom>
            <a:gradFill rotWithShape="0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1" name="Oval 25">
              <a:extLst>
                <a:ext uri="{FF2B5EF4-FFF2-40B4-BE49-F238E27FC236}">
                  <a16:creationId xmlns="" xmlns:a16="http://schemas.microsoft.com/office/drawing/2014/main" id="{5E64088A-9FD1-434B-8081-14906A8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" y="1075"/>
              <a:ext cx="363" cy="356"/>
            </a:xfrm>
            <a:prstGeom prst="ellipse">
              <a:avLst/>
            </a:prstGeom>
            <a:gradFill rotWithShape="0">
              <a:gsLst>
                <a:gs pos="0">
                  <a:srgbClr val="AAB2B3"/>
                </a:gs>
                <a:gs pos="100000">
                  <a:srgbClr val="D6E1E2">
                    <a:alpha val="48996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2" name="Oval 26">
              <a:extLst>
                <a:ext uri="{FF2B5EF4-FFF2-40B4-BE49-F238E27FC236}">
                  <a16:creationId xmlns="" xmlns:a16="http://schemas.microsoft.com/office/drawing/2014/main" id="{9439E56C-EBB0-421E-9D05-B1EAAF0FF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6" y="1085"/>
              <a:ext cx="322" cy="28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D6E1E2">
                    <a:alpha val="39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3" name="Text Box 27">
              <a:extLst>
                <a:ext uri="{FF2B5EF4-FFF2-40B4-BE49-F238E27FC236}">
                  <a16:creationId xmlns="" xmlns:a16="http://schemas.microsoft.com/office/drawing/2014/main" id="{21D5D1C1-BF87-4236-8CA9-345E72F34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1124"/>
              <a:ext cx="16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spcBef>
                  <a:spcPts val="13"/>
                </a:spcBef>
                <a:buClrTx/>
                <a:buFontTx/>
                <a:buNone/>
              </a:pPr>
              <a:r>
                <a:rPr lang="en-US" altLang="es-US" sz="2400" b="0" dirty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304" name="Text Box 28">
              <a:extLst>
                <a:ext uri="{FF2B5EF4-FFF2-40B4-BE49-F238E27FC236}">
                  <a16:creationId xmlns="" xmlns:a16="http://schemas.microsoft.com/office/drawing/2014/main" id="{06C74FF6-FB06-4E95-B0B7-89496D16C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" y="1499"/>
              <a:ext cx="1295" cy="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 b="1">
                  <a:solidFill>
                    <a:srgbClr val="003366"/>
                  </a:solidFill>
                  <a:latin typeface="Verdana" panose="020B0604030504040204" pitchFamily="34" charset="0"/>
                  <a:ea typeface="Microsoft YaHei" panose="020B0503020204020204" pitchFamily="34" charset="-122"/>
                </a:defRPr>
              </a:lvl1pPr>
              <a:lvl2pPr>
                <a:spcBef>
                  <a:spcPts val="7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>
                <a:spcBef>
                  <a:spcPts val="6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ts val="5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3366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ts val="13"/>
                </a:spcBef>
                <a:buClrTx/>
              </a:pPr>
              <a:r>
                <a:rPr lang="es-MX" altLang="es-US" sz="1800" dirty="0">
                  <a:solidFill>
                    <a:schemeClr val="bg1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Pedagogía: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MX" altLang="es-US" sz="18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-</a:t>
              </a: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Métodos educativos</a:t>
              </a:r>
            </a:p>
            <a:p>
              <a:pPr eaLnBrk="1" hangingPunct="1">
                <a:spcBef>
                  <a:spcPts val="13"/>
                </a:spcBef>
                <a:buClrTx/>
              </a:pP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-Asesoría</a:t>
              </a:r>
            </a:p>
            <a:p>
              <a:pPr>
                <a:spcBef>
                  <a:spcPts val="13"/>
                </a:spcBef>
                <a:buClrTx/>
              </a:pP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-Diagnóstico </a:t>
              </a:r>
              <a:r>
                <a:rPr lang="es-MX" altLang="es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pedagógico</a:t>
              </a:r>
            </a:p>
            <a:p>
              <a:pPr>
                <a:spcBef>
                  <a:spcPts val="13"/>
                </a:spcBef>
                <a:buClrTx/>
              </a:pP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-</a:t>
              </a:r>
              <a:r>
                <a:rPr lang="es-MX" altLang="es-US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Técnicas </a:t>
              </a: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psicopedagógicas</a:t>
              </a:r>
            </a:p>
            <a:p>
              <a:pPr>
                <a:spcBef>
                  <a:spcPts val="13"/>
                </a:spcBef>
                <a:buClrTx/>
              </a:pPr>
              <a:r>
                <a:rPr lang="es-MX" altLang="es-US" sz="1600" dirty="0">
                  <a:solidFill>
                    <a:srgbClr val="000000"/>
                  </a:solidFill>
                  <a:latin typeface="Arial" panose="020B0604020202020204" pitchFamily="34" charset="0"/>
                  <a:cs typeface="Calibri" panose="020F0502020204030204" pitchFamily="34" charset="0"/>
                </a:rPr>
                <a:t>-Habilidades comunicativas</a:t>
              </a:r>
              <a:endParaRPr lang="en-US" altLang="es-US" sz="160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ts val="13"/>
                </a:spcBef>
                <a:buClrTx/>
              </a:pPr>
              <a:endParaRPr lang="en-US" altLang="es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305" name="AutoShape 29">
              <a:extLst>
                <a:ext uri="{FF2B5EF4-FFF2-40B4-BE49-F238E27FC236}">
                  <a16:creationId xmlns="" xmlns:a16="http://schemas.microsoft.com/office/drawing/2014/main" id="{DA4C0675-390B-4440-8E8E-6186024F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4" y="3060"/>
              <a:ext cx="1362" cy="547"/>
            </a:xfrm>
            <a:prstGeom prst="roundRect">
              <a:avLst>
                <a:gd name="adj" fmla="val 40389"/>
              </a:avLst>
            </a:prstGeom>
            <a:gradFill rotWithShape="0">
              <a:gsLst>
                <a:gs pos="0">
                  <a:srgbClr val="58A4AE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  <p:sp>
          <p:nvSpPr>
            <p:cNvPr id="12306" name="AutoShape 30">
              <a:extLst>
                <a:ext uri="{FF2B5EF4-FFF2-40B4-BE49-F238E27FC236}">
                  <a16:creationId xmlns="" xmlns:a16="http://schemas.microsoft.com/office/drawing/2014/main" id="{EE15E55A-9C51-4EE7-BC3E-1B71979C1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2" y="3075"/>
              <a:ext cx="1303" cy="486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72B2BB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ts val="13"/>
                </a:spcBef>
                <a:spcAft>
                  <a:spcPts val="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s-US" altLang="es-U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9913B27-E415-4B97-AA4E-EAE790CE31A4}"/>
              </a:ext>
            </a:extLst>
          </p:cNvPr>
          <p:cNvSpPr txBox="1"/>
          <p:nvPr/>
        </p:nvSpPr>
        <p:spPr>
          <a:xfrm>
            <a:off x="838200" y="5666825"/>
            <a:ext cx="7391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/>
              <a:t>Modelación de actividades </a:t>
            </a:r>
            <a:r>
              <a:rPr lang="es-US" sz="2400" b="1" dirty="0" smtClean="0"/>
              <a:t>pedagógicas </a:t>
            </a:r>
            <a:r>
              <a:rPr lang="es-US" sz="2400" b="1" dirty="0"/>
              <a:t>profesionales en las diferentes formas de organización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560763" y="1279543"/>
            <a:ext cx="482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</a:rPr>
              <a:t>CONTENIDOS PSICOPEDAGÓGICOS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/>
          </a:p>
        </p:txBody>
      </p:sp>
      <p:grpSp>
        <p:nvGrpSpPr>
          <p:cNvPr id="2" name="Grupo 1"/>
          <p:cNvGrpSpPr/>
          <p:nvPr/>
        </p:nvGrpSpPr>
        <p:grpSpPr>
          <a:xfrm>
            <a:off x="502362" y="1280361"/>
            <a:ext cx="8641637" cy="5577639"/>
            <a:chOff x="2792220" y="1262833"/>
            <a:chExt cx="5945380" cy="4781857"/>
          </a:xfrm>
          <a:noFill/>
        </p:grpSpPr>
        <p:sp>
          <p:nvSpPr>
            <p:cNvPr id="2055" name="Oval 7"/>
            <p:cNvSpPr>
              <a:spLocks noChangeArrowheads="1"/>
            </p:cNvSpPr>
            <p:nvPr/>
          </p:nvSpPr>
          <p:spPr bwMode="auto">
            <a:xfrm>
              <a:off x="5233988" y="3371850"/>
              <a:ext cx="1866900" cy="1747838"/>
            </a:xfrm>
            <a:prstGeom prst="ellipse">
              <a:avLst/>
            </a:prstGeom>
            <a:solidFill>
              <a:srgbClr val="002060">
                <a:alpha val="46000"/>
              </a:srgbClr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endParaRPr lang="pt-BR" dirty="0">
                <a:solidFill>
                  <a:prstClr val="black"/>
                </a:solidFill>
                <a:latin typeface="Arial Black" panose="020B0A04020102020204" pitchFamily="34" charset="0"/>
              </a:endParaRPr>
            </a:p>
            <a:p>
              <a:pPr>
                <a:defRPr/>
              </a:pPr>
              <a:r>
                <a:rPr lang="pt-BR" b="1" dirty="0">
                  <a:solidFill>
                    <a:prstClr val="black"/>
                  </a:solidFill>
                  <a:latin typeface="Arial Black" panose="020B0A04020102020204" pitchFamily="34" charset="0"/>
                </a:rPr>
                <a:t>             </a:t>
              </a:r>
            </a:p>
            <a:p>
              <a:pPr>
                <a:defRPr/>
              </a:pPr>
              <a:r>
                <a:rPr lang="pt-B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        </a:t>
              </a:r>
              <a:r>
                <a:rPr lang="pt-BR" sz="16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anose="020B0A04020102020204" pitchFamily="34" charset="0"/>
                </a:rPr>
                <a:t>PROFESOR</a:t>
              </a:r>
              <a:endParaRPr lang="pt-BR" dirty="0">
                <a:latin typeface="Arial Black" panose="020B0A04020102020204" pitchFamily="34" charset="0"/>
              </a:endParaRPr>
            </a:p>
          </p:txBody>
        </p:sp>
        <p:sp>
          <p:nvSpPr>
            <p:cNvPr id="26627" name="Oval 8" descr="70%"/>
            <p:cNvSpPr>
              <a:spLocks noChangeArrowheads="1"/>
            </p:cNvSpPr>
            <p:nvPr/>
          </p:nvSpPr>
          <p:spPr bwMode="auto">
            <a:xfrm>
              <a:off x="5341939" y="3656013"/>
              <a:ext cx="1646237" cy="914400"/>
            </a:xfrm>
            <a:prstGeom prst="ellipse">
              <a:avLst/>
            </a:prstGeom>
            <a:grpFill/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en-US" sz="1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en-US" sz="1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en-US" sz="1800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     </a:t>
              </a:r>
              <a:r>
                <a:rPr lang="pt-BR" altLang="en-US" sz="18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GRUPO</a:t>
              </a:r>
            </a:p>
          </p:txBody>
        </p:sp>
        <p:sp>
          <p:nvSpPr>
            <p:cNvPr id="26628" name="Oval 9"/>
            <p:cNvSpPr>
              <a:spLocks noChangeArrowheads="1"/>
            </p:cNvSpPr>
            <p:nvPr/>
          </p:nvSpPr>
          <p:spPr bwMode="auto">
            <a:xfrm>
              <a:off x="5467350" y="3752850"/>
              <a:ext cx="1428749" cy="457200"/>
            </a:xfrm>
            <a:prstGeom prst="ellipse">
              <a:avLst/>
            </a:prstGeom>
            <a:grpFill/>
            <a:ln w="3810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n-US" sz="1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ESTUDIANTE</a:t>
              </a:r>
            </a:p>
          </p:txBody>
        </p:sp>
        <p:sp>
          <p:nvSpPr>
            <p:cNvPr id="26629" name="Line 23"/>
            <p:cNvSpPr>
              <a:spLocks noChangeShapeType="1"/>
            </p:cNvSpPr>
            <p:nvPr/>
          </p:nvSpPr>
          <p:spPr bwMode="auto">
            <a:xfrm>
              <a:off x="7905750" y="3752850"/>
              <a:ext cx="0" cy="0"/>
            </a:xfrm>
            <a:prstGeom prst="line">
              <a:avLst/>
            </a:prstGeom>
            <a:grp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0" name="Line 3"/>
            <p:cNvSpPr>
              <a:spLocks noChangeShapeType="1"/>
            </p:cNvSpPr>
            <p:nvPr/>
          </p:nvSpPr>
          <p:spPr bwMode="auto">
            <a:xfrm flipH="1">
              <a:off x="6229350" y="2743200"/>
              <a:ext cx="0" cy="28194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 flipH="1">
              <a:off x="4449763" y="3295650"/>
              <a:ext cx="2819400" cy="8382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4933950" y="3219450"/>
              <a:ext cx="2667000" cy="9715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H="1">
              <a:off x="4552950" y="4419600"/>
              <a:ext cx="2895600" cy="1905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4" name="Rectangle 14"/>
            <p:cNvSpPr>
              <a:spLocks noChangeArrowheads="1"/>
            </p:cNvSpPr>
            <p:nvPr/>
          </p:nvSpPr>
          <p:spPr bwMode="auto">
            <a:xfrm>
              <a:off x="7502526" y="4232275"/>
              <a:ext cx="1044575" cy="274638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 </a:t>
              </a:r>
              <a:r>
                <a:rPr lang="pt-BR" altLang="en-US" sz="18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MEDIOS</a:t>
              </a:r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5641975" y="1777937"/>
              <a:ext cx="1234538" cy="326641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pt-BR" altLang="en-US" sz="18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PROBLEMA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5651501" y="2386307"/>
              <a:ext cx="1206288" cy="312443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OBJETIVOS</a:t>
              </a: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7143751" y="2838450"/>
              <a:ext cx="1044575" cy="274638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MÉTODOS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095626" y="4084842"/>
              <a:ext cx="1298187" cy="269670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altLang="en-US" sz="1600" b="1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lang="es-ES" altLang="en-US" sz="16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EVALUACIÓN</a:t>
              </a:r>
              <a:endParaRPr lang="es-ES" altLang="en-US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4918064" y="5718049"/>
              <a:ext cx="2621250" cy="326641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prstClr val="black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   </a:t>
              </a:r>
              <a:r>
                <a:rPr lang="pt-BR" altLang="en-US" sz="14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FORMAS DE  ORG</a:t>
              </a:r>
              <a:r>
                <a:rPr lang="pt-BR" altLang="en-US" sz="16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ANIZACIÓN</a:t>
              </a:r>
              <a:endParaRPr lang="pt-BR" altLang="en-US" sz="18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pt-BR" altLang="en-US" sz="18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92220" y="1262833"/>
              <a:ext cx="1905000" cy="381000"/>
            </a:xfrm>
            <a:prstGeom prst="rect">
              <a:avLst/>
            </a:prstGeom>
            <a:grpFill/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pt-BR" altLang="en-US" sz="18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SOCIEDAD</a:t>
              </a:r>
              <a:endParaRPr lang="pt-BR" altLang="en-US" sz="18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4697413" y="1295400"/>
              <a:ext cx="838200" cy="457200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6229350" y="2152650"/>
              <a:ext cx="0" cy="228600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 flipH="1">
              <a:off x="4857750" y="2628900"/>
              <a:ext cx="762000" cy="228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6762750" y="2590800"/>
              <a:ext cx="533400" cy="228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5086350" y="2990850"/>
              <a:ext cx="1905000" cy="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7" name="Line 24"/>
            <p:cNvSpPr>
              <a:spLocks noChangeShapeType="1"/>
            </p:cNvSpPr>
            <p:nvPr/>
          </p:nvSpPr>
          <p:spPr bwMode="auto">
            <a:xfrm>
              <a:off x="7905750" y="3219450"/>
              <a:ext cx="152400" cy="8382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8" name="Freeform 25"/>
            <p:cNvSpPr>
              <a:spLocks/>
            </p:cNvSpPr>
            <p:nvPr/>
          </p:nvSpPr>
          <p:spPr bwMode="auto">
            <a:xfrm>
              <a:off x="6896100" y="2286000"/>
              <a:ext cx="1841500" cy="1778000"/>
            </a:xfrm>
            <a:custGeom>
              <a:avLst/>
              <a:gdLst>
                <a:gd name="T0" fmla="*/ 2147483647 w 1160"/>
                <a:gd name="T1" fmla="*/ 2147483647 h 1120"/>
                <a:gd name="T2" fmla="*/ 2147483647 w 1160"/>
                <a:gd name="T3" fmla="*/ 2147483647 h 1120"/>
                <a:gd name="T4" fmla="*/ 0 w 1160"/>
                <a:gd name="T5" fmla="*/ 2147483647 h 1120"/>
                <a:gd name="T6" fmla="*/ 0 60000 65536"/>
                <a:gd name="T7" fmla="*/ 0 60000 65536"/>
                <a:gd name="T8" fmla="*/ 0 60000 65536"/>
                <a:gd name="T9" fmla="*/ 0 w 1160"/>
                <a:gd name="T10" fmla="*/ 0 h 1120"/>
                <a:gd name="T11" fmla="*/ 1160 w 1160"/>
                <a:gd name="T12" fmla="*/ 1120 h 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0" h="1120">
                  <a:moveTo>
                    <a:pt x="912" y="1120"/>
                  </a:moveTo>
                  <a:cubicBezTo>
                    <a:pt x="1036" y="720"/>
                    <a:pt x="1160" y="320"/>
                    <a:pt x="1008" y="160"/>
                  </a:cubicBezTo>
                  <a:cubicBezTo>
                    <a:pt x="856" y="0"/>
                    <a:pt x="168" y="160"/>
                    <a:pt x="0" y="160"/>
                  </a:cubicBezTo>
                </a:path>
              </a:pathLst>
            </a:cu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49" name="Line 26"/>
            <p:cNvSpPr>
              <a:spLocks noChangeShapeType="1"/>
            </p:cNvSpPr>
            <p:nvPr/>
          </p:nvSpPr>
          <p:spPr bwMode="auto">
            <a:xfrm flipH="1">
              <a:off x="3687763" y="3295650"/>
              <a:ext cx="457200" cy="609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0" name="Freeform 27"/>
            <p:cNvSpPr>
              <a:spLocks/>
            </p:cNvSpPr>
            <p:nvPr/>
          </p:nvSpPr>
          <p:spPr bwMode="auto">
            <a:xfrm>
              <a:off x="2952750" y="2133600"/>
              <a:ext cx="2514600" cy="1771650"/>
            </a:xfrm>
            <a:custGeom>
              <a:avLst/>
              <a:gdLst>
                <a:gd name="T0" fmla="*/ 2147483647 w 1536"/>
                <a:gd name="T1" fmla="*/ 2147483647 h 1208"/>
                <a:gd name="T2" fmla="*/ 2147483647 w 1536"/>
                <a:gd name="T3" fmla="*/ 2147483647 h 1208"/>
                <a:gd name="T4" fmla="*/ 2147483647 w 1536"/>
                <a:gd name="T5" fmla="*/ 2147483647 h 1208"/>
                <a:gd name="T6" fmla="*/ 0 60000 65536"/>
                <a:gd name="T7" fmla="*/ 0 60000 65536"/>
                <a:gd name="T8" fmla="*/ 0 60000 65536"/>
                <a:gd name="T9" fmla="*/ 0 w 1536"/>
                <a:gd name="T10" fmla="*/ 0 h 1208"/>
                <a:gd name="T11" fmla="*/ 1536 w 1536"/>
                <a:gd name="T12" fmla="*/ 1208 h 12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" h="1208">
                  <a:moveTo>
                    <a:pt x="384" y="1208"/>
                  </a:moveTo>
                  <a:cubicBezTo>
                    <a:pt x="192" y="756"/>
                    <a:pt x="0" y="304"/>
                    <a:pt x="192" y="152"/>
                  </a:cubicBezTo>
                  <a:cubicBezTo>
                    <a:pt x="384" y="0"/>
                    <a:pt x="960" y="148"/>
                    <a:pt x="1536" y="296"/>
                  </a:cubicBezTo>
                </a:path>
              </a:pathLst>
            </a:cu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1" name="Line 28"/>
            <p:cNvSpPr>
              <a:spLocks noChangeShapeType="1"/>
            </p:cNvSpPr>
            <p:nvPr/>
          </p:nvSpPr>
          <p:spPr bwMode="auto">
            <a:xfrm>
              <a:off x="4705350" y="3295650"/>
              <a:ext cx="762000" cy="2133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2" name="Line 29"/>
            <p:cNvSpPr>
              <a:spLocks noChangeShapeType="1"/>
            </p:cNvSpPr>
            <p:nvPr/>
          </p:nvSpPr>
          <p:spPr bwMode="auto">
            <a:xfrm flipH="1">
              <a:off x="6953250" y="3295650"/>
              <a:ext cx="533400" cy="2133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3" name="Line 30"/>
            <p:cNvSpPr>
              <a:spLocks noChangeShapeType="1"/>
            </p:cNvSpPr>
            <p:nvPr/>
          </p:nvSpPr>
          <p:spPr bwMode="auto">
            <a:xfrm flipH="1">
              <a:off x="7296150" y="4819650"/>
              <a:ext cx="685800" cy="609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54" name="Line 31"/>
            <p:cNvSpPr>
              <a:spLocks noChangeShapeType="1"/>
            </p:cNvSpPr>
            <p:nvPr/>
          </p:nvSpPr>
          <p:spPr bwMode="auto">
            <a:xfrm>
              <a:off x="4171950" y="4591050"/>
              <a:ext cx="838200" cy="990600"/>
            </a:xfrm>
            <a:prstGeom prst="line">
              <a:avLst/>
            </a:prstGeom>
            <a:grpFill/>
            <a:ln w="38100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_tradnl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55" name="7 CuadroTexto"/>
          <p:cNvSpPr txBox="1">
            <a:spLocks noChangeArrowheads="1"/>
          </p:cNvSpPr>
          <p:nvPr/>
        </p:nvSpPr>
        <p:spPr bwMode="auto">
          <a:xfrm>
            <a:off x="996044" y="119746"/>
            <a:ext cx="7756765" cy="8002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s-ES" alt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CARÁCTER SISTÉMICO DEL PROCESO DE ENSEÑANZA - APRENDIZAJE</a:t>
            </a:r>
            <a:endParaRPr lang="es-ES_tradnl" altLang="en-US" sz="2000" b="1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371601" y="2895600"/>
            <a:ext cx="1676400" cy="46694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n-US" sz="16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altLang="en-US" sz="14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CONTENIDOS</a:t>
            </a:r>
            <a:endParaRPr lang="es-ES" altLang="en-US" sz="1400" b="1" dirty="0">
              <a:solidFill>
                <a:prstClr val="black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73" y="548680"/>
            <a:ext cx="8075240" cy="564672"/>
          </a:xfrm>
        </p:spPr>
        <p:txBody>
          <a:bodyPr>
            <a:normAutofit fontScale="90000"/>
          </a:bodyPr>
          <a:lstStyle/>
          <a:p>
            <a:r>
              <a:rPr lang="es-ES" sz="3600" dirty="0"/>
              <a:t>RASGOS ESENCIALES DEL PEA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sistémico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es un 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conjunto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de componentes interrelacionados entre  sí, desde el punto de vista estático y dinámico, cuyo funcionamiento está dirigido al logro de determinados objetivos.</a:t>
            </a:r>
          </a:p>
          <a:p>
            <a:pPr algn="just"/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dado en:</a:t>
            </a:r>
          </a:p>
          <a:p>
            <a:pPr algn="just">
              <a:buFontTx/>
              <a:buChar char="-"/>
            </a:pP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sus componentes</a:t>
            </a:r>
          </a:p>
          <a:p>
            <a:pPr algn="just">
              <a:buFontTx/>
              <a:buChar char="-"/>
            </a:pP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jerarquización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un componente sobre los otros</a:t>
            </a:r>
          </a:p>
          <a:p>
            <a:pPr algn="just">
              <a:buFontTx/>
              <a:buChar char="-"/>
            </a:pPr>
            <a:r>
              <a:rPr lang="es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centralización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un componente según sea el análisis que se desea hacer</a:t>
            </a:r>
          </a:p>
          <a:p>
            <a:pPr algn="just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52756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Verdana"/>
        <a:ea typeface="Microsoft YaHei"/>
        <a:cs typeface=""/>
      </a:majorFont>
      <a:minorFont>
        <a:latin typeface="Verdana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s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1001</Words>
  <Application>Microsoft Office PowerPoint</Application>
  <PresentationFormat>Presentación en pantalla (4:3)</PresentationFormat>
  <Paragraphs>154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1_Tema de Office</vt:lpstr>
      <vt:lpstr>Presentación de PowerPoint</vt:lpstr>
      <vt:lpstr>Presentación de PowerPoint</vt:lpstr>
      <vt:lpstr>Sumario de la conferencia:</vt:lpstr>
      <vt:lpstr>Objetivo del encuentro:</vt:lpstr>
      <vt:lpstr>Presentación de PowerPoint</vt:lpstr>
      <vt:lpstr>Presentación de PowerPoint</vt:lpstr>
      <vt:lpstr>Presentación de PowerPoint</vt:lpstr>
      <vt:lpstr>Presentación de PowerPoint</vt:lpstr>
      <vt:lpstr>RASGOS ESENCIALES DEL PEA </vt:lpstr>
      <vt:lpstr>RASGOS ESENCIALES DEL PEA </vt:lpstr>
      <vt:lpstr>Presentación de PowerPoint</vt:lpstr>
      <vt:lpstr>DIMENSIÓN DE APRENDIZAJE DESARROLLADOR</vt:lpstr>
      <vt:lpstr>ESTRATEGIAS DE APRENDIZAJE</vt:lpstr>
      <vt:lpstr>Presentación de PowerPoint</vt:lpstr>
      <vt:lpstr>Presentación de PowerPoint</vt:lpstr>
      <vt:lpstr>Características  del PEAd</vt:lpstr>
      <vt:lpstr>Tareas profesionales:</vt:lpstr>
      <vt:lpstr>Ejemplos de Tareas de sistematización teórico-metodológica</vt:lpstr>
      <vt:lpstr>Ejemplo de Tareas de modelación y diseño de problemas profesionales</vt:lpstr>
      <vt:lpstr>Tareas de modelación y diseño de problemas profesionales</vt:lpstr>
      <vt:lpstr>Tarea complementaria</vt:lpstr>
      <vt:lpstr>Trabajo Independiente:</vt:lpstr>
      <vt:lpstr>Bibliografía: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DEILA</dc:creator>
  <cp:lastModifiedBy>PC</cp:lastModifiedBy>
  <cp:revision>129</cp:revision>
  <dcterms:created xsi:type="dcterms:W3CDTF">2018-02-03T00:27:22Z</dcterms:created>
  <dcterms:modified xsi:type="dcterms:W3CDTF">2026-01-01T16:35:05Z</dcterms:modified>
</cp:coreProperties>
</file>