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8D823F-25E2-47E0-826F-FA0249594293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5_4" csCatId="accent5" phldr="1"/>
      <dgm:spPr/>
      <dgm:t>
        <a:bodyPr/>
        <a:lstStyle/>
        <a:p>
          <a:endParaRPr lang="es-MX"/>
        </a:p>
      </dgm:t>
    </dgm:pt>
    <dgm:pt modelId="{0A6FD3B8-6AA8-4C42-BF1C-88EC8579791C}">
      <dgm:prSet phldrT="[Texto]"/>
      <dgm:spPr/>
      <dgm:t>
        <a:bodyPr/>
        <a:lstStyle/>
        <a:p>
          <a:r>
            <a:rPr lang="es-MX" dirty="0" smtClean="0"/>
            <a:t>Tabloide </a:t>
          </a:r>
          <a:endParaRPr lang="es-MX" dirty="0"/>
        </a:p>
      </dgm:t>
    </dgm:pt>
    <dgm:pt modelId="{34E37704-9571-45A4-827B-5A229D0574E2}" type="parTrans" cxnId="{80D155E2-60D3-45F5-8DDD-9052A2A504B7}">
      <dgm:prSet/>
      <dgm:spPr/>
      <dgm:t>
        <a:bodyPr/>
        <a:lstStyle/>
        <a:p>
          <a:endParaRPr lang="es-MX"/>
        </a:p>
      </dgm:t>
    </dgm:pt>
    <dgm:pt modelId="{495BDB2E-6D8E-4FAD-B9E0-0F35D2D387DD}" type="sibTrans" cxnId="{80D155E2-60D3-45F5-8DDD-9052A2A504B7}">
      <dgm:prSet/>
      <dgm:spPr/>
      <dgm:t>
        <a:bodyPr/>
        <a:lstStyle/>
        <a:p>
          <a:endParaRPr lang="es-MX"/>
        </a:p>
      </dgm:t>
    </dgm:pt>
    <dgm:pt modelId="{4B3C3621-5EA3-4483-AB82-B597CE457BD6}">
      <dgm:prSet phldrT="[Texto]"/>
      <dgm:spPr/>
      <dgm:t>
        <a:bodyPr/>
        <a:lstStyle/>
        <a:p>
          <a:r>
            <a:rPr lang="es-MX" dirty="0" smtClean="0"/>
            <a:t>Fase 1</a:t>
          </a:r>
          <a:endParaRPr lang="es-MX" dirty="0"/>
        </a:p>
      </dgm:t>
    </dgm:pt>
    <dgm:pt modelId="{94C34323-8383-4315-9940-FEB67C92206E}" type="parTrans" cxnId="{29FC2E7E-2C79-4321-84F0-54BD1D2713D0}">
      <dgm:prSet/>
      <dgm:spPr/>
      <dgm:t>
        <a:bodyPr/>
        <a:lstStyle/>
        <a:p>
          <a:endParaRPr lang="es-MX"/>
        </a:p>
      </dgm:t>
    </dgm:pt>
    <dgm:pt modelId="{9A357790-D451-474A-B853-3A77C1E3CDB2}" type="sibTrans" cxnId="{29FC2E7E-2C79-4321-84F0-54BD1D2713D0}">
      <dgm:prSet/>
      <dgm:spPr/>
      <dgm:t>
        <a:bodyPr/>
        <a:lstStyle/>
        <a:p>
          <a:endParaRPr lang="es-MX"/>
        </a:p>
      </dgm:t>
    </dgm:pt>
    <dgm:pt modelId="{F854C91D-19BD-4D6D-A68A-E02C0C9D81F3}">
      <dgm:prSet phldrT="[Texto]"/>
      <dgm:spPr/>
      <dgm:t>
        <a:bodyPr/>
        <a:lstStyle/>
        <a:p>
          <a:r>
            <a:rPr lang="es-MX" dirty="0" smtClean="0"/>
            <a:t>Fase 2</a:t>
          </a:r>
          <a:endParaRPr lang="es-MX" dirty="0"/>
        </a:p>
      </dgm:t>
    </dgm:pt>
    <dgm:pt modelId="{83E88E6C-F9D1-43DC-ADC9-2167F8E6D188}" type="parTrans" cxnId="{C1FA0D61-75D5-48BF-9719-95A5283C5C1B}">
      <dgm:prSet/>
      <dgm:spPr/>
      <dgm:t>
        <a:bodyPr/>
        <a:lstStyle/>
        <a:p>
          <a:endParaRPr lang="es-MX"/>
        </a:p>
      </dgm:t>
    </dgm:pt>
    <dgm:pt modelId="{D2E38CAE-FDFB-4958-A080-C7D5B4951EF9}" type="sibTrans" cxnId="{C1FA0D61-75D5-48BF-9719-95A5283C5C1B}">
      <dgm:prSet/>
      <dgm:spPr/>
      <dgm:t>
        <a:bodyPr/>
        <a:lstStyle/>
        <a:p>
          <a:endParaRPr lang="es-MX"/>
        </a:p>
      </dgm:t>
    </dgm:pt>
    <dgm:pt modelId="{4C66B254-5785-4D45-8C95-A30DF801836B}">
      <dgm:prSet phldrT="[Texto]"/>
      <dgm:spPr/>
      <dgm:t>
        <a:bodyPr/>
        <a:lstStyle/>
        <a:p>
          <a:r>
            <a:rPr lang="es-MX" dirty="0" smtClean="0"/>
            <a:t>Fase 3</a:t>
          </a:r>
          <a:endParaRPr lang="es-MX" dirty="0"/>
        </a:p>
      </dgm:t>
    </dgm:pt>
    <dgm:pt modelId="{ABC67C5A-E7D4-475B-AA7B-50D7381A6708}" type="parTrans" cxnId="{6BFA2A77-CDBC-4BDA-939F-B0054C82AED1}">
      <dgm:prSet/>
      <dgm:spPr/>
      <dgm:t>
        <a:bodyPr/>
        <a:lstStyle/>
        <a:p>
          <a:endParaRPr lang="es-MX"/>
        </a:p>
      </dgm:t>
    </dgm:pt>
    <dgm:pt modelId="{34CD59ED-D721-4308-90EA-0528CE38ADA5}" type="sibTrans" cxnId="{6BFA2A77-CDBC-4BDA-939F-B0054C82AED1}">
      <dgm:prSet/>
      <dgm:spPr/>
      <dgm:t>
        <a:bodyPr/>
        <a:lstStyle/>
        <a:p>
          <a:endParaRPr lang="es-MX"/>
        </a:p>
      </dgm:t>
    </dgm:pt>
    <dgm:pt modelId="{F7D5FB5C-8C90-45E9-94E3-C8329D98B738}" type="pres">
      <dgm:prSet presAssocID="{E88D823F-25E2-47E0-826F-FA024959429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5A2B65D-D567-4F8B-A380-60EC386667E1}" type="pres">
      <dgm:prSet presAssocID="{0A6FD3B8-6AA8-4C42-BF1C-88EC8579791C}" presName="hierRoot1" presStyleCnt="0">
        <dgm:presLayoutVars>
          <dgm:hierBranch val="init"/>
        </dgm:presLayoutVars>
      </dgm:prSet>
      <dgm:spPr/>
    </dgm:pt>
    <dgm:pt modelId="{839877C3-CE28-4AF4-9B16-A9F7C726E96C}" type="pres">
      <dgm:prSet presAssocID="{0A6FD3B8-6AA8-4C42-BF1C-88EC8579791C}" presName="rootComposite1" presStyleCnt="0"/>
      <dgm:spPr/>
    </dgm:pt>
    <dgm:pt modelId="{54DF5F23-EA50-45D1-B305-EF13A8F93A77}" type="pres">
      <dgm:prSet presAssocID="{0A6FD3B8-6AA8-4C42-BF1C-88EC857979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7410E89-214D-43B2-B2A0-8058B5CCFFEB}" type="pres">
      <dgm:prSet presAssocID="{0A6FD3B8-6AA8-4C42-BF1C-88EC857979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C868CFC9-D719-4478-B472-FBC299E7C8E3}" type="pres">
      <dgm:prSet presAssocID="{0A6FD3B8-6AA8-4C42-BF1C-88EC8579791C}" presName="hierChild2" presStyleCnt="0"/>
      <dgm:spPr/>
    </dgm:pt>
    <dgm:pt modelId="{1CF53109-748E-45F4-93EC-9295F81E5DC5}" type="pres">
      <dgm:prSet presAssocID="{94C34323-8383-4315-9940-FEB67C92206E}" presName="Name64" presStyleLbl="parChTrans1D2" presStyleIdx="0" presStyleCnt="3"/>
      <dgm:spPr/>
      <dgm:t>
        <a:bodyPr/>
        <a:lstStyle/>
        <a:p>
          <a:endParaRPr lang="es-MX"/>
        </a:p>
      </dgm:t>
    </dgm:pt>
    <dgm:pt modelId="{90F0F8D4-9878-4FF6-BBE6-9BD8C2ED3111}" type="pres">
      <dgm:prSet presAssocID="{4B3C3621-5EA3-4483-AB82-B597CE457BD6}" presName="hierRoot2" presStyleCnt="0">
        <dgm:presLayoutVars>
          <dgm:hierBranch val="init"/>
        </dgm:presLayoutVars>
      </dgm:prSet>
      <dgm:spPr/>
    </dgm:pt>
    <dgm:pt modelId="{05BA1ED6-7C57-4F21-A0FB-C0CB35D85C37}" type="pres">
      <dgm:prSet presAssocID="{4B3C3621-5EA3-4483-AB82-B597CE457BD6}" presName="rootComposite" presStyleCnt="0"/>
      <dgm:spPr/>
    </dgm:pt>
    <dgm:pt modelId="{CED625E4-D456-4951-AF9D-7B64DDB20265}" type="pres">
      <dgm:prSet presAssocID="{4B3C3621-5EA3-4483-AB82-B597CE457BD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139D77-C348-4392-A986-4E64BDECA222}" type="pres">
      <dgm:prSet presAssocID="{4B3C3621-5EA3-4483-AB82-B597CE457BD6}" presName="rootConnector" presStyleLbl="node2" presStyleIdx="0" presStyleCnt="3"/>
      <dgm:spPr/>
      <dgm:t>
        <a:bodyPr/>
        <a:lstStyle/>
        <a:p>
          <a:endParaRPr lang="es-MX"/>
        </a:p>
      </dgm:t>
    </dgm:pt>
    <dgm:pt modelId="{7ABFB005-A082-49B2-B7D0-1636A36232B9}" type="pres">
      <dgm:prSet presAssocID="{4B3C3621-5EA3-4483-AB82-B597CE457BD6}" presName="hierChild4" presStyleCnt="0"/>
      <dgm:spPr/>
    </dgm:pt>
    <dgm:pt modelId="{7C80DA48-5B9C-4BA3-8BA9-CE38DAFCC9D8}" type="pres">
      <dgm:prSet presAssocID="{4B3C3621-5EA3-4483-AB82-B597CE457BD6}" presName="hierChild5" presStyleCnt="0"/>
      <dgm:spPr/>
    </dgm:pt>
    <dgm:pt modelId="{AA2C94DD-BCDE-4EEA-9A38-1DFC8393D699}" type="pres">
      <dgm:prSet presAssocID="{83E88E6C-F9D1-43DC-ADC9-2167F8E6D188}" presName="Name64" presStyleLbl="parChTrans1D2" presStyleIdx="1" presStyleCnt="3"/>
      <dgm:spPr/>
      <dgm:t>
        <a:bodyPr/>
        <a:lstStyle/>
        <a:p>
          <a:endParaRPr lang="es-MX"/>
        </a:p>
      </dgm:t>
    </dgm:pt>
    <dgm:pt modelId="{9CA06D9F-5DB6-46E9-B9A7-647A136A0A2A}" type="pres">
      <dgm:prSet presAssocID="{F854C91D-19BD-4D6D-A68A-E02C0C9D81F3}" presName="hierRoot2" presStyleCnt="0">
        <dgm:presLayoutVars>
          <dgm:hierBranch val="init"/>
        </dgm:presLayoutVars>
      </dgm:prSet>
      <dgm:spPr/>
    </dgm:pt>
    <dgm:pt modelId="{E552B9BE-FE17-44A3-9BC2-D666D7388688}" type="pres">
      <dgm:prSet presAssocID="{F854C91D-19BD-4D6D-A68A-E02C0C9D81F3}" presName="rootComposite" presStyleCnt="0"/>
      <dgm:spPr/>
    </dgm:pt>
    <dgm:pt modelId="{65642C41-1614-408C-A8B0-6F2913E430FA}" type="pres">
      <dgm:prSet presAssocID="{F854C91D-19BD-4D6D-A68A-E02C0C9D81F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1D93CE7-D02E-402D-BF9A-A1C8754C2DB6}" type="pres">
      <dgm:prSet presAssocID="{F854C91D-19BD-4D6D-A68A-E02C0C9D81F3}" presName="rootConnector" presStyleLbl="node2" presStyleIdx="1" presStyleCnt="3"/>
      <dgm:spPr/>
      <dgm:t>
        <a:bodyPr/>
        <a:lstStyle/>
        <a:p>
          <a:endParaRPr lang="es-MX"/>
        </a:p>
      </dgm:t>
    </dgm:pt>
    <dgm:pt modelId="{A07D82AD-8299-401A-A684-1C4E95A784A7}" type="pres">
      <dgm:prSet presAssocID="{F854C91D-19BD-4D6D-A68A-E02C0C9D81F3}" presName="hierChild4" presStyleCnt="0"/>
      <dgm:spPr/>
    </dgm:pt>
    <dgm:pt modelId="{3887CDC2-C6EB-4C50-93BF-4E588FE2FC3F}" type="pres">
      <dgm:prSet presAssocID="{F854C91D-19BD-4D6D-A68A-E02C0C9D81F3}" presName="hierChild5" presStyleCnt="0"/>
      <dgm:spPr/>
    </dgm:pt>
    <dgm:pt modelId="{76E6C333-B5B0-46D9-88B1-356D15273F42}" type="pres">
      <dgm:prSet presAssocID="{ABC67C5A-E7D4-475B-AA7B-50D7381A6708}" presName="Name64" presStyleLbl="parChTrans1D2" presStyleIdx="2" presStyleCnt="3"/>
      <dgm:spPr/>
      <dgm:t>
        <a:bodyPr/>
        <a:lstStyle/>
        <a:p>
          <a:endParaRPr lang="es-MX"/>
        </a:p>
      </dgm:t>
    </dgm:pt>
    <dgm:pt modelId="{89F360D7-999E-4FF0-B042-9A2AA6A2513E}" type="pres">
      <dgm:prSet presAssocID="{4C66B254-5785-4D45-8C95-A30DF801836B}" presName="hierRoot2" presStyleCnt="0">
        <dgm:presLayoutVars>
          <dgm:hierBranch val="init"/>
        </dgm:presLayoutVars>
      </dgm:prSet>
      <dgm:spPr/>
    </dgm:pt>
    <dgm:pt modelId="{82ADA87A-5D6A-49D4-8ECA-46AEFFF583DB}" type="pres">
      <dgm:prSet presAssocID="{4C66B254-5785-4D45-8C95-A30DF801836B}" presName="rootComposite" presStyleCnt="0"/>
      <dgm:spPr/>
    </dgm:pt>
    <dgm:pt modelId="{37A07224-058A-4006-A2B9-844452A0AAB5}" type="pres">
      <dgm:prSet presAssocID="{4C66B254-5785-4D45-8C95-A30DF801836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F543D42-0935-4FC8-9D44-74E39FEC468D}" type="pres">
      <dgm:prSet presAssocID="{4C66B254-5785-4D45-8C95-A30DF801836B}" presName="rootConnector" presStyleLbl="node2" presStyleIdx="2" presStyleCnt="3"/>
      <dgm:spPr/>
      <dgm:t>
        <a:bodyPr/>
        <a:lstStyle/>
        <a:p>
          <a:endParaRPr lang="es-MX"/>
        </a:p>
      </dgm:t>
    </dgm:pt>
    <dgm:pt modelId="{BF6A0235-3225-4A8C-8803-333A26F01DA1}" type="pres">
      <dgm:prSet presAssocID="{4C66B254-5785-4D45-8C95-A30DF801836B}" presName="hierChild4" presStyleCnt="0"/>
      <dgm:spPr/>
    </dgm:pt>
    <dgm:pt modelId="{469D929D-4FC1-4D4E-8D18-CB8CB0B9120D}" type="pres">
      <dgm:prSet presAssocID="{4C66B254-5785-4D45-8C95-A30DF801836B}" presName="hierChild5" presStyleCnt="0"/>
      <dgm:spPr/>
    </dgm:pt>
    <dgm:pt modelId="{B646A957-B90C-4DF6-8F15-C0E795A545C4}" type="pres">
      <dgm:prSet presAssocID="{0A6FD3B8-6AA8-4C42-BF1C-88EC8579791C}" presName="hierChild3" presStyleCnt="0"/>
      <dgm:spPr/>
    </dgm:pt>
  </dgm:ptLst>
  <dgm:cxnLst>
    <dgm:cxn modelId="{C1FA0D61-75D5-48BF-9719-95A5283C5C1B}" srcId="{0A6FD3B8-6AA8-4C42-BF1C-88EC8579791C}" destId="{F854C91D-19BD-4D6D-A68A-E02C0C9D81F3}" srcOrd="1" destOrd="0" parTransId="{83E88E6C-F9D1-43DC-ADC9-2167F8E6D188}" sibTransId="{D2E38CAE-FDFB-4958-A080-C7D5B4951EF9}"/>
    <dgm:cxn modelId="{70B980F1-00C9-408D-A61D-968FCF8B0313}" type="presOf" srcId="{94C34323-8383-4315-9940-FEB67C92206E}" destId="{1CF53109-748E-45F4-93EC-9295F81E5DC5}" srcOrd="0" destOrd="0" presId="urn:microsoft.com/office/officeart/2009/3/layout/HorizontalOrganizationChart"/>
    <dgm:cxn modelId="{6BFA2A77-CDBC-4BDA-939F-B0054C82AED1}" srcId="{0A6FD3B8-6AA8-4C42-BF1C-88EC8579791C}" destId="{4C66B254-5785-4D45-8C95-A30DF801836B}" srcOrd="2" destOrd="0" parTransId="{ABC67C5A-E7D4-475B-AA7B-50D7381A6708}" sibTransId="{34CD59ED-D721-4308-90EA-0528CE38ADA5}"/>
    <dgm:cxn modelId="{463EFEE4-CAE8-4D04-89EF-613040A3D73C}" type="presOf" srcId="{0A6FD3B8-6AA8-4C42-BF1C-88EC8579791C}" destId="{54DF5F23-EA50-45D1-B305-EF13A8F93A77}" srcOrd="0" destOrd="0" presId="urn:microsoft.com/office/officeart/2009/3/layout/HorizontalOrganizationChart"/>
    <dgm:cxn modelId="{943E2728-5114-4BC6-A495-94B549106D1D}" type="presOf" srcId="{0A6FD3B8-6AA8-4C42-BF1C-88EC8579791C}" destId="{87410E89-214D-43B2-B2A0-8058B5CCFFEB}" srcOrd="1" destOrd="0" presId="urn:microsoft.com/office/officeart/2009/3/layout/HorizontalOrganizationChart"/>
    <dgm:cxn modelId="{75398F6A-08D7-4AC1-8185-32CF11D1CE5A}" type="presOf" srcId="{4B3C3621-5EA3-4483-AB82-B597CE457BD6}" destId="{D7139D77-C348-4392-A986-4E64BDECA222}" srcOrd="1" destOrd="0" presId="urn:microsoft.com/office/officeart/2009/3/layout/HorizontalOrganizationChart"/>
    <dgm:cxn modelId="{4D721229-4E95-4497-81D5-0C52308807BF}" type="presOf" srcId="{E88D823F-25E2-47E0-826F-FA0249594293}" destId="{F7D5FB5C-8C90-45E9-94E3-C8329D98B738}" srcOrd="0" destOrd="0" presId="urn:microsoft.com/office/officeart/2009/3/layout/HorizontalOrganizationChart"/>
    <dgm:cxn modelId="{C3787BE3-547D-425C-A1F8-0B541F60FBAC}" type="presOf" srcId="{4B3C3621-5EA3-4483-AB82-B597CE457BD6}" destId="{CED625E4-D456-4951-AF9D-7B64DDB20265}" srcOrd="0" destOrd="0" presId="urn:microsoft.com/office/officeart/2009/3/layout/HorizontalOrganizationChart"/>
    <dgm:cxn modelId="{BF3FB095-6FC7-45FD-AAD6-17845AB3A922}" type="presOf" srcId="{83E88E6C-F9D1-43DC-ADC9-2167F8E6D188}" destId="{AA2C94DD-BCDE-4EEA-9A38-1DFC8393D699}" srcOrd="0" destOrd="0" presId="urn:microsoft.com/office/officeart/2009/3/layout/HorizontalOrganizationChart"/>
    <dgm:cxn modelId="{29FC2E7E-2C79-4321-84F0-54BD1D2713D0}" srcId="{0A6FD3B8-6AA8-4C42-BF1C-88EC8579791C}" destId="{4B3C3621-5EA3-4483-AB82-B597CE457BD6}" srcOrd="0" destOrd="0" parTransId="{94C34323-8383-4315-9940-FEB67C92206E}" sibTransId="{9A357790-D451-474A-B853-3A77C1E3CDB2}"/>
    <dgm:cxn modelId="{D1ABDE28-644C-41C8-A40A-6D335BDD0095}" type="presOf" srcId="{4C66B254-5785-4D45-8C95-A30DF801836B}" destId="{EF543D42-0935-4FC8-9D44-74E39FEC468D}" srcOrd="1" destOrd="0" presId="urn:microsoft.com/office/officeart/2009/3/layout/HorizontalOrganizationChart"/>
    <dgm:cxn modelId="{663D8B13-99E7-47E6-86FB-179066A79E2F}" type="presOf" srcId="{ABC67C5A-E7D4-475B-AA7B-50D7381A6708}" destId="{76E6C333-B5B0-46D9-88B1-356D15273F42}" srcOrd="0" destOrd="0" presId="urn:microsoft.com/office/officeart/2009/3/layout/HorizontalOrganizationChart"/>
    <dgm:cxn modelId="{05D601CD-8F51-4908-9078-64F067D9FDA6}" type="presOf" srcId="{4C66B254-5785-4D45-8C95-A30DF801836B}" destId="{37A07224-058A-4006-A2B9-844452A0AAB5}" srcOrd="0" destOrd="0" presId="urn:microsoft.com/office/officeart/2009/3/layout/HorizontalOrganizationChart"/>
    <dgm:cxn modelId="{4E6E1226-9E7A-4A1A-AB57-B4A5E7799C2F}" type="presOf" srcId="{F854C91D-19BD-4D6D-A68A-E02C0C9D81F3}" destId="{65642C41-1614-408C-A8B0-6F2913E430FA}" srcOrd="0" destOrd="0" presId="urn:microsoft.com/office/officeart/2009/3/layout/HorizontalOrganizationChart"/>
    <dgm:cxn modelId="{4EC84582-2127-48D4-82ED-B41EA64DA472}" type="presOf" srcId="{F854C91D-19BD-4D6D-A68A-E02C0C9D81F3}" destId="{D1D93CE7-D02E-402D-BF9A-A1C8754C2DB6}" srcOrd="1" destOrd="0" presId="urn:microsoft.com/office/officeart/2009/3/layout/HorizontalOrganizationChart"/>
    <dgm:cxn modelId="{80D155E2-60D3-45F5-8DDD-9052A2A504B7}" srcId="{E88D823F-25E2-47E0-826F-FA0249594293}" destId="{0A6FD3B8-6AA8-4C42-BF1C-88EC8579791C}" srcOrd="0" destOrd="0" parTransId="{34E37704-9571-45A4-827B-5A229D0574E2}" sibTransId="{495BDB2E-6D8E-4FAD-B9E0-0F35D2D387DD}"/>
    <dgm:cxn modelId="{54CA1F59-431F-451E-B1E7-5F60D3925883}" type="presParOf" srcId="{F7D5FB5C-8C90-45E9-94E3-C8329D98B738}" destId="{15A2B65D-D567-4F8B-A380-60EC386667E1}" srcOrd="0" destOrd="0" presId="urn:microsoft.com/office/officeart/2009/3/layout/HorizontalOrganizationChart"/>
    <dgm:cxn modelId="{34AB88F6-D990-40B3-8452-D7AA4D80659C}" type="presParOf" srcId="{15A2B65D-D567-4F8B-A380-60EC386667E1}" destId="{839877C3-CE28-4AF4-9B16-A9F7C726E96C}" srcOrd="0" destOrd="0" presId="urn:microsoft.com/office/officeart/2009/3/layout/HorizontalOrganizationChart"/>
    <dgm:cxn modelId="{3B925FF3-5BAD-41DC-AD8D-E3CB60299A7C}" type="presParOf" srcId="{839877C3-CE28-4AF4-9B16-A9F7C726E96C}" destId="{54DF5F23-EA50-45D1-B305-EF13A8F93A77}" srcOrd="0" destOrd="0" presId="urn:microsoft.com/office/officeart/2009/3/layout/HorizontalOrganizationChart"/>
    <dgm:cxn modelId="{C0C569A5-1BAC-4445-83F6-AEF6550D61BD}" type="presParOf" srcId="{839877C3-CE28-4AF4-9B16-A9F7C726E96C}" destId="{87410E89-214D-43B2-B2A0-8058B5CCFFEB}" srcOrd="1" destOrd="0" presId="urn:microsoft.com/office/officeart/2009/3/layout/HorizontalOrganizationChart"/>
    <dgm:cxn modelId="{C14048EC-E143-43AA-A708-861B9AFBB8C6}" type="presParOf" srcId="{15A2B65D-D567-4F8B-A380-60EC386667E1}" destId="{C868CFC9-D719-4478-B472-FBC299E7C8E3}" srcOrd="1" destOrd="0" presId="urn:microsoft.com/office/officeart/2009/3/layout/HorizontalOrganizationChart"/>
    <dgm:cxn modelId="{FC540685-89E7-49A9-8E39-E64F8E277C7D}" type="presParOf" srcId="{C868CFC9-D719-4478-B472-FBC299E7C8E3}" destId="{1CF53109-748E-45F4-93EC-9295F81E5DC5}" srcOrd="0" destOrd="0" presId="urn:microsoft.com/office/officeart/2009/3/layout/HorizontalOrganizationChart"/>
    <dgm:cxn modelId="{BD96538F-AC9D-4D91-8933-10659F66E0D3}" type="presParOf" srcId="{C868CFC9-D719-4478-B472-FBC299E7C8E3}" destId="{90F0F8D4-9878-4FF6-BBE6-9BD8C2ED3111}" srcOrd="1" destOrd="0" presId="urn:microsoft.com/office/officeart/2009/3/layout/HorizontalOrganizationChart"/>
    <dgm:cxn modelId="{175EB9C8-B820-46E3-82D2-3A28326E770B}" type="presParOf" srcId="{90F0F8D4-9878-4FF6-BBE6-9BD8C2ED3111}" destId="{05BA1ED6-7C57-4F21-A0FB-C0CB35D85C37}" srcOrd="0" destOrd="0" presId="urn:microsoft.com/office/officeart/2009/3/layout/HorizontalOrganizationChart"/>
    <dgm:cxn modelId="{650C107A-7F62-4E25-971E-E32C6D1E415B}" type="presParOf" srcId="{05BA1ED6-7C57-4F21-A0FB-C0CB35D85C37}" destId="{CED625E4-D456-4951-AF9D-7B64DDB20265}" srcOrd="0" destOrd="0" presId="urn:microsoft.com/office/officeart/2009/3/layout/HorizontalOrganizationChart"/>
    <dgm:cxn modelId="{CC5454C3-BC4E-49D1-9434-15B7311E9F28}" type="presParOf" srcId="{05BA1ED6-7C57-4F21-A0FB-C0CB35D85C37}" destId="{D7139D77-C348-4392-A986-4E64BDECA222}" srcOrd="1" destOrd="0" presId="urn:microsoft.com/office/officeart/2009/3/layout/HorizontalOrganizationChart"/>
    <dgm:cxn modelId="{8E827973-5A3D-4997-A064-BDE199EDBB5D}" type="presParOf" srcId="{90F0F8D4-9878-4FF6-BBE6-9BD8C2ED3111}" destId="{7ABFB005-A082-49B2-B7D0-1636A36232B9}" srcOrd="1" destOrd="0" presId="urn:microsoft.com/office/officeart/2009/3/layout/HorizontalOrganizationChart"/>
    <dgm:cxn modelId="{1DE834AC-28B4-4B42-9C99-F6E85A53E02A}" type="presParOf" srcId="{90F0F8D4-9878-4FF6-BBE6-9BD8C2ED3111}" destId="{7C80DA48-5B9C-4BA3-8BA9-CE38DAFCC9D8}" srcOrd="2" destOrd="0" presId="urn:microsoft.com/office/officeart/2009/3/layout/HorizontalOrganizationChart"/>
    <dgm:cxn modelId="{EC9B4D83-DE98-4BCF-AC99-0CF516BFF80C}" type="presParOf" srcId="{C868CFC9-D719-4478-B472-FBC299E7C8E3}" destId="{AA2C94DD-BCDE-4EEA-9A38-1DFC8393D699}" srcOrd="2" destOrd="0" presId="urn:microsoft.com/office/officeart/2009/3/layout/HorizontalOrganizationChart"/>
    <dgm:cxn modelId="{69FEB0FE-10B1-4EF8-A9C5-33ABE47A9EB2}" type="presParOf" srcId="{C868CFC9-D719-4478-B472-FBC299E7C8E3}" destId="{9CA06D9F-5DB6-46E9-B9A7-647A136A0A2A}" srcOrd="3" destOrd="0" presId="urn:microsoft.com/office/officeart/2009/3/layout/HorizontalOrganizationChart"/>
    <dgm:cxn modelId="{91C5DC7A-FF3B-463F-90C4-2C67BB5541DF}" type="presParOf" srcId="{9CA06D9F-5DB6-46E9-B9A7-647A136A0A2A}" destId="{E552B9BE-FE17-44A3-9BC2-D666D7388688}" srcOrd="0" destOrd="0" presId="urn:microsoft.com/office/officeart/2009/3/layout/HorizontalOrganizationChart"/>
    <dgm:cxn modelId="{3C75AB01-8096-49D6-9755-94482C8FFEBA}" type="presParOf" srcId="{E552B9BE-FE17-44A3-9BC2-D666D7388688}" destId="{65642C41-1614-408C-A8B0-6F2913E430FA}" srcOrd="0" destOrd="0" presId="urn:microsoft.com/office/officeart/2009/3/layout/HorizontalOrganizationChart"/>
    <dgm:cxn modelId="{6BD4BBC6-1F10-4161-8B79-F83404699AAA}" type="presParOf" srcId="{E552B9BE-FE17-44A3-9BC2-D666D7388688}" destId="{D1D93CE7-D02E-402D-BF9A-A1C8754C2DB6}" srcOrd="1" destOrd="0" presId="urn:microsoft.com/office/officeart/2009/3/layout/HorizontalOrganizationChart"/>
    <dgm:cxn modelId="{D73E8E0C-62A0-42B2-977E-2DC1BE2985F7}" type="presParOf" srcId="{9CA06D9F-5DB6-46E9-B9A7-647A136A0A2A}" destId="{A07D82AD-8299-401A-A684-1C4E95A784A7}" srcOrd="1" destOrd="0" presId="urn:microsoft.com/office/officeart/2009/3/layout/HorizontalOrganizationChart"/>
    <dgm:cxn modelId="{705A90E3-E59C-49A5-9E54-2B1761171768}" type="presParOf" srcId="{9CA06D9F-5DB6-46E9-B9A7-647A136A0A2A}" destId="{3887CDC2-C6EB-4C50-93BF-4E588FE2FC3F}" srcOrd="2" destOrd="0" presId="urn:microsoft.com/office/officeart/2009/3/layout/HorizontalOrganizationChart"/>
    <dgm:cxn modelId="{785F6D9D-5AF1-45A0-8765-3475D361EA37}" type="presParOf" srcId="{C868CFC9-D719-4478-B472-FBC299E7C8E3}" destId="{76E6C333-B5B0-46D9-88B1-356D15273F42}" srcOrd="4" destOrd="0" presId="urn:microsoft.com/office/officeart/2009/3/layout/HorizontalOrganizationChart"/>
    <dgm:cxn modelId="{331DEF85-9008-4651-8BF6-6F8F024BD1F1}" type="presParOf" srcId="{C868CFC9-D719-4478-B472-FBC299E7C8E3}" destId="{89F360D7-999E-4FF0-B042-9A2AA6A2513E}" srcOrd="5" destOrd="0" presId="urn:microsoft.com/office/officeart/2009/3/layout/HorizontalOrganizationChart"/>
    <dgm:cxn modelId="{75E05387-3A2E-402D-A871-C15B46E7C1A8}" type="presParOf" srcId="{89F360D7-999E-4FF0-B042-9A2AA6A2513E}" destId="{82ADA87A-5D6A-49D4-8ECA-46AEFFF583DB}" srcOrd="0" destOrd="0" presId="urn:microsoft.com/office/officeart/2009/3/layout/HorizontalOrganizationChart"/>
    <dgm:cxn modelId="{93F61156-E85C-481C-8124-67E5D7D4D101}" type="presParOf" srcId="{82ADA87A-5D6A-49D4-8ECA-46AEFFF583DB}" destId="{37A07224-058A-4006-A2B9-844452A0AAB5}" srcOrd="0" destOrd="0" presId="urn:microsoft.com/office/officeart/2009/3/layout/HorizontalOrganizationChart"/>
    <dgm:cxn modelId="{96856CB1-2D2D-4BEC-86D7-B7F5F68CA209}" type="presParOf" srcId="{82ADA87A-5D6A-49D4-8ECA-46AEFFF583DB}" destId="{EF543D42-0935-4FC8-9D44-74E39FEC468D}" srcOrd="1" destOrd="0" presId="urn:microsoft.com/office/officeart/2009/3/layout/HorizontalOrganizationChart"/>
    <dgm:cxn modelId="{07B955C5-E8F7-4AD8-AAA8-2D51E795615C}" type="presParOf" srcId="{89F360D7-999E-4FF0-B042-9A2AA6A2513E}" destId="{BF6A0235-3225-4A8C-8803-333A26F01DA1}" srcOrd="1" destOrd="0" presId="urn:microsoft.com/office/officeart/2009/3/layout/HorizontalOrganizationChart"/>
    <dgm:cxn modelId="{66057EB1-A192-4010-AA84-8D53EDFC3F1B}" type="presParOf" srcId="{89F360D7-999E-4FF0-B042-9A2AA6A2513E}" destId="{469D929D-4FC1-4D4E-8D18-CB8CB0B9120D}" srcOrd="2" destOrd="0" presId="urn:microsoft.com/office/officeart/2009/3/layout/HorizontalOrganizationChart"/>
    <dgm:cxn modelId="{50D28B5E-A160-4D4A-A256-A958B5ACB170}" type="presParOf" srcId="{15A2B65D-D567-4F8B-A380-60EC386667E1}" destId="{B646A957-B90C-4DF6-8F15-C0E795A545C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6C333-B5B0-46D9-88B1-356D15273F42}">
      <dsp:nvSpPr>
        <dsp:cNvPr id="0" name=""/>
        <dsp:cNvSpPr/>
      </dsp:nvSpPr>
      <dsp:spPr>
        <a:xfrm>
          <a:off x="3741092" y="2262981"/>
          <a:ext cx="747414" cy="1606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3707" y="0"/>
              </a:lnTo>
              <a:lnTo>
                <a:pt x="373707" y="1606941"/>
              </a:lnTo>
              <a:lnTo>
                <a:pt x="747414" y="1606941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C94DD-BCDE-4EEA-9A38-1DFC8393D699}">
      <dsp:nvSpPr>
        <dsp:cNvPr id="0" name=""/>
        <dsp:cNvSpPr/>
      </dsp:nvSpPr>
      <dsp:spPr>
        <a:xfrm>
          <a:off x="3741092" y="2217261"/>
          <a:ext cx="7474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7414" y="4572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53109-748E-45F4-93EC-9295F81E5DC5}">
      <dsp:nvSpPr>
        <dsp:cNvPr id="0" name=""/>
        <dsp:cNvSpPr/>
      </dsp:nvSpPr>
      <dsp:spPr>
        <a:xfrm>
          <a:off x="3741092" y="656039"/>
          <a:ext cx="747414" cy="1606941"/>
        </a:xfrm>
        <a:custGeom>
          <a:avLst/>
          <a:gdLst/>
          <a:ahLst/>
          <a:cxnLst/>
          <a:rect l="0" t="0" r="0" b="0"/>
          <a:pathLst>
            <a:path>
              <a:moveTo>
                <a:pt x="0" y="1606941"/>
              </a:moveTo>
              <a:lnTo>
                <a:pt x="373707" y="1606941"/>
              </a:lnTo>
              <a:lnTo>
                <a:pt x="373707" y="0"/>
              </a:lnTo>
              <a:lnTo>
                <a:pt x="747414" y="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DF5F23-EA50-45D1-B305-EF13A8F93A77}">
      <dsp:nvSpPr>
        <dsp:cNvPr id="0" name=""/>
        <dsp:cNvSpPr/>
      </dsp:nvSpPr>
      <dsp:spPr>
        <a:xfrm>
          <a:off x="4018" y="1693077"/>
          <a:ext cx="3737074" cy="1139807"/>
        </a:xfrm>
        <a:prstGeom prst="rect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Tabloide </a:t>
          </a:r>
          <a:endParaRPr lang="es-MX" sz="6500" kern="1200" dirty="0"/>
        </a:p>
      </dsp:txBody>
      <dsp:txXfrm>
        <a:off x="4018" y="1693077"/>
        <a:ext cx="3737074" cy="1139807"/>
      </dsp:txXfrm>
    </dsp:sp>
    <dsp:sp modelId="{CED625E4-D456-4951-AF9D-7B64DDB20265}">
      <dsp:nvSpPr>
        <dsp:cNvPr id="0" name=""/>
        <dsp:cNvSpPr/>
      </dsp:nvSpPr>
      <dsp:spPr>
        <a:xfrm>
          <a:off x="4488507" y="86135"/>
          <a:ext cx="3737074" cy="113980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Fase 1</a:t>
          </a:r>
          <a:endParaRPr lang="es-MX" sz="6500" kern="1200" dirty="0"/>
        </a:p>
      </dsp:txBody>
      <dsp:txXfrm>
        <a:off x="4488507" y="86135"/>
        <a:ext cx="3737074" cy="1139807"/>
      </dsp:txXfrm>
    </dsp:sp>
    <dsp:sp modelId="{65642C41-1614-408C-A8B0-6F2913E430FA}">
      <dsp:nvSpPr>
        <dsp:cNvPr id="0" name=""/>
        <dsp:cNvSpPr/>
      </dsp:nvSpPr>
      <dsp:spPr>
        <a:xfrm>
          <a:off x="4488507" y="1693077"/>
          <a:ext cx="3737074" cy="113980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Fase 2</a:t>
          </a:r>
          <a:endParaRPr lang="es-MX" sz="6500" kern="1200" dirty="0"/>
        </a:p>
      </dsp:txBody>
      <dsp:txXfrm>
        <a:off x="4488507" y="1693077"/>
        <a:ext cx="3737074" cy="1139807"/>
      </dsp:txXfrm>
    </dsp:sp>
    <dsp:sp modelId="{37A07224-058A-4006-A2B9-844452A0AAB5}">
      <dsp:nvSpPr>
        <dsp:cNvPr id="0" name=""/>
        <dsp:cNvSpPr/>
      </dsp:nvSpPr>
      <dsp:spPr>
        <a:xfrm>
          <a:off x="4488507" y="3300019"/>
          <a:ext cx="3737074" cy="113980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Fase 3</a:t>
          </a:r>
          <a:endParaRPr lang="es-MX" sz="6500" kern="1200" dirty="0"/>
        </a:p>
      </dsp:txBody>
      <dsp:txXfrm>
        <a:off x="4488507" y="3300019"/>
        <a:ext cx="3737074" cy="1139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772400" cy="1470025"/>
          </a:xfrm>
        </p:spPr>
        <p:txBody>
          <a:bodyPr/>
          <a:lstStyle/>
          <a:p>
            <a:r>
              <a:rPr lang="es-MX" dirty="0" smtClean="0"/>
              <a:t>Meteorología y climatología 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Prof.: M.Sc. Mayté Valdés Díaz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969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Infografía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b="1" dirty="0" err="1" smtClean="0"/>
              <a:t>Info</a:t>
            </a:r>
            <a:r>
              <a:rPr lang="es-MX" dirty="0" smtClean="0"/>
              <a:t>: información    </a:t>
            </a:r>
            <a:r>
              <a:rPr lang="es-MX" b="1" dirty="0" smtClean="0"/>
              <a:t>Grafía</a:t>
            </a:r>
            <a:r>
              <a:rPr lang="es-MX" dirty="0" smtClean="0"/>
              <a:t>: representación visual</a:t>
            </a:r>
          </a:p>
          <a:p>
            <a:pPr marL="0" indent="0" algn="ctr">
              <a:buNone/>
            </a:pPr>
            <a:r>
              <a:rPr lang="es-MX" b="1" dirty="0" smtClean="0"/>
              <a:t>Objetivo</a:t>
            </a:r>
            <a:r>
              <a:rPr lang="es-MX" dirty="0" smtClean="0"/>
              <a:t> </a:t>
            </a:r>
          </a:p>
          <a:p>
            <a:pPr marL="0" indent="0" algn="just">
              <a:buNone/>
            </a:pPr>
            <a:r>
              <a:rPr lang="es-MX" dirty="0" smtClean="0"/>
              <a:t>Presentar información compleja de manera rápida, clara y atractiva, facilitando su comprensión y asimilación mediante el uso de íconos, gráficos, ilustraciones y colores con el uso de textos breves para contar una historia o explicar un concepto para que su lectura no sea aburrida o muy densa o compleja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2514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Ejemplo de infografía 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58181"/>
            <a:ext cx="7620000" cy="3810000"/>
          </a:xfrm>
        </p:spPr>
      </p:pic>
    </p:spTree>
    <p:extLst>
      <p:ext uri="{BB962C8B-B14F-4D97-AF65-F5344CB8AC3E}">
        <p14:creationId xmlns:p14="http://schemas.microsoft.com/office/powerpoint/2010/main" val="338173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err="1" smtClean="0"/>
              <a:t>Quiz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Prueba o juego de preguntas y respuestas , generalmente breve y de carácter informal, se utiliza para evaluar conocimientos, aprender de manera divertida o entretenerse</a:t>
            </a:r>
          </a:p>
          <a:p>
            <a:pPr algn="just"/>
            <a:r>
              <a:rPr lang="es-MX" dirty="0" smtClean="0"/>
              <a:t>Este debe ser corto, entre 5 a 10 preguntas</a:t>
            </a:r>
          </a:p>
          <a:p>
            <a:pPr algn="just"/>
            <a:r>
              <a:rPr lang="es-MX" dirty="0" smtClean="0"/>
              <a:t>Puede ser educativo o lúdico</a:t>
            </a:r>
          </a:p>
          <a:p>
            <a:pPr algn="just"/>
            <a:r>
              <a:rPr lang="es-MX" dirty="0" smtClean="0"/>
              <a:t>Ofrece el número de veces que aceptaste en la respuesta correcta y te evalúa</a:t>
            </a:r>
          </a:p>
          <a:p>
            <a:pPr algn="just"/>
            <a:r>
              <a:rPr lang="es-MX" dirty="0" smtClean="0"/>
              <a:t>Las preguntas pueden ser de V o F, selección múltiple, relacionar ideas, incluir imágenes o audio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1978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Producto final del curso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9482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531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1805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🌤 Fase 1 (Semana 3-4)</a:t>
            </a:r>
            <a:r>
              <a:rPr lang="es-MX" b="1" dirty="0"/>
              <a:t/>
            </a:r>
            <a:br>
              <a:rPr lang="es-MX" b="1" dirty="0"/>
            </a:b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330824" cy="639762"/>
          </a:xfrm>
        </p:spPr>
        <p:txBody>
          <a:bodyPr>
            <a:no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Definir el enfoque del contenido</a:t>
            </a:r>
            <a:endParaRPr lang="es-MX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179512" y="2174875"/>
            <a:ext cx="4752528" cy="3951288"/>
          </a:xfrm>
        </p:spPr>
        <p:txBody>
          <a:bodyPr>
            <a:noAutofit/>
          </a:bodyPr>
          <a:lstStyle/>
          <a:p>
            <a:pPr algn="just">
              <a:buFont typeface="Arial"/>
              <a:buChar char="•"/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Delimitación 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temática: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Elegir los temas clave (ej. tipos de clima, fenómenos meteorológicos, cambio climático, instrumentos de medición).</a:t>
            </a:r>
          </a:p>
          <a:p>
            <a:pPr algn="just">
              <a:buFont typeface="Arial"/>
              <a:buChar char="•"/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preliminar: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Bosquejar secciones del folleto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introducción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desarrollo, datos curiosos, infografías, conclusiones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buFont typeface="Arial"/>
              <a:buChar char="•"/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Perfil del lector: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Adaptar el lenguaje y profundidad al nivel escolar seleccionado (Secundaria Básica y/o Preuniversitario).</a:t>
            </a:r>
          </a:p>
          <a:p>
            <a:pPr algn="just">
              <a:buFont typeface="Arial"/>
              <a:buChar char="•"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33808" y="1556792"/>
            <a:ext cx="4041775" cy="639762"/>
          </a:xfrm>
        </p:spPr>
        <p:txBody>
          <a:bodyPr>
            <a:no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Recopilar 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información científica confiable</a:t>
            </a:r>
            <a:endParaRPr lang="es-MX" sz="20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932040" y="2174875"/>
            <a:ext cx="3754760" cy="3951288"/>
          </a:xfrm>
        </p:spPr>
        <p:txBody>
          <a:bodyPr>
            <a:normAutofit/>
          </a:bodyPr>
          <a:lstStyle/>
          <a:p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Fuentes académicas: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Consultar libros, artículos científicos, bases de datos meteorológicas (como NOAA, WMO, o servicios meteorológicos nacionales).</a:t>
            </a:r>
          </a:p>
          <a:p>
            <a:pPr marL="0" indent="0">
              <a:buNone/>
            </a:pPr>
            <a:endParaRPr lang="es-MX" sz="2000" dirty="0"/>
          </a:p>
        </p:txBody>
      </p:sp>
      <p:sp>
        <p:nvSpPr>
          <p:cNvPr id="7" name="6 Rectángulo"/>
          <p:cNvSpPr/>
          <p:nvPr/>
        </p:nvSpPr>
        <p:spPr>
          <a:xfrm>
            <a:off x="1424727" y="760615"/>
            <a:ext cx="1539204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Planeación</a:t>
            </a:r>
            <a:endParaRPr lang="es-MX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726140" y="806505"/>
            <a:ext cx="1822935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9 Conector angular"/>
          <p:cNvCxnSpPr>
            <a:stCxn id="2" idx="1"/>
          </p:cNvCxnSpPr>
          <p:nvPr/>
        </p:nvCxnSpPr>
        <p:spPr>
          <a:xfrm rot="10800000" flipH="1" flipV="1">
            <a:off x="395535" y="325660"/>
            <a:ext cx="1029191" cy="680899"/>
          </a:xfrm>
          <a:prstGeom prst="bentConnector3">
            <a:avLst>
              <a:gd name="adj1" fmla="val -222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11 Conector angular"/>
          <p:cNvCxnSpPr>
            <a:stCxn id="2" idx="3"/>
            <a:endCxn id="8" idx="3"/>
          </p:cNvCxnSpPr>
          <p:nvPr/>
        </p:nvCxnSpPr>
        <p:spPr>
          <a:xfrm flipH="1">
            <a:off x="7549075" y="325661"/>
            <a:ext cx="1076061" cy="680899"/>
          </a:xfrm>
          <a:prstGeom prst="bentConnector3">
            <a:avLst>
              <a:gd name="adj1" fmla="val -2124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58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1805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🌤 Fase 2 (Semana 5-12)</a:t>
            </a:r>
            <a:r>
              <a:rPr lang="es-MX" b="1" dirty="0"/>
              <a:t/>
            </a:r>
            <a:br>
              <a:rPr lang="es-MX" b="1" dirty="0"/>
            </a:b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363827" y="1844824"/>
            <a:ext cx="4330824" cy="639762"/>
          </a:xfrm>
        </p:spPr>
        <p:txBody>
          <a:bodyPr>
            <a:noAutofit/>
          </a:bodyPr>
          <a:lstStyle/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Crear el contenido visual del tabloide de forma clara y atractiva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179512" y="2174875"/>
            <a:ext cx="4752528" cy="3951288"/>
          </a:xfrm>
        </p:spPr>
        <p:txBody>
          <a:bodyPr>
            <a:noAutofit/>
          </a:bodyPr>
          <a:lstStyle/>
          <a:p>
            <a:pPr algn="just">
              <a:buFont typeface="Arial"/>
              <a:buChar char="•"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33808" y="1556792"/>
            <a:ext cx="4041775" cy="639762"/>
          </a:xfrm>
        </p:spPr>
        <p:txBody>
          <a:bodyPr>
            <a:noAutofit/>
          </a:bodyPr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Crear el contenido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textual</a:t>
            </a:r>
            <a:endParaRPr lang="es-MX" sz="20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937265" y="2609558"/>
            <a:ext cx="3754760" cy="3951288"/>
          </a:xfrm>
        </p:spPr>
        <p:txBody>
          <a:bodyPr>
            <a:normAutofit/>
          </a:bodyPr>
          <a:lstStyle/>
          <a:p>
            <a:pPr lvl="0" algn="just">
              <a:buFont typeface="Arial"/>
              <a:buChar char="•"/>
            </a:pPr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Redacción técnica y divulgativa: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Usar lenguaje accesible pero riguroso, con definiciones, ejemplos y explicaciones visuales.</a:t>
            </a:r>
          </a:p>
          <a:p>
            <a:pPr algn="just"/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24727" y="760615"/>
            <a:ext cx="1111202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MX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 </a:t>
            </a:r>
            <a:endParaRPr lang="es-MX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726140" y="806505"/>
            <a:ext cx="148309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MX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Redacción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9 Conector angular"/>
          <p:cNvCxnSpPr>
            <a:stCxn id="2" idx="1"/>
          </p:cNvCxnSpPr>
          <p:nvPr/>
        </p:nvCxnSpPr>
        <p:spPr>
          <a:xfrm rot="10800000" flipH="1" flipV="1">
            <a:off x="395535" y="325660"/>
            <a:ext cx="1029191" cy="680899"/>
          </a:xfrm>
          <a:prstGeom prst="bentConnector3">
            <a:avLst>
              <a:gd name="adj1" fmla="val -222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11 Conector angular"/>
          <p:cNvCxnSpPr>
            <a:stCxn id="2" idx="3"/>
            <a:endCxn id="8" idx="3"/>
          </p:cNvCxnSpPr>
          <p:nvPr/>
        </p:nvCxnSpPr>
        <p:spPr>
          <a:xfrm flipH="1">
            <a:off x="7209238" y="325661"/>
            <a:ext cx="1415898" cy="680899"/>
          </a:xfrm>
          <a:prstGeom prst="bentConnector3">
            <a:avLst>
              <a:gd name="adj1" fmla="val -16145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2654" y="2635388"/>
            <a:ext cx="4572000" cy="42165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Arial"/>
              <a:buChar char="•"/>
            </a:pPr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 gráfico: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Incorporar mapas climáticos, diagramas de circulación atmosférica, tablas de clasificación climática (Köppen, por ejemplo).</a:t>
            </a:r>
          </a:p>
          <a:p>
            <a:pPr marL="342900" lvl="0" indent="-342900" algn="just">
              <a:spcBef>
                <a:spcPct val="20000"/>
              </a:spcBef>
              <a:buFont typeface="Arial"/>
              <a:buChar char="•"/>
            </a:pPr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Herramientas de diseño: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Utilizar </a:t>
            </a:r>
            <a:r>
              <a:rPr lang="es-MX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Canva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Adobe </a:t>
            </a:r>
            <a:r>
              <a:rPr lang="es-MX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PowerPoint para maquetar el folleto.</a:t>
            </a:r>
          </a:p>
          <a:p>
            <a:pPr marL="342900" lvl="0" indent="-342900" algn="just">
              <a:spcBef>
                <a:spcPct val="20000"/>
              </a:spcBef>
              <a:buFont typeface="Arial"/>
              <a:buChar char="•"/>
            </a:pPr>
            <a:r>
              <a:rPr lang="es-MX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visuales:</a:t>
            </a:r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Colores asociados al clima (azules, grises, cálidos), íconos meteorológicos, fotografías satelitales.</a:t>
            </a:r>
            <a:endParaRPr lang="es-MX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73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MX" b="1" dirty="0">
                <a:latin typeface="+mn-lt"/>
                <a:cs typeface="Arial" panose="020B0604020202020204" pitchFamily="34" charset="0"/>
              </a:rPr>
              <a:t>📢 Fase </a:t>
            </a:r>
            <a:r>
              <a:rPr lang="es-MX" b="1" dirty="0" smtClean="0">
                <a:latin typeface="+mn-lt"/>
                <a:cs typeface="Arial" panose="020B0604020202020204" pitchFamily="34" charset="0"/>
              </a:rPr>
              <a:t>3 (Semanas 13-15)</a:t>
            </a:r>
            <a:endParaRPr lang="es-MX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446857"/>
            <a:ext cx="4040188" cy="639762"/>
          </a:xfrm>
        </p:spPr>
        <p:txBody>
          <a:bodyPr>
            <a:normAutofit/>
          </a:bodyPr>
          <a:lstStyle/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Revisar y corrección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Revisión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por pares: Solicitar retroalimentación de profesores o compañeros especializados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Corrección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 estilo: Verificar ortografía, coherencia y precisión científica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Objetivo: Compartir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el folleto con la comunidad universitaria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Formato final: Imprimir en tabloide o distribuir digitalmente en PDF.</a:t>
            </a:r>
          </a:p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Difusión: Presentar en clases, ferias científicas, redes sociales académicas o plataformas institucionales.</a:t>
            </a:r>
          </a:p>
          <a:p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1403648" y="985192"/>
            <a:ext cx="1704954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Validación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526526" y="875655"/>
            <a:ext cx="141417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Difusión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9 Conector angular"/>
          <p:cNvCxnSpPr>
            <a:stCxn id="2" idx="1"/>
            <a:endCxn id="7" idx="1"/>
          </p:cNvCxnSpPr>
          <p:nvPr/>
        </p:nvCxnSpPr>
        <p:spPr>
          <a:xfrm rot="10800000" flipH="1" flipV="1">
            <a:off x="467544" y="368659"/>
            <a:ext cx="936104" cy="847365"/>
          </a:xfrm>
          <a:prstGeom prst="bentConnector3">
            <a:avLst>
              <a:gd name="adj1" fmla="val -2442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11 Conector angular"/>
          <p:cNvCxnSpPr>
            <a:stCxn id="2" idx="3"/>
            <a:endCxn id="8" idx="3"/>
          </p:cNvCxnSpPr>
          <p:nvPr/>
        </p:nvCxnSpPr>
        <p:spPr>
          <a:xfrm flipH="1">
            <a:off x="7940696" y="368660"/>
            <a:ext cx="756448" cy="737828"/>
          </a:xfrm>
          <a:prstGeom prst="bentConnector3">
            <a:avLst>
              <a:gd name="adj1" fmla="val -3022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99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Clase # 1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Introducción al estudio de la asignatura Meteorología y Climatología</a:t>
            </a:r>
          </a:p>
          <a:p>
            <a:r>
              <a:rPr lang="es-MX" dirty="0" smtClean="0"/>
              <a:t>Características del curso</a:t>
            </a:r>
          </a:p>
          <a:p>
            <a:r>
              <a:rPr lang="es-MX" dirty="0" smtClean="0"/>
              <a:t>Objetivos generales y específicos</a:t>
            </a:r>
          </a:p>
          <a:p>
            <a:r>
              <a:rPr lang="es-MX" dirty="0" smtClean="0"/>
              <a:t>Producto final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83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Fundamentación de la asignatura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251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atmósfera terrestre constituye uno de los componentes esenciales del sistema físico natural. Comprender sus dinámicas permite interpretar fenómenos meteorológicos y climáticos que afectan directamente la vida humana y los ecosistemas. Este curso busca profundizar en los contenidos de atmósfera abordados en Geografía Física General I, desarrollando competencias científicas y pedagógicas en los futuros docentes de Geografía. </a:t>
            </a:r>
          </a:p>
        </p:txBody>
      </p:sp>
    </p:spTree>
    <p:extLst>
      <p:ext uri="{BB962C8B-B14F-4D97-AF65-F5344CB8AC3E}">
        <p14:creationId xmlns:p14="http://schemas.microsoft.com/office/powerpoint/2010/main" val="211196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Fundamentación de la asignatura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2514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analizarán los componentes de la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atmósfera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, los elementos y factores del clima, los sistemas meteorológicos, la clasificación climática global y los fenómenos atmosféricos extremos, con especial énfasis en el cambio climático y los sistemas geográficos humanos</a:t>
            </a:r>
          </a:p>
        </p:txBody>
      </p:sp>
    </p:spTree>
    <p:extLst>
      <p:ext uri="{BB962C8B-B14F-4D97-AF65-F5344CB8AC3E}">
        <p14:creationId xmlns:p14="http://schemas.microsoft.com/office/powerpoint/2010/main" val="896858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Características del curso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Modalidades: Presencial/ Híbrido con soporte en Plataforma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actividades se distribuyen entre: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 Sesiones Sincrónicas (Presenciales/conferencia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): Explicaciones teóricas clave, talleres prácticos de instrumentación, análisis de casos en tiempo real y tutorías grupales para el proyecto.</a:t>
            </a:r>
          </a:p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2- Plataforma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Moodle (Espacio Asincrónico): Centro neurálgico del curso. Albergará todos los recursos, actividades individuales y permitirá el seguimiento del proyecto en equipo. </a:t>
            </a:r>
          </a:p>
          <a:p>
            <a:pPr marL="0" indent="0" algn="just">
              <a:buNone/>
            </a:pP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506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MX" dirty="0"/>
              <a:t>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Objetivos </a:t>
            </a:r>
            <a:r>
              <a:rPr lang="es-MX" dirty="0"/>
              <a:t>Generales</a:t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257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Proporcionar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 los futuros licenciados en Educación. Geografía una comprensión integral, crítica y aplicada de los principios fundamentales de la Meteorología y la Climatología, capacitándolos para interpretar los fenómenos atmosféricos y el sistema climático, analizar su incidencia en el territorio y la sociedad, y transferir estos conocimientos mediante estrategias pedagógicas innovadoras y contextualizadas que fomenten la conciencia ambiental en las nuevas generaciones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3723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MX" dirty="0"/>
              <a:t>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Objetivos </a:t>
            </a:r>
            <a:r>
              <a:rPr lang="es-MX" dirty="0"/>
              <a:t>Generales</a:t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 smtClean="0"/>
              <a:t>Desarrollar </a:t>
            </a:r>
            <a:r>
              <a:rPr lang="es-MX" dirty="0"/>
              <a:t>habilidades para la interpretación de datos, mapas del tiempo e información satelital.</a:t>
            </a:r>
          </a:p>
          <a:p>
            <a:pPr algn="just"/>
            <a:r>
              <a:rPr lang="es-MX" dirty="0" smtClean="0"/>
              <a:t>Diseñar</a:t>
            </a:r>
            <a:r>
              <a:rPr lang="es-MX" dirty="0"/>
              <a:t>, elaborar y evaluar recursos educativos innovadores para la enseñanza de la Geografía Física.</a:t>
            </a:r>
          </a:p>
          <a:p>
            <a:pPr algn="just"/>
            <a:r>
              <a:rPr lang="es-MX" dirty="0" smtClean="0"/>
              <a:t>Crear </a:t>
            </a:r>
            <a:r>
              <a:rPr lang="es-MX" dirty="0"/>
              <a:t>un producto final (tabloide) que sintetice los contenidos del curso de forma precisa, atractiva y pedagógica para estudiantes de enseñanza media.</a:t>
            </a:r>
          </a:p>
        </p:txBody>
      </p:sp>
    </p:spTree>
    <p:extLst>
      <p:ext uri="{BB962C8B-B14F-4D97-AF65-F5344CB8AC3E}">
        <p14:creationId xmlns:p14="http://schemas.microsoft.com/office/powerpoint/2010/main" val="131370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18561"/>
              </p:ext>
            </p:extLst>
          </p:nvPr>
        </p:nvGraphicFramePr>
        <p:xfrm>
          <a:off x="0" y="1268761"/>
          <a:ext cx="9144000" cy="5521208"/>
        </p:xfrm>
        <a:graphic>
          <a:graphicData uri="http://schemas.openxmlformats.org/drawingml/2006/table">
            <a:tbl>
              <a:tblPr firstRow="1" firstCol="1" bandRow="1"/>
              <a:tblGrid>
                <a:gridCol w="755576"/>
                <a:gridCol w="2742998"/>
                <a:gridCol w="3359426"/>
                <a:gridCol w="2286000"/>
              </a:tblGrid>
              <a:tr h="5633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Módulo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Tema Central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Actividad Moodle Clave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Avance del </a:t>
                      </a:r>
                      <a:r>
                        <a:rPr lang="es-MX" sz="1600" dirty="0" smtClean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Tabloide</a:t>
                      </a:r>
                      <a:endParaRPr lang="es-MX" sz="16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0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Diferencias Tiempo/Clima. Sistema Climático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Foro de análisis de noticias climáticas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Portada, índice y presentación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1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La Atmósfera: Composición y Estructura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Quiz sobre capas de la atmósfera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Infografía de las capas atmosféricas</a:t>
                      </a:r>
                      <a:r>
                        <a:rPr lang="es-MX" sz="1600" dirty="0" smtClean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.</a:t>
                      </a:r>
                      <a:endParaRPr lang="es-MX" sz="16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Elementos del Clima I: Radiación, t°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Tarea: Gráfico de amplitud térmica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Sección "Datos Básicos": t° y radiación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2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Elementos del Clima II: Presión, Viento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Análisis de mapa de isobaras.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Infografía de circulación general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1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Elementos del Clima III: Humedad, Precipitaciones. 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Cálculo de humedad relativa.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Sección "¿Cómo se forma?": lluvia, nieve.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1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Factores del Clima: Latitud, Altitud... 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Foro: Comparar climas de 2 ciudades.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Mapa conceptual de factores.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7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Masas de Aire y Frentes..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MX" sz="16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Tarea: Identificar frentes en mapa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Infografía de frentes fríos/cálidos.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Ejemplo del curso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4044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421260"/>
              </p:ext>
            </p:extLst>
          </p:nvPr>
        </p:nvGraphicFramePr>
        <p:xfrm>
          <a:off x="395536" y="-32064"/>
          <a:ext cx="8568951" cy="6675652"/>
        </p:xfrm>
        <a:graphic>
          <a:graphicData uri="http://schemas.openxmlformats.org/drawingml/2006/table">
            <a:tbl>
              <a:tblPr firstRow="1" firstCol="1" bandRow="1"/>
              <a:tblGrid>
                <a:gridCol w="993096"/>
                <a:gridCol w="2522370"/>
                <a:gridCol w="2709839"/>
                <a:gridCol w="2343646"/>
              </a:tblGrid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Módulo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Tema Central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Actividad Moodle Clave</a:t>
                      </a: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Avance del </a:t>
                      </a:r>
                      <a:r>
                        <a:rPr lang="es-MX" sz="1600" dirty="0" smtClean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Tabloide</a:t>
                      </a:r>
                      <a:endParaRPr lang="es-MX" sz="16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34733" marR="34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8</a:t>
                      </a:r>
                      <a:endParaRPr lang="es-MX" sz="14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Clasificación Climática (Köppen). </a:t>
                      </a:r>
                      <a:endParaRPr lang="es-MX" sz="14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Quiz: Identificar climas con Köppen.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Mapamundi de los climas del mundo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9</a:t>
                      </a:r>
                      <a:endParaRPr lang="es-MX" sz="14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Climas de [País/Región local]. 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Tarea: Caracterizar el clima local.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Sección central: "Nuestros Climas".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10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Fenómenos Atmosféricos Extremos. 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Foro de debate sobre un huracán.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Especial: "Ciclones y Tornados".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5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11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Cambio Climático: Evidencias e Impactos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 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Análisis de gráficos de CO</a:t>
                      </a:r>
                      <a:r>
                        <a:rPr lang="es-MX" sz="1600" baseline="-250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2</a:t>
                      </a: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 y t°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Artículo de fondo: "El desafío climático".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5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12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Predicción Meteorológica. 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 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Tarea: Hacer un pronóstico sencillo.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Sección práctica: "Lee el mapa del tiempo".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13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Diseño Didáctico (Recursos para enseñar). 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Taller de diseño (sincrónico).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Maquetación completa (Dummy).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14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Tutorías de Proyecto. 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Foro de pares para feedback.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Entrega Final del Tabloide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15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Socialización y Cierre.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Feria Virtual de Tabloides</a:t>
                      </a:r>
                      <a:endParaRPr lang="es-MX" sz="140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effectLst/>
                          <a:latin typeface="Arial" panose="020B0604020202020204" pitchFamily="34" charset="0"/>
                          <a:ea typeface="SimSun"/>
                          <a:cs typeface="Arial" panose="020B0604020202020204" pitchFamily="34" charset="0"/>
                        </a:rPr>
                        <a:t>Presentación oral del producto</a:t>
                      </a:r>
                      <a:endParaRPr lang="es-MX" sz="1400" dirty="0">
                        <a:effectLst/>
                        <a:latin typeface="Arial" panose="020B0604020202020204" pitchFamily="34" charset="0"/>
                        <a:ea typeface="SimSun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55750" y="181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13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1088</Words>
  <Application>Microsoft Office PowerPoint</Application>
  <PresentationFormat>Presentación en pantalla (4:3)</PresentationFormat>
  <Paragraphs>137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Meteorología y climatología </vt:lpstr>
      <vt:lpstr>Clase # 1</vt:lpstr>
      <vt:lpstr>Fundamentación de la asignatura</vt:lpstr>
      <vt:lpstr>Fundamentación de la asignatura</vt:lpstr>
      <vt:lpstr>Características del curso</vt:lpstr>
      <vt:lpstr>  Objetivos Generales </vt:lpstr>
      <vt:lpstr>  Objetivos Generales </vt:lpstr>
      <vt:lpstr>Ejemplo del curso</vt:lpstr>
      <vt:lpstr>Presentación de PowerPoint</vt:lpstr>
      <vt:lpstr>Infografía </vt:lpstr>
      <vt:lpstr>Ejemplo de infografía </vt:lpstr>
      <vt:lpstr>Quiz </vt:lpstr>
      <vt:lpstr>Producto final del curso</vt:lpstr>
      <vt:lpstr> 🌤 Fase 1 (Semana 3-4) </vt:lpstr>
      <vt:lpstr> 🌤 Fase 2 (Semana 5-12) </vt:lpstr>
      <vt:lpstr>📢 Fase 3 (Semanas 13-15)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Maitee</dc:creator>
  <cp:lastModifiedBy>Usuario de Windows</cp:lastModifiedBy>
  <cp:revision>11</cp:revision>
  <dcterms:created xsi:type="dcterms:W3CDTF">2025-09-03T13:11:38Z</dcterms:created>
  <dcterms:modified xsi:type="dcterms:W3CDTF">2025-09-10T14:22:10Z</dcterms:modified>
</cp:coreProperties>
</file>