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notesMasterIdLst>
    <p:notesMasterId r:id="rId23"/>
  </p:notesMasterIdLst>
  <p:sldIdLst>
    <p:sldId id="256" r:id="rId4"/>
    <p:sldId id="471" r:id="rId5"/>
    <p:sldId id="470" r:id="rId6"/>
    <p:sldId id="469" r:id="rId7"/>
    <p:sldId id="491" r:id="rId8"/>
    <p:sldId id="475" r:id="rId9"/>
    <p:sldId id="492" r:id="rId10"/>
    <p:sldId id="493" r:id="rId11"/>
    <p:sldId id="485" r:id="rId12"/>
    <p:sldId id="476" r:id="rId13"/>
    <p:sldId id="474" r:id="rId14"/>
    <p:sldId id="473" r:id="rId15"/>
    <p:sldId id="472" r:id="rId16"/>
    <p:sldId id="494" r:id="rId17"/>
    <p:sldId id="464" r:id="rId18"/>
    <p:sldId id="468" r:id="rId19"/>
    <p:sldId id="488" r:id="rId20"/>
    <p:sldId id="284" r:id="rId21"/>
    <p:sldId id="285" r:id="rId22"/>
  </p:sldIdLst>
  <p:sldSz cx="12192000" cy="6858000"/>
  <p:notesSz cx="7772400" cy="100584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792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402138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14214C-98C7-4154-AEFA-8CB3C19CC362}" type="datetimeFigureOut">
              <a:rPr lang="es-ES" smtClean="0"/>
              <a:t>09/02/2026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54063"/>
            <a:ext cx="6705600" cy="3771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77875" y="4778375"/>
            <a:ext cx="6216650" cy="45259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6533C1-CAD1-4CA2-ACDE-6BE35BA25C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9252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891504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2589120" y="4106520"/>
            <a:ext cx="891504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435024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7157160" y="2133720"/>
            <a:ext cx="435024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2589120" y="4106520"/>
            <a:ext cx="435024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61" name="PlaceHolder 5"/>
          <p:cNvSpPr>
            <a:spLocks noGrp="1"/>
          </p:cNvSpPr>
          <p:nvPr>
            <p:ph type="body"/>
          </p:nvPr>
        </p:nvSpPr>
        <p:spPr>
          <a:xfrm>
            <a:off x="7157160" y="4106520"/>
            <a:ext cx="435024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287028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5603400" y="2133720"/>
            <a:ext cx="287028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8617320" y="2133720"/>
            <a:ext cx="287028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66" name="PlaceHolder 5"/>
          <p:cNvSpPr>
            <a:spLocks noGrp="1"/>
          </p:cNvSpPr>
          <p:nvPr>
            <p:ph type="body"/>
          </p:nvPr>
        </p:nvSpPr>
        <p:spPr>
          <a:xfrm>
            <a:off x="2589120" y="4106520"/>
            <a:ext cx="287028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67" name="PlaceHolder 6"/>
          <p:cNvSpPr>
            <a:spLocks noGrp="1"/>
          </p:cNvSpPr>
          <p:nvPr>
            <p:ph type="body"/>
          </p:nvPr>
        </p:nvSpPr>
        <p:spPr>
          <a:xfrm>
            <a:off x="5603400" y="4106520"/>
            <a:ext cx="287028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68" name="PlaceHolder 7"/>
          <p:cNvSpPr>
            <a:spLocks noGrp="1"/>
          </p:cNvSpPr>
          <p:nvPr>
            <p:ph type="body"/>
          </p:nvPr>
        </p:nvSpPr>
        <p:spPr>
          <a:xfrm>
            <a:off x="8617320" y="4106520"/>
            <a:ext cx="287028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subTitle"/>
          </p:nvPr>
        </p:nvSpPr>
        <p:spPr>
          <a:xfrm>
            <a:off x="2589120" y="2133720"/>
            <a:ext cx="8915040" cy="3777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8915040" cy="3777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4350240" cy="3777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 type="body"/>
          </p:nvPr>
        </p:nvSpPr>
        <p:spPr>
          <a:xfrm>
            <a:off x="7157160" y="2133720"/>
            <a:ext cx="4350240" cy="3777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subTitle"/>
          </p:nvPr>
        </p:nvSpPr>
        <p:spPr>
          <a:xfrm>
            <a:off x="2593080" y="624240"/>
            <a:ext cx="8911440" cy="5937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435024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7157160" y="2133720"/>
            <a:ext cx="4350240" cy="3777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2589120" y="4106520"/>
            <a:ext cx="435024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subTitle"/>
          </p:nvPr>
        </p:nvSpPr>
        <p:spPr>
          <a:xfrm>
            <a:off x="2589120" y="2133720"/>
            <a:ext cx="8915040" cy="3777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4350240" cy="3777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17" name="PlaceHolder 3"/>
          <p:cNvSpPr>
            <a:spLocks noGrp="1"/>
          </p:cNvSpPr>
          <p:nvPr>
            <p:ph type="body"/>
          </p:nvPr>
        </p:nvSpPr>
        <p:spPr>
          <a:xfrm>
            <a:off x="7157160" y="2133720"/>
            <a:ext cx="435024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18" name="PlaceHolder 4"/>
          <p:cNvSpPr>
            <a:spLocks noGrp="1"/>
          </p:cNvSpPr>
          <p:nvPr>
            <p:ph type="body"/>
          </p:nvPr>
        </p:nvSpPr>
        <p:spPr>
          <a:xfrm>
            <a:off x="7157160" y="4106520"/>
            <a:ext cx="435024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435024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21" name="PlaceHolder 3"/>
          <p:cNvSpPr>
            <a:spLocks noGrp="1"/>
          </p:cNvSpPr>
          <p:nvPr>
            <p:ph type="body"/>
          </p:nvPr>
        </p:nvSpPr>
        <p:spPr>
          <a:xfrm>
            <a:off x="7157160" y="2133720"/>
            <a:ext cx="435024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22" name="PlaceHolder 4"/>
          <p:cNvSpPr>
            <a:spLocks noGrp="1"/>
          </p:cNvSpPr>
          <p:nvPr>
            <p:ph type="body"/>
          </p:nvPr>
        </p:nvSpPr>
        <p:spPr>
          <a:xfrm>
            <a:off x="2589120" y="4106520"/>
            <a:ext cx="891504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891504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 type="body"/>
          </p:nvPr>
        </p:nvSpPr>
        <p:spPr>
          <a:xfrm>
            <a:off x="2589120" y="4106520"/>
            <a:ext cx="891504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435024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 type="body"/>
          </p:nvPr>
        </p:nvSpPr>
        <p:spPr>
          <a:xfrm>
            <a:off x="7157160" y="2133720"/>
            <a:ext cx="435024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29" name="PlaceHolder 4"/>
          <p:cNvSpPr>
            <a:spLocks noGrp="1"/>
          </p:cNvSpPr>
          <p:nvPr>
            <p:ph type="body"/>
          </p:nvPr>
        </p:nvSpPr>
        <p:spPr>
          <a:xfrm>
            <a:off x="2589120" y="4106520"/>
            <a:ext cx="435024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30" name="PlaceHolder 5"/>
          <p:cNvSpPr>
            <a:spLocks noGrp="1"/>
          </p:cNvSpPr>
          <p:nvPr>
            <p:ph type="body"/>
          </p:nvPr>
        </p:nvSpPr>
        <p:spPr>
          <a:xfrm>
            <a:off x="7157160" y="4106520"/>
            <a:ext cx="435024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287028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33" name="PlaceHolder 3"/>
          <p:cNvSpPr>
            <a:spLocks noGrp="1"/>
          </p:cNvSpPr>
          <p:nvPr>
            <p:ph type="body"/>
          </p:nvPr>
        </p:nvSpPr>
        <p:spPr>
          <a:xfrm>
            <a:off x="5603400" y="2133720"/>
            <a:ext cx="287028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34" name="PlaceHolder 4"/>
          <p:cNvSpPr>
            <a:spLocks noGrp="1"/>
          </p:cNvSpPr>
          <p:nvPr>
            <p:ph type="body"/>
          </p:nvPr>
        </p:nvSpPr>
        <p:spPr>
          <a:xfrm>
            <a:off x="8617320" y="2133720"/>
            <a:ext cx="287028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35" name="PlaceHolder 5"/>
          <p:cNvSpPr>
            <a:spLocks noGrp="1"/>
          </p:cNvSpPr>
          <p:nvPr>
            <p:ph type="body"/>
          </p:nvPr>
        </p:nvSpPr>
        <p:spPr>
          <a:xfrm>
            <a:off x="2589120" y="4106520"/>
            <a:ext cx="287028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36" name="PlaceHolder 6"/>
          <p:cNvSpPr>
            <a:spLocks noGrp="1"/>
          </p:cNvSpPr>
          <p:nvPr>
            <p:ph type="body"/>
          </p:nvPr>
        </p:nvSpPr>
        <p:spPr>
          <a:xfrm>
            <a:off x="5603400" y="4106520"/>
            <a:ext cx="287028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37" name="PlaceHolder 7"/>
          <p:cNvSpPr>
            <a:spLocks noGrp="1"/>
          </p:cNvSpPr>
          <p:nvPr>
            <p:ph type="body"/>
          </p:nvPr>
        </p:nvSpPr>
        <p:spPr>
          <a:xfrm>
            <a:off x="8617320" y="4106520"/>
            <a:ext cx="287028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A9784-6F15-4441-A15D-9C9BD91095D6}" type="datetimeFigureOut">
              <a:rPr lang="es-MX" smtClean="0"/>
              <a:t>09/02/2026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C96A5E-5318-44CF-BCE4-4EAA11B9F62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537176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A9784-6F15-4441-A15D-9C9BD91095D6}" type="datetimeFigureOut">
              <a:rPr lang="es-MX" smtClean="0"/>
              <a:t>09/02/2026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96A5E-5318-44CF-BCE4-4EAA11B9F62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085080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A9784-6F15-4441-A15D-9C9BD91095D6}" type="datetimeFigureOut">
              <a:rPr lang="es-MX" smtClean="0"/>
              <a:t>09/02/2026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C96A5E-5318-44CF-BCE4-4EAA11B9F62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212791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A9784-6F15-4441-A15D-9C9BD91095D6}" type="datetimeFigureOut">
              <a:rPr lang="es-MX" smtClean="0"/>
              <a:t>09/02/2026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C96A5E-5318-44CF-BCE4-4EAA11B9F62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71993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A9784-6F15-4441-A15D-9C9BD91095D6}" type="datetimeFigureOut">
              <a:rPr lang="es-MX" smtClean="0"/>
              <a:t>09/02/2026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C96A5E-5318-44CF-BCE4-4EAA11B9F62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15977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8915040" cy="3777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A9784-6F15-4441-A15D-9C9BD91095D6}" type="datetimeFigureOut">
              <a:rPr lang="es-MX" smtClean="0"/>
              <a:t>09/02/2026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96A5E-5318-44CF-BCE4-4EAA11B9F62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217834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A9784-6F15-4441-A15D-9C9BD91095D6}" type="datetimeFigureOut">
              <a:rPr lang="es-MX" smtClean="0"/>
              <a:t>09/02/2026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96A5E-5318-44CF-BCE4-4EAA11B9F62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888079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A9784-6F15-4441-A15D-9C9BD91095D6}" type="datetimeFigureOut">
              <a:rPr lang="es-MX" smtClean="0"/>
              <a:t>09/02/2026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96A5E-5318-44CF-BCE4-4EAA11B9F62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492972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A9784-6F15-4441-A15D-9C9BD91095D6}" type="datetimeFigureOut">
              <a:rPr lang="es-MX" smtClean="0"/>
              <a:t>09/02/2026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C96A5E-5318-44CF-BCE4-4EAA11B9F62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398345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A9784-6F15-4441-A15D-9C9BD91095D6}" type="datetimeFigureOut">
              <a:rPr lang="es-MX" smtClean="0"/>
              <a:t>09/02/2026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C96A5E-5318-44CF-BCE4-4EAA11B9F62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161189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A9784-6F15-4441-A15D-9C9BD91095D6}" type="datetimeFigureOut">
              <a:rPr lang="es-MX" smtClean="0"/>
              <a:t>09/02/2026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C96A5E-5318-44CF-BCE4-4EAA11B9F62D}" type="slidenum">
              <a:rPr lang="es-MX" smtClean="0"/>
              <a:t>‹Nº›</a:t>
            </a:fld>
            <a:endParaRPr lang="es-MX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911016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A9784-6F15-4441-A15D-9C9BD91095D6}" type="datetimeFigureOut">
              <a:rPr lang="es-MX" smtClean="0"/>
              <a:t>09/02/2026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C96A5E-5318-44CF-BCE4-4EAA11B9F62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722464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A9784-6F15-4441-A15D-9C9BD91095D6}" type="datetimeFigureOut">
              <a:rPr lang="es-MX" smtClean="0"/>
              <a:t>09/02/2026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C96A5E-5318-44CF-BCE4-4EAA11B9F62D}" type="slidenum">
              <a:rPr lang="es-MX" smtClean="0"/>
              <a:t>‹Nº›</a:t>
            </a:fld>
            <a:endParaRPr lang="es-MX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151608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A9784-6F15-4441-A15D-9C9BD91095D6}" type="datetimeFigureOut">
              <a:rPr lang="es-MX" smtClean="0"/>
              <a:t>09/02/2026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C96A5E-5318-44CF-BCE4-4EAA11B9F62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6648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A9784-6F15-4441-A15D-9C9BD91095D6}" type="datetimeFigureOut">
              <a:rPr lang="es-MX" smtClean="0"/>
              <a:t>09/02/2026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96A5E-5318-44CF-BCE4-4EAA11B9F62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98077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4350240" cy="3777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7157160" y="2133720"/>
            <a:ext cx="4350240" cy="3777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A9784-6F15-4441-A15D-9C9BD91095D6}" type="datetimeFigureOut">
              <a:rPr lang="es-MX" smtClean="0"/>
              <a:t>09/02/2026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96A5E-5318-44CF-BCE4-4EAA11B9F62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30198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subTitle"/>
          </p:nvPr>
        </p:nvSpPr>
        <p:spPr>
          <a:xfrm>
            <a:off x="2593080" y="624240"/>
            <a:ext cx="8911440" cy="5937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435024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7157160" y="2133720"/>
            <a:ext cx="4350240" cy="3777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2589120" y="4106520"/>
            <a:ext cx="435024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4350240" cy="3777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7157160" y="2133720"/>
            <a:ext cx="435024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49" name="PlaceHolder 4"/>
          <p:cNvSpPr>
            <a:spLocks noGrp="1"/>
          </p:cNvSpPr>
          <p:nvPr>
            <p:ph type="body"/>
          </p:nvPr>
        </p:nvSpPr>
        <p:spPr>
          <a:xfrm>
            <a:off x="7157160" y="4106520"/>
            <a:ext cx="435024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435024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7157160" y="2133720"/>
            <a:ext cx="435024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53" name="PlaceHolder 4"/>
          <p:cNvSpPr>
            <a:spLocks noGrp="1"/>
          </p:cNvSpPr>
          <p:nvPr>
            <p:ph type="body"/>
          </p:nvPr>
        </p:nvSpPr>
        <p:spPr>
          <a:xfrm>
            <a:off x="2589120" y="4106520"/>
            <a:ext cx="891504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1"/>
          <p:cNvGrpSpPr/>
          <p:nvPr/>
        </p:nvGrpSpPr>
        <p:grpSpPr>
          <a:xfrm>
            <a:off x="0" y="228600"/>
            <a:ext cx="2851200" cy="6638400"/>
            <a:chOff x="0" y="228600"/>
            <a:chExt cx="2851200" cy="6638400"/>
          </a:xfrm>
        </p:grpSpPr>
        <p:sp>
          <p:nvSpPr>
            <p:cNvPr id="34" name="CustomShape 2"/>
            <p:cNvSpPr/>
            <p:nvPr/>
          </p:nvSpPr>
          <p:spPr>
            <a:xfrm>
              <a:off x="0" y="2575080"/>
              <a:ext cx="100440" cy="625680"/>
            </a:xfrm>
            <a:custGeom>
              <a:avLst/>
              <a:gdLst/>
              <a:ahLst/>
              <a:cxnLst/>
              <a:rect l="l" t="t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" name="CustomShape 3"/>
            <p:cNvSpPr/>
            <p:nvPr/>
          </p:nvSpPr>
          <p:spPr>
            <a:xfrm>
              <a:off x="128520" y="3156480"/>
              <a:ext cx="646200" cy="2322000"/>
            </a:xfrm>
            <a:custGeom>
              <a:avLst/>
              <a:gdLst/>
              <a:ahLst/>
              <a:cxnLst/>
              <a:rect l="l" t="t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" name="CustomShape 4"/>
            <p:cNvSpPr/>
            <p:nvPr/>
          </p:nvSpPr>
          <p:spPr>
            <a:xfrm>
              <a:off x="807120" y="5447160"/>
              <a:ext cx="609120" cy="1419840"/>
            </a:xfrm>
            <a:custGeom>
              <a:avLst/>
              <a:gdLst/>
              <a:ahLst/>
              <a:cxnLst/>
              <a:rect l="l" t="t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" name="CustomShape 5"/>
            <p:cNvSpPr/>
            <p:nvPr/>
          </p:nvSpPr>
          <p:spPr>
            <a:xfrm>
              <a:off x="959760" y="6503760"/>
              <a:ext cx="171000" cy="363240"/>
            </a:xfrm>
            <a:custGeom>
              <a:avLst/>
              <a:gdLst/>
              <a:ahLst/>
              <a:cxnLst/>
              <a:rect l="l" t="t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" name="CustomShape 6"/>
            <p:cNvSpPr/>
            <p:nvPr/>
          </p:nvSpPr>
          <p:spPr>
            <a:xfrm>
              <a:off x="100800" y="3201120"/>
              <a:ext cx="821520" cy="3328200"/>
            </a:xfrm>
            <a:custGeom>
              <a:avLst/>
              <a:gdLst/>
              <a:ahLst/>
              <a:cxnLst/>
              <a:rect l="l" t="t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" name="CustomShape 7"/>
            <p:cNvSpPr/>
            <p:nvPr/>
          </p:nvSpPr>
          <p:spPr>
            <a:xfrm>
              <a:off x="22320" y="228600"/>
              <a:ext cx="105840" cy="2927520"/>
            </a:xfrm>
            <a:custGeom>
              <a:avLst/>
              <a:gdLst/>
              <a:ahLst/>
              <a:cxnLst/>
              <a:rect l="l" t="t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" name="CustomShape 8"/>
            <p:cNvSpPr/>
            <p:nvPr/>
          </p:nvSpPr>
          <p:spPr>
            <a:xfrm>
              <a:off x="78120" y="2944080"/>
              <a:ext cx="77760" cy="493560"/>
            </a:xfrm>
            <a:custGeom>
              <a:avLst/>
              <a:gdLst/>
              <a:ahLst/>
              <a:cxnLst/>
              <a:rect l="l" t="t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" name="CustomShape 9"/>
            <p:cNvSpPr/>
            <p:nvPr/>
          </p:nvSpPr>
          <p:spPr>
            <a:xfrm>
              <a:off x="769680" y="5478840"/>
              <a:ext cx="189720" cy="1024560"/>
            </a:xfrm>
            <a:custGeom>
              <a:avLst/>
              <a:gdLst/>
              <a:ahLst/>
              <a:cxnLst/>
              <a:rect l="l" t="t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" name="CustomShape 10"/>
            <p:cNvSpPr/>
            <p:nvPr/>
          </p:nvSpPr>
          <p:spPr>
            <a:xfrm>
              <a:off x="775440" y="1398960"/>
              <a:ext cx="2075760" cy="4047840"/>
            </a:xfrm>
            <a:custGeom>
              <a:avLst/>
              <a:gdLst/>
              <a:ahLst/>
              <a:cxnLst/>
              <a:rect l="l" t="t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" name="CustomShape 11"/>
            <p:cNvSpPr/>
            <p:nvPr/>
          </p:nvSpPr>
          <p:spPr>
            <a:xfrm>
              <a:off x="922680" y="6530040"/>
              <a:ext cx="161640" cy="336960"/>
            </a:xfrm>
            <a:custGeom>
              <a:avLst/>
              <a:gdLst/>
              <a:ahLst/>
              <a:cxnLst/>
              <a:rect l="l" t="t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" name="CustomShape 12"/>
            <p:cNvSpPr/>
            <p:nvPr/>
          </p:nvSpPr>
          <p:spPr>
            <a:xfrm>
              <a:off x="769680" y="5359320"/>
              <a:ext cx="37080" cy="221400"/>
            </a:xfrm>
            <a:custGeom>
              <a:avLst/>
              <a:gdLst/>
              <a:ahLst/>
              <a:cxnLst/>
              <a:rect l="l" t="t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" name="CustomShape 13"/>
            <p:cNvSpPr/>
            <p:nvPr/>
          </p:nvSpPr>
          <p:spPr>
            <a:xfrm>
              <a:off x="849960" y="6244560"/>
              <a:ext cx="238320" cy="622080"/>
            </a:xfrm>
            <a:custGeom>
              <a:avLst/>
              <a:gdLst/>
              <a:ahLst/>
              <a:cxnLst/>
              <a:rect l="l" t="t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13" name="Group 14"/>
          <p:cNvGrpSpPr/>
          <p:nvPr/>
        </p:nvGrpSpPr>
        <p:grpSpPr>
          <a:xfrm>
            <a:off x="27360" y="-720"/>
            <a:ext cx="2356200" cy="6853680"/>
            <a:chOff x="27360" y="-720"/>
            <a:chExt cx="2356200" cy="6853680"/>
          </a:xfrm>
        </p:grpSpPr>
        <p:sp>
          <p:nvSpPr>
            <p:cNvPr id="14" name="CustomShape 15"/>
            <p:cNvSpPr/>
            <p:nvPr/>
          </p:nvSpPr>
          <p:spPr>
            <a:xfrm>
              <a:off x="27360" y="-720"/>
              <a:ext cx="493920" cy="4400640"/>
            </a:xfrm>
            <a:custGeom>
              <a:avLst/>
              <a:gdLst/>
              <a:ahLst/>
              <a:cxnLst/>
              <a:rect l="l" t="t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" name="CustomShape 16"/>
            <p:cNvSpPr/>
            <p:nvPr/>
          </p:nvSpPr>
          <p:spPr>
            <a:xfrm>
              <a:off x="550440" y="4316400"/>
              <a:ext cx="423000" cy="1580400"/>
            </a:xfrm>
            <a:custGeom>
              <a:avLst/>
              <a:gdLst/>
              <a:ahLst/>
              <a:cxnLst/>
              <a:rect l="l" t="t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" name="CustomShape 17"/>
            <p:cNvSpPr/>
            <p:nvPr/>
          </p:nvSpPr>
          <p:spPr>
            <a:xfrm>
              <a:off x="1006200" y="5862600"/>
              <a:ext cx="430560" cy="990360"/>
            </a:xfrm>
            <a:custGeom>
              <a:avLst/>
              <a:gdLst/>
              <a:ahLst/>
              <a:cxnLst/>
              <a:rect l="l" t="t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" name="CustomShape 18"/>
            <p:cNvSpPr/>
            <p:nvPr/>
          </p:nvSpPr>
          <p:spPr>
            <a:xfrm>
              <a:off x="521640" y="4364280"/>
              <a:ext cx="551520" cy="2235600"/>
            </a:xfrm>
            <a:custGeom>
              <a:avLst/>
              <a:gdLst/>
              <a:ahLst/>
              <a:cxnLst/>
              <a:rect l="l" t="t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" name="CustomShape 19"/>
            <p:cNvSpPr/>
            <p:nvPr/>
          </p:nvSpPr>
          <p:spPr>
            <a:xfrm>
              <a:off x="468000" y="1289160"/>
              <a:ext cx="173880" cy="3026880"/>
            </a:xfrm>
            <a:custGeom>
              <a:avLst/>
              <a:gdLst/>
              <a:ahLst/>
              <a:cxnLst/>
              <a:rect l="l" t="t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" name="CustomShape 20"/>
            <p:cNvSpPr/>
            <p:nvPr/>
          </p:nvSpPr>
          <p:spPr>
            <a:xfrm>
              <a:off x="1111680" y="6571440"/>
              <a:ext cx="133920" cy="281160"/>
            </a:xfrm>
            <a:custGeom>
              <a:avLst/>
              <a:gdLst/>
              <a:ahLst/>
              <a:cxnLst/>
              <a:rect l="l" t="t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" name="CustomShape 21"/>
            <p:cNvSpPr/>
            <p:nvPr/>
          </p:nvSpPr>
          <p:spPr>
            <a:xfrm>
              <a:off x="502560" y="4107600"/>
              <a:ext cx="82080" cy="511200"/>
            </a:xfrm>
            <a:custGeom>
              <a:avLst/>
              <a:gdLst/>
              <a:ahLst/>
              <a:cxnLst/>
              <a:rect l="l" t="t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" name="CustomShape 22"/>
            <p:cNvSpPr/>
            <p:nvPr/>
          </p:nvSpPr>
          <p:spPr>
            <a:xfrm>
              <a:off x="973800" y="3145680"/>
              <a:ext cx="1409760" cy="2716560"/>
            </a:xfrm>
            <a:custGeom>
              <a:avLst/>
              <a:gdLst/>
              <a:ahLst/>
              <a:cxnLst/>
              <a:rect l="l" t="t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" name="CustomShape 23"/>
            <p:cNvSpPr/>
            <p:nvPr/>
          </p:nvSpPr>
          <p:spPr>
            <a:xfrm>
              <a:off x="1073520" y="6600240"/>
              <a:ext cx="120240" cy="252720"/>
            </a:xfrm>
            <a:custGeom>
              <a:avLst/>
              <a:gdLst/>
              <a:ahLst/>
              <a:cxnLst/>
              <a:rect l="l" t="t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" name="CustomShape 24"/>
            <p:cNvSpPr/>
            <p:nvPr/>
          </p:nvSpPr>
          <p:spPr>
            <a:xfrm>
              <a:off x="973800" y="5897160"/>
              <a:ext cx="137520" cy="673920"/>
            </a:xfrm>
            <a:custGeom>
              <a:avLst/>
              <a:gdLst/>
              <a:ahLst/>
              <a:cxnLst/>
              <a:rect l="l" t="t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" name="CustomShape 25"/>
            <p:cNvSpPr/>
            <p:nvPr/>
          </p:nvSpPr>
          <p:spPr>
            <a:xfrm>
              <a:off x="973800" y="5772600"/>
              <a:ext cx="37800" cy="227520"/>
            </a:xfrm>
            <a:custGeom>
              <a:avLst/>
              <a:gdLst/>
              <a:ahLst/>
              <a:cxnLst/>
              <a:rect l="l" t="t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5" name="CustomShape 26"/>
            <p:cNvSpPr/>
            <p:nvPr/>
          </p:nvSpPr>
          <p:spPr>
            <a:xfrm>
              <a:off x="1006200" y="6322680"/>
              <a:ext cx="210240" cy="530280"/>
            </a:xfrm>
            <a:custGeom>
              <a:avLst/>
              <a:gdLst/>
              <a:ahLst/>
              <a:cxnLst/>
              <a:rect l="l" t="t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26" name="CustomShape 27"/>
          <p:cNvSpPr/>
          <p:nvPr/>
        </p:nvSpPr>
        <p:spPr>
          <a:xfrm>
            <a:off x="0" y="0"/>
            <a:ext cx="182520" cy="685764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38100" dist="25560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7" name="PlaceHolder 28"/>
          <p:cNvSpPr>
            <a:spLocks noGrp="1"/>
          </p:cNvSpPr>
          <p:nvPr>
            <p:ph type="title"/>
          </p:nvPr>
        </p:nvSpPr>
        <p:spPr>
          <a:xfrm>
            <a:off x="2589120" y="2514600"/>
            <a:ext cx="8915040" cy="2262600"/>
          </a:xfrm>
          <a:prstGeom prst="rect">
            <a:avLst/>
          </a:prstGeom>
        </p:spPr>
        <p:txBody>
          <a:bodyPr anchor="b">
            <a:normAutofit fontScale="81000"/>
          </a:bodyPr>
          <a:lstStyle/>
          <a:p>
            <a:pPr>
              <a:lnSpc>
                <a:spcPct val="100000"/>
              </a:lnSpc>
            </a:pPr>
            <a:r>
              <a:rPr lang="en-US" sz="5400" b="0" strike="noStrike" spc="-1">
                <a:solidFill>
                  <a:srgbClr val="262626"/>
                </a:solidFill>
                <a:latin typeface="Century Gothic"/>
              </a:rPr>
              <a:t>Haga clic para modificar el estilo de título del patrón</a:t>
            </a:r>
            <a:endParaRPr lang="en-US" sz="54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8" name="PlaceHolder 29"/>
          <p:cNvSpPr>
            <a:spLocks noGrp="1"/>
          </p:cNvSpPr>
          <p:nvPr>
            <p:ph type="dt"/>
          </p:nvPr>
        </p:nvSpPr>
        <p:spPr>
          <a:xfrm>
            <a:off x="10361520" y="6130440"/>
            <a:ext cx="1145880" cy="3700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3C3F3000-B69B-464B-8A24-F9EA55D478FC}" type="datetime">
              <a:rPr lang="es-US" sz="900" b="0" strike="noStrike" spc="-1">
                <a:solidFill>
                  <a:srgbClr val="8B8B8B"/>
                </a:solidFill>
                <a:latin typeface="Century Gothic"/>
              </a:rPr>
              <a:t>2/9/2026</a:t>
            </a:fld>
            <a:endParaRPr lang="es-US" sz="900" b="0" strike="noStrike" spc="-1">
              <a:latin typeface="Times New Roman"/>
            </a:endParaRPr>
          </a:p>
        </p:txBody>
      </p:sp>
      <p:sp>
        <p:nvSpPr>
          <p:cNvPr id="29" name="PlaceHolder 30"/>
          <p:cNvSpPr>
            <a:spLocks noGrp="1"/>
          </p:cNvSpPr>
          <p:nvPr>
            <p:ph type="ftr"/>
          </p:nvPr>
        </p:nvSpPr>
        <p:spPr>
          <a:xfrm>
            <a:off x="2589120" y="6135840"/>
            <a:ext cx="76197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s-US" sz="2400" b="0" strike="noStrike" spc="-1">
              <a:latin typeface="Times New Roman"/>
            </a:endParaRPr>
          </a:p>
        </p:txBody>
      </p:sp>
      <p:sp>
        <p:nvSpPr>
          <p:cNvPr id="30" name="CustomShape 31"/>
          <p:cNvSpPr/>
          <p:nvPr/>
        </p:nvSpPr>
        <p:spPr>
          <a:xfrm>
            <a:off x="0" y="4323960"/>
            <a:ext cx="1744200" cy="778320"/>
          </a:xfrm>
          <a:custGeom>
            <a:avLst/>
            <a:gdLst/>
            <a:ahLst/>
            <a:cxnLst/>
            <a:rect l="l" t="t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" name="PlaceHolder 32"/>
          <p:cNvSpPr>
            <a:spLocks noGrp="1"/>
          </p:cNvSpPr>
          <p:nvPr>
            <p:ph type="sldNum"/>
          </p:nvPr>
        </p:nvSpPr>
        <p:spPr>
          <a:xfrm>
            <a:off x="531720" y="4529520"/>
            <a:ext cx="77940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2FE8CCF4-70B8-47AF-B3EB-960B5424BB72}" type="slidenum">
              <a:rPr lang="es-US" sz="2000" b="0" strike="noStrike" spc="-1">
                <a:solidFill>
                  <a:srgbClr val="FEFFFF"/>
                </a:solidFill>
                <a:latin typeface="Century Gothic"/>
              </a:rPr>
              <a:t>‹Nº›</a:t>
            </a:fld>
            <a:endParaRPr lang="es-US" sz="2000" b="0" strike="noStrike" spc="-1">
              <a:latin typeface="Times New Roman"/>
            </a:endParaRPr>
          </a:p>
        </p:txBody>
      </p:sp>
      <p:sp>
        <p:nvSpPr>
          <p:cNvPr id="32" name="PlaceHolder 3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404040"/>
                </a:solidFill>
                <a:latin typeface="Century Gothic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strike="noStrike" spc="-1">
                <a:solidFill>
                  <a:srgbClr val="404040"/>
                </a:solidFill>
                <a:latin typeface="Century Gothic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200" b="0" strike="noStrike" spc="-1">
                <a:solidFill>
                  <a:srgbClr val="404040"/>
                </a:solidFill>
                <a:latin typeface="Century Gothic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200" b="0" strike="noStrike" spc="-1">
                <a:solidFill>
                  <a:srgbClr val="404040"/>
                </a:solidFill>
                <a:latin typeface="Century Gothic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404040"/>
                </a:solidFill>
                <a:latin typeface="Century Gothic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404040"/>
                </a:solidFill>
                <a:latin typeface="Century Gothic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404040"/>
                </a:solidFill>
                <a:latin typeface="Century Gothic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1"/>
          <p:cNvGrpSpPr/>
          <p:nvPr/>
        </p:nvGrpSpPr>
        <p:grpSpPr>
          <a:xfrm>
            <a:off x="0" y="228600"/>
            <a:ext cx="2851200" cy="6638400"/>
            <a:chOff x="0" y="228600"/>
            <a:chExt cx="2851200" cy="6638400"/>
          </a:xfrm>
        </p:grpSpPr>
        <p:sp>
          <p:nvSpPr>
            <p:cNvPr id="70" name="CustomShape 2"/>
            <p:cNvSpPr/>
            <p:nvPr/>
          </p:nvSpPr>
          <p:spPr>
            <a:xfrm>
              <a:off x="0" y="2575080"/>
              <a:ext cx="100440" cy="625680"/>
            </a:xfrm>
            <a:custGeom>
              <a:avLst/>
              <a:gdLst/>
              <a:ahLst/>
              <a:cxnLst/>
              <a:rect l="l" t="t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1" name="CustomShape 3"/>
            <p:cNvSpPr/>
            <p:nvPr/>
          </p:nvSpPr>
          <p:spPr>
            <a:xfrm>
              <a:off x="128520" y="3156480"/>
              <a:ext cx="646200" cy="2322000"/>
            </a:xfrm>
            <a:custGeom>
              <a:avLst/>
              <a:gdLst/>
              <a:ahLst/>
              <a:cxnLst/>
              <a:rect l="l" t="t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2" name="CustomShape 4"/>
            <p:cNvSpPr/>
            <p:nvPr/>
          </p:nvSpPr>
          <p:spPr>
            <a:xfrm>
              <a:off x="807120" y="5447160"/>
              <a:ext cx="609120" cy="1419840"/>
            </a:xfrm>
            <a:custGeom>
              <a:avLst/>
              <a:gdLst/>
              <a:ahLst/>
              <a:cxnLst/>
              <a:rect l="l" t="t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3" name="CustomShape 5"/>
            <p:cNvSpPr/>
            <p:nvPr/>
          </p:nvSpPr>
          <p:spPr>
            <a:xfrm>
              <a:off x="959760" y="6503760"/>
              <a:ext cx="171000" cy="363240"/>
            </a:xfrm>
            <a:custGeom>
              <a:avLst/>
              <a:gdLst/>
              <a:ahLst/>
              <a:cxnLst/>
              <a:rect l="l" t="t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4" name="CustomShape 6"/>
            <p:cNvSpPr/>
            <p:nvPr/>
          </p:nvSpPr>
          <p:spPr>
            <a:xfrm>
              <a:off x="100800" y="3201120"/>
              <a:ext cx="821520" cy="3328200"/>
            </a:xfrm>
            <a:custGeom>
              <a:avLst/>
              <a:gdLst/>
              <a:ahLst/>
              <a:cxnLst/>
              <a:rect l="l" t="t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5" name="CustomShape 7"/>
            <p:cNvSpPr/>
            <p:nvPr/>
          </p:nvSpPr>
          <p:spPr>
            <a:xfrm>
              <a:off x="22320" y="228600"/>
              <a:ext cx="105840" cy="2927520"/>
            </a:xfrm>
            <a:custGeom>
              <a:avLst/>
              <a:gdLst/>
              <a:ahLst/>
              <a:cxnLst/>
              <a:rect l="l" t="t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6" name="CustomShape 8"/>
            <p:cNvSpPr/>
            <p:nvPr/>
          </p:nvSpPr>
          <p:spPr>
            <a:xfrm>
              <a:off x="78120" y="2944080"/>
              <a:ext cx="77760" cy="493560"/>
            </a:xfrm>
            <a:custGeom>
              <a:avLst/>
              <a:gdLst/>
              <a:ahLst/>
              <a:cxnLst/>
              <a:rect l="l" t="t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" name="CustomShape 9"/>
            <p:cNvSpPr/>
            <p:nvPr/>
          </p:nvSpPr>
          <p:spPr>
            <a:xfrm>
              <a:off x="769680" y="5478840"/>
              <a:ext cx="189720" cy="1024560"/>
            </a:xfrm>
            <a:custGeom>
              <a:avLst/>
              <a:gdLst/>
              <a:ahLst/>
              <a:cxnLst/>
              <a:rect l="l" t="t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8" name="CustomShape 10"/>
            <p:cNvSpPr/>
            <p:nvPr/>
          </p:nvSpPr>
          <p:spPr>
            <a:xfrm>
              <a:off x="775440" y="1398960"/>
              <a:ext cx="2075760" cy="4047840"/>
            </a:xfrm>
            <a:custGeom>
              <a:avLst/>
              <a:gdLst/>
              <a:ahLst/>
              <a:cxnLst/>
              <a:rect l="l" t="t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9" name="CustomShape 11"/>
            <p:cNvSpPr/>
            <p:nvPr/>
          </p:nvSpPr>
          <p:spPr>
            <a:xfrm>
              <a:off x="922680" y="6530040"/>
              <a:ext cx="161640" cy="336960"/>
            </a:xfrm>
            <a:custGeom>
              <a:avLst/>
              <a:gdLst/>
              <a:ahLst/>
              <a:cxnLst/>
              <a:rect l="l" t="t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0" name="CustomShape 12"/>
            <p:cNvSpPr/>
            <p:nvPr/>
          </p:nvSpPr>
          <p:spPr>
            <a:xfrm>
              <a:off x="769680" y="5359320"/>
              <a:ext cx="37080" cy="221400"/>
            </a:xfrm>
            <a:custGeom>
              <a:avLst/>
              <a:gdLst/>
              <a:ahLst/>
              <a:cxnLst/>
              <a:rect l="l" t="t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1" name="CustomShape 13"/>
            <p:cNvSpPr/>
            <p:nvPr/>
          </p:nvSpPr>
          <p:spPr>
            <a:xfrm>
              <a:off x="849960" y="6244560"/>
              <a:ext cx="238320" cy="622080"/>
            </a:xfrm>
            <a:custGeom>
              <a:avLst/>
              <a:gdLst/>
              <a:ahLst/>
              <a:cxnLst/>
              <a:rect l="l" t="t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82" name="Group 14"/>
          <p:cNvGrpSpPr/>
          <p:nvPr/>
        </p:nvGrpSpPr>
        <p:grpSpPr>
          <a:xfrm>
            <a:off x="27360" y="-720"/>
            <a:ext cx="2356200" cy="6853680"/>
            <a:chOff x="27360" y="-720"/>
            <a:chExt cx="2356200" cy="6853680"/>
          </a:xfrm>
        </p:grpSpPr>
        <p:sp>
          <p:nvSpPr>
            <p:cNvPr id="83" name="CustomShape 15"/>
            <p:cNvSpPr/>
            <p:nvPr/>
          </p:nvSpPr>
          <p:spPr>
            <a:xfrm>
              <a:off x="27360" y="-720"/>
              <a:ext cx="493920" cy="4400640"/>
            </a:xfrm>
            <a:custGeom>
              <a:avLst/>
              <a:gdLst/>
              <a:ahLst/>
              <a:cxnLst/>
              <a:rect l="l" t="t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4" name="CustomShape 16"/>
            <p:cNvSpPr/>
            <p:nvPr/>
          </p:nvSpPr>
          <p:spPr>
            <a:xfrm>
              <a:off x="550440" y="4316400"/>
              <a:ext cx="423000" cy="1580400"/>
            </a:xfrm>
            <a:custGeom>
              <a:avLst/>
              <a:gdLst/>
              <a:ahLst/>
              <a:cxnLst/>
              <a:rect l="l" t="t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5" name="CustomShape 17"/>
            <p:cNvSpPr/>
            <p:nvPr/>
          </p:nvSpPr>
          <p:spPr>
            <a:xfrm>
              <a:off x="1006200" y="5862600"/>
              <a:ext cx="430560" cy="990360"/>
            </a:xfrm>
            <a:custGeom>
              <a:avLst/>
              <a:gdLst/>
              <a:ahLst/>
              <a:cxnLst/>
              <a:rect l="l" t="t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6" name="CustomShape 18"/>
            <p:cNvSpPr/>
            <p:nvPr/>
          </p:nvSpPr>
          <p:spPr>
            <a:xfrm>
              <a:off x="521640" y="4364280"/>
              <a:ext cx="551520" cy="2235600"/>
            </a:xfrm>
            <a:custGeom>
              <a:avLst/>
              <a:gdLst/>
              <a:ahLst/>
              <a:cxnLst/>
              <a:rect l="l" t="t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7" name="CustomShape 19"/>
            <p:cNvSpPr/>
            <p:nvPr/>
          </p:nvSpPr>
          <p:spPr>
            <a:xfrm>
              <a:off x="468000" y="1289160"/>
              <a:ext cx="173880" cy="3026880"/>
            </a:xfrm>
            <a:custGeom>
              <a:avLst/>
              <a:gdLst/>
              <a:ahLst/>
              <a:cxnLst/>
              <a:rect l="l" t="t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8" name="CustomShape 20"/>
            <p:cNvSpPr/>
            <p:nvPr/>
          </p:nvSpPr>
          <p:spPr>
            <a:xfrm>
              <a:off x="1111680" y="6571440"/>
              <a:ext cx="133920" cy="281160"/>
            </a:xfrm>
            <a:custGeom>
              <a:avLst/>
              <a:gdLst/>
              <a:ahLst/>
              <a:cxnLst/>
              <a:rect l="l" t="t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9" name="CustomShape 21"/>
            <p:cNvSpPr/>
            <p:nvPr/>
          </p:nvSpPr>
          <p:spPr>
            <a:xfrm>
              <a:off x="502560" y="4107600"/>
              <a:ext cx="82080" cy="511200"/>
            </a:xfrm>
            <a:custGeom>
              <a:avLst/>
              <a:gdLst/>
              <a:ahLst/>
              <a:cxnLst/>
              <a:rect l="l" t="t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0" name="CustomShape 22"/>
            <p:cNvSpPr/>
            <p:nvPr/>
          </p:nvSpPr>
          <p:spPr>
            <a:xfrm>
              <a:off x="973800" y="3145680"/>
              <a:ext cx="1409760" cy="2716560"/>
            </a:xfrm>
            <a:custGeom>
              <a:avLst/>
              <a:gdLst/>
              <a:ahLst/>
              <a:cxnLst/>
              <a:rect l="l" t="t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1" name="CustomShape 23"/>
            <p:cNvSpPr/>
            <p:nvPr/>
          </p:nvSpPr>
          <p:spPr>
            <a:xfrm>
              <a:off x="1073520" y="6600240"/>
              <a:ext cx="120240" cy="252720"/>
            </a:xfrm>
            <a:custGeom>
              <a:avLst/>
              <a:gdLst/>
              <a:ahLst/>
              <a:cxnLst/>
              <a:rect l="l" t="t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2" name="CustomShape 24"/>
            <p:cNvSpPr/>
            <p:nvPr/>
          </p:nvSpPr>
          <p:spPr>
            <a:xfrm>
              <a:off x="973800" y="5897160"/>
              <a:ext cx="137520" cy="673920"/>
            </a:xfrm>
            <a:custGeom>
              <a:avLst/>
              <a:gdLst/>
              <a:ahLst/>
              <a:cxnLst/>
              <a:rect l="l" t="t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3" name="CustomShape 25"/>
            <p:cNvSpPr/>
            <p:nvPr/>
          </p:nvSpPr>
          <p:spPr>
            <a:xfrm>
              <a:off x="973800" y="5772600"/>
              <a:ext cx="37800" cy="227520"/>
            </a:xfrm>
            <a:custGeom>
              <a:avLst/>
              <a:gdLst/>
              <a:ahLst/>
              <a:cxnLst/>
              <a:rect l="l" t="t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4" name="CustomShape 26"/>
            <p:cNvSpPr/>
            <p:nvPr/>
          </p:nvSpPr>
          <p:spPr>
            <a:xfrm>
              <a:off x="1006200" y="6322680"/>
              <a:ext cx="210240" cy="530280"/>
            </a:xfrm>
            <a:custGeom>
              <a:avLst/>
              <a:gdLst/>
              <a:ahLst/>
              <a:cxnLst/>
              <a:rect l="l" t="t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95" name="CustomShape 27"/>
          <p:cNvSpPr/>
          <p:nvPr/>
        </p:nvSpPr>
        <p:spPr>
          <a:xfrm>
            <a:off x="0" y="0"/>
            <a:ext cx="182520" cy="685764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38100" dist="25560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96" name="PlaceHolder 28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b="0" strike="noStrike" spc="-1">
                <a:solidFill>
                  <a:srgbClr val="262626"/>
                </a:solidFill>
                <a:latin typeface="Century Gothic"/>
              </a:rPr>
              <a:t>Haga clic para modificar el estilo de título del patrón</a:t>
            </a:r>
            <a:endParaRPr lang="en-US" sz="36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97" name="PlaceHolder 29"/>
          <p:cNvSpPr>
            <a:spLocks noGrp="1"/>
          </p:cNvSpPr>
          <p:nvPr>
            <p:ph type="body"/>
          </p:nvPr>
        </p:nvSpPr>
        <p:spPr>
          <a:xfrm>
            <a:off x="2589120" y="2133720"/>
            <a:ext cx="8915040" cy="377712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en-US" sz="1800" b="0" strike="noStrike" spc="-1">
                <a:solidFill>
                  <a:srgbClr val="404040"/>
                </a:solidFill>
                <a:latin typeface="Century Gothic"/>
              </a:rPr>
              <a:t>Haga clic para modificar los estilos de texto del patrón</a:t>
            </a:r>
          </a:p>
          <a:p>
            <a:pPr marL="743040" lvl="1" indent="-28548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en-US" sz="1600" b="0" strike="noStrike" spc="-1">
                <a:solidFill>
                  <a:srgbClr val="404040"/>
                </a:solidFill>
                <a:latin typeface="Century Gothic"/>
              </a:rPr>
              <a:t>Segundo nivel</a:t>
            </a:r>
          </a:p>
          <a:p>
            <a:pPr marL="1143000" lvl="2" indent="-22824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en-US" sz="1400" b="0" strike="noStrike" spc="-1">
                <a:solidFill>
                  <a:srgbClr val="404040"/>
                </a:solidFill>
                <a:latin typeface="Century Gothic"/>
              </a:rPr>
              <a:t>Tercer nivel</a:t>
            </a:r>
          </a:p>
          <a:p>
            <a:pPr marL="1600200" lvl="3" indent="-22824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en-US" sz="1200" b="0" strike="noStrike" spc="-1">
                <a:solidFill>
                  <a:srgbClr val="404040"/>
                </a:solidFill>
                <a:latin typeface="Century Gothic"/>
              </a:rPr>
              <a:t>Cuarto nivel</a:t>
            </a:r>
          </a:p>
          <a:p>
            <a:pPr marL="2057400" lvl="4" indent="-22824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en-US" sz="1200" b="0" strike="noStrike" spc="-1">
                <a:solidFill>
                  <a:srgbClr val="404040"/>
                </a:solidFill>
                <a:latin typeface="Century Gothic"/>
              </a:rPr>
              <a:t>Quinto nivel</a:t>
            </a:r>
          </a:p>
        </p:txBody>
      </p:sp>
      <p:sp>
        <p:nvSpPr>
          <p:cNvPr id="98" name="PlaceHolder 30"/>
          <p:cNvSpPr>
            <a:spLocks noGrp="1"/>
          </p:cNvSpPr>
          <p:nvPr>
            <p:ph type="dt"/>
          </p:nvPr>
        </p:nvSpPr>
        <p:spPr>
          <a:xfrm>
            <a:off x="10361520" y="6130440"/>
            <a:ext cx="1145880" cy="3700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8A43FDC8-3E35-4FF5-AC86-004E115E94B8}" type="datetime">
              <a:rPr lang="es-US" sz="900" b="0" strike="noStrike" spc="-1">
                <a:solidFill>
                  <a:srgbClr val="8B8B8B"/>
                </a:solidFill>
                <a:latin typeface="Century Gothic"/>
              </a:rPr>
              <a:t>2/9/2026</a:t>
            </a:fld>
            <a:endParaRPr lang="es-US" sz="900" b="0" strike="noStrike" spc="-1">
              <a:latin typeface="Times New Roman"/>
            </a:endParaRPr>
          </a:p>
        </p:txBody>
      </p:sp>
      <p:sp>
        <p:nvSpPr>
          <p:cNvPr id="99" name="PlaceHolder 31"/>
          <p:cNvSpPr>
            <a:spLocks noGrp="1"/>
          </p:cNvSpPr>
          <p:nvPr>
            <p:ph type="ftr"/>
          </p:nvPr>
        </p:nvSpPr>
        <p:spPr>
          <a:xfrm>
            <a:off x="2589120" y="6135840"/>
            <a:ext cx="76197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s-US" sz="2400" b="0" strike="noStrike" spc="-1">
              <a:latin typeface="Times New Roman"/>
            </a:endParaRPr>
          </a:p>
        </p:txBody>
      </p:sp>
      <p:sp>
        <p:nvSpPr>
          <p:cNvPr id="100" name="CustomShape 32"/>
          <p:cNvSpPr/>
          <p:nvPr/>
        </p:nvSpPr>
        <p:spPr>
          <a:xfrm flipV="1">
            <a:off x="-3960" y="713880"/>
            <a:ext cx="1588320" cy="506880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1" name="PlaceHolder 33"/>
          <p:cNvSpPr>
            <a:spLocks noGrp="1"/>
          </p:cNvSpPr>
          <p:nvPr>
            <p:ph type="sldNum"/>
          </p:nvPr>
        </p:nvSpPr>
        <p:spPr>
          <a:xfrm>
            <a:off x="531720" y="787680"/>
            <a:ext cx="77940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9EF77D3F-093A-4AD9-A1FF-CC1828EADA10}" type="slidenum">
              <a:rPr lang="es-US" sz="2000" b="0" strike="noStrike" spc="-1">
                <a:solidFill>
                  <a:srgbClr val="FEFFFF"/>
                </a:solidFill>
                <a:latin typeface="Century Gothic"/>
              </a:rPr>
              <a:t>‹Nº›</a:t>
            </a:fld>
            <a:endParaRPr lang="es-US" sz="20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2A9784-6F15-4441-A15D-9C9BD91095D6}" type="datetimeFigureOut">
              <a:rPr lang="es-MX" smtClean="0"/>
              <a:t>09/02/2026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C96A5E-5318-44CF-BCE4-4EAA11B9F62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83340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4.jpe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5.jpe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6.jpe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7.jpe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doi.org/10.15198/seeci.2018.45.75-86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6.xml"/><Relationship Id="rId4" Type="http://schemas.openxmlformats.org/officeDocument/2006/relationships/hyperlink" Target="http://www.seeci.net/revista/index.php/seeci/article/view/466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pal.org/.../6011-aporte-naciones-unidas-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CustomShape 1"/>
          <p:cNvSpPr/>
          <p:nvPr/>
        </p:nvSpPr>
        <p:spPr>
          <a:xfrm>
            <a:off x="967977" y="1558798"/>
            <a:ext cx="10711080" cy="9029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US" sz="4000" b="1" strike="noStrike" spc="-1" dirty="0">
                <a:solidFill>
                  <a:srgbClr val="FF0000"/>
                </a:solidFill>
                <a:latin typeface="Franklin Gothic Medium"/>
                <a:ea typeface="Arial"/>
              </a:rPr>
              <a:t>CURSO : DISEÑO Y DESARROLLO CURRICULAR</a:t>
            </a:r>
            <a:r>
              <a:rPr lang="es-US" sz="40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 </a:t>
            </a:r>
            <a:endParaRPr lang="es-US" sz="4000" b="0" strike="noStrike" spc="-1" dirty="0">
              <a:latin typeface="Arial"/>
            </a:endParaRPr>
          </a:p>
        </p:txBody>
      </p:sp>
      <p:sp>
        <p:nvSpPr>
          <p:cNvPr id="139" name="CustomShape 2"/>
          <p:cNvSpPr/>
          <p:nvPr/>
        </p:nvSpPr>
        <p:spPr>
          <a:xfrm>
            <a:off x="1847528" y="5256000"/>
            <a:ext cx="6953400" cy="13835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US" sz="2800" b="1" strike="noStrike" spc="-1" dirty="0">
                <a:solidFill>
                  <a:srgbClr val="000000"/>
                </a:solidFill>
                <a:latin typeface="Franklin Gothic Medium"/>
                <a:ea typeface="Arial"/>
              </a:rPr>
              <a:t>Profesora: </a:t>
            </a:r>
            <a:endParaRPr lang="es-US" sz="2800" b="0" strike="noStrike" spc="-1" dirty="0">
              <a:latin typeface="Arial"/>
            </a:endParaRPr>
          </a:p>
          <a:p>
            <a:pPr marL="1231920" indent="-342720">
              <a:lnSpc>
                <a:spcPct val="100000"/>
              </a:lnSpc>
              <a:buClr>
                <a:srgbClr val="A53010"/>
              </a:buClr>
              <a:buFont typeface="Franklin Gothic Medium"/>
              <a:buChar char="►"/>
            </a:pPr>
            <a:r>
              <a:rPr lang="es-US" sz="2800" b="1" strike="noStrike" spc="-1" dirty="0">
                <a:solidFill>
                  <a:srgbClr val="000000"/>
                </a:solidFill>
                <a:latin typeface="Franklin Gothic Medium"/>
                <a:ea typeface="Arial"/>
              </a:rPr>
              <a:t>Dr. C. María Luisa Ramos</a:t>
            </a:r>
            <a:r>
              <a:rPr lang="es-US" sz="2800" spc="-1" dirty="0">
                <a:latin typeface="Arial"/>
              </a:rPr>
              <a:t> </a:t>
            </a:r>
            <a:r>
              <a:rPr lang="es-US" sz="2800" b="1" strike="noStrike" spc="-1" dirty="0">
                <a:solidFill>
                  <a:srgbClr val="000000"/>
                </a:solidFill>
                <a:latin typeface="Franklin Gothic Medium"/>
                <a:ea typeface="Arial"/>
              </a:rPr>
              <a:t>Grandal</a:t>
            </a:r>
          </a:p>
          <a:p>
            <a:pPr marL="1231920" indent="-342720">
              <a:lnSpc>
                <a:spcPct val="100000"/>
              </a:lnSpc>
              <a:buClr>
                <a:srgbClr val="A53010"/>
              </a:buClr>
              <a:buFont typeface="Franklin Gothic Medium"/>
              <a:buChar char="►"/>
            </a:pPr>
            <a:r>
              <a:rPr lang="es-US" sz="2800" b="1" spc="-1" dirty="0">
                <a:solidFill>
                  <a:srgbClr val="000000"/>
                </a:solidFill>
                <a:latin typeface="Franklin Gothic Medium"/>
                <a:ea typeface="Arial"/>
              </a:rPr>
              <a:t>Dr. C. María Julia Aguilar Aguilera </a:t>
            </a:r>
            <a:endParaRPr lang="es-US" sz="2800" b="0" strike="noStrike" spc="-1" dirty="0">
              <a:latin typeface="Arial"/>
            </a:endParaRPr>
          </a:p>
        </p:txBody>
      </p:sp>
      <p:pic>
        <p:nvPicPr>
          <p:cNvPr id="140" name="Picture 4"/>
          <p:cNvPicPr/>
          <p:nvPr/>
        </p:nvPicPr>
        <p:blipFill>
          <a:blip r:embed="rId2"/>
          <a:stretch/>
        </p:blipFill>
        <p:spPr>
          <a:xfrm>
            <a:off x="490320" y="115920"/>
            <a:ext cx="1645560" cy="1639440"/>
          </a:xfrm>
          <a:prstGeom prst="rect">
            <a:avLst/>
          </a:prstGeom>
          <a:ln>
            <a:noFill/>
          </a:ln>
        </p:spPr>
      </p:pic>
      <p:pic>
        <p:nvPicPr>
          <p:cNvPr id="141" name="Picture 5"/>
          <p:cNvPicPr/>
          <p:nvPr/>
        </p:nvPicPr>
        <p:blipFill>
          <a:blip r:embed="rId3"/>
          <a:stretch/>
        </p:blipFill>
        <p:spPr>
          <a:xfrm>
            <a:off x="10415880" y="312480"/>
            <a:ext cx="1285200" cy="1205280"/>
          </a:xfrm>
          <a:prstGeom prst="rect">
            <a:avLst/>
          </a:prstGeom>
          <a:ln>
            <a:noFill/>
          </a:ln>
        </p:spPr>
      </p:pic>
      <p:sp>
        <p:nvSpPr>
          <p:cNvPr id="142" name="CustomShape 3"/>
          <p:cNvSpPr/>
          <p:nvPr/>
        </p:nvSpPr>
        <p:spPr>
          <a:xfrm>
            <a:off x="1831617" y="3068960"/>
            <a:ext cx="9310320" cy="171959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98000"/>
              </a:lnSpc>
            </a:pPr>
            <a:r>
              <a:rPr lang="es-ES" sz="3600" b="1" spc="-1" dirty="0">
                <a:solidFill>
                  <a:srgbClr val="002060"/>
                </a:solidFill>
                <a:latin typeface="Franklin Gothic Medium"/>
                <a:ea typeface="Arial"/>
              </a:rPr>
              <a:t>Introducción al estudio de la teoría curricular: Diferentes concepciones sobre el currículo. Fundamentos del currículo. Parte 3.</a:t>
            </a:r>
            <a:endParaRPr lang="es-US" sz="36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09168" y="371177"/>
            <a:ext cx="304800" cy="304800"/>
          </a:xfrm>
          <a:prstGeom prst="rect">
            <a:avLst/>
          </a:prstGeom>
        </p:spPr>
      </p:pic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9B5BDC80-0027-4481-A9AE-07FB765DC676}"/>
              </a:ext>
            </a:extLst>
          </p:cNvPr>
          <p:cNvSpPr/>
          <p:nvPr/>
        </p:nvSpPr>
        <p:spPr>
          <a:xfrm>
            <a:off x="410307" y="331729"/>
            <a:ext cx="7784123" cy="48172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A53010">
                    <a:lumMod val="50000"/>
                  </a:srgbClr>
                </a:solidFill>
                <a:effectLst/>
                <a:uLnTx/>
                <a:uFillTx/>
                <a:latin typeface="Franklin Gothic Medium" panose="020B06030201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INTERDISCIPLINARIEDAD EN EL DISEÑO CURRICULAR</a:t>
            </a: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srgbClr val="A53010">
                  <a:lumMod val="50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A984350-A402-4A8D-82F9-2F8034E9CED3}"/>
              </a:ext>
            </a:extLst>
          </p:cNvPr>
          <p:cNvSpPr txBox="1"/>
          <p:nvPr/>
        </p:nvSpPr>
        <p:spPr>
          <a:xfrm>
            <a:off x="1383323" y="1225689"/>
            <a:ext cx="103632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Es el resultado del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desarrollo histórico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de las ciencias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Refleja la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complejidad y universalidad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de la propia realidad sobre la cual se actúa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 Es la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integración horizontal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en el currículo de estudio de las disciplinas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 Su esencia es la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cooperación de saberes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entre dos o más disciplinas, donde cada una de ellas aporta su esquema conceptual, sus formas de definir problemas y métodos de integración.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Es la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reunión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 de conocimientos, métodos, recursos, habilidades desarrolladas  por especialistas de diferentes disciplinas en el estudio de un objeto común para ellas.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Es la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respuesta actual e imprescindible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a la multiplicidad, a la fragmentación y división de conocimientos, a la proliferación y desmedido crecimiento de la información, a la complejidad del mundo en que vivimos 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34420C06-3016-437F-8ADA-B8E27CAD30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73508" y="136102"/>
            <a:ext cx="1083724" cy="107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543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80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80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85448" y="675977"/>
            <a:ext cx="304800" cy="304800"/>
          </a:xfrm>
          <a:prstGeom prst="rect">
            <a:avLst/>
          </a:prstGeom>
        </p:spPr>
      </p:pic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782217A1-40AF-40F7-801E-AB2CB3D6036E}"/>
              </a:ext>
            </a:extLst>
          </p:cNvPr>
          <p:cNvSpPr/>
          <p:nvPr/>
        </p:nvSpPr>
        <p:spPr>
          <a:xfrm>
            <a:off x="691661" y="633642"/>
            <a:ext cx="7784123" cy="48172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A53010">
                    <a:lumMod val="50000"/>
                  </a:srgbClr>
                </a:solidFill>
                <a:effectLst/>
                <a:uLnTx/>
                <a:uFillTx/>
                <a:latin typeface="Franklin Gothic Medium" panose="020B06030201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INTERDISCIPLINARIEDAD EN EL DISEÑO CURRICULAR</a:t>
            </a: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srgbClr val="A53010">
                  <a:lumMod val="50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D77B39EB-0368-44C2-80E8-332FAC4442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73508" y="136102"/>
            <a:ext cx="1083724" cy="1079751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CDC303E-EFB2-4D63-A8C4-42BB13FC16E4}"/>
              </a:ext>
            </a:extLst>
          </p:cNvPr>
          <p:cNvSpPr txBox="1"/>
          <p:nvPr/>
        </p:nvSpPr>
        <p:spPr>
          <a:xfrm>
            <a:off x="2048277" y="1626161"/>
            <a:ext cx="9267093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“la interdisciplinariedad no se refiere a simples relaciones entre disciplinas sino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interrelaciones que generan síntesis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, que parte de la existencia de sistemas complejos que genera  una forma de organización científica de trabajo integrado, donde el conocimiento se mueve en la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dialéctica entre disciplinariedad e interdisciplinariedad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, la primera como punto diferenciador y la segunda como totalidad”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(Salazar, 2001)</a:t>
            </a:r>
            <a:endParaRPr kumimoji="0" lang="es-MX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5" name="Picture 4" descr="17 ">
            <a:extLst>
              <a:ext uri="{FF2B5EF4-FFF2-40B4-BE49-F238E27FC236}">
                <a16:creationId xmlns:a16="http://schemas.microsoft.com/office/drawing/2014/main" id="{97A8322B-34B2-446B-A9A6-9512BBCBE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448" y="5172400"/>
            <a:ext cx="2888921" cy="1648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087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27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127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86883" y="741642"/>
            <a:ext cx="304800" cy="304800"/>
          </a:xfrm>
          <a:prstGeom prst="rect">
            <a:avLst/>
          </a:prstGeom>
        </p:spPr>
      </p:pic>
      <p:sp>
        <p:nvSpPr>
          <p:cNvPr id="2" name="Flèche vers le bas 4">
            <a:extLst>
              <a:ext uri="{FF2B5EF4-FFF2-40B4-BE49-F238E27FC236}">
                <a16:creationId xmlns:a16="http://schemas.microsoft.com/office/drawing/2014/main" id="{1E39441E-2A04-407C-8054-C69CA28FCF26}"/>
              </a:ext>
            </a:extLst>
          </p:cNvPr>
          <p:cNvSpPr/>
          <p:nvPr/>
        </p:nvSpPr>
        <p:spPr>
          <a:xfrm rot="2404957">
            <a:off x="3844794" y="1964584"/>
            <a:ext cx="381000" cy="611428"/>
          </a:xfrm>
          <a:prstGeom prst="downArrow">
            <a:avLst/>
          </a:prstGeom>
          <a:gradFill>
            <a:gsLst>
              <a:gs pos="24000">
                <a:schemeClr val="accent1">
                  <a:lumMod val="5000"/>
                  <a:lumOff val="95000"/>
                  <a:alpha val="81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Flèche vers le bas 5">
            <a:extLst>
              <a:ext uri="{FF2B5EF4-FFF2-40B4-BE49-F238E27FC236}">
                <a16:creationId xmlns:a16="http://schemas.microsoft.com/office/drawing/2014/main" id="{2D6E4D67-CB3A-4A72-BF84-1562A027A91C}"/>
              </a:ext>
            </a:extLst>
          </p:cNvPr>
          <p:cNvSpPr/>
          <p:nvPr/>
        </p:nvSpPr>
        <p:spPr>
          <a:xfrm rot="19222908">
            <a:off x="7755139" y="1953188"/>
            <a:ext cx="381000" cy="717596"/>
          </a:xfrm>
          <a:prstGeom prst="downArrow">
            <a:avLst/>
          </a:prstGeom>
          <a:gradFill>
            <a:gsLst>
              <a:gs pos="24000">
                <a:schemeClr val="accent1">
                  <a:lumMod val="5000"/>
                  <a:lumOff val="95000"/>
                  <a:alpha val="81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Rectangle à coins arrondis 7">
            <a:extLst>
              <a:ext uri="{FF2B5EF4-FFF2-40B4-BE49-F238E27FC236}">
                <a16:creationId xmlns:a16="http://schemas.microsoft.com/office/drawing/2014/main" id="{BCC0EBFD-40BE-4FF5-9A42-AB0AD2B27FBF}"/>
              </a:ext>
            </a:extLst>
          </p:cNvPr>
          <p:cNvSpPr/>
          <p:nvPr/>
        </p:nvSpPr>
        <p:spPr>
          <a:xfrm>
            <a:off x="7593647" y="2747310"/>
            <a:ext cx="4384431" cy="3048000"/>
          </a:xfrm>
          <a:prstGeom prst="roundRect">
            <a:avLst/>
          </a:prstGeom>
          <a:gradFill>
            <a:gsLst>
              <a:gs pos="24000">
                <a:schemeClr val="accent1">
                  <a:lumMod val="5000"/>
                  <a:lumOff val="95000"/>
                  <a:alpha val="81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Cooperación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:  forma de organización del trabajo científico que permite  establecer vínculos de participación conjunta de diferentes especialistas</a:t>
            </a:r>
            <a:endParaRPr kumimoji="0" lang="fr-C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</p:txBody>
      </p:sp>
      <p:sp>
        <p:nvSpPr>
          <p:cNvPr id="5" name="ZoneTexte 2">
            <a:extLst>
              <a:ext uri="{FF2B5EF4-FFF2-40B4-BE49-F238E27FC236}">
                <a16:creationId xmlns:a16="http://schemas.microsoft.com/office/drawing/2014/main" id="{260BD8D3-480C-4D3E-B5B4-53E1EDEEC3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4757" y="1451766"/>
            <a:ext cx="3519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altLang="es-MX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TIENE COMO FUNCIONES</a:t>
            </a:r>
            <a:endParaRPr kumimoji="0" lang="fr-CA" altLang="es-MX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</p:txBody>
      </p:sp>
      <p:sp>
        <p:nvSpPr>
          <p:cNvPr id="6" name="Rectangle à coins arrondis 1">
            <a:extLst>
              <a:ext uri="{FF2B5EF4-FFF2-40B4-BE49-F238E27FC236}">
                <a16:creationId xmlns:a16="http://schemas.microsoft.com/office/drawing/2014/main" id="{CB79B4E3-EACF-4222-9471-71DC707FCA5A}"/>
              </a:ext>
            </a:extLst>
          </p:cNvPr>
          <p:cNvSpPr/>
          <p:nvPr/>
        </p:nvSpPr>
        <p:spPr>
          <a:xfrm>
            <a:off x="980954" y="2747310"/>
            <a:ext cx="4019550" cy="3048000"/>
          </a:xfrm>
          <a:prstGeom prst="roundRect">
            <a:avLst/>
          </a:prstGeom>
          <a:gradFill>
            <a:gsLst>
              <a:gs pos="24000">
                <a:schemeClr val="accent1">
                  <a:lumMod val="5000"/>
                  <a:lumOff val="95000"/>
                  <a:alpha val="81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 Interrelación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: resultado de la articulación de las diferentes asignaturas dentro del proceso de investigación, teniendo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en cuenta todos sus componentes </a:t>
            </a:r>
            <a:endParaRPr kumimoji="0" lang="fr-C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D3B79D0-14E9-4930-87FD-679ADDB35F3F}"/>
              </a:ext>
            </a:extLst>
          </p:cNvPr>
          <p:cNvSpPr/>
          <p:nvPr/>
        </p:nvSpPr>
        <p:spPr>
          <a:xfrm>
            <a:off x="10076124" y="6259158"/>
            <a:ext cx="1699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(Salazar, 2001)</a:t>
            </a: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A2A13ADA-F778-4AB5-B038-735D24A3FD18}"/>
              </a:ext>
            </a:extLst>
          </p:cNvPr>
          <p:cNvSpPr/>
          <p:nvPr/>
        </p:nvSpPr>
        <p:spPr>
          <a:xfrm>
            <a:off x="1226954" y="702847"/>
            <a:ext cx="7784123" cy="48172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A53010">
                    <a:lumMod val="50000"/>
                  </a:srgbClr>
                </a:solidFill>
                <a:effectLst/>
                <a:uLnTx/>
                <a:uFillTx/>
                <a:latin typeface="Franklin Gothic Medium" panose="020B06030201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INTERDISCIPLINARIEDAD EN EL DISEÑO CURRICULAR</a:t>
            </a: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srgbClr val="A53010">
                  <a:lumMod val="50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9349E9CC-AE31-4219-8BF2-86906E2D1E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1968" y="354167"/>
            <a:ext cx="1083724" cy="107975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FBF2518-D447-4D6A-A6C9-D867E844C5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396" y="4567913"/>
            <a:ext cx="2323358" cy="2060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60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918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918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80568" y="211015"/>
            <a:ext cx="468923" cy="46892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099A4CBB-7EFB-4CDA-A973-983E39DA773F}"/>
              </a:ext>
            </a:extLst>
          </p:cNvPr>
          <p:cNvSpPr/>
          <p:nvPr/>
        </p:nvSpPr>
        <p:spPr>
          <a:xfrm>
            <a:off x="809808" y="35381"/>
            <a:ext cx="10572383" cy="594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Times New Roman" panose="02020603050405020304" pitchFamily="18" charset="0"/>
                <a:cs typeface="+mn-cs"/>
              </a:rPr>
              <a:t>La interdisciplinariedad da lugar a:</a:t>
            </a:r>
            <a:endParaRPr kumimoji="0" lang="es-MX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 panose="020B0603020102020204" pitchFamily="34" charset="0"/>
              <a:ea typeface="Times New Roman" panose="02020603050405020304" pitchFamily="18" charset="0"/>
              <a:cs typeface="+mn-cs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"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Times New Roman" panose="02020603050405020304" pitchFamily="18" charset="0"/>
                <a:cs typeface="+mn-cs"/>
              </a:rPr>
              <a:t>El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 panose="020B0603020102020204" pitchFamily="34" charset="0"/>
                <a:ea typeface="Times New Roman" panose="02020603050405020304" pitchFamily="18" charset="0"/>
                <a:cs typeface="+mn-cs"/>
              </a:rPr>
              <a:t>desarrollo de los especialistas y profesionales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Times New Roman" panose="02020603050405020304" pitchFamily="18" charset="0"/>
                <a:cs typeface="+mn-cs"/>
              </a:rPr>
              <a:t>que adecuan sus trabajos individuales al trabajo cooperado, con mentalidad flexible y de cambio.</a:t>
            </a:r>
            <a:endParaRPr kumimoji="0" lang="es-MX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 panose="020B0603020102020204" pitchFamily="34" charset="0"/>
              <a:ea typeface="Times New Roman" panose="02020603050405020304" pitchFamily="18" charset="0"/>
              <a:cs typeface="+mn-cs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"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Times New Roman" panose="02020603050405020304" pitchFamily="18" charset="0"/>
                <a:cs typeface="+mn-cs"/>
              </a:rPr>
              <a:t>La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 panose="020B0603020102020204" pitchFamily="34" charset="0"/>
                <a:ea typeface="Times New Roman" panose="02020603050405020304" pitchFamily="18" charset="0"/>
                <a:cs typeface="+mn-cs"/>
              </a:rPr>
              <a:t>madurez científica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Times New Roman" panose="02020603050405020304" pitchFamily="18" charset="0"/>
                <a:cs typeface="+mn-cs"/>
              </a:rPr>
              <a:t>de las disciplinas.</a:t>
            </a:r>
            <a:endParaRPr kumimoji="0" lang="es-MX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 panose="020B0603020102020204" pitchFamily="34" charset="0"/>
              <a:ea typeface="Times New Roman" panose="02020603050405020304" pitchFamily="18" charset="0"/>
              <a:cs typeface="+mn-cs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"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Times New Roman" panose="02020603050405020304" pitchFamily="18" charset="0"/>
                <a:cs typeface="+mn-cs"/>
              </a:rPr>
              <a:t>Una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 panose="020B0603020102020204" pitchFamily="34" charset="0"/>
                <a:ea typeface="Times New Roman" panose="02020603050405020304" pitchFamily="18" charset="0"/>
                <a:cs typeface="+mn-cs"/>
              </a:rPr>
              <a:t>metodología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Times New Roman" panose="02020603050405020304" pitchFamily="18" charset="0"/>
                <a:cs typeface="+mn-cs"/>
              </a:rPr>
              <a:t>que posibilita la interrelación entre las diferentes ciencias.</a:t>
            </a:r>
            <a:endParaRPr kumimoji="0" lang="es-MX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 panose="020B0603020102020204" pitchFamily="34" charset="0"/>
              <a:ea typeface="Times New Roman" panose="02020603050405020304" pitchFamily="18" charset="0"/>
              <a:cs typeface="+mn-cs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"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Times New Roman" panose="02020603050405020304" pitchFamily="18" charset="0"/>
                <a:cs typeface="+mn-cs"/>
              </a:rPr>
              <a:t>La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 panose="020B0603020102020204" pitchFamily="34" charset="0"/>
                <a:ea typeface="Times New Roman" panose="02020603050405020304" pitchFamily="18" charset="0"/>
                <a:cs typeface="+mn-cs"/>
              </a:rPr>
              <a:t>creación de contextos y espacios institucionales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Times New Roman" panose="02020603050405020304" pitchFamily="18" charset="0"/>
                <a:cs typeface="+mn-cs"/>
              </a:rPr>
              <a:t>apropiados para los fines planteados</a:t>
            </a:r>
            <a:endParaRPr kumimoji="0" lang="es-MX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 panose="020B0603020102020204" pitchFamily="34" charset="0"/>
              <a:ea typeface="Times New Roman" panose="02020603050405020304" pitchFamily="18" charset="0"/>
              <a:cs typeface="+mn-cs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"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Times New Roman" panose="02020603050405020304" pitchFamily="18" charset="0"/>
                <a:cs typeface="+mn-cs"/>
              </a:rPr>
              <a:t>Posibles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 panose="020B0603020102020204" pitchFamily="34" charset="0"/>
                <a:ea typeface="Times New Roman" panose="02020603050405020304" pitchFamily="18" charset="0"/>
                <a:cs typeface="+mn-cs"/>
              </a:rPr>
              <a:t>respuestas a los problemas complejos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Times New Roman" panose="02020603050405020304" pitchFamily="18" charset="0"/>
                <a:cs typeface="+mn-cs"/>
              </a:rPr>
              <a:t>(salud, medio ambiente y otros) que requieren de esfuerzos multilaterales e integrados para su solución</a:t>
            </a:r>
            <a:endParaRPr kumimoji="0" lang="es-MX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 panose="020B0603020102020204" pitchFamily="34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71236DC-0CFC-4CF0-A973-67CD7BC045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30320" y="89210"/>
            <a:ext cx="969421" cy="96586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6F7C47F-4948-4AB7-9C6F-C3B84FA6A1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938" y="5369170"/>
            <a:ext cx="3130062" cy="141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888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25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25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79259" y="1011347"/>
            <a:ext cx="398929" cy="398929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FB2C053F-8356-496B-A91B-FBAE0676C5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1108" y="136102"/>
            <a:ext cx="1236124" cy="1231592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C9F5CE6-CA28-4585-992B-FCD68F29EE8D}"/>
              </a:ext>
            </a:extLst>
          </p:cNvPr>
          <p:cNvSpPr txBox="1"/>
          <p:nvPr/>
        </p:nvSpPr>
        <p:spPr>
          <a:xfrm>
            <a:off x="1078522" y="1920728"/>
            <a:ext cx="10034955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¿El enfoque por competencias responde a la globalización o a la interdisciplinariedad?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¿La teoría Vigoskiana está a tono con las exigencias actuales?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¿ Qué de positivo podemos extraer de la globalización como proceso?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 ¿Cómo asumir la interdisciplinariedad de manera que sea una verdadera respuesta a las demandas actuales?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7F2ED80E-A4E2-4AAB-94C7-00D79D3B8AEE}"/>
              </a:ext>
            </a:extLst>
          </p:cNvPr>
          <p:cNvSpPr/>
          <p:nvPr/>
        </p:nvSpPr>
        <p:spPr>
          <a:xfrm>
            <a:off x="1883448" y="926121"/>
            <a:ext cx="3145754" cy="48172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A53010">
                    <a:lumMod val="50000"/>
                  </a:srgbClr>
                </a:solidFill>
                <a:effectLst/>
                <a:uLnTx/>
                <a:uFillTx/>
                <a:latin typeface="Franklin Gothic Medium" panose="020B06030201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PARA  REFLEXIONAR</a:t>
            </a: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srgbClr val="A53010">
                  <a:lumMod val="50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7" name="Picture 4" descr="65">
            <a:extLst>
              <a:ext uri="{FF2B5EF4-FFF2-40B4-BE49-F238E27FC236}">
                <a16:creationId xmlns:a16="http://schemas.microsoft.com/office/drawing/2014/main" id="{1C0155B3-3491-4E26-8051-778786618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738" y="136102"/>
            <a:ext cx="2856186" cy="1784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499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54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54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58811" y="312195"/>
            <a:ext cx="202916" cy="2029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426F05-3097-4E1D-B75B-EFB3C8EA62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6586" y="104101"/>
            <a:ext cx="990282" cy="822021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DB02A152-D640-4556-95AA-95182105C38D}"/>
              </a:ext>
            </a:extLst>
          </p:cNvPr>
          <p:cNvSpPr/>
          <p:nvPr/>
        </p:nvSpPr>
        <p:spPr>
          <a:xfrm>
            <a:off x="1641230" y="923699"/>
            <a:ext cx="9111604" cy="5010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“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La pandemia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le ha dado un mayor significado a la educación, la que debe ser orientada y pensada para los jóvenes que habrán de enfrentar los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desafíos de la </a:t>
            </a: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década 2030</a:t>
            </a: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Esto exige una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metodología pedagógica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capaz de activar el pensamiento crítico, despertar la creatividad y la originalidad, solucionar problemas complejos, tener flexibilidad cognitiva, valorar la inteligencia emocional y el trabajo en equipo, aprender a lidiar con opiniones y comportamientos diversos, y saber tomar </a:t>
            </a: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decisiones sin imposiciones autoritarias”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99010FD-C720-4540-B4EB-E63DB526F29D}"/>
              </a:ext>
            </a:extLst>
          </p:cNvPr>
          <p:cNvSpPr txBox="1"/>
          <p:nvPr/>
        </p:nvSpPr>
        <p:spPr>
          <a:xfrm>
            <a:off x="9401907" y="6156293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(</a:t>
            </a:r>
            <a:r>
              <a:rPr kumimoji="0" lang="es-E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Betto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, 2021, p. 4)</a:t>
            </a:r>
            <a:endParaRPr kumimoji="0" lang="es-MX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9162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35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24821BEE-41BB-478D-9F94-BE407259457F}"/>
              </a:ext>
            </a:extLst>
          </p:cNvPr>
          <p:cNvSpPr/>
          <p:nvPr/>
        </p:nvSpPr>
        <p:spPr>
          <a:xfrm>
            <a:off x="1875692" y="325685"/>
            <a:ext cx="5437169" cy="49583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A53010">
                    <a:lumMod val="50000"/>
                  </a:srgbClr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REFERENCIAS BIBLIOGRÁFICAS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F73FBBE0-15B7-4BD2-BDC6-C8E8F817A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1077" y="0"/>
            <a:ext cx="1060621" cy="844969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8039708B-CD0D-461A-A9FF-874AD97EF3C8}"/>
              </a:ext>
            </a:extLst>
          </p:cNvPr>
          <p:cNvSpPr/>
          <p:nvPr/>
        </p:nvSpPr>
        <p:spPr>
          <a:xfrm>
            <a:off x="1441938" y="884640"/>
            <a:ext cx="10579760" cy="6560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MX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DFont+F1"/>
                <a:ea typeface="+mn-ea"/>
                <a:cs typeface="+mn-cs"/>
              </a:rPr>
              <a:t>Betto</a:t>
            </a: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DFont+F1"/>
                <a:ea typeface="+mn-ea"/>
                <a:cs typeface="+mn-cs"/>
              </a:rPr>
              <a:t>, F. (2021) </a:t>
            </a:r>
            <a:r>
              <a:rPr kumimoji="0" lang="es-E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DFont+F1"/>
                <a:ea typeface="+mn-ea"/>
                <a:cs typeface="+mn-cs"/>
              </a:rPr>
              <a:t>Conferencia virtual en el Congreso Pedagogía 2021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DFont+F1"/>
                <a:ea typeface="+mn-ea"/>
                <a:cs typeface="+mn-cs"/>
              </a:rPr>
              <a:t> . 03 de febrero. </a:t>
            </a: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DFont+F1"/>
                <a:ea typeface="+mn-ea"/>
                <a:cs typeface="+mn-cs"/>
              </a:rPr>
              <a:t>La Habana, Cuba.</a:t>
            </a:r>
            <a:endParaRPr kumimoji="0" lang="es-MX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Corado, R. ( 2017-2018). </a:t>
            </a:r>
            <a:r>
              <a:rPr kumimoji="0" lang="es-E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El currículo oculto y la globalización desde la perspectiva de la educación superior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.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 Debates en Evaluación y Currículum/Congreso Internacional de Educación Currículum 2017 /Año 3, No. 3/ Septiembre de 2017 a Agosto </a:t>
            </a: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de 2018.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Chaves, J. A. (S/A). </a:t>
            </a:r>
            <a:r>
              <a:rPr kumimoji="0" lang="es-E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Apuntes para el examen estatal de didáctica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. ICCP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Freire, J. L.,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Páez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, M. C.,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Núñez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, M., 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Narváez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, M. Infante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, R. (2018). </a:t>
            </a:r>
            <a:r>
              <a:rPr kumimoji="0" lang="es-E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El diseño curricular, una herramienta para el logro educativo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.</a:t>
            </a: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Revista de Comunicación de 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la SEECI, 45, 75-86. doi: 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  <a:hlinkClick r:id="rId3"/>
              </a:rPr>
              <a:t>http://doi.org/10.15198/seeci.2018.45.75-86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 Recuperado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  <a:hlinkClick r:id="rId4"/>
              </a:rPr>
              <a:t>http://www.seeci.net/revista/index.php/seeci/article/view/466</a:t>
            </a:r>
            <a:endParaRPr kumimoji="0" lang="es-MX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Huerta , Penadillo y </a:t>
            </a:r>
            <a:r>
              <a:rPr kumimoji="0" lang="es-E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Kaqui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 (2017). </a:t>
            </a:r>
            <a:r>
              <a:rPr kumimoji="0" lang="es-E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Construcción del currículo universitario con enfoque por competencias.  Una experiencia participativa de 24 carreras profesionales de la UNASAM. </a:t>
            </a: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 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Revista Iberoamericana de Educación ,vol. 74, pp. 83-106. 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Jacques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Hallak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s-E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//www.unesco.org/iiep. 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Miguel, J.A. (2020) </a:t>
            </a:r>
            <a:r>
              <a:rPr kumimoji="0" lang="es-ES" sz="1800" b="1" i="1" u="none" strike="noStrike" kern="18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educación superior en tiempos de pandemia: una visión desde dentro del proceso formativo</a:t>
            </a:r>
            <a:r>
              <a:rPr kumimoji="0" lang="es-ES" sz="1800" b="0" i="1" u="none" strike="noStrike" kern="18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Revista Latinoamericana de Estudios Educativos (México), vol.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Especial.</a:t>
            </a:r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s-MX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630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D033E837-98F3-4AE0-A935-F78AB110467A}"/>
              </a:ext>
            </a:extLst>
          </p:cNvPr>
          <p:cNvSpPr/>
          <p:nvPr/>
        </p:nvSpPr>
        <p:spPr>
          <a:xfrm>
            <a:off x="1922584" y="534305"/>
            <a:ext cx="5437169" cy="49583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A53010">
                    <a:lumMod val="50000"/>
                  </a:srgbClr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REFERENCIAS BIBLIOGRÁFICAS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3F7457C7-9C6D-48E5-B78B-323D8C0DD4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1077" y="0"/>
            <a:ext cx="1060621" cy="844969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8970B5B6-DCC2-45E7-9AE9-7B6EFC1F07D1}"/>
              </a:ext>
            </a:extLst>
          </p:cNvPr>
          <p:cNvSpPr/>
          <p:nvPr/>
        </p:nvSpPr>
        <p:spPr>
          <a:xfrm>
            <a:off x="4149970" y="4188468"/>
            <a:ext cx="6096000" cy="4971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 </a:t>
            </a: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C07AA4D4-1A85-4EE6-ACB9-10DE24E28733}"/>
              </a:ext>
            </a:extLst>
          </p:cNvPr>
          <p:cNvSpPr/>
          <p:nvPr/>
        </p:nvSpPr>
        <p:spPr>
          <a:xfrm>
            <a:off x="1441938" y="1123492"/>
            <a:ext cx="9519139" cy="5350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Neil, R. (2016).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Impacts of ICT on the Pedagogic Discourse in the Interactive Project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. Technology, Pedagogy and Education , 25 (1), 1-18.</a:t>
            </a:r>
            <a:endParaRPr kumimoji="0" lang="es-E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E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OIE-UNESCO ( 2017)</a:t>
            </a: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 </a:t>
            </a:r>
            <a:r>
              <a:rPr kumimoji="0" lang="es-E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Herramientas de Formación para el Desarrollo Curricular: Una caja de recursos </a:t>
            </a:r>
            <a:r>
              <a:rPr kumimoji="0" lang="es-E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© Oficina Internacional de Educación UNESCO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Sosa, M. (2015). </a:t>
            </a:r>
            <a:r>
              <a:rPr kumimoji="0" lang="es-MX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Recorrido de las políticas Educativas TIC</a:t>
            </a: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. Ventana </a:t>
            </a:r>
            <a:r>
              <a:rPr kumimoji="0" lang="es-MX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Informatica</a:t>
            </a: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 , 1-18.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Tobón S. (2013). </a:t>
            </a:r>
            <a:r>
              <a:rPr kumimoji="0" lang="es-E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Formación Integral y Competencias</a:t>
            </a:r>
            <a:r>
              <a:rPr kumimoji="0" lang="es-E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. 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Bogotá, Colombia: Eco Ediciones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UNESCO; </a:t>
            </a: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www.cepal.org/.../6011-aporte-naciones-unidas-</a:t>
            </a:r>
            <a:endParaRPr kumimoji="0" lang="es-MX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Valdés, M. (2019) </a:t>
            </a:r>
            <a:r>
              <a:rPr kumimoji="0" lang="es-E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Internacionalización del currículo universitario virtual en el contexto de la globalización. </a:t>
            </a:r>
            <a:r>
              <a:rPr kumimoji="0" lang="es-MX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Telos</a:t>
            </a: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. Revista de Estudios Interdisciplinarios en Ciencias Sociales. Vol.21(3):754-775.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s-E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13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CustomShape 1"/>
          <p:cNvSpPr/>
          <p:nvPr/>
        </p:nvSpPr>
        <p:spPr>
          <a:xfrm>
            <a:off x="1519200" y="904320"/>
            <a:ext cx="10502280" cy="69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5480">
              <a:lnSpc>
                <a:spcPct val="15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es-US" sz="2000" b="0" strike="noStrike" spc="-1">
                <a:solidFill>
                  <a:srgbClr val="000000"/>
                </a:solidFill>
                <a:latin typeface="Franklin Gothic Medium"/>
              </a:rPr>
              <a:t>Addine, F.(1999). </a:t>
            </a:r>
            <a:r>
              <a:rPr lang="es-US" sz="2000" b="1" i="1" strike="noStrike" spc="-1">
                <a:solidFill>
                  <a:srgbClr val="000000"/>
                </a:solidFill>
                <a:latin typeface="Franklin Gothic Medium"/>
              </a:rPr>
              <a:t>Didáctica y currículo. Análisis de una experiencia</a:t>
            </a:r>
            <a:r>
              <a:rPr lang="es-US" sz="2000" b="0" strike="noStrike" spc="-1">
                <a:solidFill>
                  <a:srgbClr val="000000"/>
                </a:solidFill>
                <a:latin typeface="Franklin Gothic Medium"/>
              </a:rPr>
              <a:t>. E. Bioestadísticas. Potosí. Bolivia.</a:t>
            </a:r>
            <a:endParaRPr lang="es-US" sz="2000" b="0" strike="noStrike" spc="-1">
              <a:latin typeface="Arial"/>
            </a:endParaRPr>
          </a:p>
          <a:p>
            <a:pPr marL="285840" indent="-285480">
              <a:lnSpc>
                <a:spcPct val="15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es-US" sz="2000" b="0" strike="noStrike" spc="-1">
                <a:solidFill>
                  <a:srgbClr val="000000"/>
                </a:solidFill>
                <a:latin typeface="Franklin Gothic Medium"/>
              </a:rPr>
              <a:t>Addine F, Martínez M. y Lima S. (2006). </a:t>
            </a:r>
            <a:r>
              <a:rPr lang="es-US" sz="2000" b="1" i="1" strike="noStrike" spc="-1">
                <a:solidFill>
                  <a:srgbClr val="000000"/>
                </a:solidFill>
                <a:latin typeface="Franklin Gothic Medium"/>
              </a:rPr>
              <a:t>Maestría en Educación</a:t>
            </a:r>
            <a:r>
              <a:rPr lang="es-US" sz="2000" b="0" strike="noStrike" spc="-1">
                <a:solidFill>
                  <a:srgbClr val="000000"/>
                </a:solidFill>
                <a:latin typeface="Franklin Gothic Medium"/>
              </a:rPr>
              <a:t>. Materiales de introducción al estudio de la maestría. Caracas, Venezuela: Imprenta universitaria.</a:t>
            </a:r>
            <a:endParaRPr lang="es-US" sz="2000" b="0" strike="noStrike" spc="-1">
              <a:latin typeface="Arial"/>
            </a:endParaRPr>
          </a:p>
          <a:p>
            <a:pPr marL="285840" indent="-285480">
              <a:lnSpc>
                <a:spcPct val="15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es-US" sz="2000" b="0" strike="noStrike" spc="-1">
                <a:solidFill>
                  <a:srgbClr val="000000"/>
                </a:solidFill>
                <a:latin typeface="Franklin Gothic Medium"/>
              </a:rPr>
              <a:t>Álvarez, R. M. (1997). </a:t>
            </a:r>
            <a:r>
              <a:rPr lang="es-US" sz="2000" b="1" i="1" strike="noStrike" spc="-1">
                <a:solidFill>
                  <a:srgbClr val="000000"/>
                </a:solidFill>
                <a:latin typeface="Franklin Gothic Medium"/>
              </a:rPr>
              <a:t>Hacia un currículo integral y contextualizado</a:t>
            </a:r>
            <a:r>
              <a:rPr lang="es-US" sz="2000" b="0" i="1" strike="noStrike" spc="-1">
                <a:solidFill>
                  <a:srgbClr val="000000"/>
                </a:solidFill>
                <a:latin typeface="Franklin Gothic Medium"/>
              </a:rPr>
              <a:t>. </a:t>
            </a:r>
            <a:r>
              <a:rPr lang="es-US" sz="2000" b="0" strike="noStrike" spc="-1">
                <a:solidFill>
                  <a:srgbClr val="000000"/>
                </a:solidFill>
                <a:latin typeface="Franklin Gothic Medium"/>
              </a:rPr>
              <a:t>La Habana:</a:t>
            </a:r>
            <a:endParaRPr lang="es-US" sz="2000" b="0" strike="noStrike" spc="-1"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es-US" sz="2000" b="0" strike="noStrike" spc="-1">
                <a:solidFill>
                  <a:srgbClr val="000000"/>
                </a:solidFill>
                <a:latin typeface="Franklin Gothic Medium"/>
              </a:rPr>
              <a:t>      Ediciones Academia</a:t>
            </a:r>
            <a:endParaRPr lang="es-US" sz="2000" b="0" strike="noStrike" spc="-1">
              <a:latin typeface="Arial"/>
            </a:endParaRPr>
          </a:p>
          <a:p>
            <a:pPr marL="343080" indent="-342720">
              <a:lnSpc>
                <a:spcPct val="15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es-US" sz="2000" b="0" strike="noStrike" spc="-1">
                <a:solidFill>
                  <a:srgbClr val="000000"/>
                </a:solidFill>
                <a:latin typeface="Franklin Gothic Medium"/>
              </a:rPr>
              <a:t>Castellanos, B. (2000). </a:t>
            </a:r>
            <a:r>
              <a:rPr lang="es-US" sz="2000" b="1" i="1" strike="noStrike" spc="-1">
                <a:solidFill>
                  <a:srgbClr val="000000"/>
                </a:solidFill>
                <a:latin typeface="Franklin Gothic Medium"/>
              </a:rPr>
              <a:t>Taller de problemas actuales de la investigación educativa</a:t>
            </a:r>
            <a:r>
              <a:rPr lang="es-US" sz="2000" b="0" i="1" strike="noStrike" spc="-1">
                <a:solidFill>
                  <a:srgbClr val="000000"/>
                </a:solidFill>
                <a:latin typeface="Franklin Gothic Medium"/>
              </a:rPr>
              <a:t>. </a:t>
            </a:r>
            <a:r>
              <a:rPr lang="es-US" sz="2000" b="0" strike="noStrike" spc="-1">
                <a:solidFill>
                  <a:srgbClr val="000000"/>
                </a:solidFill>
                <a:latin typeface="Franklin Gothic Medium"/>
              </a:rPr>
              <a:t>Materiales de apoyo y apuntes para la construcción de un ECRO acerca de la investigación educativa</a:t>
            </a:r>
            <a:r>
              <a:rPr lang="es-US" sz="2000" b="0" i="1" strike="noStrike" spc="-1">
                <a:solidFill>
                  <a:srgbClr val="000000"/>
                </a:solidFill>
                <a:latin typeface="Franklin Gothic Medium"/>
              </a:rPr>
              <a:t>. </a:t>
            </a:r>
            <a:r>
              <a:rPr lang="es-US" sz="2000" b="0" strike="noStrike" spc="-1">
                <a:solidFill>
                  <a:srgbClr val="000000"/>
                </a:solidFill>
                <a:latin typeface="Franklin Gothic Medium"/>
              </a:rPr>
              <a:t>Soporte digital</a:t>
            </a:r>
            <a:endParaRPr lang="es-US" sz="2000" b="0" strike="noStrike" spc="-1">
              <a:latin typeface="Arial"/>
            </a:endParaRPr>
          </a:p>
          <a:p>
            <a:pPr marL="343080" indent="-342720">
              <a:lnSpc>
                <a:spcPct val="15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es-US" sz="2000" b="0" strike="noStrike" spc="-1">
                <a:solidFill>
                  <a:srgbClr val="000000"/>
                </a:solidFill>
                <a:latin typeface="Franklin Gothic Medium"/>
              </a:rPr>
              <a:t>Corado, R. ( 2017-2018). </a:t>
            </a:r>
            <a:r>
              <a:rPr lang="es-US" sz="2000" b="1" i="1" strike="noStrike" spc="-1">
                <a:solidFill>
                  <a:srgbClr val="000000"/>
                </a:solidFill>
                <a:latin typeface="Franklin Gothic Medium"/>
              </a:rPr>
              <a:t>El currículo oculto y la globalización desde la perspectiva de la educación superior</a:t>
            </a:r>
            <a:r>
              <a:rPr lang="es-US" sz="2000" b="1" strike="noStrike" spc="-1">
                <a:solidFill>
                  <a:srgbClr val="000000"/>
                </a:solidFill>
                <a:latin typeface="Franklin Gothic Medium"/>
              </a:rPr>
              <a:t>. </a:t>
            </a:r>
            <a:r>
              <a:rPr lang="es-US" sz="2000" b="0" strike="noStrike" spc="-1">
                <a:solidFill>
                  <a:srgbClr val="000000"/>
                </a:solidFill>
                <a:latin typeface="Franklin Gothic Medium"/>
              </a:rPr>
              <a:t>Debates en Evaluación y Currículum/Congreso Internacional de Educación Currículum 2017 /Año 3, No. 3/ Septiembre de 2017 a Agosto de 2018.</a:t>
            </a:r>
            <a:endParaRPr lang="es-US" sz="2000" b="0" strike="noStrike" spc="-1">
              <a:latin typeface="Arial"/>
            </a:endParaRPr>
          </a:p>
        </p:txBody>
      </p:sp>
      <p:sp>
        <p:nvSpPr>
          <p:cNvPr id="299" name="CustomShape 2"/>
          <p:cNvSpPr/>
          <p:nvPr/>
        </p:nvSpPr>
        <p:spPr>
          <a:xfrm>
            <a:off x="1793520" y="174600"/>
            <a:ext cx="5436720" cy="495360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 w="38160" cap="rnd">
            <a:solidFill>
              <a:schemeClr val="accent1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US" sz="2800" b="1" strike="noStrike" spc="-1">
                <a:solidFill>
                  <a:srgbClr val="521808"/>
                </a:solidFill>
                <a:latin typeface="Franklin Gothic Medium"/>
              </a:rPr>
              <a:t>REFERENCIAS BIBLIOGRÁFICAS</a:t>
            </a:r>
            <a:endParaRPr lang="es-US" sz="2800" b="0" strike="noStrike" spc="-1">
              <a:latin typeface="Arial"/>
            </a:endParaRPr>
          </a:p>
        </p:txBody>
      </p:sp>
      <p:pic>
        <p:nvPicPr>
          <p:cNvPr id="300" name="Picture 4"/>
          <p:cNvPicPr/>
          <p:nvPr/>
        </p:nvPicPr>
        <p:blipFill>
          <a:blip r:embed="rId2"/>
          <a:stretch/>
        </p:blipFill>
        <p:spPr>
          <a:xfrm>
            <a:off x="10960920" y="0"/>
            <a:ext cx="1060200" cy="844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 additive="repl">
                                        <p:cTn id="7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repl">
                                        <p:cTn id="11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CustomShape 1"/>
          <p:cNvSpPr/>
          <p:nvPr/>
        </p:nvSpPr>
        <p:spPr>
          <a:xfrm>
            <a:off x="1840680" y="271080"/>
            <a:ext cx="5436720" cy="495360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 w="38160" cap="rnd">
            <a:solidFill>
              <a:schemeClr val="accent1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US" sz="2800" b="1" strike="noStrike" spc="-1">
                <a:solidFill>
                  <a:srgbClr val="521808"/>
                </a:solidFill>
                <a:latin typeface="Franklin Gothic Medium"/>
              </a:rPr>
              <a:t>REFERENCIAS BIBLIOGRÁFICAS</a:t>
            </a:r>
            <a:endParaRPr lang="es-US" sz="2800" b="0" strike="noStrike" spc="-1">
              <a:latin typeface="Arial"/>
            </a:endParaRPr>
          </a:p>
        </p:txBody>
      </p:sp>
      <p:pic>
        <p:nvPicPr>
          <p:cNvPr id="302" name="Picture 4"/>
          <p:cNvPicPr/>
          <p:nvPr/>
        </p:nvPicPr>
        <p:blipFill>
          <a:blip r:embed="rId2"/>
          <a:stretch/>
        </p:blipFill>
        <p:spPr>
          <a:xfrm>
            <a:off x="11181960" y="0"/>
            <a:ext cx="839520" cy="668880"/>
          </a:xfrm>
          <a:prstGeom prst="rect">
            <a:avLst/>
          </a:prstGeom>
          <a:ln>
            <a:noFill/>
          </a:ln>
        </p:spPr>
      </p:pic>
      <p:sp>
        <p:nvSpPr>
          <p:cNvPr id="303" name="CustomShape 2"/>
          <p:cNvSpPr/>
          <p:nvPr/>
        </p:nvSpPr>
        <p:spPr>
          <a:xfrm>
            <a:off x="1184040" y="833040"/>
            <a:ext cx="11230200" cy="7862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43080" indent="-342720">
              <a:lnSpc>
                <a:spcPct val="15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es-US" sz="2000" b="0" strike="noStrike" spc="-1">
                <a:solidFill>
                  <a:srgbClr val="000000"/>
                </a:solidFill>
                <a:latin typeface="Franklin Gothic Medium"/>
              </a:rPr>
              <a:t>Delors, J. (1996). </a:t>
            </a:r>
            <a:r>
              <a:rPr lang="es-US" sz="2000" b="1" i="1" strike="noStrike" spc="-1">
                <a:solidFill>
                  <a:srgbClr val="000000"/>
                </a:solidFill>
                <a:latin typeface="Franklin Gothic Medium"/>
              </a:rPr>
              <a:t>La educación encierra un tesoro. Informe a la Unesco de la Comisión internacional sobre la educación para el siglo XXI</a:t>
            </a:r>
            <a:r>
              <a:rPr lang="es-US" sz="2000" b="0" strike="noStrike" spc="-1">
                <a:solidFill>
                  <a:srgbClr val="000000"/>
                </a:solidFill>
                <a:latin typeface="Franklin Gothic Medium"/>
              </a:rPr>
              <a:t>. Madrid: Santillana/Unesco.</a:t>
            </a:r>
            <a:endParaRPr lang="es-US" sz="2000" b="0" strike="noStrike" spc="-1">
              <a:latin typeface="Arial"/>
            </a:endParaRPr>
          </a:p>
          <a:p>
            <a:pPr marL="285840" indent="-285480">
              <a:lnSpc>
                <a:spcPct val="15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es-US" sz="2000" b="0" strike="noStrike" spc="-1">
                <a:solidFill>
                  <a:srgbClr val="000000"/>
                </a:solidFill>
                <a:latin typeface="Franklin Gothic Medium"/>
              </a:rPr>
              <a:t>Fernández A. (2013) </a:t>
            </a:r>
            <a:r>
              <a:rPr lang="es-US" sz="2000" b="1" i="1" strike="noStrike" spc="-1">
                <a:solidFill>
                  <a:srgbClr val="000000"/>
                </a:solidFill>
                <a:latin typeface="Franklin Gothic Medium"/>
              </a:rPr>
              <a:t>THE DEFINITION OF CURRICULUM</a:t>
            </a:r>
            <a:r>
              <a:rPr lang="es-US" sz="2000" b="0" strike="noStrike" spc="-1">
                <a:solidFill>
                  <a:srgbClr val="000000"/>
                </a:solidFill>
                <a:latin typeface="Franklin Gothic Medium"/>
              </a:rPr>
              <a:t>. </a:t>
            </a:r>
            <a:r>
              <a:rPr lang="es-US" sz="2000" b="0" i="1" strike="noStrike" spc="-1">
                <a:solidFill>
                  <a:srgbClr val="000000"/>
                </a:solidFill>
                <a:latin typeface="Franklin Gothic Medium"/>
              </a:rPr>
              <a:t>Dictionaries and Experts</a:t>
            </a:r>
            <a:endParaRPr lang="es-US" sz="2000" b="0" strike="noStrike" spc="-1">
              <a:latin typeface="Arial"/>
            </a:endParaRPr>
          </a:p>
          <a:p>
            <a:pPr marL="285840" indent="-285480">
              <a:lnSpc>
                <a:spcPct val="15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es-US" sz="2000" b="0" i="1" strike="noStrike" spc="-1">
                <a:solidFill>
                  <a:srgbClr val="000000"/>
                </a:solidFill>
                <a:latin typeface="Franklin Gothic Medium"/>
              </a:rPr>
              <a:t>Martí, J. (1883). </a:t>
            </a:r>
            <a:r>
              <a:rPr lang="es-US" sz="2000" b="1" strike="noStrike" spc="-1">
                <a:solidFill>
                  <a:srgbClr val="000000"/>
                </a:solidFill>
                <a:latin typeface="Franklin Gothic Medium"/>
              </a:rPr>
              <a:t>La América, Nueva York</a:t>
            </a:r>
            <a:r>
              <a:rPr lang="es-US" sz="2000" b="0" i="1" strike="noStrike" spc="-1">
                <a:solidFill>
                  <a:srgbClr val="000000"/>
                </a:solidFill>
                <a:latin typeface="Franklin Gothic Medium"/>
              </a:rPr>
              <a:t>. Agosto, Tomo 8 </a:t>
            </a:r>
            <a:endParaRPr lang="es-US" sz="2000" b="0" strike="noStrike" spc="-1">
              <a:latin typeface="Arial"/>
            </a:endParaRPr>
          </a:p>
          <a:p>
            <a:pPr marL="285840" indent="-285480">
              <a:lnSpc>
                <a:spcPct val="15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es-US" sz="2000" b="0" i="1" strike="noStrike" spc="-1">
                <a:solidFill>
                  <a:srgbClr val="000000"/>
                </a:solidFill>
                <a:latin typeface="Franklin Gothic Medium"/>
              </a:rPr>
              <a:t>Martí, J. (1895</a:t>
            </a:r>
            <a:r>
              <a:rPr lang="es-US" sz="2000" b="1" i="1" strike="noStrike" spc="-1">
                <a:solidFill>
                  <a:srgbClr val="000000"/>
                </a:solidFill>
                <a:latin typeface="Franklin Gothic Medium"/>
              </a:rPr>
              <a:t>) Carta a María Mantilla</a:t>
            </a:r>
            <a:r>
              <a:rPr lang="es-US" sz="2000" b="0" i="1" strike="noStrike" spc="-1">
                <a:solidFill>
                  <a:srgbClr val="000000"/>
                </a:solidFill>
                <a:latin typeface="Franklin Gothic Medium"/>
              </a:rPr>
              <a:t>. Epistolario, Tomo 5</a:t>
            </a:r>
            <a:endParaRPr lang="es-US" sz="2000" b="0" strike="noStrike" spc="-1">
              <a:latin typeface="Arial"/>
            </a:endParaRPr>
          </a:p>
          <a:p>
            <a:pPr marL="285840" indent="-285480">
              <a:lnSpc>
                <a:spcPct val="15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es-US" sz="2000" b="0" strike="noStrike" spc="-1">
                <a:solidFill>
                  <a:srgbClr val="000000"/>
                </a:solidFill>
                <a:latin typeface="Franklin Gothic Medium"/>
              </a:rPr>
              <a:t>Naciones Unidas (2018). </a:t>
            </a:r>
            <a:r>
              <a:rPr lang="es-US" sz="2000" b="1" i="1" strike="noStrike" spc="-1">
                <a:solidFill>
                  <a:srgbClr val="000000"/>
                </a:solidFill>
                <a:latin typeface="Franklin Gothic Medium"/>
              </a:rPr>
              <a:t>La Agenda 2030 y los Objetivos de Desarrollo Sostenible: una oportunidad para América Latina y el Caribe </a:t>
            </a:r>
            <a:r>
              <a:rPr lang="es-US" sz="2000" b="0" strike="noStrike" spc="-1">
                <a:solidFill>
                  <a:srgbClr val="000000"/>
                </a:solidFill>
                <a:latin typeface="Franklin Gothic Medium"/>
              </a:rPr>
              <a:t>(LC/G.2681-P/Rev.3), Santiago.</a:t>
            </a:r>
            <a:endParaRPr lang="es-US" sz="2000" b="0" strike="noStrike" spc="-1">
              <a:latin typeface="Arial"/>
            </a:endParaRPr>
          </a:p>
          <a:p>
            <a:pPr marL="285840" indent="-285480">
              <a:lnSpc>
                <a:spcPct val="15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es-US" sz="2000" b="0" strike="noStrike" spc="-1">
                <a:solidFill>
                  <a:srgbClr val="000000"/>
                </a:solidFill>
                <a:latin typeface="Franklin Gothic Medium"/>
              </a:rPr>
              <a:t>Perilla, J. S. A. (2018). </a:t>
            </a:r>
            <a:r>
              <a:rPr lang="es-US" sz="2000" b="1" i="1" strike="noStrike" spc="-1">
                <a:solidFill>
                  <a:srgbClr val="000000"/>
                </a:solidFill>
                <a:latin typeface="Franklin Gothic Medium"/>
              </a:rPr>
              <a:t>Diseño curricular y transformación de contextos educativos desde experiencias concretas Secretaría de Educación del Distrito</a:t>
            </a:r>
            <a:r>
              <a:rPr lang="es-US" sz="2000" b="0" strike="noStrike" spc="-1">
                <a:solidFill>
                  <a:srgbClr val="000000"/>
                </a:solidFill>
                <a:latin typeface="Franklin Gothic Medium"/>
              </a:rPr>
              <a:t>. Bogotá. </a:t>
            </a:r>
            <a:endParaRPr lang="es-US" sz="2000" b="0" strike="noStrike" spc="-1">
              <a:latin typeface="Arial"/>
            </a:endParaRPr>
          </a:p>
          <a:p>
            <a:pPr marL="285840" indent="-285480">
              <a:lnSpc>
                <a:spcPct val="15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es-US" sz="2000" b="0" strike="noStrike" spc="-1">
                <a:solidFill>
                  <a:srgbClr val="000000"/>
                </a:solidFill>
                <a:latin typeface="Franklin Gothic Medium"/>
              </a:rPr>
              <a:t>Sarmiento, P. y Tovar, M.C. (2007).</a:t>
            </a:r>
            <a:r>
              <a:rPr lang="es-US" sz="2000" b="1" i="1" strike="noStrike" spc="-1">
                <a:solidFill>
                  <a:srgbClr val="000000"/>
                </a:solidFill>
                <a:latin typeface="Franklin Gothic Medium"/>
              </a:rPr>
              <a:t> El análisis documental en el diseño curricular: un desafío para los docentes.</a:t>
            </a:r>
            <a:r>
              <a:rPr lang="es-US" sz="2000" b="0" strike="noStrike" spc="-1">
                <a:solidFill>
                  <a:srgbClr val="000000"/>
                </a:solidFill>
                <a:latin typeface="Franklin Gothic Medium"/>
              </a:rPr>
              <a:t> </a:t>
            </a:r>
            <a:r>
              <a:rPr lang="es-US" sz="2000" b="0" i="1" strike="noStrike" spc="-1">
                <a:solidFill>
                  <a:srgbClr val="000000"/>
                </a:solidFill>
                <a:latin typeface="Franklin Gothic Medium"/>
              </a:rPr>
              <a:t>Colombia Médica, 38</a:t>
            </a:r>
            <a:r>
              <a:rPr lang="es-US" sz="2000" b="0" strike="noStrike" spc="-1">
                <a:solidFill>
                  <a:srgbClr val="000000"/>
                </a:solidFill>
                <a:latin typeface="Franklin Gothic Medium"/>
              </a:rPr>
              <a:t>(4), 54-63</a:t>
            </a:r>
            <a:endParaRPr lang="es-US" sz="2000" b="0" strike="noStrike" spc="-1">
              <a:latin typeface="Arial"/>
            </a:endParaRPr>
          </a:p>
          <a:p>
            <a:pPr marL="343080" indent="-342720">
              <a:lnSpc>
                <a:spcPct val="15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es-US" sz="2000" b="0" strike="noStrike" spc="-1">
                <a:solidFill>
                  <a:srgbClr val="000000"/>
                </a:solidFill>
                <a:latin typeface="Franklin Gothic Medium"/>
              </a:rPr>
              <a:t>Villalaz, E. S. (2020). </a:t>
            </a:r>
            <a:r>
              <a:rPr lang="es-US" sz="2000" b="1" i="1" strike="noStrike" spc="-1">
                <a:solidFill>
                  <a:srgbClr val="000000"/>
                </a:solidFill>
                <a:latin typeface="Franklin Gothic Medium"/>
              </a:rPr>
              <a:t>El currículo universitario peruano: aspectos complejos </a:t>
            </a:r>
            <a:r>
              <a:rPr lang="es-US" sz="2000" b="0" strike="noStrike" spc="-1">
                <a:solidFill>
                  <a:srgbClr val="000000"/>
                </a:solidFill>
                <a:latin typeface="Franklin Gothic Medium"/>
              </a:rPr>
              <a:t>. Revista  maestro y sociedad. Revista electrónica para maestros y profesores. (Número Especial 1) pp. 121-136 </a:t>
            </a:r>
            <a:endParaRPr lang="es-US" sz="20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 additive="repl">
                                        <p:cTn id="7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 additive="repl">
                                        <p:cTn id="11" dur="20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77865" y="340289"/>
            <a:ext cx="609600" cy="609600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97855389-8A5B-4A81-9223-8A4633A084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79015" y="100932"/>
            <a:ext cx="1142339" cy="1138151"/>
          </a:xfrm>
          <a:prstGeom prst="rect">
            <a:avLst/>
          </a:prstGeom>
        </p:spPr>
      </p:pic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3165E811-6501-44AE-B244-7B1D5A1190E5}"/>
              </a:ext>
            </a:extLst>
          </p:cNvPr>
          <p:cNvSpPr/>
          <p:nvPr/>
        </p:nvSpPr>
        <p:spPr>
          <a:xfrm>
            <a:off x="785446" y="280808"/>
            <a:ext cx="9222873" cy="67645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A53010">
                    <a:lumMod val="50000"/>
                  </a:srgbClr>
                </a:solidFill>
                <a:effectLst/>
                <a:uLnTx/>
                <a:uFillTx/>
                <a:latin typeface="Franklin Gothic Medium" panose="020B06030201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RELACIÓN ENTRE EL CURRÍCULO Y LAS TEORÍAS DE APRENDIZAJE</a:t>
            </a: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srgbClr val="A53010">
                  <a:lumMod val="50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Flecha: hacia abajo 4">
            <a:extLst>
              <a:ext uri="{FF2B5EF4-FFF2-40B4-BE49-F238E27FC236}">
                <a16:creationId xmlns:a16="http://schemas.microsoft.com/office/drawing/2014/main" id="{00CD1935-3753-489B-8244-CFD96214BE98}"/>
              </a:ext>
            </a:extLst>
          </p:cNvPr>
          <p:cNvSpPr/>
          <p:nvPr/>
        </p:nvSpPr>
        <p:spPr>
          <a:xfrm>
            <a:off x="7444154" y="985255"/>
            <a:ext cx="1441938" cy="5076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D1DBBDF-2945-41C0-9F11-68BDE7CD12A0}"/>
              </a:ext>
            </a:extLst>
          </p:cNvPr>
          <p:cNvSpPr txBox="1"/>
          <p:nvPr/>
        </p:nvSpPr>
        <p:spPr>
          <a:xfrm>
            <a:off x="5937738" y="1492910"/>
            <a:ext cx="44547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Sustentan el proceso de enseñanza-aprendizaje, fundamentalmente las 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psicológicas</a:t>
            </a:r>
            <a:endParaRPr kumimoji="0" lang="es-MX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69B20D4-8047-484F-9DED-ED1ED60B038B}"/>
              </a:ext>
            </a:extLst>
          </p:cNvPr>
          <p:cNvSpPr txBox="1"/>
          <p:nvPr/>
        </p:nvSpPr>
        <p:spPr>
          <a:xfrm>
            <a:off x="731099" y="1187272"/>
            <a:ext cx="357553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Teoría conductista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Considera que la enseñanza y el aprendizaje deben adaptarse a premisas biológicas . Se necesita de maduración natural de las estructuras mentales para ajustar la enseñanza que se programe.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No es desarrolladora</a:t>
            </a:r>
            <a:endParaRPr kumimoji="0" lang="es-MX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7D2B2DC-0097-4DE5-89E7-218D5FAFB050}"/>
              </a:ext>
            </a:extLst>
          </p:cNvPr>
          <p:cNvSpPr txBox="1"/>
          <p:nvPr/>
        </p:nvSpPr>
        <p:spPr>
          <a:xfrm>
            <a:off x="4306638" y="2702646"/>
            <a:ext cx="357553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Teoría del cognitivismo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Considera que el desarrollo de las estructuras mentales no tiene lugar a partir del conocimiento, sino que se adapta y depende de premisas sociales y naturales               (del medio)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Es más avanzada, pero no es desarrolladora</a:t>
            </a:r>
            <a:endParaRPr kumimoji="0" lang="es-MX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66B5080-0FA4-4AE4-AEC7-5C763742F31B}"/>
              </a:ext>
            </a:extLst>
          </p:cNvPr>
          <p:cNvSpPr txBox="1"/>
          <p:nvPr/>
        </p:nvSpPr>
        <p:spPr>
          <a:xfrm>
            <a:off x="8455269" y="2772321"/>
            <a:ext cx="387447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Teoría Vigoskiana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Considera que las formas de estructurar el conocimiento y los métodos para su enseñanza tienen potencialidades capaces de potenciar un desarrollo mayor que el nivel que posee el estudiante. La enseñanza se considera por delante del desarrollo intelectual y lo extiende hacia la zona de desarrollo próximo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Es desarrolladora</a:t>
            </a:r>
            <a:endParaRPr kumimoji="0" lang="es-MX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E67A3C8-8AB3-4059-B7A2-0566849DBBE6}"/>
              </a:ext>
            </a:extLst>
          </p:cNvPr>
          <p:cNvSpPr txBox="1"/>
          <p:nvPr/>
        </p:nvSpPr>
        <p:spPr>
          <a:xfrm>
            <a:off x="6094407" y="6488668"/>
            <a:ext cx="165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(Chaves, S/A)</a:t>
            </a:r>
            <a:endParaRPr kumimoji="0" lang="es-MX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3290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22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22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6" grpId="0"/>
      <p:bldP spid="7" grpId="0"/>
      <p:bldP spid="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43898" y="494111"/>
            <a:ext cx="609600" cy="609600"/>
          </a:xfrm>
          <a:prstGeom prst="rect">
            <a:avLst/>
          </a:prstGeom>
        </p:spPr>
      </p:pic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27D3089F-9DD3-4856-A375-33DEF49D8732}"/>
              </a:ext>
            </a:extLst>
          </p:cNvPr>
          <p:cNvSpPr/>
          <p:nvPr/>
        </p:nvSpPr>
        <p:spPr>
          <a:xfrm>
            <a:off x="1230923" y="460684"/>
            <a:ext cx="9222873" cy="67645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A53010">
                    <a:lumMod val="50000"/>
                  </a:srgbClr>
                </a:solidFill>
                <a:effectLst/>
                <a:uLnTx/>
                <a:uFillTx/>
                <a:latin typeface="Franklin Gothic Medium" panose="020B06030201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RELACIÓN ENTRE EL CURRÍCULO Y LAS TEORÍAS DE APRENDIZAJE</a:t>
            </a: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srgbClr val="A53010">
                  <a:lumMod val="50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48819640-E275-4502-951E-2B95CFE4AD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61077" y="100933"/>
            <a:ext cx="1060277" cy="1056390"/>
          </a:xfrm>
          <a:prstGeom prst="rect">
            <a:avLst/>
          </a:prstGeom>
        </p:spPr>
      </p:pic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C5123428-7BCF-405C-AFB3-6A72CBC8DA8F}"/>
              </a:ext>
            </a:extLst>
          </p:cNvPr>
          <p:cNvSpPr/>
          <p:nvPr/>
        </p:nvSpPr>
        <p:spPr>
          <a:xfrm>
            <a:off x="1437010" y="1627565"/>
            <a:ext cx="2853635" cy="67645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A53010">
                    <a:lumMod val="50000"/>
                  </a:srgbClr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MODELOS CURRICULARES</a:t>
            </a: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17CD5153-3EDA-4D4E-92EF-BAD785291188}"/>
              </a:ext>
            </a:extLst>
          </p:cNvPr>
          <p:cNvSpPr/>
          <p:nvPr/>
        </p:nvSpPr>
        <p:spPr>
          <a:xfrm>
            <a:off x="7784123" y="1627566"/>
            <a:ext cx="2669673" cy="67645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A53010">
                    <a:lumMod val="50000"/>
                  </a:srgbClr>
                </a:solidFill>
                <a:effectLst/>
                <a:uLnTx/>
                <a:uFillTx/>
                <a:latin typeface="Franklin Gothic Medium" panose="020B06030201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LAS TEORÍAS DE APRENDIZAJE</a:t>
            </a: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srgbClr val="A53010">
                  <a:lumMod val="50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21627A4-8751-42D6-ADD1-19CB1C778E49}"/>
              </a:ext>
            </a:extLst>
          </p:cNvPr>
          <p:cNvSpPr/>
          <p:nvPr/>
        </p:nvSpPr>
        <p:spPr>
          <a:xfrm>
            <a:off x="466459" y="2453821"/>
            <a:ext cx="505264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Enfoque conductista 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Enfoque cognoscitivo / constructivista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Enfoque histórico – cultural 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4AAFAD47-9251-40CA-B2AE-E409EAF7D4A5}"/>
              </a:ext>
            </a:extLst>
          </p:cNvPr>
          <p:cNvSpPr/>
          <p:nvPr/>
        </p:nvSpPr>
        <p:spPr>
          <a:xfrm>
            <a:off x="6448698" y="2387203"/>
            <a:ext cx="5052646" cy="16866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Teoría conductista 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Teoría del cognitivismo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Teoría Vigoskiana</a:t>
            </a:r>
          </a:p>
        </p:txBody>
      </p:sp>
      <p:sp>
        <p:nvSpPr>
          <p:cNvPr id="9" name="Flecha: a la izquierda y derecha 8">
            <a:extLst>
              <a:ext uri="{FF2B5EF4-FFF2-40B4-BE49-F238E27FC236}">
                <a16:creationId xmlns:a16="http://schemas.microsoft.com/office/drawing/2014/main" id="{B10F8BA2-8A52-4522-8048-B80B1ABE9766}"/>
              </a:ext>
            </a:extLst>
          </p:cNvPr>
          <p:cNvSpPr/>
          <p:nvPr/>
        </p:nvSpPr>
        <p:spPr>
          <a:xfrm>
            <a:off x="5049715" y="2516156"/>
            <a:ext cx="2092569" cy="676455"/>
          </a:xfrm>
          <a:prstGeom prst="left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FD98F03D-8176-4538-B697-32AA67E7056D}"/>
              </a:ext>
            </a:extLst>
          </p:cNvPr>
          <p:cNvSpPr/>
          <p:nvPr/>
        </p:nvSpPr>
        <p:spPr>
          <a:xfrm>
            <a:off x="2863828" y="4913364"/>
            <a:ext cx="7736166" cy="156713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A53010">
                    <a:lumMod val="50000"/>
                  </a:srgbClr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Una de las diferencias más significativas es el principio desarrollador  de la teoría Vigoskiana que es la más integradora y sistematizadora </a:t>
            </a:r>
            <a:endParaRPr kumimoji="0" lang="es-MX" sz="2400" b="1" i="0" u="none" strike="noStrike" kern="1200" cap="none" spc="0" normalizeH="0" baseline="0" noProof="0" dirty="0">
              <a:ln>
                <a:noFill/>
              </a:ln>
              <a:solidFill>
                <a:srgbClr val="A53010">
                  <a:lumMod val="50000"/>
                </a:srgbClr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</p:txBody>
      </p:sp>
      <p:sp>
        <p:nvSpPr>
          <p:cNvPr id="11" name="Flecha: hacia abajo 10">
            <a:extLst>
              <a:ext uri="{FF2B5EF4-FFF2-40B4-BE49-F238E27FC236}">
                <a16:creationId xmlns:a16="http://schemas.microsoft.com/office/drawing/2014/main" id="{89B32A0C-7E0A-4880-843D-AA3DD5143AE8}"/>
              </a:ext>
            </a:extLst>
          </p:cNvPr>
          <p:cNvSpPr/>
          <p:nvPr/>
        </p:nvSpPr>
        <p:spPr>
          <a:xfrm>
            <a:off x="8510954" y="4193574"/>
            <a:ext cx="1441938" cy="5076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9967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65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65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/>
      <p:bldP spid="8" grpId="0"/>
      <p:bldP spid="9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5149" y="585520"/>
            <a:ext cx="609600" cy="609600"/>
          </a:xfrm>
          <a:prstGeom prst="rect">
            <a:avLst/>
          </a:prstGeom>
        </p:spPr>
      </p:pic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2F7F1899-093D-43C5-937B-E7D087A02363}"/>
              </a:ext>
            </a:extLst>
          </p:cNvPr>
          <p:cNvSpPr/>
          <p:nvPr/>
        </p:nvSpPr>
        <p:spPr>
          <a:xfrm>
            <a:off x="1191486" y="552093"/>
            <a:ext cx="9222873" cy="67645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A53010">
                    <a:lumMod val="50000"/>
                  </a:srgbClr>
                </a:solidFill>
                <a:effectLst/>
                <a:uLnTx/>
                <a:uFillTx/>
                <a:latin typeface="Franklin Gothic Medium" panose="020B06030201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RELACIÓN ENTRE EL CURRÍCULO Y LAS TEORÍAS DE APRENDIZAJE</a:t>
            </a: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srgbClr val="A53010">
                  <a:lumMod val="50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F47EFACC-8F70-44C7-A63B-2C3255CB5C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81335" y="100933"/>
            <a:ext cx="1040019" cy="1036206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34404D8-E5C0-4148-90FD-7E0126518AF3}"/>
              </a:ext>
            </a:extLst>
          </p:cNvPr>
          <p:cNvSpPr txBox="1"/>
          <p:nvPr/>
        </p:nvSpPr>
        <p:spPr>
          <a:xfrm>
            <a:off x="1411036" y="1641231"/>
            <a:ext cx="90033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El hombre es un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ser activo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, que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interactúa con la naturaleza y la sociedad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, la que transforma y se transforma a sí mismo, en un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contexto histórico y cultural concreto.</a:t>
            </a:r>
            <a:endParaRPr kumimoji="0" lang="es-MX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2F8F023-395F-4728-87DE-77164CC06B56}"/>
              </a:ext>
            </a:extLst>
          </p:cNvPr>
          <p:cNvSpPr txBox="1"/>
          <p:nvPr/>
        </p:nvSpPr>
        <p:spPr>
          <a:xfrm>
            <a:off x="3471014" y="2841560"/>
            <a:ext cx="875713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Las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fuentes de la zona de desarrollo próximo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están en : 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Internamente en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el individuo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En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la sociedad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históricamente ubicada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En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la cultura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del lugar donde está el estudiante.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FFC62A3B-3F30-40A0-9508-810798929A53}"/>
              </a:ext>
            </a:extLst>
          </p:cNvPr>
          <p:cNvSpPr>
            <a:spLocks/>
          </p:cNvSpPr>
          <p:nvPr/>
        </p:nvSpPr>
        <p:spPr bwMode="gray">
          <a:xfrm flipH="1">
            <a:off x="1916778" y="2722262"/>
            <a:ext cx="1090136" cy="1241425"/>
          </a:xfrm>
          <a:custGeom>
            <a:avLst/>
            <a:gdLst>
              <a:gd name="T0" fmla="*/ 580 w 580"/>
              <a:gd name="T1" fmla="*/ 0 h 798"/>
              <a:gd name="T2" fmla="*/ 578 w 580"/>
              <a:gd name="T3" fmla="*/ 90 h 798"/>
              <a:gd name="T4" fmla="*/ 568 w 580"/>
              <a:gd name="T5" fmla="*/ 174 h 798"/>
              <a:gd name="T6" fmla="*/ 552 w 580"/>
              <a:gd name="T7" fmla="*/ 252 h 798"/>
              <a:gd name="T8" fmla="*/ 526 w 580"/>
              <a:gd name="T9" fmla="*/ 324 h 798"/>
              <a:gd name="T10" fmla="*/ 494 w 580"/>
              <a:gd name="T11" fmla="*/ 390 h 798"/>
              <a:gd name="T12" fmla="*/ 452 w 580"/>
              <a:gd name="T13" fmla="*/ 450 h 798"/>
              <a:gd name="T14" fmla="*/ 402 w 580"/>
              <a:gd name="T15" fmla="*/ 508 h 798"/>
              <a:gd name="T16" fmla="*/ 342 w 580"/>
              <a:gd name="T17" fmla="*/ 560 h 798"/>
              <a:gd name="T18" fmla="*/ 270 w 580"/>
              <a:gd name="T19" fmla="*/ 610 h 798"/>
              <a:gd name="T20" fmla="*/ 188 w 580"/>
              <a:gd name="T21" fmla="*/ 656 h 798"/>
              <a:gd name="T22" fmla="*/ 188 w 580"/>
              <a:gd name="T23" fmla="*/ 798 h 798"/>
              <a:gd name="T24" fmla="*/ 0 w 580"/>
              <a:gd name="T25" fmla="*/ 514 h 798"/>
              <a:gd name="T26" fmla="*/ 188 w 580"/>
              <a:gd name="T27" fmla="*/ 230 h 798"/>
              <a:gd name="T28" fmla="*/ 188 w 580"/>
              <a:gd name="T29" fmla="*/ 372 h 798"/>
              <a:gd name="T30" fmla="*/ 224 w 580"/>
              <a:gd name="T31" fmla="*/ 368 h 798"/>
              <a:gd name="T32" fmla="*/ 264 w 580"/>
              <a:gd name="T33" fmla="*/ 356 h 798"/>
              <a:gd name="T34" fmla="*/ 306 w 580"/>
              <a:gd name="T35" fmla="*/ 336 h 798"/>
              <a:gd name="T36" fmla="*/ 348 w 580"/>
              <a:gd name="T37" fmla="*/ 310 h 798"/>
              <a:gd name="T38" fmla="*/ 392 w 580"/>
              <a:gd name="T39" fmla="*/ 280 h 798"/>
              <a:gd name="T40" fmla="*/ 432 w 580"/>
              <a:gd name="T41" fmla="*/ 246 h 798"/>
              <a:gd name="T42" fmla="*/ 472 w 580"/>
              <a:gd name="T43" fmla="*/ 208 h 798"/>
              <a:gd name="T44" fmla="*/ 506 w 580"/>
              <a:gd name="T45" fmla="*/ 166 h 798"/>
              <a:gd name="T46" fmla="*/ 536 w 580"/>
              <a:gd name="T47" fmla="*/ 124 h 798"/>
              <a:gd name="T48" fmla="*/ 558 w 580"/>
              <a:gd name="T49" fmla="*/ 82 h 798"/>
              <a:gd name="T50" fmla="*/ 574 w 580"/>
              <a:gd name="T51" fmla="*/ 40 h 798"/>
              <a:gd name="T52" fmla="*/ 578 w 580"/>
              <a:gd name="T53" fmla="*/ 0 h 798"/>
              <a:gd name="T54" fmla="*/ 580 w 580"/>
              <a:gd name="T5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50000">
                <a:srgbClr val="E127B9"/>
              </a:gs>
              <a:gs pos="0">
                <a:srgbClr val="7030A0"/>
              </a:gs>
              <a:gs pos="100000">
                <a:srgbClr val="009999">
                  <a:gamma/>
                  <a:tint val="31765"/>
                  <a:invGamma/>
                </a:srgbClr>
              </a:gs>
            </a:gsLst>
            <a:lin ang="0" scaled="1"/>
          </a:gradFill>
          <a:ln>
            <a:noFill/>
          </a:ln>
          <a:ex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38B46039-F606-4147-914D-4D5B950159FC}"/>
              </a:ext>
            </a:extLst>
          </p:cNvPr>
          <p:cNvSpPr/>
          <p:nvPr/>
        </p:nvSpPr>
        <p:spPr>
          <a:xfrm>
            <a:off x="2105932" y="5547775"/>
            <a:ext cx="9222873" cy="67645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A53010">
                    <a:lumMod val="50000"/>
                  </a:srgbClr>
                </a:solidFill>
                <a:effectLst/>
                <a:uLnTx/>
                <a:uFillTx/>
                <a:latin typeface="Franklin Gothic Medium" panose="020B06030201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RELACIÓN DIALÉCTICA  ENTRE APRENDIZAJE - DESARROLLO</a:t>
            </a: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srgbClr val="A53010">
                  <a:lumMod val="50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65E9F00-9D34-4157-84E9-FED50BCB32C9}"/>
              </a:ext>
            </a:extLst>
          </p:cNvPr>
          <p:cNvSpPr txBox="1"/>
          <p:nvPr/>
        </p:nvSpPr>
        <p:spPr>
          <a:xfrm>
            <a:off x="10363242" y="6442546"/>
            <a:ext cx="165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(Chaves, S/A)</a:t>
            </a:r>
            <a:endParaRPr kumimoji="0" lang="es-MX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452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2521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2521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  <p:bldP spid="5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06994" y="422172"/>
            <a:ext cx="609600" cy="609600"/>
          </a:xfrm>
          <a:prstGeom prst="rect">
            <a:avLst/>
          </a:prstGeom>
        </p:spPr>
      </p:pic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0CCA69A7-A074-413C-B8AF-FBA3C29FAB8C}"/>
              </a:ext>
            </a:extLst>
          </p:cNvPr>
          <p:cNvSpPr/>
          <p:nvPr/>
        </p:nvSpPr>
        <p:spPr>
          <a:xfrm>
            <a:off x="645773" y="355317"/>
            <a:ext cx="3294184" cy="67645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A53010">
                    <a:lumMod val="50000"/>
                  </a:srgbClr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LA GLOBALIZACIÓN</a:t>
            </a:r>
            <a:endParaRPr kumimoji="0" lang="es-MX" sz="2400" b="1" i="0" u="none" strike="noStrike" kern="1200" cap="none" spc="0" normalizeH="0" baseline="0" noProof="0" dirty="0">
              <a:ln>
                <a:noFill/>
              </a:ln>
              <a:solidFill>
                <a:srgbClr val="A53010">
                  <a:lumMod val="50000"/>
                </a:srgbClr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ADDD3FD-544E-466D-AADC-B30F838C98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81335" y="100933"/>
            <a:ext cx="1040019" cy="1036206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B3B0A56A-3F5C-4BFF-8A95-D1D5E10398CF}"/>
              </a:ext>
            </a:extLst>
          </p:cNvPr>
          <p:cNvSpPr/>
          <p:nvPr/>
        </p:nvSpPr>
        <p:spPr>
          <a:xfrm>
            <a:off x="645773" y="1311369"/>
            <a:ext cx="1085557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Torres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Santome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 citado por </a:t>
            </a: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Corado ( 2017-2018)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señala que la globalización es </a:t>
            </a: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una </a:t>
            </a: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estrategia internacional </a:t>
            </a: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que pretende alinear verticalmente a todos aquellos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Estados que se encuentran en vías de desarrollo (países sub - desarrollados) y que no cuentan con ejes transversales.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1FC9B9DB-DD64-472C-B68D-5340697928CB}"/>
              </a:ext>
            </a:extLst>
          </p:cNvPr>
          <p:cNvSpPr/>
          <p:nvPr/>
        </p:nvSpPr>
        <p:spPr>
          <a:xfrm>
            <a:off x="1703180" y="3194539"/>
            <a:ext cx="1023611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Según la UNESCO citada por Jacques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Hallak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, el fenómeno de la globalización es el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resultado de la integración de los sectores económico y financiero a escala mundial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. Esto fue posible debido a dos aspectos importantes: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1) el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rápido y significativo progreso tecnológico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, especialmente en el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área de las tecnologías de la información y la comunicación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2) los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cambios geopolíticos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, en particular el derrumbe del bloque del Este y la emergencia de agrupamientos económicos de países (la Unión Europea, el Mercosur, etc.)</a:t>
            </a:r>
            <a:endParaRPr kumimoji="0" lang="es-MX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2294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02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02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44679" y="480095"/>
            <a:ext cx="381658" cy="381658"/>
          </a:xfrm>
          <a:prstGeom prst="rect">
            <a:avLst/>
          </a:prstGeom>
        </p:spPr>
      </p:pic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035AFC7F-EB98-441D-A7B4-96AF10898BA1}"/>
              </a:ext>
            </a:extLst>
          </p:cNvPr>
          <p:cNvSpPr/>
          <p:nvPr/>
        </p:nvSpPr>
        <p:spPr>
          <a:xfrm>
            <a:off x="457201" y="413791"/>
            <a:ext cx="3493476" cy="48172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A53010">
                    <a:lumMod val="50000"/>
                  </a:srgbClr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LA GLOBALIZACIÓN</a:t>
            </a:r>
            <a:endParaRPr kumimoji="0" lang="es-MX" sz="2400" b="1" i="0" u="none" strike="noStrike" kern="1200" cap="none" spc="0" normalizeH="0" baseline="0" noProof="0" dirty="0">
              <a:ln>
                <a:noFill/>
              </a:ln>
              <a:solidFill>
                <a:srgbClr val="A53010">
                  <a:lumMod val="50000"/>
                </a:srgbClr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F6D31E35-9882-4D53-A1E8-1A9D19AC7E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81335" y="100933"/>
            <a:ext cx="1040019" cy="1036206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C720A679-63A3-49EF-904D-C61E50E2B90F}"/>
              </a:ext>
            </a:extLst>
          </p:cNvPr>
          <p:cNvSpPr/>
          <p:nvPr/>
        </p:nvSpPr>
        <p:spPr>
          <a:xfrm>
            <a:off x="785755" y="1101970"/>
            <a:ext cx="9565411" cy="2240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Una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ideología dominante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fundada en la regulación del mercado, inicialmente aplicada a los intercambios económicos y financieros, y gradualmente extendida a todos los otros sectores de la actividad humana, incluyendo el sector social (educación, </a:t>
            </a: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salud, etc.).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2A86D6C9-A60F-40BF-89AA-FCC7F837932B}"/>
              </a:ext>
            </a:extLst>
          </p:cNvPr>
          <p:cNvSpPr/>
          <p:nvPr/>
        </p:nvSpPr>
        <p:spPr>
          <a:xfrm>
            <a:off x="9518501" y="3158548"/>
            <a:ext cx="23183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(Corado, 2017-2018) </a:t>
            </a: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8F747842-331B-456A-82E3-178A0C0E5906}"/>
              </a:ext>
            </a:extLst>
          </p:cNvPr>
          <p:cNvSpPr/>
          <p:nvPr/>
        </p:nvSpPr>
        <p:spPr>
          <a:xfrm>
            <a:off x="1674961" y="4048102"/>
            <a:ext cx="181331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El aumento del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rendimiento del capital</a:t>
            </a:r>
            <a:endParaRPr kumimoji="0" lang="es-MX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DEF3C0C0-B42C-4B58-8C10-639AB748E7CA}"/>
              </a:ext>
            </a:extLst>
          </p:cNvPr>
          <p:cNvSpPr/>
          <p:nvPr/>
        </p:nvSpPr>
        <p:spPr>
          <a:xfrm>
            <a:off x="4643662" y="4082509"/>
            <a:ext cx="33996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La posibilidad de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localizar las unidades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de producción de bienes y prestación de servicios casi en cualquier lugar</a:t>
            </a:r>
            <a:endParaRPr kumimoji="0" lang="es-MX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</p:txBody>
      </p:sp>
      <p:sp>
        <p:nvSpPr>
          <p:cNvPr id="11" name="Signo más 10">
            <a:extLst>
              <a:ext uri="{FF2B5EF4-FFF2-40B4-BE49-F238E27FC236}">
                <a16:creationId xmlns:a16="http://schemas.microsoft.com/office/drawing/2014/main" id="{A061256D-2278-4AF0-AF6A-767275B5145B}"/>
              </a:ext>
            </a:extLst>
          </p:cNvPr>
          <p:cNvSpPr/>
          <p:nvPr/>
        </p:nvSpPr>
        <p:spPr>
          <a:xfrm>
            <a:off x="3411422" y="4335009"/>
            <a:ext cx="1078523" cy="995847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2" name="Es igual a 11">
            <a:extLst>
              <a:ext uri="{FF2B5EF4-FFF2-40B4-BE49-F238E27FC236}">
                <a16:creationId xmlns:a16="http://schemas.microsoft.com/office/drawing/2014/main" id="{25391239-8776-42BB-87E7-5A0FB5125796}"/>
              </a:ext>
            </a:extLst>
          </p:cNvPr>
          <p:cNvSpPr/>
          <p:nvPr/>
        </p:nvSpPr>
        <p:spPr>
          <a:xfrm>
            <a:off x="8197072" y="4544592"/>
            <a:ext cx="1002901" cy="734198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BA8F3DD2-5F56-404C-AEA0-39BA4702082E}"/>
              </a:ext>
            </a:extLst>
          </p:cNvPr>
          <p:cNvSpPr/>
          <p:nvPr/>
        </p:nvSpPr>
        <p:spPr>
          <a:xfrm>
            <a:off x="9199973" y="3883658"/>
            <a:ext cx="275935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Unificar o Globalizar el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mundo</a:t>
            </a:r>
          </a:p>
        </p:txBody>
      </p:sp>
    </p:spTree>
    <p:extLst>
      <p:ext uri="{BB962C8B-B14F-4D97-AF65-F5344CB8AC3E}">
        <p14:creationId xmlns:p14="http://schemas.microsoft.com/office/powerpoint/2010/main" val="127853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483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483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9" grpId="0"/>
      <p:bldP spid="10" grpId="0"/>
      <p:bldP spid="11" grpId="0" animBg="1"/>
      <p:bldP spid="12" grpId="0" animBg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23936" y="347663"/>
            <a:ext cx="434239" cy="434239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D414BBBE-4027-4FC2-9C11-2EF3B7C4C6D8}"/>
              </a:ext>
            </a:extLst>
          </p:cNvPr>
          <p:cNvSpPr/>
          <p:nvPr/>
        </p:nvSpPr>
        <p:spPr>
          <a:xfrm>
            <a:off x="1356688" y="1012592"/>
            <a:ext cx="1000297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La aparición de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sociedades del conocimiento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, debido a la multiplicación de las fuentes de información y comunicación .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La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transformación de la naturaleza del trabajo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ligada, en particular a la necesidad de mayor flexibilidad y movilidad.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 Acentuación de la importancia de las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competencias en comunicación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;  la necesidad del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trabajo en equipo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 y al uso más intensivo de las nuevas tecnologías.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Aumento de la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exclusión social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, pues una parte importante de la población mundial está desempleada o subempleada, o recibe una remuneración inadecuada, no pudiendo integrarse a la sociedad.</a:t>
            </a:r>
            <a:endParaRPr kumimoji="0" lang="es-MX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52AC7424-D9C5-4854-8D7C-DB218A8772C1}"/>
              </a:ext>
            </a:extLst>
          </p:cNvPr>
          <p:cNvSpPr/>
          <p:nvPr/>
        </p:nvSpPr>
        <p:spPr>
          <a:xfrm>
            <a:off x="1735016" y="280808"/>
            <a:ext cx="6342183" cy="67645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A53010">
                    <a:lumMod val="50000"/>
                  </a:srgbClr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IMPLICACIONES DE LA GLOBALIZACIÓN</a:t>
            </a:r>
            <a:endParaRPr kumimoji="0" lang="es-MX" sz="2400" b="1" i="0" u="none" strike="noStrike" kern="1200" cap="none" spc="0" normalizeH="0" baseline="0" noProof="0" dirty="0">
              <a:ln>
                <a:noFill/>
              </a:ln>
              <a:solidFill>
                <a:srgbClr val="A53010">
                  <a:lumMod val="50000"/>
                </a:srgbClr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13D2283C-F49C-4C9E-B081-86CE61010B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81335" y="100933"/>
            <a:ext cx="1040019" cy="1036206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4A0402FE-E3E2-4ACF-A80F-34362A53F4BE}"/>
              </a:ext>
            </a:extLst>
          </p:cNvPr>
          <p:cNvSpPr/>
          <p:nvPr/>
        </p:nvSpPr>
        <p:spPr>
          <a:xfrm>
            <a:off x="9873673" y="6517073"/>
            <a:ext cx="23183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(Corado, 2017-2018) </a:t>
            </a: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972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46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446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09689" y="505416"/>
            <a:ext cx="360742" cy="360742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0D4A3DC9-D409-40CA-B46D-F0D7826EECE9}"/>
              </a:ext>
            </a:extLst>
          </p:cNvPr>
          <p:cNvSpPr/>
          <p:nvPr/>
        </p:nvSpPr>
        <p:spPr>
          <a:xfrm>
            <a:off x="1638043" y="1159449"/>
            <a:ext cx="93432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La transmisión tradicional de valores de la generación adulta a la joven, experimenta una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ruptura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, similar a la que han padecido las economías locales por los procesos de globalización.</a:t>
            </a:r>
            <a:endParaRPr kumimoji="0" lang="es-MX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126CDA77-9A9E-4D66-B1FA-F5D3E43EB547}"/>
              </a:ext>
            </a:extLst>
          </p:cNvPr>
          <p:cNvSpPr/>
          <p:nvPr/>
        </p:nvSpPr>
        <p:spPr>
          <a:xfrm>
            <a:off x="1735016" y="280808"/>
            <a:ext cx="6342183" cy="67645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A53010">
                    <a:lumMod val="50000"/>
                  </a:srgbClr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IMPLICACIONES DE LA GLOBALIZACIÓN</a:t>
            </a:r>
            <a:endParaRPr kumimoji="0" lang="es-MX" sz="2400" b="1" i="0" u="none" strike="noStrike" kern="1200" cap="none" spc="0" normalizeH="0" baseline="0" noProof="0" dirty="0">
              <a:ln>
                <a:noFill/>
              </a:ln>
              <a:solidFill>
                <a:srgbClr val="A53010">
                  <a:lumMod val="50000"/>
                </a:srgbClr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049B358F-9FC6-44C7-AB45-EA153491AD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81335" y="100933"/>
            <a:ext cx="1040019" cy="1036206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8499DA64-6D95-4896-9A85-CD23B1334C98}"/>
              </a:ext>
            </a:extLst>
          </p:cNvPr>
          <p:cNvSpPr/>
          <p:nvPr/>
        </p:nvSpPr>
        <p:spPr>
          <a:xfrm>
            <a:off x="6529644" y="2505670"/>
            <a:ext cx="529894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Esa ruptura es el resultado de 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la invasión 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 las tecnologías de la comunicación 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 las nuevas tecnologías de la información</a:t>
            </a:r>
            <a:endParaRPr kumimoji="0" lang="es-MX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D1FEDD12-4F12-428A-9336-150B9506D2E5}"/>
              </a:ext>
            </a:extLst>
          </p:cNvPr>
          <p:cNvSpPr/>
          <p:nvPr/>
        </p:nvSpPr>
        <p:spPr>
          <a:xfrm>
            <a:off x="1735016" y="4016931"/>
            <a:ext cx="987083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La educación debe “</a:t>
            </a:r>
            <a:r>
              <a:rPr kumimoji="0" lang="es-E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emprender las nuevas tareas </a:t>
            </a:r>
            <a:r>
              <a:rPr kumimoji="0" lang="es-E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de las cuales dependen el crecimiento económico, la equidad social y la integración cultural, adaptando para ello sus estructuras, procesos y resultados y las políticas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educacionales, a las transformaciones que —por efecto de la globalización— experimentan los contextos de información, conocimiento, laboral, tecnológico y de significados culturales en que se desenvuelven los procesos de enseñanza y </a:t>
            </a:r>
            <a:r>
              <a:rPr kumimoji="0" lang="es-MX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aprendizaje.”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A7B67BDD-63E2-44A0-886A-D8F115661403}"/>
              </a:ext>
            </a:extLst>
          </p:cNvPr>
          <p:cNvSpPr/>
          <p:nvPr/>
        </p:nvSpPr>
        <p:spPr>
          <a:xfrm>
            <a:off x="9442465" y="6488668"/>
            <a:ext cx="2749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(Corado, 2017-2018, p.7) </a:t>
            </a: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F93A5142-7F1C-46C0-83C3-8F9023530C25}"/>
              </a:ext>
            </a:extLst>
          </p:cNvPr>
          <p:cNvSpPr>
            <a:spLocks/>
          </p:cNvSpPr>
          <p:nvPr/>
        </p:nvSpPr>
        <p:spPr bwMode="gray">
          <a:xfrm flipH="1">
            <a:off x="5240215" y="2505670"/>
            <a:ext cx="1289429" cy="979624"/>
          </a:xfrm>
          <a:custGeom>
            <a:avLst/>
            <a:gdLst>
              <a:gd name="T0" fmla="*/ 580 w 580"/>
              <a:gd name="T1" fmla="*/ 0 h 798"/>
              <a:gd name="T2" fmla="*/ 578 w 580"/>
              <a:gd name="T3" fmla="*/ 90 h 798"/>
              <a:gd name="T4" fmla="*/ 568 w 580"/>
              <a:gd name="T5" fmla="*/ 174 h 798"/>
              <a:gd name="T6" fmla="*/ 552 w 580"/>
              <a:gd name="T7" fmla="*/ 252 h 798"/>
              <a:gd name="T8" fmla="*/ 526 w 580"/>
              <a:gd name="T9" fmla="*/ 324 h 798"/>
              <a:gd name="T10" fmla="*/ 494 w 580"/>
              <a:gd name="T11" fmla="*/ 390 h 798"/>
              <a:gd name="T12" fmla="*/ 452 w 580"/>
              <a:gd name="T13" fmla="*/ 450 h 798"/>
              <a:gd name="T14" fmla="*/ 402 w 580"/>
              <a:gd name="T15" fmla="*/ 508 h 798"/>
              <a:gd name="T16" fmla="*/ 342 w 580"/>
              <a:gd name="T17" fmla="*/ 560 h 798"/>
              <a:gd name="T18" fmla="*/ 270 w 580"/>
              <a:gd name="T19" fmla="*/ 610 h 798"/>
              <a:gd name="T20" fmla="*/ 188 w 580"/>
              <a:gd name="T21" fmla="*/ 656 h 798"/>
              <a:gd name="T22" fmla="*/ 188 w 580"/>
              <a:gd name="T23" fmla="*/ 798 h 798"/>
              <a:gd name="T24" fmla="*/ 0 w 580"/>
              <a:gd name="T25" fmla="*/ 514 h 798"/>
              <a:gd name="T26" fmla="*/ 188 w 580"/>
              <a:gd name="T27" fmla="*/ 230 h 798"/>
              <a:gd name="T28" fmla="*/ 188 w 580"/>
              <a:gd name="T29" fmla="*/ 372 h 798"/>
              <a:gd name="T30" fmla="*/ 224 w 580"/>
              <a:gd name="T31" fmla="*/ 368 h 798"/>
              <a:gd name="T32" fmla="*/ 264 w 580"/>
              <a:gd name="T33" fmla="*/ 356 h 798"/>
              <a:gd name="T34" fmla="*/ 306 w 580"/>
              <a:gd name="T35" fmla="*/ 336 h 798"/>
              <a:gd name="T36" fmla="*/ 348 w 580"/>
              <a:gd name="T37" fmla="*/ 310 h 798"/>
              <a:gd name="T38" fmla="*/ 392 w 580"/>
              <a:gd name="T39" fmla="*/ 280 h 798"/>
              <a:gd name="T40" fmla="*/ 432 w 580"/>
              <a:gd name="T41" fmla="*/ 246 h 798"/>
              <a:gd name="T42" fmla="*/ 472 w 580"/>
              <a:gd name="T43" fmla="*/ 208 h 798"/>
              <a:gd name="T44" fmla="*/ 506 w 580"/>
              <a:gd name="T45" fmla="*/ 166 h 798"/>
              <a:gd name="T46" fmla="*/ 536 w 580"/>
              <a:gd name="T47" fmla="*/ 124 h 798"/>
              <a:gd name="T48" fmla="*/ 558 w 580"/>
              <a:gd name="T49" fmla="*/ 82 h 798"/>
              <a:gd name="T50" fmla="*/ 574 w 580"/>
              <a:gd name="T51" fmla="*/ 40 h 798"/>
              <a:gd name="T52" fmla="*/ 578 w 580"/>
              <a:gd name="T53" fmla="*/ 0 h 798"/>
              <a:gd name="T54" fmla="*/ 580 w 580"/>
              <a:gd name="T5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50000">
                <a:srgbClr val="E127B9"/>
              </a:gs>
              <a:gs pos="0">
                <a:srgbClr val="7030A0"/>
              </a:gs>
              <a:gs pos="100000">
                <a:srgbClr val="009999">
                  <a:gamma/>
                  <a:tint val="31765"/>
                  <a:invGamma/>
                </a:srgbClr>
              </a:gs>
            </a:gsLst>
            <a:lin ang="0" scaled="1"/>
          </a:gradFill>
          <a:ln>
            <a:noFill/>
          </a:ln>
          <a:ex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679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65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765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7" grpId="0"/>
      <p:bldP spid="8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54602" y="359784"/>
            <a:ext cx="493484" cy="493484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040665C6-04CC-4819-BB55-CB9D08FEC4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81335" y="100933"/>
            <a:ext cx="1040019" cy="1036206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C16DC8A1-4A62-4CA4-BC94-E04F28EDD421}"/>
              </a:ext>
            </a:extLst>
          </p:cNvPr>
          <p:cNvSpPr/>
          <p:nvPr/>
        </p:nvSpPr>
        <p:spPr>
          <a:xfrm>
            <a:off x="1817079" y="606526"/>
            <a:ext cx="896229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El uso de las nuevas tecnologías viene a convertirse en la nueva 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“pedagogía invisible” 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en las formas de trabajo activo con actividades compartidas entre el docente y el estudiante en todos los sistemas y niveles educativos </a:t>
            </a:r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EE091954-884F-4634-A532-A19C382CADCA}"/>
              </a:ext>
            </a:extLst>
          </p:cNvPr>
          <p:cNvSpPr>
            <a:spLocks/>
          </p:cNvSpPr>
          <p:nvPr/>
        </p:nvSpPr>
        <p:spPr bwMode="gray">
          <a:xfrm rot="3318848" flipH="1">
            <a:off x="2532224" y="2541963"/>
            <a:ext cx="1090136" cy="1241425"/>
          </a:xfrm>
          <a:custGeom>
            <a:avLst/>
            <a:gdLst>
              <a:gd name="T0" fmla="*/ 580 w 580"/>
              <a:gd name="T1" fmla="*/ 0 h 798"/>
              <a:gd name="T2" fmla="*/ 578 w 580"/>
              <a:gd name="T3" fmla="*/ 90 h 798"/>
              <a:gd name="T4" fmla="*/ 568 w 580"/>
              <a:gd name="T5" fmla="*/ 174 h 798"/>
              <a:gd name="T6" fmla="*/ 552 w 580"/>
              <a:gd name="T7" fmla="*/ 252 h 798"/>
              <a:gd name="T8" fmla="*/ 526 w 580"/>
              <a:gd name="T9" fmla="*/ 324 h 798"/>
              <a:gd name="T10" fmla="*/ 494 w 580"/>
              <a:gd name="T11" fmla="*/ 390 h 798"/>
              <a:gd name="T12" fmla="*/ 452 w 580"/>
              <a:gd name="T13" fmla="*/ 450 h 798"/>
              <a:gd name="T14" fmla="*/ 402 w 580"/>
              <a:gd name="T15" fmla="*/ 508 h 798"/>
              <a:gd name="T16" fmla="*/ 342 w 580"/>
              <a:gd name="T17" fmla="*/ 560 h 798"/>
              <a:gd name="T18" fmla="*/ 270 w 580"/>
              <a:gd name="T19" fmla="*/ 610 h 798"/>
              <a:gd name="T20" fmla="*/ 188 w 580"/>
              <a:gd name="T21" fmla="*/ 656 h 798"/>
              <a:gd name="T22" fmla="*/ 188 w 580"/>
              <a:gd name="T23" fmla="*/ 798 h 798"/>
              <a:gd name="T24" fmla="*/ 0 w 580"/>
              <a:gd name="T25" fmla="*/ 514 h 798"/>
              <a:gd name="T26" fmla="*/ 188 w 580"/>
              <a:gd name="T27" fmla="*/ 230 h 798"/>
              <a:gd name="T28" fmla="*/ 188 w 580"/>
              <a:gd name="T29" fmla="*/ 372 h 798"/>
              <a:gd name="T30" fmla="*/ 224 w 580"/>
              <a:gd name="T31" fmla="*/ 368 h 798"/>
              <a:gd name="T32" fmla="*/ 264 w 580"/>
              <a:gd name="T33" fmla="*/ 356 h 798"/>
              <a:gd name="T34" fmla="*/ 306 w 580"/>
              <a:gd name="T35" fmla="*/ 336 h 798"/>
              <a:gd name="T36" fmla="*/ 348 w 580"/>
              <a:gd name="T37" fmla="*/ 310 h 798"/>
              <a:gd name="T38" fmla="*/ 392 w 580"/>
              <a:gd name="T39" fmla="*/ 280 h 798"/>
              <a:gd name="T40" fmla="*/ 432 w 580"/>
              <a:gd name="T41" fmla="*/ 246 h 798"/>
              <a:gd name="T42" fmla="*/ 472 w 580"/>
              <a:gd name="T43" fmla="*/ 208 h 798"/>
              <a:gd name="T44" fmla="*/ 506 w 580"/>
              <a:gd name="T45" fmla="*/ 166 h 798"/>
              <a:gd name="T46" fmla="*/ 536 w 580"/>
              <a:gd name="T47" fmla="*/ 124 h 798"/>
              <a:gd name="T48" fmla="*/ 558 w 580"/>
              <a:gd name="T49" fmla="*/ 82 h 798"/>
              <a:gd name="T50" fmla="*/ 574 w 580"/>
              <a:gd name="T51" fmla="*/ 40 h 798"/>
              <a:gd name="T52" fmla="*/ 578 w 580"/>
              <a:gd name="T53" fmla="*/ 0 h 798"/>
              <a:gd name="T54" fmla="*/ 580 w 580"/>
              <a:gd name="T5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50000">
                <a:srgbClr val="E127B9"/>
              </a:gs>
              <a:gs pos="0">
                <a:srgbClr val="7030A0"/>
              </a:gs>
              <a:gs pos="100000">
                <a:srgbClr val="009999">
                  <a:gamma/>
                  <a:tint val="31765"/>
                  <a:invGamma/>
                </a:srgbClr>
              </a:gs>
            </a:gsLst>
            <a:lin ang="0" scaled="1"/>
          </a:gradFill>
          <a:ln>
            <a:noFill/>
          </a:ln>
          <a:ex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0ACD3A7F-0DF4-4AFA-A5F1-F246394201EA}"/>
              </a:ext>
            </a:extLst>
          </p:cNvPr>
          <p:cNvSpPr/>
          <p:nvPr/>
        </p:nvSpPr>
        <p:spPr>
          <a:xfrm>
            <a:off x="1808545" y="3921433"/>
            <a:ext cx="3493476" cy="48172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A53010">
                    <a:lumMod val="50000"/>
                  </a:srgbClr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LA GLOBALIZACIÓN</a:t>
            </a:r>
            <a:endParaRPr kumimoji="0" lang="es-MX" sz="2400" b="1" i="0" u="none" strike="noStrike" kern="1200" cap="none" spc="0" normalizeH="0" baseline="0" noProof="0" dirty="0">
              <a:ln>
                <a:noFill/>
              </a:ln>
              <a:solidFill>
                <a:srgbClr val="A53010">
                  <a:lumMod val="50000"/>
                </a:srgbClr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67C6C638-D589-42A4-A40A-D5CF1F402068}"/>
              </a:ext>
            </a:extLst>
          </p:cNvPr>
          <p:cNvSpPr/>
          <p:nvPr/>
        </p:nvSpPr>
        <p:spPr>
          <a:xfrm>
            <a:off x="7054104" y="3921434"/>
            <a:ext cx="3927231" cy="48172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A53010">
                    <a:lumMod val="50000"/>
                  </a:srgbClr>
                </a:solidFill>
                <a:effectLst/>
                <a:uLnTx/>
                <a:uFillTx/>
                <a:latin typeface="Franklin Gothic Medium" panose="020B06030201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INTERDISCIPLINARIEDAD</a:t>
            </a: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srgbClr val="A53010">
                  <a:lumMod val="50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F9B9BFEF-D37D-4070-A5D8-31BAA2000CC1}"/>
              </a:ext>
            </a:extLst>
          </p:cNvPr>
          <p:cNvSpPr>
            <a:spLocks/>
          </p:cNvSpPr>
          <p:nvPr/>
        </p:nvSpPr>
        <p:spPr bwMode="gray">
          <a:xfrm rot="18211499">
            <a:off x="8366157" y="2577367"/>
            <a:ext cx="1157100" cy="1189108"/>
          </a:xfrm>
          <a:custGeom>
            <a:avLst/>
            <a:gdLst>
              <a:gd name="T0" fmla="*/ 580 w 580"/>
              <a:gd name="T1" fmla="*/ 0 h 798"/>
              <a:gd name="T2" fmla="*/ 578 w 580"/>
              <a:gd name="T3" fmla="*/ 90 h 798"/>
              <a:gd name="T4" fmla="*/ 568 w 580"/>
              <a:gd name="T5" fmla="*/ 174 h 798"/>
              <a:gd name="T6" fmla="*/ 552 w 580"/>
              <a:gd name="T7" fmla="*/ 252 h 798"/>
              <a:gd name="T8" fmla="*/ 526 w 580"/>
              <a:gd name="T9" fmla="*/ 324 h 798"/>
              <a:gd name="T10" fmla="*/ 494 w 580"/>
              <a:gd name="T11" fmla="*/ 390 h 798"/>
              <a:gd name="T12" fmla="*/ 452 w 580"/>
              <a:gd name="T13" fmla="*/ 450 h 798"/>
              <a:gd name="T14" fmla="*/ 402 w 580"/>
              <a:gd name="T15" fmla="*/ 508 h 798"/>
              <a:gd name="T16" fmla="*/ 342 w 580"/>
              <a:gd name="T17" fmla="*/ 560 h 798"/>
              <a:gd name="T18" fmla="*/ 270 w 580"/>
              <a:gd name="T19" fmla="*/ 610 h 798"/>
              <a:gd name="T20" fmla="*/ 188 w 580"/>
              <a:gd name="T21" fmla="*/ 656 h 798"/>
              <a:gd name="T22" fmla="*/ 188 w 580"/>
              <a:gd name="T23" fmla="*/ 798 h 798"/>
              <a:gd name="T24" fmla="*/ 0 w 580"/>
              <a:gd name="T25" fmla="*/ 514 h 798"/>
              <a:gd name="T26" fmla="*/ 188 w 580"/>
              <a:gd name="T27" fmla="*/ 230 h 798"/>
              <a:gd name="T28" fmla="*/ 188 w 580"/>
              <a:gd name="T29" fmla="*/ 372 h 798"/>
              <a:gd name="T30" fmla="*/ 224 w 580"/>
              <a:gd name="T31" fmla="*/ 368 h 798"/>
              <a:gd name="T32" fmla="*/ 264 w 580"/>
              <a:gd name="T33" fmla="*/ 356 h 798"/>
              <a:gd name="T34" fmla="*/ 306 w 580"/>
              <a:gd name="T35" fmla="*/ 336 h 798"/>
              <a:gd name="T36" fmla="*/ 348 w 580"/>
              <a:gd name="T37" fmla="*/ 310 h 798"/>
              <a:gd name="T38" fmla="*/ 392 w 580"/>
              <a:gd name="T39" fmla="*/ 280 h 798"/>
              <a:gd name="T40" fmla="*/ 432 w 580"/>
              <a:gd name="T41" fmla="*/ 246 h 798"/>
              <a:gd name="T42" fmla="*/ 472 w 580"/>
              <a:gd name="T43" fmla="*/ 208 h 798"/>
              <a:gd name="T44" fmla="*/ 506 w 580"/>
              <a:gd name="T45" fmla="*/ 166 h 798"/>
              <a:gd name="T46" fmla="*/ 536 w 580"/>
              <a:gd name="T47" fmla="*/ 124 h 798"/>
              <a:gd name="T48" fmla="*/ 558 w 580"/>
              <a:gd name="T49" fmla="*/ 82 h 798"/>
              <a:gd name="T50" fmla="*/ 574 w 580"/>
              <a:gd name="T51" fmla="*/ 40 h 798"/>
              <a:gd name="T52" fmla="*/ 578 w 580"/>
              <a:gd name="T53" fmla="*/ 0 h 798"/>
              <a:gd name="T54" fmla="*/ 580 w 580"/>
              <a:gd name="T5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flip="none" rotWithShape="1">
            <a:gsLst>
              <a:gs pos="39000">
                <a:srgbClr val="0070C0">
                  <a:tint val="66000"/>
                  <a:satMod val="160000"/>
                </a:srgbClr>
              </a:gs>
              <a:gs pos="81000">
                <a:srgbClr val="00B0F0"/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noFill/>
          </a:ln>
          <a:extLst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73210689-271F-402F-A984-E781C9484AB3}"/>
              </a:ext>
            </a:extLst>
          </p:cNvPr>
          <p:cNvSpPr txBox="1"/>
          <p:nvPr/>
        </p:nvSpPr>
        <p:spPr>
          <a:xfrm>
            <a:off x="1934309" y="4560467"/>
            <a:ext cx="3681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Impuesta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Es extrapolada de la economía a las ciencias sociales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Aumenta la exclusión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87A487A-32A9-4371-8DA4-68E3169FBB6A}"/>
              </a:ext>
            </a:extLst>
          </p:cNvPr>
          <p:cNvSpPr txBox="1"/>
          <p:nvPr/>
        </p:nvSpPr>
        <p:spPr>
          <a:xfrm>
            <a:off x="7233138" y="4583818"/>
            <a:ext cx="43727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Asumida como respuesta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Es resultado del desarrollo de las ciencias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Favorece la participación</a:t>
            </a:r>
          </a:p>
        </p:txBody>
      </p:sp>
      <p:sp>
        <p:nvSpPr>
          <p:cNvPr id="17" name="Distinto de 16">
            <a:extLst>
              <a:ext uri="{FF2B5EF4-FFF2-40B4-BE49-F238E27FC236}">
                <a16:creationId xmlns:a16="http://schemas.microsoft.com/office/drawing/2014/main" id="{5AD92F17-2651-4C9B-B479-F58009F11D48}"/>
              </a:ext>
            </a:extLst>
          </p:cNvPr>
          <p:cNvSpPr/>
          <p:nvPr/>
        </p:nvSpPr>
        <p:spPr>
          <a:xfrm>
            <a:off x="5302021" y="3474179"/>
            <a:ext cx="1735015" cy="1376228"/>
          </a:xfrm>
          <a:prstGeom prst="mathNotEqual">
            <a:avLst>
              <a:gd name="adj1" fmla="val 23520"/>
              <a:gd name="adj2" fmla="val 6599997"/>
              <a:gd name="adj3" fmla="val 117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4578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407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407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4" grpId="0" animBg="1"/>
      <p:bldP spid="15" grpId="0"/>
      <p:bldP spid="16" grpId="0"/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Espiral">
  <a:themeElements>
    <a:clrScheme name="Espiral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Espiral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1961</TotalTime>
  <Words>2166</Words>
  <Application>Microsoft Office PowerPoint</Application>
  <PresentationFormat>Panorámica</PresentationFormat>
  <Paragraphs>138</Paragraphs>
  <Slides>19</Slides>
  <Notes>0</Notes>
  <HiddenSlides>0</HiddenSlides>
  <MMClips>14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19</vt:i4>
      </vt:variant>
    </vt:vector>
  </HeadingPairs>
  <TitlesOfParts>
    <vt:vector size="31" baseType="lpstr">
      <vt:lpstr>Arial</vt:lpstr>
      <vt:lpstr>Calibri</vt:lpstr>
      <vt:lpstr>Century Gothic</vt:lpstr>
      <vt:lpstr>CIDFont+F1</vt:lpstr>
      <vt:lpstr>Franklin Gothic Medium</vt:lpstr>
      <vt:lpstr>Symbol</vt:lpstr>
      <vt:lpstr>Times New Roman</vt:lpstr>
      <vt:lpstr>Wingdings</vt:lpstr>
      <vt:lpstr>Wingdings 3</vt:lpstr>
      <vt:lpstr>Office Theme</vt:lpstr>
      <vt:lpstr>Office Theme</vt:lpstr>
      <vt:lpstr>Espiral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Owicron</dc:creator>
  <cp:lastModifiedBy>María Julia</cp:lastModifiedBy>
  <cp:revision>177</cp:revision>
  <dcterms:created xsi:type="dcterms:W3CDTF">2021-01-04T12:51:36Z</dcterms:created>
  <dcterms:modified xsi:type="dcterms:W3CDTF">2026-02-09T19:52:10Z</dcterms:modified>
  <dc:language>es-US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Panorámica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30</vt:i4>
  </property>
</Properties>
</file>