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1" r:id="rId6"/>
    <p:sldId id="262"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7A4733-8EA2-417D-9579-9C4B5FC839FA}" type="datetimeFigureOut">
              <a:rPr lang="es-ES" smtClean="0"/>
              <a:t>29/04/2026</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6FD397-BB51-44D9-8893-DB5493EF566C}" type="slidenum">
              <a:rPr lang="es-ES" smtClean="0"/>
              <a:t>‹Nº›</a:t>
            </a:fld>
            <a:endParaRPr lang="es-ES"/>
          </a:p>
        </p:txBody>
      </p:sp>
    </p:spTree>
    <p:extLst>
      <p:ext uri="{BB962C8B-B14F-4D97-AF65-F5344CB8AC3E}">
        <p14:creationId xmlns:p14="http://schemas.microsoft.com/office/powerpoint/2010/main" val="3590856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1200" kern="1200" dirty="0" smtClean="0">
                <a:solidFill>
                  <a:schemeClr val="tx1"/>
                </a:solidFill>
                <a:effectLst/>
                <a:latin typeface="+mn-lt"/>
                <a:ea typeface="+mn-ea"/>
                <a:cs typeface="+mn-cs"/>
              </a:rPr>
              <a:t>Ante los ojos de los cubanos de hoy flamea con su belleza única la bandera que presenció tantos heroísmos; se escucha con tensión la sagrada música que nació en los campos de batalla; y se reconocen las armas nacionales con su valor representativo.</a:t>
            </a:r>
          </a:p>
          <a:p>
            <a:r>
              <a:rPr lang="es-ES" sz="1200" kern="1200" dirty="0" smtClean="0">
                <a:solidFill>
                  <a:schemeClr val="tx1"/>
                </a:solidFill>
                <a:effectLst/>
                <a:latin typeface="+mn-lt"/>
                <a:ea typeface="+mn-ea"/>
                <a:cs typeface="+mn-cs"/>
              </a:rPr>
              <a:t>Conocer la significación patriótica de nuestros Símbolos y Atributos, y usarlos correctamente es adentrarnos conscientemente en las raíces de nuestra nacionalidad, penetrar en nuestra historia respetarla y venerarla.</a:t>
            </a:r>
            <a:endParaRPr lang="es-ES" sz="120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376FD397-BB51-44D9-8893-DB5493EF566C}" type="slidenum">
              <a:rPr lang="es-ES" smtClean="0"/>
              <a:t>3</a:t>
            </a:fld>
            <a:endParaRPr lang="es-ES"/>
          </a:p>
        </p:txBody>
      </p:sp>
    </p:spTree>
    <p:extLst>
      <p:ext uri="{BB962C8B-B14F-4D97-AF65-F5344CB8AC3E}">
        <p14:creationId xmlns:p14="http://schemas.microsoft.com/office/powerpoint/2010/main" val="4286194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1200" kern="1200" dirty="0" smtClean="0">
                <a:solidFill>
                  <a:schemeClr val="tx1"/>
                </a:solidFill>
                <a:effectLst/>
                <a:latin typeface="+mn-lt"/>
                <a:ea typeface="+mn-ea"/>
                <a:cs typeface="+mn-cs"/>
              </a:rPr>
              <a:t>Los insurrectos de Camagüey en 1868 y de Las Villas en 1869, llevaron esta enseña. Fue diseñada por el escritor, poeta y dibujante, Miguel </a:t>
            </a:r>
            <a:r>
              <a:rPr lang="es-ES" sz="1200" kern="1200" dirty="0" err="1" smtClean="0">
                <a:solidFill>
                  <a:schemeClr val="tx1"/>
                </a:solidFill>
                <a:effectLst/>
                <a:latin typeface="+mn-lt"/>
                <a:ea typeface="+mn-ea"/>
                <a:cs typeface="+mn-cs"/>
              </a:rPr>
              <a:t>Teurbe</a:t>
            </a:r>
            <a:r>
              <a:rPr lang="es-ES" sz="1200" kern="1200" dirty="0" smtClean="0">
                <a:solidFill>
                  <a:schemeClr val="tx1"/>
                </a:solidFill>
                <a:effectLst/>
                <a:latin typeface="+mn-lt"/>
                <a:ea typeface="+mn-ea"/>
                <a:cs typeface="+mn-cs"/>
              </a:rPr>
              <a:t> </a:t>
            </a:r>
            <a:r>
              <a:rPr lang="es-ES" sz="1200" kern="1200" dirty="0" err="1" smtClean="0">
                <a:solidFill>
                  <a:schemeClr val="tx1"/>
                </a:solidFill>
                <a:effectLst/>
                <a:latin typeface="+mn-lt"/>
                <a:ea typeface="+mn-ea"/>
                <a:cs typeface="+mn-cs"/>
              </a:rPr>
              <a:t>Tolón</a:t>
            </a:r>
            <a:r>
              <a:rPr lang="es-ES" sz="1200" kern="1200" dirty="0" smtClean="0">
                <a:solidFill>
                  <a:schemeClr val="tx1"/>
                </a:solidFill>
                <a:effectLst/>
                <a:latin typeface="+mn-lt"/>
                <a:ea typeface="+mn-ea"/>
                <a:cs typeface="+mn-cs"/>
              </a:rPr>
              <a:t> e izada por primera vez en la ciudad de Cárdenas por los expedicionarios de Narciso López, el 19 de mayo de 1850. En 1851 fue enarbolada también en el alzamiento del camagüeyano Joaquín de Agüero.</a:t>
            </a:r>
          </a:p>
          <a:p>
            <a:r>
              <a:rPr lang="es-ES" sz="1200" kern="1200" dirty="0" smtClean="0">
                <a:solidFill>
                  <a:schemeClr val="tx1"/>
                </a:solidFill>
                <a:effectLst/>
                <a:latin typeface="+mn-lt"/>
                <a:ea typeface="+mn-ea"/>
                <a:cs typeface="+mn-cs"/>
              </a:rPr>
              <a:t>Adoptada como enseña nacional el 11 de abril de 1869 por la Asamblea Constituyente de Guáimaro, la cual acordó también, que la desplegada por Carlos Manuel de Céspedes en La Damajagua se conservara perpetuamente en la sala de sesiones de la Cámara de Representantes como parte del tesoro nacional.</a:t>
            </a:r>
          </a:p>
          <a:p>
            <a:r>
              <a:rPr lang="es-ES" sz="1200" kern="1200" dirty="0" smtClean="0">
                <a:solidFill>
                  <a:schemeClr val="tx1"/>
                </a:solidFill>
                <a:effectLst/>
                <a:latin typeface="+mn-lt"/>
                <a:ea typeface="+mn-ea"/>
                <a:cs typeface="+mn-cs"/>
              </a:rPr>
              <a:t>La de la estrella solitaria sería además, la bandera de José Martí y los patriotas en 1895.</a:t>
            </a:r>
          </a:p>
          <a:p>
            <a:r>
              <a:rPr lang="es-ES" sz="1200" b="1" kern="1200" dirty="0" smtClean="0">
                <a:solidFill>
                  <a:schemeClr val="tx1"/>
                </a:solidFill>
                <a:effectLst/>
                <a:latin typeface="+mn-lt"/>
                <a:ea typeface="+mn-ea"/>
                <a:cs typeface="+mn-cs"/>
              </a:rPr>
              <a:t> </a:t>
            </a:r>
            <a:endParaRPr lang="es-ES" sz="120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376FD397-BB51-44D9-8893-DB5493EF566C}" type="slidenum">
              <a:rPr lang="es-ES" smtClean="0"/>
              <a:t>4</a:t>
            </a:fld>
            <a:endParaRPr lang="es-ES"/>
          </a:p>
        </p:txBody>
      </p:sp>
    </p:spTree>
    <p:extLst>
      <p:ext uri="{BB962C8B-B14F-4D97-AF65-F5344CB8AC3E}">
        <p14:creationId xmlns:p14="http://schemas.microsoft.com/office/powerpoint/2010/main" val="3412716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1200" kern="1200" dirty="0" smtClean="0">
                <a:solidFill>
                  <a:schemeClr val="tx1"/>
                </a:solidFill>
                <a:effectLst/>
                <a:latin typeface="+mn-lt"/>
                <a:ea typeface="+mn-ea"/>
                <a:cs typeface="+mn-cs"/>
              </a:rPr>
              <a:t>Inicialmente se le llamó La Bayamesa -evocación a la Marsellesa francesa-, símbolo de rebeldía de los oprimidos nacidos en la cuidad de Bayamo. De profundo contenido patriótico, este himno fraguado en el combate ha sido para todos los cubanos un compañero inseparable en las luchas por la libertad y la soberanía nacional.</a:t>
            </a:r>
          </a:p>
          <a:p>
            <a:r>
              <a:rPr lang="es-ES" sz="1200" kern="1200" dirty="0" smtClean="0">
                <a:solidFill>
                  <a:schemeClr val="tx1"/>
                </a:solidFill>
                <a:effectLst/>
                <a:latin typeface="+mn-lt"/>
                <a:ea typeface="+mn-ea"/>
                <a:cs typeface="+mn-cs"/>
              </a:rPr>
              <a:t>José Martí publicó su letra y música el 25 de junio de 1892 en el periódico Patria, cuando preparaba la nueva contienda independentista.</a:t>
            </a:r>
          </a:p>
          <a:p>
            <a:endParaRPr lang="es-ES" dirty="0"/>
          </a:p>
        </p:txBody>
      </p:sp>
      <p:sp>
        <p:nvSpPr>
          <p:cNvPr id="4" name="Marcador de número de diapositiva 3"/>
          <p:cNvSpPr>
            <a:spLocks noGrp="1"/>
          </p:cNvSpPr>
          <p:nvPr>
            <p:ph type="sldNum" sz="quarter" idx="10"/>
          </p:nvPr>
        </p:nvSpPr>
        <p:spPr/>
        <p:txBody>
          <a:bodyPr/>
          <a:lstStyle/>
          <a:p>
            <a:fld id="{376FD397-BB51-44D9-8893-DB5493EF566C}" type="slidenum">
              <a:rPr lang="es-ES" smtClean="0"/>
              <a:t>5</a:t>
            </a:fld>
            <a:endParaRPr lang="es-ES"/>
          </a:p>
        </p:txBody>
      </p:sp>
    </p:spTree>
    <p:extLst>
      <p:ext uri="{BB962C8B-B14F-4D97-AF65-F5344CB8AC3E}">
        <p14:creationId xmlns:p14="http://schemas.microsoft.com/office/powerpoint/2010/main" val="1967436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1200" kern="1200" dirty="0" smtClean="0">
                <a:solidFill>
                  <a:schemeClr val="tx1"/>
                </a:solidFill>
                <a:effectLst/>
                <a:latin typeface="+mn-lt"/>
                <a:ea typeface="+mn-ea"/>
                <a:cs typeface="+mn-cs"/>
              </a:rPr>
              <a:t>El sol naciente significa la joven república que surge; el cuartel inferior izquierdo es alusivo y tiene igual significado que el de las franjas de la bandera cubana; el cuartel contiguo, a la derecha, representa un típico paisaje cubano. Sirve de soporte al escudo un haz de once varas que simboliza la unión de los cubanos en la lucha por la libertad, coronado por un gorro frigio, que en el centro representa la estrella solitaria, como muestra del carácter independiente y soberano de la isla de Cuba. El color rojo encarna la sangre derramada para lograrla. Orlan el escudo a la derecha, una rama de encina, y en la izquierda una de laurel, en alusión a la fortaleza y la victoria.</a:t>
            </a:r>
          </a:p>
          <a:p>
            <a:r>
              <a:rPr lang="es-ES" sz="1200" kern="1200" dirty="0" smtClean="0">
                <a:solidFill>
                  <a:schemeClr val="tx1"/>
                </a:solidFill>
                <a:effectLst/>
                <a:latin typeface="+mn-lt"/>
                <a:ea typeface="+mn-ea"/>
                <a:cs typeface="+mn-cs"/>
              </a:rPr>
              <a:t> </a:t>
            </a:r>
          </a:p>
          <a:p>
            <a:r>
              <a:rPr lang="es-ES" sz="1200" kern="1200" dirty="0" smtClean="0">
                <a:solidFill>
                  <a:schemeClr val="tx1"/>
                </a:solidFill>
                <a:effectLst/>
                <a:latin typeface="+mn-lt"/>
                <a:ea typeface="+mn-ea"/>
                <a:cs typeface="+mn-cs"/>
              </a:rPr>
              <a:t>Cuba también tiene atributos que identifican a la nación, entre los que se encuentran: el árbol, el ave y la flor nacional.</a:t>
            </a:r>
          </a:p>
          <a:p>
            <a:endParaRPr lang="es-ES" dirty="0"/>
          </a:p>
        </p:txBody>
      </p:sp>
      <p:sp>
        <p:nvSpPr>
          <p:cNvPr id="4" name="Marcador de número de diapositiva 3"/>
          <p:cNvSpPr>
            <a:spLocks noGrp="1"/>
          </p:cNvSpPr>
          <p:nvPr>
            <p:ph type="sldNum" sz="quarter" idx="10"/>
          </p:nvPr>
        </p:nvSpPr>
        <p:spPr/>
        <p:txBody>
          <a:bodyPr/>
          <a:lstStyle/>
          <a:p>
            <a:fld id="{376FD397-BB51-44D9-8893-DB5493EF566C}" type="slidenum">
              <a:rPr lang="es-ES" smtClean="0"/>
              <a:t>6</a:t>
            </a:fld>
            <a:endParaRPr lang="es-ES"/>
          </a:p>
        </p:txBody>
      </p:sp>
    </p:spTree>
    <p:extLst>
      <p:ext uri="{BB962C8B-B14F-4D97-AF65-F5344CB8AC3E}">
        <p14:creationId xmlns:p14="http://schemas.microsoft.com/office/powerpoint/2010/main" val="1597987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1200" kern="1200" dirty="0" smtClean="0">
                <a:solidFill>
                  <a:schemeClr val="tx1"/>
                </a:solidFill>
                <a:effectLst/>
                <a:latin typeface="+mn-lt"/>
                <a:ea typeface="+mn-ea"/>
                <a:cs typeface="+mn-cs"/>
              </a:rPr>
              <a:t>Desde tiempos inmemoriales fue utilizada, primero por los aborígenes y más tarde por los campesinos cubanos, para satisfacer algunas necesidades vitales: la comida para los animales de crianza, la madera para la construcción de las casas y las hojas  para cubrir los techos. Su gallarda presencia en el Escudo Nacional alude a la libertad e independencia de la joven republica cubana, símbolo de la lozanía y feracidad del privilegiado suelo.</a:t>
            </a:r>
            <a:endParaRPr lang="es-ES" sz="120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376FD397-BB51-44D9-8893-DB5493EF566C}" type="slidenum">
              <a:rPr lang="es-ES" smtClean="0"/>
              <a:t>7</a:t>
            </a:fld>
            <a:endParaRPr lang="es-ES"/>
          </a:p>
        </p:txBody>
      </p:sp>
    </p:spTree>
    <p:extLst>
      <p:ext uri="{BB962C8B-B14F-4D97-AF65-F5344CB8AC3E}">
        <p14:creationId xmlns:p14="http://schemas.microsoft.com/office/powerpoint/2010/main" val="1028938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1200" kern="1200" dirty="0" smtClean="0">
                <a:solidFill>
                  <a:schemeClr val="tx1"/>
                </a:solidFill>
                <a:effectLst/>
                <a:latin typeface="+mn-lt"/>
                <a:ea typeface="+mn-ea"/>
                <a:cs typeface="+mn-cs"/>
              </a:rPr>
              <a:t>Esa porción geográfica por la cual se dice que esta isla mira hacia todos los caminos, hizo de Cuba un crucero de las rutas marítimas y aéreas en el pasado y presente, Desde épocas coloniales, esta isla sirvió como punto de partida para la conquista de otras tierras, ganándose el título de “Llave del Nuevo Mundo”</a:t>
            </a:r>
            <a:endParaRPr lang="es-ES" sz="120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376FD397-BB51-44D9-8893-DB5493EF566C}" type="slidenum">
              <a:rPr lang="es-ES" smtClean="0"/>
              <a:t>10</a:t>
            </a:fld>
            <a:endParaRPr lang="es-ES"/>
          </a:p>
        </p:txBody>
      </p:sp>
    </p:spTree>
    <p:extLst>
      <p:ext uri="{BB962C8B-B14F-4D97-AF65-F5344CB8AC3E}">
        <p14:creationId xmlns:p14="http://schemas.microsoft.com/office/powerpoint/2010/main" val="1307317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1200" kern="1200" dirty="0" smtClean="0">
                <a:solidFill>
                  <a:schemeClr val="tx1"/>
                </a:solidFill>
                <a:effectLst/>
                <a:latin typeface="+mn-lt"/>
                <a:ea typeface="+mn-ea"/>
                <a:cs typeface="+mn-cs"/>
              </a:rPr>
              <a:t>Las primera siete villas fundadas en la Isla por el adelantado Diego Velásquez fueron, sin duda, la génesis de los futuros municipios cubanos. Desde sus inicios, en dichas villas se constituyeron lo que fue conocido como Cabildos o Consejos Municipales. Los Cabildos estaban formados por un teniente gobernador, que era nombrado por la máxima autoridad de la Isla, dos alcaldes (primero y segundo) y varios regidores.</a:t>
            </a:r>
            <a:endParaRPr lang="es-ES" sz="120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376FD397-BB51-44D9-8893-DB5493EF566C}" type="slidenum">
              <a:rPr lang="es-ES" smtClean="0"/>
              <a:t>11</a:t>
            </a:fld>
            <a:endParaRPr lang="es-ES"/>
          </a:p>
        </p:txBody>
      </p:sp>
    </p:spTree>
    <p:extLst>
      <p:ext uri="{BB962C8B-B14F-4D97-AF65-F5344CB8AC3E}">
        <p14:creationId xmlns:p14="http://schemas.microsoft.com/office/powerpoint/2010/main" val="3249107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dirty="0" smtClean="0">
                <a:solidFill>
                  <a:schemeClr val="tx1"/>
                </a:solidFill>
                <a:effectLst/>
                <a:latin typeface="+mn-lt"/>
                <a:ea typeface="+mn-ea"/>
                <a:cs typeface="+mn-cs"/>
              </a:rPr>
              <a:t>Al trabajar las figuras históricas se utilizarán anécdotas que destaquen cualidades de estas personalidades. Para ello, en primer momento, se enseñará la anécdota en cualquier área de desarrollo, fundamentalmente en Conocimiento del Mundo Social y Lengua Materna, por cuanto son contenidos de la primera, el trabajo con las figuras históricas, y en la segunda las narraciones, entiéndase  como forma elocutiva. Se considerará en esta educación el vocabulario empleado y las ideas contenidas en ellas.</a:t>
            </a:r>
          </a:p>
          <a:p>
            <a:endParaRPr lang="es-ES" dirty="0"/>
          </a:p>
        </p:txBody>
      </p:sp>
      <p:sp>
        <p:nvSpPr>
          <p:cNvPr id="4" name="Marcador de número de diapositiva 3"/>
          <p:cNvSpPr>
            <a:spLocks noGrp="1"/>
          </p:cNvSpPr>
          <p:nvPr>
            <p:ph type="sldNum" sz="quarter" idx="10"/>
          </p:nvPr>
        </p:nvSpPr>
        <p:spPr/>
        <p:txBody>
          <a:bodyPr/>
          <a:lstStyle/>
          <a:p>
            <a:fld id="{376FD397-BB51-44D9-8893-DB5493EF566C}" type="slidenum">
              <a:rPr lang="es-ES" smtClean="0"/>
              <a:t>19</a:t>
            </a:fld>
            <a:endParaRPr lang="es-ES"/>
          </a:p>
        </p:txBody>
      </p:sp>
    </p:spTree>
    <p:extLst>
      <p:ext uri="{BB962C8B-B14F-4D97-AF65-F5344CB8AC3E}">
        <p14:creationId xmlns:p14="http://schemas.microsoft.com/office/powerpoint/2010/main" val="3202415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dirty="0" smtClean="0">
                <a:solidFill>
                  <a:schemeClr val="tx1"/>
                </a:solidFill>
                <a:effectLst/>
                <a:latin typeface="+mn-lt"/>
                <a:ea typeface="+mn-ea"/>
                <a:cs typeface="+mn-cs"/>
              </a:rPr>
              <a:t>Todo lo expuesto anteriormente reafirma la importancia que tiene para el desarrollo de un mundo más justo y sostenible, afianzar las relaciones, lazos de amistad y solidaridad entre los pueblos. Consideramos que los programas educativos de la Educación Preescolar, sus objetivos y contenidos están diseñados sobre esta base, el humanismo, la solidaridad, la igualdad, pero específicamente para los niños de 3 a 6 años  en el programa de Conocimiento del Mundo Social aparece como contenido  la identificación de </a:t>
            </a:r>
            <a:r>
              <a:rPr lang="es-ES_tradnl" sz="1200" kern="1200" dirty="0" smtClean="0">
                <a:solidFill>
                  <a:schemeClr val="tx1"/>
                </a:solidFill>
                <a:effectLst/>
                <a:latin typeface="+mn-lt"/>
                <a:ea typeface="+mn-ea"/>
                <a:cs typeface="+mn-cs"/>
              </a:rPr>
              <a:t>algunas características, costumbres y tradiciones, fundamentalmente de América Latina y del Caribe además  la importancia de la solidaridad entre los pueblos para la vida de los niños y la niñas .</a:t>
            </a:r>
            <a:endParaRPr lang="es-ES" sz="1200" kern="1200" dirty="0" smtClean="0">
              <a:solidFill>
                <a:schemeClr val="tx1"/>
              </a:solidFill>
              <a:effectLst/>
              <a:latin typeface="+mn-lt"/>
              <a:ea typeface="+mn-ea"/>
              <a:cs typeface="+mn-cs"/>
            </a:endParaRPr>
          </a:p>
          <a:p>
            <a:endParaRPr lang="es-ES" dirty="0"/>
          </a:p>
        </p:txBody>
      </p:sp>
      <p:sp>
        <p:nvSpPr>
          <p:cNvPr id="4" name="Marcador de número de diapositiva 3"/>
          <p:cNvSpPr>
            <a:spLocks noGrp="1"/>
          </p:cNvSpPr>
          <p:nvPr>
            <p:ph type="sldNum" sz="quarter" idx="10"/>
          </p:nvPr>
        </p:nvSpPr>
        <p:spPr/>
        <p:txBody>
          <a:bodyPr/>
          <a:lstStyle/>
          <a:p>
            <a:fld id="{376FD397-BB51-44D9-8893-DB5493EF566C}" type="slidenum">
              <a:rPr lang="es-ES" smtClean="0"/>
              <a:t>20</a:t>
            </a:fld>
            <a:endParaRPr lang="es-ES"/>
          </a:p>
        </p:txBody>
      </p:sp>
    </p:spTree>
    <p:extLst>
      <p:ext uri="{BB962C8B-B14F-4D97-AF65-F5344CB8AC3E}">
        <p14:creationId xmlns:p14="http://schemas.microsoft.com/office/powerpoint/2010/main" val="3516434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2EC7F3D2-858E-4613-ADCC-EE36E4C3E923}"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DF7167C-7BB9-44A8-8C7A-C6A2E0BBC0AA}" type="slidenum">
              <a:rPr lang="es-ES" smtClean="0"/>
              <a:t>‹Nº›</a:t>
            </a:fld>
            <a:endParaRPr lang="es-ES"/>
          </a:p>
        </p:txBody>
      </p:sp>
    </p:spTree>
    <p:extLst>
      <p:ext uri="{BB962C8B-B14F-4D97-AF65-F5344CB8AC3E}">
        <p14:creationId xmlns:p14="http://schemas.microsoft.com/office/powerpoint/2010/main" val="2806284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EC7F3D2-858E-4613-ADCC-EE36E4C3E923}"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DF7167C-7BB9-44A8-8C7A-C6A2E0BBC0AA}" type="slidenum">
              <a:rPr lang="es-ES" smtClean="0"/>
              <a:t>‹Nº›</a:t>
            </a:fld>
            <a:endParaRPr lang="es-ES"/>
          </a:p>
        </p:txBody>
      </p:sp>
    </p:spTree>
    <p:extLst>
      <p:ext uri="{BB962C8B-B14F-4D97-AF65-F5344CB8AC3E}">
        <p14:creationId xmlns:p14="http://schemas.microsoft.com/office/powerpoint/2010/main" val="2991586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EC7F3D2-858E-4613-ADCC-EE36E4C3E923}"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DF7167C-7BB9-44A8-8C7A-C6A2E0BBC0AA}" type="slidenum">
              <a:rPr lang="es-ES" smtClean="0"/>
              <a:t>‹Nº›</a:t>
            </a:fld>
            <a:endParaRPr lang="es-ES"/>
          </a:p>
        </p:txBody>
      </p:sp>
    </p:spTree>
    <p:extLst>
      <p:ext uri="{BB962C8B-B14F-4D97-AF65-F5344CB8AC3E}">
        <p14:creationId xmlns:p14="http://schemas.microsoft.com/office/powerpoint/2010/main" val="2214758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EC7F3D2-858E-4613-ADCC-EE36E4C3E923}"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DF7167C-7BB9-44A8-8C7A-C6A2E0BBC0AA}" type="slidenum">
              <a:rPr lang="es-ES" smtClean="0"/>
              <a:t>‹Nº›</a:t>
            </a:fld>
            <a:endParaRPr lang="es-ES"/>
          </a:p>
        </p:txBody>
      </p:sp>
    </p:spTree>
    <p:extLst>
      <p:ext uri="{BB962C8B-B14F-4D97-AF65-F5344CB8AC3E}">
        <p14:creationId xmlns:p14="http://schemas.microsoft.com/office/powerpoint/2010/main" val="1043427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2EC7F3D2-858E-4613-ADCC-EE36E4C3E923}"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DF7167C-7BB9-44A8-8C7A-C6A2E0BBC0AA}" type="slidenum">
              <a:rPr lang="es-ES" smtClean="0"/>
              <a:t>‹Nº›</a:t>
            </a:fld>
            <a:endParaRPr lang="es-ES"/>
          </a:p>
        </p:txBody>
      </p:sp>
    </p:spTree>
    <p:extLst>
      <p:ext uri="{BB962C8B-B14F-4D97-AF65-F5344CB8AC3E}">
        <p14:creationId xmlns:p14="http://schemas.microsoft.com/office/powerpoint/2010/main" val="3661605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2EC7F3D2-858E-4613-ADCC-EE36E4C3E923}" type="datetimeFigureOut">
              <a:rPr lang="es-ES" smtClean="0"/>
              <a:t>29/04/2026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DF7167C-7BB9-44A8-8C7A-C6A2E0BBC0AA}" type="slidenum">
              <a:rPr lang="es-ES" smtClean="0"/>
              <a:t>‹Nº›</a:t>
            </a:fld>
            <a:endParaRPr lang="es-ES"/>
          </a:p>
        </p:txBody>
      </p:sp>
    </p:spTree>
    <p:extLst>
      <p:ext uri="{BB962C8B-B14F-4D97-AF65-F5344CB8AC3E}">
        <p14:creationId xmlns:p14="http://schemas.microsoft.com/office/powerpoint/2010/main" val="766558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2EC7F3D2-858E-4613-ADCC-EE36E4C3E923}" type="datetimeFigureOut">
              <a:rPr lang="es-ES" smtClean="0"/>
              <a:t>29/04/2026</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3DF7167C-7BB9-44A8-8C7A-C6A2E0BBC0AA}" type="slidenum">
              <a:rPr lang="es-ES" smtClean="0"/>
              <a:t>‹Nº›</a:t>
            </a:fld>
            <a:endParaRPr lang="es-ES"/>
          </a:p>
        </p:txBody>
      </p:sp>
    </p:spTree>
    <p:extLst>
      <p:ext uri="{BB962C8B-B14F-4D97-AF65-F5344CB8AC3E}">
        <p14:creationId xmlns:p14="http://schemas.microsoft.com/office/powerpoint/2010/main" val="1180073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2EC7F3D2-858E-4613-ADCC-EE36E4C3E923}" type="datetimeFigureOut">
              <a:rPr lang="es-ES" smtClean="0"/>
              <a:t>29/04/2026</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3DF7167C-7BB9-44A8-8C7A-C6A2E0BBC0AA}" type="slidenum">
              <a:rPr lang="es-ES" smtClean="0"/>
              <a:t>‹Nº›</a:t>
            </a:fld>
            <a:endParaRPr lang="es-ES"/>
          </a:p>
        </p:txBody>
      </p:sp>
    </p:spTree>
    <p:extLst>
      <p:ext uri="{BB962C8B-B14F-4D97-AF65-F5344CB8AC3E}">
        <p14:creationId xmlns:p14="http://schemas.microsoft.com/office/powerpoint/2010/main" val="839493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EC7F3D2-858E-4613-ADCC-EE36E4C3E923}" type="datetimeFigureOut">
              <a:rPr lang="es-ES" smtClean="0"/>
              <a:t>29/04/2026</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3DF7167C-7BB9-44A8-8C7A-C6A2E0BBC0AA}" type="slidenum">
              <a:rPr lang="es-ES" smtClean="0"/>
              <a:t>‹Nº›</a:t>
            </a:fld>
            <a:endParaRPr lang="es-ES"/>
          </a:p>
        </p:txBody>
      </p:sp>
    </p:spTree>
    <p:extLst>
      <p:ext uri="{BB962C8B-B14F-4D97-AF65-F5344CB8AC3E}">
        <p14:creationId xmlns:p14="http://schemas.microsoft.com/office/powerpoint/2010/main" val="3354049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EC7F3D2-858E-4613-ADCC-EE36E4C3E923}" type="datetimeFigureOut">
              <a:rPr lang="es-ES" smtClean="0"/>
              <a:t>29/04/2026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DF7167C-7BB9-44A8-8C7A-C6A2E0BBC0AA}" type="slidenum">
              <a:rPr lang="es-ES" smtClean="0"/>
              <a:t>‹Nº›</a:t>
            </a:fld>
            <a:endParaRPr lang="es-ES"/>
          </a:p>
        </p:txBody>
      </p:sp>
    </p:spTree>
    <p:extLst>
      <p:ext uri="{BB962C8B-B14F-4D97-AF65-F5344CB8AC3E}">
        <p14:creationId xmlns:p14="http://schemas.microsoft.com/office/powerpoint/2010/main" val="628445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EC7F3D2-858E-4613-ADCC-EE36E4C3E923}" type="datetimeFigureOut">
              <a:rPr lang="es-ES" smtClean="0"/>
              <a:t>29/04/2026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DF7167C-7BB9-44A8-8C7A-C6A2E0BBC0AA}" type="slidenum">
              <a:rPr lang="es-ES" smtClean="0"/>
              <a:t>‹Nº›</a:t>
            </a:fld>
            <a:endParaRPr lang="es-ES"/>
          </a:p>
        </p:txBody>
      </p:sp>
    </p:spTree>
    <p:extLst>
      <p:ext uri="{BB962C8B-B14F-4D97-AF65-F5344CB8AC3E}">
        <p14:creationId xmlns:p14="http://schemas.microsoft.com/office/powerpoint/2010/main" val="3731946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C7F3D2-858E-4613-ADCC-EE36E4C3E923}" type="datetimeFigureOut">
              <a:rPr lang="es-ES" smtClean="0"/>
              <a:t>29/04/2026</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7167C-7BB9-44A8-8C7A-C6A2E0BBC0AA}" type="slidenum">
              <a:rPr lang="es-ES" smtClean="0"/>
              <a:t>‹Nº›</a:t>
            </a:fld>
            <a:endParaRPr lang="es-ES"/>
          </a:p>
        </p:txBody>
      </p:sp>
    </p:spTree>
    <p:extLst>
      <p:ext uri="{BB962C8B-B14F-4D97-AF65-F5344CB8AC3E}">
        <p14:creationId xmlns:p14="http://schemas.microsoft.com/office/powerpoint/2010/main" val="3292382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36729" y="351134"/>
            <a:ext cx="10931856" cy="5432256"/>
          </a:xfrm>
          <a:prstGeom prst="rect">
            <a:avLst/>
          </a:prstGeom>
        </p:spPr>
        <p:txBody>
          <a:bodyPr wrap="square">
            <a:spAutoFit/>
          </a:bodyPr>
          <a:lstStyle/>
          <a:p>
            <a:pPr algn="ctr">
              <a:lnSpc>
                <a:spcPct val="115000"/>
              </a:lnSpc>
              <a:spcAft>
                <a:spcPts val="1000"/>
              </a:spcAft>
            </a:pPr>
            <a:r>
              <a:rPr lang="es-ES" sz="2800" b="1" dirty="0" smtClean="0">
                <a:effectLst/>
                <a:latin typeface="Arial" panose="020B0604020202020204" pitchFamily="34" charset="0"/>
                <a:ea typeface="Times New Roman" panose="02020603050405020304" pitchFamily="18" charset="0"/>
                <a:cs typeface="Times New Roman" panose="02020603050405020304" pitchFamily="18" charset="0"/>
              </a:rPr>
              <a:t>Clase # 3</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s-ES" sz="2800" b="1" dirty="0" smtClean="0">
                <a:effectLst/>
                <a:latin typeface="Arial" panose="020B0604020202020204" pitchFamily="34" charset="0"/>
                <a:ea typeface="Times New Roman" panose="02020603050405020304" pitchFamily="18" charset="0"/>
                <a:cs typeface="Times New Roman" panose="02020603050405020304" pitchFamily="18" charset="0"/>
              </a:rPr>
              <a:t>Tema:</a:t>
            </a: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 Fundamentos teóricos y metodológicos del Conocimiento del Mundo Natural y Social en la primera infancia.</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es-ES" sz="2800" b="1" dirty="0" smtClean="0">
                <a:effectLst/>
                <a:latin typeface="Arial" panose="020B0604020202020204" pitchFamily="34" charset="0"/>
                <a:ea typeface="Times New Roman" panose="02020603050405020304" pitchFamily="18" charset="0"/>
                <a:cs typeface="Times New Roman" panose="02020603050405020304" pitchFamily="18" charset="0"/>
              </a:rPr>
              <a:t>Objetivos:</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es-ES" sz="2800" dirty="0" smtClean="0">
                <a:effectLst/>
                <a:latin typeface="Arial" panose="020B0604020202020204" pitchFamily="34" charset="0"/>
                <a:ea typeface="Calibri" panose="020F0502020204030204" pitchFamily="34" charset="0"/>
                <a:cs typeface="Times New Roman" panose="02020603050405020304" pitchFamily="18" charset="0"/>
              </a:rPr>
              <a:t>La familia deberes y derechos plasmados en  la constitución de la República, derechos de la niñez en Cuba, los  símbolos y  atributos nacionales, ciudades de Cuba, los sitios más importantes de la ciudad y  el campo, la Revolución cubana y sus defensores.</a:t>
            </a:r>
            <a:endParaRPr lang="es-E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es-ES" sz="2800" dirty="0" smtClean="0">
                <a:effectLst/>
                <a:latin typeface="Arial" panose="020B0604020202020204" pitchFamily="34" charset="0"/>
                <a:ea typeface="Calibri" panose="020F0502020204030204" pitchFamily="34" charset="0"/>
                <a:cs typeface="Times New Roman" panose="02020603050405020304" pitchFamily="18" charset="0"/>
              </a:rPr>
              <a:t>Relación de Cuba con países de Latinoamérica y el Caribe.</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10404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96036" y="532263"/>
            <a:ext cx="10003809" cy="5808321"/>
          </a:xfrm>
          <a:prstGeom prst="rect">
            <a:avLst/>
          </a:prstGeom>
        </p:spPr>
        <p:txBody>
          <a:bodyPr wrap="square">
            <a:spAutoFit/>
          </a:bodyPr>
          <a:lstStyle/>
          <a:p>
            <a:pPr algn="ctr">
              <a:lnSpc>
                <a:spcPct val="150000"/>
              </a:lnSpc>
              <a:spcAft>
                <a:spcPts val="1000"/>
              </a:spcAft>
              <a:tabLst>
                <a:tab pos="6057900" algn="l"/>
              </a:tabLst>
            </a:pPr>
            <a:r>
              <a:rPr lang="es-ES" sz="2000" b="1" dirty="0" smtClean="0">
                <a:effectLst/>
                <a:latin typeface="Arial" panose="020B0604020202020204" pitchFamily="34" charset="0"/>
                <a:ea typeface="Times New Roman" panose="02020603050405020304" pitchFamily="18" charset="0"/>
                <a:cs typeface="Times New Roman" panose="02020603050405020304" pitchFamily="18" charset="0"/>
              </a:rPr>
              <a:t>Los deberes y derechos de la familia plasmados en la Constitución de la República, así como sobre los derechos de la niñez en Cuba.</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600"/>
              </a:spcAft>
              <a:tabLst>
                <a:tab pos="2628900" algn="l"/>
              </a:tabLst>
            </a:pPr>
            <a:r>
              <a:rPr lang="es-ES" sz="2000" b="1" dirty="0" smtClean="0">
                <a:effectLst/>
                <a:latin typeface="Arial" panose="020B0604020202020204" pitchFamily="34" charset="0"/>
                <a:ea typeface="Times New Roman" panose="02020603050405020304" pitchFamily="18" charset="0"/>
                <a:cs typeface="Times New Roman" panose="02020603050405020304" pitchFamily="18" charset="0"/>
              </a:rPr>
              <a:t>Ciudades de Cuba, los sitios más importantes de la ciudad y el campo.</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tabLst>
                <a:tab pos="6057900" algn="l"/>
              </a:tabLst>
            </a:pPr>
            <a:r>
              <a:rPr lang="es-ES"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El territorio cubano es un conjunto de varias islas, o sea, un archipiélago. El país está formado por Cuba (la mayor), la otrora Isla de Pinos, nombrada oficialmente en la década del 70 Isla de la Juventud y más de 4 010 islotes o cayos, distribuidos en cuatro grupos, cifra que se eleva a 4 mil 195 si se incluye los situados en bahía y estuarios y otros que no forman parte de los conjuntos insulares.</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tabLst>
                <a:tab pos="6057900" algn="l"/>
              </a:tabLst>
            </a:pPr>
            <a:r>
              <a:rPr lang="es-ES"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Dada su condición insular, Cuba está rodeada de agua: por el oeste se encuentra el inquieto Golfo de México, mientras el resto del archipiélago es bañado por el exuberante Mar Caribe, también llamado Mar de Las Antillas, el cual forma parte del gran Océano Atlántico que separa a Europa y África de América.</a:t>
            </a:r>
            <a:endParaRPr lang="es-E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4227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23582" y="1241222"/>
            <a:ext cx="10085696" cy="4652556"/>
          </a:xfrm>
          <a:prstGeom prst="rect">
            <a:avLst/>
          </a:prstGeom>
        </p:spPr>
        <p:txBody>
          <a:bodyPr wrap="square">
            <a:spAutoFit/>
          </a:bodyPr>
          <a:lstStyle/>
          <a:p>
            <a:pPr algn="ctr">
              <a:lnSpc>
                <a:spcPct val="150000"/>
              </a:lnSpc>
              <a:spcAft>
                <a:spcPts val="1000"/>
              </a:spcAft>
            </a:pPr>
            <a:r>
              <a:rPr lang="es-ES" sz="24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es-ES" sz="2400"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División político administrativa de Cuba. Su historia.</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tabLst>
                <a:tab pos="6057900" algn="l"/>
              </a:tabLst>
            </a:pPr>
            <a:r>
              <a:rPr lang="es-ES" sz="24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raíz de la colonización, no hubo por parte de las autoridades españolas gran preocupación por las divisiones territoriales, y solo se concretaron a fundar villas, como las de Baracoa, Bayamo Santiago de Cuba, Puerto Príncipe, Santi Spíritus, Trinidad y La Habana, que fueron las primeras de las siete villas fundadas por Velázquez. De esta forma continuaron las jurisdicciones indígenas, y en ellas se asentaron los núcleos de colonizadores.</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1111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87355" y="1251225"/>
            <a:ext cx="10044752" cy="5154232"/>
          </a:xfrm>
          <a:prstGeom prst="rect">
            <a:avLst/>
          </a:prstGeom>
        </p:spPr>
        <p:txBody>
          <a:bodyPr wrap="square">
            <a:spAutoFit/>
          </a:bodyPr>
          <a:lstStyle/>
          <a:p>
            <a:pPr algn="ctr">
              <a:lnSpc>
                <a:spcPct val="115000"/>
              </a:lnSpc>
              <a:spcAft>
                <a:spcPts val="600"/>
              </a:spcAft>
              <a:tabLst>
                <a:tab pos="2628900" algn="l"/>
              </a:tabLst>
            </a:pPr>
            <a:r>
              <a:rPr lang="es-ES" sz="2400" b="1" dirty="0" smtClean="0">
                <a:effectLst/>
                <a:latin typeface="Arial" panose="020B0604020202020204" pitchFamily="34" charset="0"/>
                <a:ea typeface="Times New Roman" panose="02020603050405020304" pitchFamily="18" charset="0"/>
                <a:cs typeface="Times New Roman" panose="02020603050405020304" pitchFamily="18" charset="0"/>
              </a:rPr>
              <a:t>La Revolución cubana y sus defensores.</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Un hombre integralmente educado es sin duda un hombre culto; pero no de una cultura formada solo con libros, sino como principio integrador de la personalidad.</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“…….hay que crearla, forjarla y transmitirla de generación en generación: la cultura del estudio, la cultura de la disciplina, la cultura del trabajo, la cultura del deber social, la cultura de nuestras obligaciones con los demás, la cultura de nuestra conducta como seres humanos” (Castro Ruz, F, 1972).</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071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6603" y="202476"/>
            <a:ext cx="11409528" cy="6314549"/>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En este amplio sentido se orienta y dirige la masificación de la cultura y dentro de esta la literatura ocupa un lugar destacado como medio para hacer llegar al niño y a la niña, mediante el necesario deleite, conocimientos de muy diversa índole. Conocemos que la obra artística es portadora de conocimientos, lleva implícita ideología y por medio de la percepción estética del mundo logra educarnos. Las obras literarias y específicamente las escritas para niños y niñas refinan la sensibilidad, humanismo, conducen hacia el hombre espiritualmente rico, al hombre humano.</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Por medio de la literatura, el preescolar se pone en contacto con la creación artística y conoce elementos de historia, de geografía, de ciencias, muy sencillas y asequibles para su edad.</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7672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32262" y="259307"/>
            <a:ext cx="10849971" cy="6350456"/>
          </a:xfrm>
          <a:prstGeom prst="rect">
            <a:avLst/>
          </a:prstGeom>
        </p:spPr>
        <p:txBody>
          <a:bodyPr wrap="square">
            <a:spAutoFit/>
          </a:bodyPr>
          <a:lstStyle/>
          <a:p>
            <a:pPr algn="just">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Gracias a ella conoce la vida intelectual, moral y patriótica de su pueblo, lo que significa comenzar a conocer la vida humana en su proceso evolutivo.</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Hasta hace poco la narración por sí misma era considerada una actividad literaria. No estamos en desacuerdo total con este criterio, sin embargo, cuando se trata de una actividad docente, el uso de la literatura cobra un nuevo valor y se convierte en un excelente medio de educación y enseñanza.</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La narrativa infantil es la fuente más unida, la muestra más sugestiva y la preferida por los niños y niñas de todas las latitudes. Ello no es por supuesto, una simple casualidad histórica, sino que está íntimamente relacionada con interese particulares de los niños y niñas, acorde con su grado de desarrollo psíquico y emocional, su voluntad de conocerlo todo y su deseo perenne de entretenerse, de disfrutar, aspectos que lo conducen directamente al gozo estético, si es inteligentemente guiado por los adultos que se dedican a los menesteres de escribir para ellos.</a:t>
            </a:r>
            <a:endParaRPr lang="es-E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991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32263" y="359752"/>
            <a:ext cx="11000095" cy="5888792"/>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El factor fundamental en la preparación del público infantil está dado, precisamente, porque mediante las distintas narraciones al niño y la niña se les cuenta un hecho, una anécdota, que lo encamina del no saber al saber, de la duda a la comprensión, del caos o infelicidad a la armonía o felicidad, a la solución del conflicto.</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Es por ello, que con este trabajo pretendemos propiciar un acercamiento a las figuras históricas a través de la anécdota de su vida.</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Los conocimientos sobre la vida social tienen una importancia determinante en la formación de la conciencia, el comportamiento y la actitud del niño y la niña hacia el entorno y en la asimilación de normas morales.</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1773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27796" y="532263"/>
            <a:ext cx="10645254" cy="5760551"/>
          </a:xfrm>
          <a:prstGeom prst="rect">
            <a:avLst/>
          </a:prstGeom>
        </p:spPr>
        <p:txBody>
          <a:bodyPr wrap="square">
            <a:spAutoFit/>
          </a:bodyPr>
          <a:lstStyle/>
          <a:p>
            <a:pPr algn="just">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Los contenidos que recibe el niño y la niña preescolar en conocimiento del Mundo Social conlleva al desarrollo moral, pues se orienta trabajar diversas temáticas entre las que se destacan las relacionadas con las figuras históricas como la de José Martí, Antonio Maceo, Camilo Cienfuegos, Ernesto Che Guevara, Vilma Espín </a:t>
            </a:r>
            <a:r>
              <a:rPr lang="es-ES" sz="2000" dirty="0" err="1" smtClean="0">
                <a:effectLst/>
                <a:latin typeface="Arial" panose="020B0604020202020204" pitchFamily="34" charset="0"/>
                <a:ea typeface="Times New Roman" panose="02020603050405020304" pitchFamily="18" charset="0"/>
                <a:cs typeface="Times New Roman" panose="02020603050405020304" pitchFamily="18" charset="0"/>
              </a:rPr>
              <a:t>Guillois</a:t>
            </a: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 entre otros.</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Para este tratamiento, se considera de gran importancia el trabajo con las anécdotas, que “son narraciones amenas referidas a personajes con autenticidad histórica y con ubicación espacio temporal precisa y constituyen medio eficaz de acercar al niño y la niña a la parte humana de los protagonistas y a los centros de interés histórico” (  </a:t>
            </a:r>
            <a:r>
              <a:rPr lang="es-ES" sz="2000" dirty="0" err="1" smtClean="0">
                <a:effectLst/>
                <a:latin typeface="Arial" panose="020B0604020202020204" pitchFamily="34" charset="0"/>
                <a:ea typeface="Times New Roman" panose="02020603050405020304" pitchFamily="18" charset="0"/>
                <a:cs typeface="Times New Roman" panose="02020603050405020304" pitchFamily="18" charset="0"/>
              </a:rPr>
              <a:t>Capizzano</a:t>
            </a: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  de </a:t>
            </a:r>
            <a:r>
              <a:rPr lang="es-ES" sz="2000" dirty="0" err="1" smtClean="0">
                <a:effectLst/>
                <a:latin typeface="Arial" panose="020B0604020202020204" pitchFamily="34" charset="0"/>
                <a:ea typeface="Times New Roman" panose="02020603050405020304" pitchFamily="18" charset="0"/>
                <a:cs typeface="Times New Roman" panose="02020603050405020304" pitchFamily="18" charset="0"/>
              </a:rPr>
              <a:t>Capalbo</a:t>
            </a: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 B, 1971) A través de ella se ponen al niño y a la niña en contacto con las figuras históricas y sus cualidades y por tanto, se fomenta el amor a la patria y sus símbolos, a los héroes y mártires e incluso, se propician otras actividades relacionadas con diferentes áreas de desarrollo, actividades independientes y juegos.</a:t>
            </a:r>
            <a:endParaRPr lang="es-E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3356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9432" y="0"/>
            <a:ext cx="11150221" cy="6868547"/>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Ahora bien, no siempre estas anécdotas están escritas para estas edades por lo que los docentes deben realizar una adecuada selección y adaptación de las mismas, para ello se atenderá a las siguientes condiciones que plantea Dora </a:t>
            </a:r>
            <a:r>
              <a:rPr lang="es-ES" sz="2400" dirty="0" err="1" smtClean="0">
                <a:effectLst/>
                <a:latin typeface="Arial" panose="020B0604020202020204" pitchFamily="34" charset="0"/>
                <a:ea typeface="Times New Roman" panose="02020603050405020304" pitchFamily="18" charset="0"/>
                <a:cs typeface="Times New Roman" panose="02020603050405020304" pitchFamily="18" charset="0"/>
              </a:rPr>
              <a:t>Pastoriza</a:t>
            </a: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 a la hora de adaptar, criterios al cual nos adscribimos: adecuación a la edad, manejo de la lengua y propiedad del argumento.</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La adecuación a la edad es la condición esencial a la que están supeditadas las otras dos, cuestión ésta a tener en cuenta, pues la anécdota puede ser utilizada en el proceso educativo para niños y niñas de la infancia preescolar por su sentido realista. </a:t>
            </a:r>
            <a:r>
              <a:rPr lang="es-ES" sz="24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Las anécdotas pueden ser adaptadas por diversos motivos y entre ellas podemos señalar, porque no fueron concebidas para niños y niñas pero su temática es factible, porque su lenguaje no es asequible, pero su temática sí o para ser dramatizadas.</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93824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1319" y="0"/>
            <a:ext cx="11068335" cy="6571030"/>
          </a:xfrm>
          <a:prstGeom prst="rect">
            <a:avLst/>
          </a:prstGeom>
        </p:spPr>
        <p:txBody>
          <a:bodyPr wrap="square">
            <a:spAutoFit/>
          </a:bodyPr>
          <a:lstStyle/>
          <a:p>
            <a:pPr algn="ctr">
              <a:lnSpc>
                <a:spcPct val="150000"/>
              </a:lnSpc>
              <a:spcAft>
                <a:spcPts val="1000"/>
              </a:spcAft>
            </a:pPr>
            <a:r>
              <a:rPr lang="es-ES" sz="2400"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Teniendo en cuenta todo lo anteriormente analizado cabe preguntarnos:</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50000"/>
              </a:lnSpc>
              <a:spcAft>
                <a:spcPts val="1000"/>
              </a:spcAft>
            </a:pPr>
            <a:r>
              <a:rPr lang="es-ES" sz="2400"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¿Qué puede hacer el docente para la adaptación de una anécdota?</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Enriquecer una descripción, cambiar una narración por un dialogo, modificar vocablos o eliminar un personaje secundario no significativo en el desarrollo del argumento, es decir puede introducir modificaciones que no alteren lo esencial de la obra.</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Pero, debemos tener en cuenta al adaptar que sean cuales fueran los cambios que se introduzcan en las anécdotas, estar seguro de que dichas alteraciones añadan vivacidad e interés real a la misma, sin deformar la verdad, logrando siempre que los niños y las niñas preescolares se apropien de las ideas fundamentales que estas encierran.</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4426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46161" y="105425"/>
            <a:ext cx="10754436" cy="6614311"/>
          </a:xfrm>
          <a:prstGeom prst="rect">
            <a:avLst/>
          </a:prstGeom>
        </p:spPr>
        <p:txBody>
          <a:bodyPr wrap="square">
            <a:spAutoFit/>
          </a:bodyPr>
          <a:lstStyle/>
          <a:p>
            <a:pPr algn="just">
              <a:lnSpc>
                <a:spcPct val="150000"/>
              </a:lnSpc>
              <a:spcAft>
                <a:spcPts val="1000"/>
              </a:spcAft>
            </a:pPr>
            <a:r>
              <a:rPr lang="es-ES" sz="2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Consideramos que para dar un tratamiento metodológico acertado a las anécdotas para trabajar las figuras históricas y contribuir a la formación de cualidades morales, es necesario realizar distintas acciones en las que se tengan presente los siguientes momentos:</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678180" algn="l"/>
              </a:tabLst>
            </a:pPr>
            <a:r>
              <a:rPr lang="es-ES" sz="2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Enseñanza de las anécdotas.</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678180" algn="l"/>
              </a:tabLst>
            </a:pPr>
            <a:r>
              <a:rPr lang="es-ES" sz="2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Consolidación de las anécdotas.</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678180" algn="l"/>
              </a:tabLst>
            </a:pPr>
            <a:r>
              <a:rPr lang="es-ES" sz="2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Valoración de la actitud de los personajes a partir de los elementos esenciales de la cualidad.</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678180" algn="l"/>
              </a:tabLst>
            </a:pPr>
            <a:r>
              <a:rPr lang="es-ES" sz="2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Crear situaciones donde el niño y la niña actúe en correspondencia con las mismas.</a:t>
            </a:r>
            <a:endParaRPr lang="es-E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3264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9558" y="368012"/>
            <a:ext cx="10426890" cy="5522537"/>
          </a:xfrm>
          <a:prstGeom prst="rect">
            <a:avLst/>
          </a:prstGeom>
        </p:spPr>
        <p:txBody>
          <a:bodyPr wrap="square">
            <a:spAutoFit/>
          </a:bodyPr>
          <a:lstStyle/>
          <a:p>
            <a:pPr algn="just">
              <a:lnSpc>
                <a:spcPct val="115000"/>
              </a:lnSpc>
              <a:spcAft>
                <a:spcPts val="1000"/>
              </a:spcAft>
            </a:pPr>
            <a:r>
              <a:rPr lang="es-ES" sz="2400"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Una vez recordados los conocimientos esenciales abordados en la clase encuentro anterior por parte del profesor se orienta a un estudiante que lea las actividades orientadas como estudio independiente y solicita al grupo que expresen las dudas presentadas.</a:t>
            </a:r>
          </a:p>
          <a:p>
            <a:pPr algn="just">
              <a:lnSpc>
                <a:spcPct val="115000"/>
              </a:lnSpc>
              <a:spcAft>
                <a:spcPts val="1000"/>
              </a:spcAft>
            </a:pP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sz="2400" dirty="0" smtClean="0">
                <a:effectLst/>
                <a:latin typeface="Arial" panose="020B0604020202020204" pitchFamily="34" charset="0"/>
                <a:ea typeface="Calibri" panose="020F0502020204030204" pitchFamily="34" charset="0"/>
                <a:cs typeface="Times New Roman" panose="02020603050405020304" pitchFamily="18" charset="0"/>
              </a:rPr>
              <a:t>Realice una síntesis sobre las conclusiones presentadas por A.I.Oparin en 1922 ante la sociedad Botánica de Moscú respecto al origen de la vida en la tierra.</a:t>
            </a:r>
            <a:endParaRPr lang="es-E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sz="2400" dirty="0" smtClean="0">
                <a:effectLst/>
                <a:latin typeface="Arial" panose="020B0604020202020204" pitchFamily="34" charset="0"/>
                <a:ea typeface="Calibri" panose="020F0502020204030204" pitchFamily="34" charset="0"/>
                <a:cs typeface="Times New Roman" panose="02020603050405020304" pitchFamily="18" charset="0"/>
              </a:rPr>
              <a:t>Investigue sobre:</a:t>
            </a:r>
            <a:endParaRPr lang="es-E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600"/>
              </a:spcAft>
              <a:buFont typeface="Wingdings" panose="05000000000000000000" pitchFamily="2" charset="2"/>
              <a:buChar char=""/>
              <a:tabLst>
                <a:tab pos="2628900" algn="l"/>
              </a:tabLst>
            </a:pPr>
            <a:r>
              <a:rPr lang="es-ES" sz="2400" dirty="0" smtClean="0">
                <a:effectLst/>
                <a:latin typeface="Arial" panose="020B0604020202020204" pitchFamily="34" charset="0"/>
                <a:ea typeface="Calibri" panose="020F0502020204030204" pitchFamily="34" charset="0"/>
                <a:cs typeface="Times New Roman" panose="02020603050405020304" pitchFamily="18" charset="0"/>
              </a:rPr>
              <a:t>Los deberes y derechos de la familia plasmados en la Constitución de la República, así como sobre los derechos de la niñez en Cuba.</a:t>
            </a:r>
            <a:endParaRPr lang="es-E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600"/>
              </a:spcAft>
              <a:buFont typeface="Wingdings" panose="05000000000000000000" pitchFamily="2" charset="2"/>
              <a:buChar char=""/>
              <a:tabLst>
                <a:tab pos="2628900" algn="l"/>
              </a:tabLst>
            </a:pPr>
            <a:r>
              <a:rPr lang="es-ES" sz="2400" dirty="0" smtClean="0">
                <a:effectLst/>
                <a:latin typeface="Arial" panose="020B0604020202020204" pitchFamily="34" charset="0"/>
                <a:ea typeface="Calibri" panose="020F0502020204030204" pitchFamily="34" charset="0"/>
                <a:cs typeface="Times New Roman" panose="02020603050405020304" pitchFamily="18" charset="0"/>
              </a:rPr>
              <a:t>Los símbolos y atributos nacionales.</a:t>
            </a:r>
            <a:endParaRPr lang="es-E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2159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1445" y="650804"/>
            <a:ext cx="10877265" cy="5759525"/>
          </a:xfrm>
          <a:prstGeom prst="rect">
            <a:avLst/>
          </a:prstGeom>
        </p:spPr>
        <p:txBody>
          <a:bodyPr wrap="square">
            <a:spAutoFit/>
          </a:bodyPr>
          <a:lstStyle/>
          <a:p>
            <a:pPr algn="ctr">
              <a:lnSpc>
                <a:spcPct val="150000"/>
              </a:lnSpc>
              <a:spcAft>
                <a:spcPts val="1000"/>
              </a:spcAft>
            </a:pPr>
            <a:r>
              <a:rPr lang="es-ES" sz="2400"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Ejemplos de anécdotas</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es-ES" sz="2400" b="1" dirty="0" smtClean="0">
                <a:effectLst/>
                <a:latin typeface="Arial" panose="020B0604020202020204" pitchFamily="34" charset="0"/>
                <a:ea typeface="Times New Roman" panose="02020603050405020304" pitchFamily="18" charset="0"/>
                <a:cs typeface="Times New Roman" panose="02020603050405020304" pitchFamily="18" charset="0"/>
              </a:rPr>
              <a:t>Relación de Cuba con países de Latinoamérica y el Caribe.</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r>
              <a:rPr lang="es-ES" sz="2400" dirty="0" smtClean="0">
                <a:effectLst/>
                <a:latin typeface="Arial" panose="020B0604020202020204" pitchFamily="34" charset="0"/>
                <a:ea typeface="Times New Roman" panose="02020603050405020304" pitchFamily="18" charset="0"/>
              </a:rPr>
              <a:t>El mundo de hoy se caracteriza  por verse inmerso en un proceso de globalización, producto de todos los cambios ocurridos en el comercio , las relaciones entre los habitantes de las diferentes regiones del planeta , sustentado en los avances científico técnicos , las tecnologías de la información y las comunicaciones , la biotecnología , las redes nacionales e internacionales de computadoras ,  la ingeniería genética y otros avances en los diferentes sectores de nuestra sociedad  que han producido una gran interdependencia ente las distintas naciones que habitan la tierra y abierto enormes posibilidades de cooperación  y de  ayuda mutua  para enfrentar unidos los retos del desarrollo humano y los problemas globales a que están sometidos los países del mundo fundamentalmente de América Latina y el Caribe. </a:t>
            </a:r>
            <a:endParaRPr lang="es-ES" sz="2400" dirty="0"/>
          </a:p>
        </p:txBody>
      </p:sp>
    </p:spTree>
    <p:extLst>
      <p:ext uri="{BB962C8B-B14F-4D97-AF65-F5344CB8AC3E}">
        <p14:creationId xmlns:p14="http://schemas.microsoft.com/office/powerpoint/2010/main" val="34017470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04967" y="593216"/>
            <a:ext cx="11068333"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El trabajo con estos contenidos debe partir de la familiarizaci</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en el  4to y 5to a</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 de vida con las im</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genes gr</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ficas sobre los  ni</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os y las ni</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as de otros pa</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ses, lo que les permite en un contexto determinado reconocer a qu</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é</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pa</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 pertenecen por sus rasgos f</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sicos fundamentales como: color del pelo, piel  y ojos, la estatura, vestuario caracter</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stico por la regi</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del planeta donde viven y el clima, esto hace que tambi</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é</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se trabajen las caracter</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sticas del pa</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 su cultura  y s</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mbolos  nacionales.</a:t>
            </a:r>
            <a:endParaRPr kumimoji="0" lang="es-E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Las costumbres y tradiciones siempre atraen la atenci</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de los ni</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os preescolares, fundamentalmente de las edades comprendidas entre  5 a 6 a</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os , que por el conocimiento que ya poseen, pueden ampliar sus vivencias en relaci</a:t>
            </a:r>
            <a:r>
              <a:rPr kumimoji="0" lang="es-ES_tradnl"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_tradnl"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con los</a:t>
            </a: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atributos nacionales, personalidades m</a:t>
            </a:r>
            <a:r>
              <a:rPr kumimoji="0" lang="es-ES"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 relevantes del pa</a:t>
            </a:r>
            <a:r>
              <a:rPr kumimoji="0" lang="es-ES"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 como: m</a:t>
            </a:r>
            <a:r>
              <a:rPr kumimoji="0" lang="es-ES"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ú</a:t>
            </a: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sicos, presidentes, cient</a:t>
            </a:r>
            <a:r>
              <a:rPr kumimoji="0" lang="es-ES"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ficos y otras personalidades.</a:t>
            </a:r>
            <a:endParaRPr kumimoji="0" lang="es-ES"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962262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3206" y="295306"/>
            <a:ext cx="10604311" cy="6562694"/>
          </a:xfrm>
          <a:prstGeom prst="rect">
            <a:avLst/>
          </a:prstGeom>
        </p:spPr>
        <p:txBody>
          <a:bodyPr wrap="square">
            <a:spAutoFit/>
          </a:bodyPr>
          <a:lstStyle/>
          <a:p>
            <a:pPr algn="ctr">
              <a:lnSpc>
                <a:spcPct val="150000"/>
              </a:lnSpc>
              <a:spcBef>
                <a:spcPts val="1440"/>
              </a:spcBef>
              <a:spcAft>
                <a:spcPts val="1000"/>
              </a:spcAft>
            </a:pPr>
            <a:r>
              <a:rPr lang="es-ES" sz="2400" b="1" dirty="0" smtClean="0">
                <a:effectLst/>
                <a:latin typeface="Arial" panose="020B0604020202020204" pitchFamily="34" charset="0"/>
                <a:ea typeface="Times New Roman" panose="02020603050405020304" pitchFamily="18" charset="0"/>
                <a:cs typeface="Times New Roman" panose="02020603050405020304" pitchFamily="18" charset="0"/>
              </a:rPr>
              <a:t>Los sitios más importantes de los países se trabajarán también, con énfasis en los de América Latina y el Caribe.</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Bef>
                <a:spcPts val="1440"/>
              </a:spcBef>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La importancia  que tiene para los niños de otros países la unión de los pueblos, la solidaridad y el internacionalismo partiendo de la ayuda que Cuba les ha brindado , no se perderá de vista,  por lo que en cada una de las actividades se enfatizará en ello.</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6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Consideramos oportuno tener en cuenta el papel que juegan los diferentes agentes educativos para lograr a través del contenido familiarizar a los niños con las características, cultura y tradiciones de los países y de esta forma fomentar desde las edades tempranas los sentimientos y cualidades morales como futuro hombre del mañana.</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77250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50629" y="0"/>
            <a:ext cx="10304058" cy="6280565"/>
          </a:xfrm>
          <a:prstGeom prst="rect">
            <a:avLst/>
          </a:prstGeom>
        </p:spPr>
        <p:txBody>
          <a:bodyPr wrap="square">
            <a:spAutoFit/>
          </a:bodyPr>
          <a:lstStyle/>
          <a:p>
            <a:pPr algn="just">
              <a:lnSpc>
                <a:spcPct val="150000"/>
              </a:lnSpc>
              <a:spcAft>
                <a:spcPts val="6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Las actividades sobre este contenido no deben concebirse de forma rígida, mientras más vivencias posea el niño, mayor será su desarrollo integral, por este motivo la variedad de métodos y procedimientos que se utilicen constituyen aspectos medulares para que el proceso educativo se dirija con calidad.</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6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Para cumplir con este propósito es necesario que los agentes educativos de la Educación Preescolar en correspondencia con la  modalidad  de atención donde ejerce su labor educativa  , tengan una amplia cultura   y dominen los elementos teóricos - metodológicos esenciales acerca del contenido: Niños de otros Países.</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114300" algn="just">
              <a:lnSpc>
                <a:spcPct val="150000"/>
              </a:lnSpc>
              <a:spcAft>
                <a:spcPts val="6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Consideramos como elementos esenciales   teórico – metodológicos.</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57090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68488" y="901413"/>
            <a:ext cx="11163869" cy="3987630"/>
          </a:xfrm>
          <a:prstGeom prst="rect">
            <a:avLst/>
          </a:prstGeom>
        </p:spPr>
        <p:txBody>
          <a:bodyPr wrap="square">
            <a:spAutoFit/>
          </a:bodyPr>
          <a:lstStyle/>
          <a:p>
            <a:pPr marL="342900" lvl="0" indent="-342900" algn="just">
              <a:lnSpc>
                <a:spcPct val="150000"/>
              </a:lnSpc>
              <a:spcAft>
                <a:spcPts val="600"/>
              </a:spcAft>
              <a:buFont typeface="Symbol" panose="05050102010706020507" pitchFamily="18" charset="2"/>
              <a:buChar char=""/>
              <a:tabLst>
                <a:tab pos="342900" algn="l"/>
              </a:tabLst>
            </a:pPr>
            <a:r>
              <a:rPr lang="es-ES_tradnl" sz="2400" dirty="0" smtClean="0">
                <a:effectLst/>
                <a:latin typeface="Arial" panose="020B0604020202020204" pitchFamily="34" charset="0"/>
                <a:ea typeface="Times New Roman" panose="02020603050405020304" pitchFamily="18" charset="0"/>
                <a:cs typeface="Times New Roman" panose="02020603050405020304" pitchFamily="18" charset="0"/>
              </a:rPr>
              <a:t>Características de los niños de otros países fundamentalmente de América latina y el caribe: </a:t>
            </a: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Dónde y cómo viven, en qué país. Símbolos. Atributos nacionales. Características esenciales del país donde viven. Costumbres </a:t>
            </a:r>
            <a:r>
              <a:rPr lang="es-ES_tradnl" sz="2400" dirty="0" smtClean="0">
                <a:effectLst/>
                <a:latin typeface="Arial" panose="020B0604020202020204" pitchFamily="34" charset="0"/>
                <a:ea typeface="Times New Roman" panose="02020603050405020304" pitchFamily="18" charset="0"/>
                <a:cs typeface="Times New Roman" panose="02020603050405020304" pitchFamily="18" charset="0"/>
              </a:rPr>
              <a:t>(juegos, bailes, alimentos, trajes típicos), </a:t>
            </a: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Tradiciones.</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28600" algn="l"/>
                <a:tab pos="342900" algn="l"/>
              </a:tabLs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Tratamiento al contenido "Niños de otros países" en las diferentes modalidades de atención de la Educación Preescolar y la orientación a la familia.</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44374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8484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59809" y="737341"/>
            <a:ext cx="10276764" cy="5275162"/>
          </a:xfrm>
          <a:prstGeom prst="rect">
            <a:avLst/>
          </a:prstGeom>
        </p:spPr>
        <p:txBody>
          <a:bodyPr wrap="square">
            <a:spAutoFit/>
          </a:bodyPr>
          <a:lstStyle/>
          <a:p>
            <a:pPr algn="ctr">
              <a:lnSpc>
                <a:spcPct val="150000"/>
              </a:lnSpc>
              <a:spcAft>
                <a:spcPts val="1000"/>
              </a:spcAft>
              <a:tabLst>
                <a:tab pos="6057900" algn="l"/>
              </a:tabLst>
            </a:pPr>
            <a:r>
              <a:rPr lang="es-ES" sz="2400" b="1" dirty="0" smtClean="0">
                <a:effectLst/>
                <a:latin typeface="Arial" panose="020B0604020202020204" pitchFamily="34" charset="0"/>
                <a:ea typeface="Times New Roman" panose="02020603050405020304" pitchFamily="18" charset="0"/>
                <a:cs typeface="Times New Roman" panose="02020603050405020304" pitchFamily="18" charset="0"/>
              </a:rPr>
              <a:t>Los símbolos patrios y atributos nacionales.</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tabLst>
                <a:tab pos="6057900" algn="l"/>
              </a:tabLs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Desde que cada cubano nace, generaciones tras generaciones, aprende casi desde la cuna a amar y respetar su bandera tricolor y la bella música que los bayameses entonaron el día que los mambises liberaron su ciudad de la metrópoli española.</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tabLst>
                <a:tab pos="6057900" algn="l"/>
              </a:tabLs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Por ello, la Constitución de la República de Cuba, expresa que los símbolos nacionales son los que han presidido por más de 100 años las luchas cubanas por la independencia:  La bandera de la estrella solitaria, el himno de Bayamo y el escudo de la palma real.</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404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55093" y="191861"/>
            <a:ext cx="10849970" cy="6254917"/>
          </a:xfrm>
          <a:prstGeom prst="rect">
            <a:avLst/>
          </a:prstGeom>
        </p:spPr>
        <p:txBody>
          <a:bodyPr wrap="square">
            <a:spAutoFit/>
          </a:bodyPr>
          <a:lstStyle/>
          <a:p>
            <a:pPr algn="ctr">
              <a:lnSpc>
                <a:spcPct val="150000"/>
              </a:lnSpc>
              <a:spcAft>
                <a:spcPts val="1000"/>
              </a:spcAft>
              <a:tabLst>
                <a:tab pos="6057900" algn="l"/>
              </a:tabLst>
            </a:pPr>
            <a:r>
              <a:rPr lang="es-ES" sz="2400" b="1" dirty="0" smtClean="0">
                <a:effectLst/>
                <a:latin typeface="Arial" panose="020B0604020202020204" pitchFamily="34" charset="0"/>
                <a:ea typeface="Times New Roman" panose="02020603050405020304" pitchFamily="18" charset="0"/>
                <a:cs typeface="Times New Roman" panose="02020603050405020304" pitchFamily="18" charset="0"/>
              </a:rPr>
              <a:t>BANDERA DE LA ESTRELLA SOLITARIA:</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tabLst>
                <a:tab pos="6057900" algn="l"/>
              </a:tabLs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Es de forma rectangular, de doble largo que ancho. Consta de un triangulo equilátero rojo que representa la unidad de los cubanos lograda por la sangre derramada en las luchas libertaria, con una estrella solitaria de cinco puntas que indican el carácter independiente y soberano de Cuba, una de las cinco puntas señala hacia el lado vertical del triangulo, borde superior de la bandera, que corona a cinco franjas horizontales, tres azul turquí que simbolizan los tres departamentos en que estaba dividida la Isla Occidente, Centro y Oriente y a la vez, por el color, son indicativas de las altruistas aspiraciones de los cubanos de ser libres. Dos blancas alternadas que significan la pureza y la virtud del pueblo cubano.</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8822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0376" y="584182"/>
            <a:ext cx="10686197" cy="5334794"/>
          </a:xfrm>
          <a:prstGeom prst="rect">
            <a:avLst/>
          </a:prstGeom>
        </p:spPr>
        <p:txBody>
          <a:bodyPr wrap="square">
            <a:spAutoFit/>
          </a:bodyPr>
          <a:lstStyle/>
          <a:p>
            <a:pPr algn="ctr">
              <a:lnSpc>
                <a:spcPct val="150000"/>
              </a:lnSpc>
              <a:spcAft>
                <a:spcPts val="1000"/>
              </a:spcAft>
              <a:tabLst>
                <a:tab pos="6057900" algn="l"/>
              </a:tabLst>
            </a:pPr>
            <a:r>
              <a:rPr lang="es-ES" sz="2400" b="1" dirty="0" smtClean="0">
                <a:effectLst/>
                <a:latin typeface="Arial" panose="020B0604020202020204" pitchFamily="34" charset="0"/>
                <a:ea typeface="Times New Roman" panose="02020603050405020304" pitchFamily="18" charset="0"/>
                <a:cs typeface="Times New Roman" panose="02020603050405020304" pitchFamily="18" charset="0"/>
              </a:rPr>
              <a:t>HIMNO DE BAYAMO:</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tabLst>
                <a:tab pos="6057900" algn="l"/>
              </a:tabLs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Nació en Bayamo en el fragor de la lucha por la independencia. La letra y música fue compuesta por el insigne patriota cubano Pedro Figueredo Cisneros, conocido como Perucho. Según cuenta la tradición popular, la escribió montado en su caballo.</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tabLst>
                <a:tab pos="6057900" algn="l"/>
              </a:tabLs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En la forma original, el himno fue cantado por vez primera el 20 de octubre de 1868, cuando las fuerzas del Ejército libertador tomaron la ciudad de Bayamo devenido uno de los más trascendentales hechos de la historia patria por lo que se ha tomado esta fecha como el Día de la Cultura Cubana.</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7055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1320" y="0"/>
            <a:ext cx="10727140" cy="6614311"/>
          </a:xfrm>
          <a:prstGeom prst="rect">
            <a:avLst/>
          </a:prstGeom>
        </p:spPr>
        <p:txBody>
          <a:bodyPr wrap="square">
            <a:spAutoFit/>
          </a:bodyPr>
          <a:lstStyle/>
          <a:p>
            <a:pPr algn="ctr">
              <a:lnSpc>
                <a:spcPct val="150000"/>
              </a:lnSpc>
              <a:spcAft>
                <a:spcPts val="1000"/>
              </a:spcAft>
              <a:tabLst>
                <a:tab pos="6057900" algn="l"/>
              </a:tabLst>
            </a:pPr>
            <a:r>
              <a:rPr lang="es-ES" sz="2800" b="1" dirty="0" smtClean="0">
                <a:effectLst/>
                <a:latin typeface="Arial" panose="020B0604020202020204" pitchFamily="34" charset="0"/>
                <a:ea typeface="Times New Roman" panose="02020603050405020304" pitchFamily="18" charset="0"/>
                <a:cs typeface="Times New Roman" panose="02020603050405020304" pitchFamily="18" charset="0"/>
              </a:rPr>
              <a:t>ESCUDO DE LA PALMA REAL:</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tabLst>
                <a:tab pos="6057900" algn="l"/>
              </a:tabLst>
            </a:pP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El Escudo Nacional, originalmente dibujado por Miguel </a:t>
            </a:r>
            <a:r>
              <a:rPr lang="es-ES" sz="2800" dirty="0" err="1" smtClean="0">
                <a:effectLst/>
                <a:latin typeface="Arial" panose="020B0604020202020204" pitchFamily="34" charset="0"/>
                <a:ea typeface="Times New Roman" panose="02020603050405020304" pitchFamily="18" charset="0"/>
                <a:cs typeface="Times New Roman" panose="02020603050405020304" pitchFamily="18" charset="0"/>
              </a:rPr>
              <a:t>Teurbe</a:t>
            </a: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 </a:t>
            </a:r>
            <a:r>
              <a:rPr lang="es-ES" sz="2800" dirty="0" err="1" smtClean="0">
                <a:effectLst/>
                <a:latin typeface="Arial" panose="020B0604020202020204" pitchFamily="34" charset="0"/>
                <a:ea typeface="Times New Roman" panose="02020603050405020304" pitchFamily="18" charset="0"/>
                <a:cs typeface="Times New Roman" panose="02020603050405020304" pitchFamily="18" charset="0"/>
              </a:rPr>
              <a:t>Tolón</a:t>
            </a: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 en 1949, conserva su diseño básico aunque tuvo modificaciones posteriores respecto a sus componentes. Describe la integridad de Cuba en cualquier lugar del mundo. Tiene forma de adarga ojival y está dividido en tres secciones. En su parte superior horizontal aparece una llave dorada y un sol naciente en el mar, lo cual simboliza la posición de Cuba en el Golfo de México entre la parte norte y sur de América, en medio del surgimiento de un nuevo Estado.</a:t>
            </a:r>
            <a:endParaRPr lang="es-E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8469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59557" y="489875"/>
            <a:ext cx="10945505" cy="5755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057900" algn="l"/>
              </a:tabLst>
              <a:defRPr>
                <a:solidFill>
                  <a:schemeClr val="tx1"/>
                </a:solidFill>
                <a:latin typeface="Arial" panose="020B0604020202020204" pitchFamily="34" charset="0"/>
              </a:defRPr>
            </a:lvl1pPr>
            <a:lvl2pPr eaLnBrk="0" fontAlgn="base" hangingPunct="0">
              <a:spcBef>
                <a:spcPct val="0"/>
              </a:spcBef>
              <a:spcAft>
                <a:spcPct val="0"/>
              </a:spcAft>
              <a:tabLst>
                <a:tab pos="6057900" algn="l"/>
              </a:tabLst>
              <a:defRPr>
                <a:solidFill>
                  <a:schemeClr val="tx1"/>
                </a:solidFill>
                <a:latin typeface="Arial" panose="020B0604020202020204" pitchFamily="34" charset="0"/>
              </a:defRPr>
            </a:lvl2pPr>
            <a:lvl3pPr eaLnBrk="0" fontAlgn="base" hangingPunct="0">
              <a:spcBef>
                <a:spcPct val="0"/>
              </a:spcBef>
              <a:spcAft>
                <a:spcPct val="0"/>
              </a:spcAft>
              <a:tabLst>
                <a:tab pos="6057900" algn="l"/>
              </a:tabLst>
              <a:defRPr>
                <a:solidFill>
                  <a:schemeClr val="tx1"/>
                </a:solidFill>
                <a:latin typeface="Arial" panose="020B0604020202020204" pitchFamily="34" charset="0"/>
              </a:defRPr>
            </a:lvl3pPr>
            <a:lvl4pPr eaLnBrk="0" fontAlgn="base" hangingPunct="0">
              <a:spcBef>
                <a:spcPct val="0"/>
              </a:spcBef>
              <a:spcAft>
                <a:spcPct val="0"/>
              </a:spcAft>
              <a:tabLst>
                <a:tab pos="6057900" algn="l"/>
              </a:tabLst>
              <a:defRPr>
                <a:solidFill>
                  <a:schemeClr val="tx1"/>
                </a:solidFill>
                <a:latin typeface="Arial" panose="020B0604020202020204" pitchFamily="34" charset="0"/>
              </a:defRPr>
            </a:lvl4pPr>
            <a:lvl5pPr eaLnBrk="0" fontAlgn="base" hangingPunct="0">
              <a:spcBef>
                <a:spcPct val="0"/>
              </a:spcBef>
              <a:spcAft>
                <a:spcPct val="0"/>
              </a:spcAft>
              <a:tabLst>
                <a:tab pos="6057900" algn="l"/>
              </a:tabLst>
              <a:defRPr>
                <a:solidFill>
                  <a:schemeClr val="tx1"/>
                </a:solidFill>
                <a:latin typeface="Arial" panose="020B0604020202020204" pitchFamily="34" charset="0"/>
              </a:defRPr>
            </a:lvl5pPr>
            <a:lvl6pPr eaLnBrk="0" fontAlgn="base" hangingPunct="0">
              <a:spcBef>
                <a:spcPct val="0"/>
              </a:spcBef>
              <a:spcAft>
                <a:spcPct val="0"/>
              </a:spcAft>
              <a:tabLst>
                <a:tab pos="6057900" algn="l"/>
              </a:tabLst>
              <a:defRPr>
                <a:solidFill>
                  <a:schemeClr val="tx1"/>
                </a:solidFill>
                <a:latin typeface="Arial" panose="020B0604020202020204" pitchFamily="34" charset="0"/>
              </a:defRPr>
            </a:lvl6pPr>
            <a:lvl7pPr eaLnBrk="0" fontAlgn="base" hangingPunct="0">
              <a:spcBef>
                <a:spcPct val="0"/>
              </a:spcBef>
              <a:spcAft>
                <a:spcPct val="0"/>
              </a:spcAft>
              <a:tabLst>
                <a:tab pos="6057900" algn="l"/>
              </a:tabLst>
              <a:defRPr>
                <a:solidFill>
                  <a:schemeClr val="tx1"/>
                </a:solidFill>
                <a:latin typeface="Arial" panose="020B0604020202020204" pitchFamily="34" charset="0"/>
              </a:defRPr>
            </a:lvl7pPr>
            <a:lvl8pPr eaLnBrk="0" fontAlgn="base" hangingPunct="0">
              <a:spcBef>
                <a:spcPct val="0"/>
              </a:spcBef>
              <a:spcAft>
                <a:spcPct val="0"/>
              </a:spcAft>
              <a:tabLst>
                <a:tab pos="6057900" algn="l"/>
              </a:tabLst>
              <a:defRPr>
                <a:solidFill>
                  <a:schemeClr val="tx1"/>
                </a:solidFill>
                <a:latin typeface="Arial" panose="020B0604020202020204" pitchFamily="34" charset="0"/>
              </a:defRPr>
            </a:lvl8pPr>
            <a:lvl9pPr eaLnBrk="0" fontAlgn="base" hangingPunct="0">
              <a:spcBef>
                <a:spcPct val="0"/>
              </a:spcBef>
              <a:spcAft>
                <a:spcPct val="0"/>
              </a:spcAft>
              <a:tabLst>
                <a:tab pos="60579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6057900" algn="l"/>
              </a:tabLst>
            </a:pPr>
            <a:r>
              <a:rPr lang="es-ES" sz="3200" b="1" dirty="0">
                <a:latin typeface="Calibri" panose="020F0502020204030204" pitchFamily="34" charset="0"/>
                <a:ea typeface="Times New Roman" panose="02020603050405020304" pitchFamily="18" charset="0"/>
                <a:cs typeface="Arial" panose="020B0604020202020204" pitchFamily="34" charset="0"/>
              </a:rPr>
              <a:t>A</a:t>
            </a:r>
            <a:r>
              <a:rPr kumimoji="0" lang="es-ES" sz="28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RBOL NACIONAL: LA PALMA REAL.</a:t>
            </a:r>
            <a:endParaRPr kumimoji="0" lang="es-ES"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057900" algn="l"/>
              </a:tabLst>
            </a:pPr>
            <a:endParaRPr kumimoji="0" 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057900" algn="l"/>
              </a:tabLst>
            </a:pPr>
            <a:r>
              <a:rPr kumimoji="0" 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La Palma Real, cuyo nombre cient</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fico es </a:t>
            </a:r>
            <a:r>
              <a:rPr kumimoji="0" lang="es-ES" sz="28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Roystonea</a:t>
            </a:r>
            <a:r>
              <a:rPr kumimoji="0" 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regia, pertenece a la familia de las palm</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ceas. Aunque no exclusiva de Cuba si es reconocida como la reina de nuestros campos por su majestuosidad estructural, peculiar talla, fortaleza, utilidad que reporta y su abundancia en la Isla.</a:t>
            </a:r>
            <a:endParaRPr kumimoji="0" lang="es-ES"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057900" algn="l"/>
              </a:tabLst>
            </a:pPr>
            <a:endParaRPr kumimoji="0" 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057900" algn="l"/>
              </a:tabLst>
            </a:pPr>
            <a:r>
              <a:rPr kumimoji="0" 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Alcanza generalmente una altura de entre 40 y 50 pies y es coronada por un bell</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simo penacho de hojas pinnatisectas, capaz de inspirar a infinidad de poetas, m</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ú</a:t>
            </a:r>
            <a:r>
              <a:rPr kumimoji="0" 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sicos y pintores por su elegancia. Forma parte central de la estampa situada en el escudo nacional de la Rep</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ú</a:t>
            </a:r>
            <a:r>
              <a:rPr kumimoji="0" 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blica.</a:t>
            </a:r>
            <a:endParaRPr kumimoji="0" lang="es-ES" sz="28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559017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0376" y="45879"/>
            <a:ext cx="11122925" cy="6812121"/>
          </a:xfrm>
          <a:prstGeom prst="rect">
            <a:avLst/>
          </a:prstGeom>
        </p:spPr>
        <p:txBody>
          <a:bodyPr wrap="square">
            <a:spAutoFit/>
          </a:bodyPr>
          <a:lstStyle/>
          <a:p>
            <a:pPr algn="ctr">
              <a:lnSpc>
                <a:spcPct val="150000"/>
              </a:lnSpc>
              <a:spcAft>
                <a:spcPts val="1000"/>
              </a:spcAft>
              <a:tabLst>
                <a:tab pos="6057900" algn="l"/>
              </a:tabLst>
            </a:pPr>
            <a:r>
              <a:rPr lang="es-ES" sz="2800" b="1" dirty="0" smtClean="0">
                <a:effectLst/>
                <a:latin typeface="Arial" panose="020B0604020202020204" pitchFamily="34" charset="0"/>
                <a:ea typeface="Times New Roman" panose="02020603050405020304" pitchFamily="18" charset="0"/>
                <a:cs typeface="Times New Roman" panose="02020603050405020304" pitchFamily="18" charset="0"/>
              </a:rPr>
              <a:t>AVE NACIONAL: EL TOCORORO.</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tabLst>
                <a:tab pos="6057900" algn="l"/>
              </a:tabLst>
            </a:pP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El Tocororo, pertenece a la familia </a:t>
            </a:r>
            <a:r>
              <a:rPr lang="es-ES" sz="2800" dirty="0" err="1" smtClean="0">
                <a:effectLst/>
                <a:latin typeface="Arial" panose="020B0604020202020204" pitchFamily="34" charset="0"/>
                <a:ea typeface="Times New Roman" panose="02020603050405020304" pitchFamily="18" charset="0"/>
                <a:cs typeface="Times New Roman" panose="02020603050405020304" pitchFamily="18" charset="0"/>
              </a:rPr>
              <a:t>Trogodinae</a:t>
            </a: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 Reproduce en su plumaje los colores de la bandera nacional: rojo, azul y blanco, es endémico y no tolera el cautiverio. Habita los campos desde hace miles de años y se localiza fundamentalmente en la Sierra de los Órganos, Ciénaga de Zapata, el </a:t>
            </a:r>
            <a:r>
              <a:rPr lang="es-ES" sz="2800" dirty="0" err="1" smtClean="0">
                <a:effectLst/>
                <a:latin typeface="Arial" panose="020B0604020202020204" pitchFamily="34" charset="0"/>
                <a:ea typeface="Times New Roman" panose="02020603050405020304" pitchFamily="18" charset="0"/>
                <a:cs typeface="Times New Roman" panose="02020603050405020304" pitchFamily="18" charset="0"/>
              </a:rPr>
              <a:t>Escambray</a:t>
            </a: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 complejo montañoso de la Sierra Maestra, e Isla de la Juventud. Prefiere los bosques de todo tipo, y también los pinares.</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r>
              <a:rPr lang="es-ES" sz="2800" dirty="0" smtClean="0">
                <a:effectLst/>
                <a:latin typeface="Arial" panose="020B0604020202020204" pitchFamily="34" charset="0"/>
                <a:ea typeface="Times New Roman" panose="02020603050405020304" pitchFamily="18" charset="0"/>
              </a:rPr>
              <a:t>Bautizado también como </a:t>
            </a:r>
            <a:r>
              <a:rPr lang="es-ES" sz="2800" dirty="0" err="1" smtClean="0">
                <a:effectLst/>
                <a:latin typeface="Arial" panose="020B0604020202020204" pitchFamily="34" charset="0"/>
                <a:ea typeface="Times New Roman" panose="02020603050405020304" pitchFamily="18" charset="0"/>
              </a:rPr>
              <a:t>Guatani</a:t>
            </a:r>
            <a:r>
              <a:rPr lang="es-ES" sz="2800" dirty="0" smtClean="0">
                <a:effectLst/>
                <a:latin typeface="Arial" panose="020B0604020202020204" pitchFamily="34" charset="0"/>
                <a:ea typeface="Times New Roman" panose="02020603050405020304" pitchFamily="18" charset="0"/>
              </a:rPr>
              <a:t> por los aborígenes que poblaron antaño la ínsula, aun puede oírsele llamar así en la región del extremo oriental.</a:t>
            </a:r>
            <a:endParaRPr lang="es-ES" sz="2800" dirty="0"/>
          </a:p>
        </p:txBody>
      </p:sp>
    </p:spTree>
    <p:extLst>
      <p:ext uri="{BB962C8B-B14F-4D97-AF65-F5344CB8AC3E}">
        <p14:creationId xmlns:p14="http://schemas.microsoft.com/office/powerpoint/2010/main" val="421546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96035" y="625556"/>
            <a:ext cx="10331355" cy="5299977"/>
          </a:xfrm>
          <a:prstGeom prst="rect">
            <a:avLst/>
          </a:prstGeom>
        </p:spPr>
        <p:txBody>
          <a:bodyPr wrap="square">
            <a:spAutoFit/>
          </a:bodyPr>
          <a:lstStyle/>
          <a:p>
            <a:pPr algn="ctr">
              <a:lnSpc>
                <a:spcPct val="150000"/>
              </a:lnSpc>
              <a:spcAft>
                <a:spcPts val="1000"/>
              </a:spcAft>
              <a:tabLst>
                <a:tab pos="6057900" algn="l"/>
              </a:tabLst>
            </a:pPr>
            <a:r>
              <a:rPr lang="es-ES" sz="3200" b="1" dirty="0" smtClean="0">
                <a:effectLst/>
                <a:latin typeface="Arial" panose="020B0604020202020204" pitchFamily="34" charset="0"/>
                <a:ea typeface="Times New Roman" panose="02020603050405020304" pitchFamily="18" charset="0"/>
                <a:cs typeface="Times New Roman" panose="02020603050405020304" pitchFamily="18" charset="0"/>
              </a:rPr>
              <a:t>FLOR NACIONAL: LA MARIPOSA.</a:t>
            </a:r>
            <a:endParaRPr lang="es-ES" sz="32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tabLst>
                <a:tab pos="6057900" algn="l"/>
              </a:tabLst>
            </a:pPr>
            <a:r>
              <a:rPr lang="es-ES" sz="3200" dirty="0" smtClean="0">
                <a:effectLst/>
                <a:latin typeface="Arial" panose="020B0604020202020204" pitchFamily="34" charset="0"/>
                <a:ea typeface="Times New Roman" panose="02020603050405020304" pitchFamily="18" charset="0"/>
                <a:cs typeface="Times New Roman" panose="02020603050405020304" pitchFamily="18" charset="0"/>
              </a:rPr>
              <a:t>Su nombre científico es </a:t>
            </a:r>
            <a:r>
              <a:rPr lang="es-ES" sz="3200" dirty="0" err="1" smtClean="0">
                <a:effectLst/>
                <a:latin typeface="Arial" panose="020B0604020202020204" pitchFamily="34" charset="0"/>
                <a:ea typeface="Times New Roman" panose="02020603050405020304" pitchFamily="18" charset="0"/>
                <a:cs typeface="Times New Roman" panose="02020603050405020304" pitchFamily="18" charset="0"/>
              </a:rPr>
              <a:t>Hedychium</a:t>
            </a:r>
            <a:r>
              <a:rPr lang="es-ES" sz="3200" dirty="0" smtClean="0">
                <a:effectLst/>
                <a:latin typeface="Arial" panose="020B0604020202020204" pitchFamily="34" charset="0"/>
                <a:ea typeface="Times New Roman" panose="02020603050405020304" pitchFamily="18" charset="0"/>
                <a:cs typeface="Times New Roman" panose="02020603050405020304" pitchFamily="18" charset="0"/>
              </a:rPr>
              <a:t> </a:t>
            </a:r>
            <a:r>
              <a:rPr lang="es-ES" sz="3200" dirty="0" err="1" smtClean="0">
                <a:effectLst/>
                <a:latin typeface="Arial" panose="020B0604020202020204" pitchFamily="34" charset="0"/>
                <a:ea typeface="Times New Roman" panose="02020603050405020304" pitchFamily="18" charset="0"/>
                <a:cs typeface="Times New Roman" panose="02020603050405020304" pitchFamily="18" charset="0"/>
              </a:rPr>
              <a:t>coronarium</a:t>
            </a:r>
            <a:r>
              <a:rPr lang="es-ES" sz="3200" dirty="0" smtClean="0">
                <a:effectLst/>
                <a:latin typeface="Arial" panose="020B0604020202020204" pitchFamily="34" charset="0"/>
                <a:ea typeface="Times New Roman" panose="02020603050405020304" pitchFamily="18" charset="0"/>
                <a:cs typeface="Times New Roman" panose="02020603050405020304" pitchFamily="18" charset="0"/>
              </a:rPr>
              <a:t>, de la familia de las </a:t>
            </a:r>
            <a:r>
              <a:rPr lang="es-ES" sz="3200" dirty="0" err="1" smtClean="0">
                <a:effectLst/>
                <a:latin typeface="Arial" panose="020B0604020202020204" pitchFamily="34" charset="0"/>
                <a:ea typeface="Times New Roman" panose="02020603050405020304" pitchFamily="18" charset="0"/>
                <a:cs typeface="Times New Roman" panose="02020603050405020304" pitchFamily="18" charset="0"/>
              </a:rPr>
              <a:t>Zingiberaceas</a:t>
            </a:r>
            <a:r>
              <a:rPr lang="es-ES" sz="3200" dirty="0" smtClean="0">
                <a:effectLst/>
                <a:latin typeface="Arial" panose="020B0604020202020204" pitchFamily="34" charset="0"/>
                <a:ea typeface="Times New Roman" panose="02020603050405020304" pitchFamily="18" charset="0"/>
                <a:cs typeface="Times New Roman" panose="02020603050405020304" pitchFamily="18" charset="0"/>
              </a:rPr>
              <a:t>. Oriunda de Vietnam, es una flor blanca, hermosa y de exquisito perfume, alcanza hasta un metro y medio de altura y sus hojas verdes y grandes son a su vez lanceoladas y envainadas</a:t>
            </a:r>
            <a:r>
              <a:rPr lang="es-ES" dirty="0" smtClean="0">
                <a:effectLst/>
                <a:latin typeface="Arial" panose="020B0604020202020204" pitchFamily="34" charset="0"/>
                <a:ea typeface="Times New Roman" panose="02020603050405020304" pitchFamily="18" charset="0"/>
                <a:cs typeface="Times New Roman" panose="02020603050405020304" pitchFamily="18" charset="0"/>
              </a:rPr>
              <a:t>.</a:t>
            </a:r>
            <a:endParaRPr lang="es-ES"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03653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TotalTime>
  <Words>3750</Words>
  <Application>Microsoft Office PowerPoint</Application>
  <PresentationFormat>Panorámica</PresentationFormat>
  <Paragraphs>100</Paragraphs>
  <Slides>25</Slides>
  <Notes>9</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25</vt:i4>
      </vt:variant>
    </vt:vector>
  </HeadingPairs>
  <TitlesOfParts>
    <vt:vector size="32" baseType="lpstr">
      <vt:lpstr>Arial</vt:lpstr>
      <vt:lpstr>Calibri</vt:lpstr>
      <vt:lpstr>Calibri Light</vt:lpstr>
      <vt:lpstr>Symbol</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DELL</cp:lastModifiedBy>
  <cp:revision>35</cp:revision>
  <dcterms:created xsi:type="dcterms:W3CDTF">2026-04-29T16:08:35Z</dcterms:created>
  <dcterms:modified xsi:type="dcterms:W3CDTF">2026-04-29T19:30:30Z</dcterms:modified>
</cp:coreProperties>
</file>