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8" r:id="rId2"/>
    <p:sldId id="261" r:id="rId3"/>
    <p:sldId id="262" r:id="rId4"/>
    <p:sldId id="263" r:id="rId5"/>
    <p:sldId id="264" r:id="rId6"/>
    <p:sldId id="267" r:id="rId7"/>
    <p:sldId id="269" r:id="rId8"/>
    <p:sldId id="265" r:id="rId9"/>
    <p:sldId id="256" r:id="rId10"/>
    <p:sldId id="273" r:id="rId11"/>
    <p:sldId id="274" r:id="rId12"/>
    <p:sldId id="275" r:id="rId13"/>
    <p:sldId id="276" r:id="rId14"/>
    <p:sldId id="278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0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78" y="276"/>
      </p:cViewPr>
      <p:guideLst>
        <p:guide orient="horz" pos="2228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C476-EDBF-453F-BB51-7BDB939ABBD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A1008-B9FC-48A3-A9F1-E00D09C857B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9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59E74D-36EC-4F72-8B2C-FCC5066F70BA}" type="slidenum">
              <a:rPr lang="es-ES" altLang="es-ES"/>
              <a:pPr/>
              <a:t>3</a:t>
            </a:fld>
            <a:endParaRPr lang="es-ES" altLang="es-ES"/>
          </a:p>
        </p:txBody>
      </p:sp>
      <p:sp>
        <p:nvSpPr>
          <p:cNvPr id="2150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24555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440765-60F0-4526-80C9-36C95E957F22}" type="slidenum">
              <a:rPr lang="es-ES" altLang="es-ES"/>
              <a:pPr/>
              <a:t>4</a:t>
            </a:fld>
            <a:endParaRPr lang="es-ES" altLang="es-E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41502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5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962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959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27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9191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834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302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95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536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922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46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826B2-8A85-4317-A5A5-4F02B51C5B4F}" type="datetimeFigureOut">
              <a:rPr lang="es-ES" smtClean="0"/>
              <a:t>12/05/2026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D4F9F-02EB-4167-9BBE-F22644C9FC3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160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003610" y="2622396"/>
            <a:ext cx="108166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40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Modelos </a:t>
            </a:r>
            <a:r>
              <a:rPr lang="es-ES_tradnl" altLang="es-ES" sz="4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de la Comunicación </a:t>
            </a:r>
            <a:r>
              <a:rPr lang="es-ES_tradnl" altLang="es-ES" sz="40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según su contenido</a:t>
            </a:r>
            <a:endParaRPr lang="en-GB" altLang="es-ES" sz="40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16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6958361" cy="6858000"/>
          </a:xfrm>
          <a:prstGeom prst="rect">
            <a:avLst/>
          </a:prstGeom>
          <a:noFill/>
        </p:spPr>
      </p:pic>
      <p:sp>
        <p:nvSpPr>
          <p:cNvPr id="2" name="Rectángulo 1"/>
          <p:cNvSpPr/>
          <p:nvPr/>
        </p:nvSpPr>
        <p:spPr>
          <a:xfrm>
            <a:off x="809571" y="613660"/>
            <a:ext cx="104998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La comunicación como infraestructura del desarrollo</a:t>
            </a:r>
          </a:p>
          <a:p>
            <a:endParaRPr lang="es-419" dirty="0"/>
          </a:p>
        </p:txBody>
      </p:sp>
      <p:sp>
        <p:nvSpPr>
          <p:cNvPr id="3" name="Rectángulo 2"/>
          <p:cNvSpPr/>
          <p:nvPr/>
        </p:nvSpPr>
        <p:spPr>
          <a:xfrm>
            <a:off x="567559" y="1664694"/>
            <a:ext cx="103634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Red </a:t>
            </a:r>
            <a:r>
              <a:rPr lang="es-ES" sz="2800" dirty="0">
                <a:latin typeface="Franklin Gothic Medium" panose="020B0603020102020204" pitchFamily="34" charset="0"/>
              </a:rPr>
              <a:t>de relaciones que sostiene la economía </a:t>
            </a:r>
            <a:r>
              <a:rPr lang="es-ES" sz="2800" dirty="0" smtClean="0">
                <a:latin typeface="Franklin Gothic Medium" panose="020B0603020102020204" pitchFamily="34" charset="0"/>
              </a:rPr>
              <a:t>global.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Internet </a:t>
            </a:r>
            <a:r>
              <a:rPr lang="es-ES" sz="2800" dirty="0">
                <a:latin typeface="Franklin Gothic Medium" panose="020B0603020102020204" pitchFamily="34" charset="0"/>
              </a:rPr>
              <a:t>y redes sociales como espacios de producción simbólica</a:t>
            </a:r>
            <a:r>
              <a:rPr lang="es-ES" sz="2800" dirty="0" smtClean="0">
                <a:latin typeface="Franklin Gothic Medium" panose="020B06030201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Comunicación </a:t>
            </a:r>
            <a:r>
              <a:rPr lang="es-ES" sz="2800" dirty="0">
                <a:latin typeface="Franklin Gothic Medium" panose="020B0603020102020204" pitchFamily="34" charset="0"/>
              </a:rPr>
              <a:t>digital = poder económico y cultural.</a:t>
            </a:r>
          </a:p>
          <a:p>
            <a:endParaRPr lang="es-ES" sz="2800" dirty="0">
              <a:latin typeface="Franklin Gothic Medium" panose="020B0603020102020204" pitchFamily="34" charset="0"/>
            </a:endParaRPr>
          </a:p>
          <a:p>
            <a:r>
              <a:rPr lang="es-ES" sz="2800" dirty="0" smtClean="0">
                <a:latin typeface="Franklin Gothic Medium" panose="020B0603020102020204" pitchFamily="34" charset="0"/>
              </a:rPr>
              <a:t>Ejemplo </a:t>
            </a:r>
            <a:r>
              <a:rPr lang="es-ES" sz="2800" dirty="0">
                <a:latin typeface="Franklin Gothic Medium" panose="020B0603020102020204" pitchFamily="34" charset="0"/>
              </a:rPr>
              <a:t>cubano: desarrollo de plataformas educativas y culturales nacionales.</a:t>
            </a:r>
            <a:endParaRPr lang="es-419" sz="2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75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6958361" cy="6858000"/>
          </a:xfrm>
          <a:prstGeom prst="rect">
            <a:avLst/>
          </a:prstGeom>
          <a:noFill/>
        </p:spPr>
      </p:pic>
      <p:sp>
        <p:nvSpPr>
          <p:cNvPr id="2" name="Rectángulo 1"/>
          <p:cNvSpPr/>
          <p:nvPr/>
        </p:nvSpPr>
        <p:spPr>
          <a:xfrm>
            <a:off x="1747347" y="487646"/>
            <a:ext cx="8974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El </a:t>
            </a:r>
            <a:r>
              <a:rPr lang="es-ES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conocimiento como motor de </a:t>
            </a:r>
            <a:r>
              <a:rPr lang="es-ES" sz="36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crecimiento</a:t>
            </a:r>
            <a:endParaRPr lang="es-ES" sz="3600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846807" y="1418896"/>
            <a:ext cx="10425362" cy="5029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s-ES" dirty="0" smtClean="0">
              <a:latin typeface="Franklin Gothic Medium" panose="020B06030201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Franklin Gothic Medium" panose="020B0603020102020204" pitchFamily="34" charset="0"/>
              </a:rPr>
              <a:t>Escuela crítica (Marxismo, Frankfurt): la comunicación como instrumento de reproducción ideológica y control social.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s-ES" dirty="0" smtClean="0">
              <a:latin typeface="Franklin Gothic Medium" panose="020B06030201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Franklin Gothic Medium" panose="020B0603020102020204" pitchFamily="34" charset="0"/>
              </a:rPr>
              <a:t>Economía política de la comunicación: medios y plataformas como monopolios que concentran poder económico y simbólico.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s-ES" dirty="0" smtClean="0">
              <a:latin typeface="Franklin Gothic Medium" panose="020B06030201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Franklin Gothic Medium" panose="020B0603020102020204" pitchFamily="34" charset="0"/>
              </a:rPr>
              <a:t>Teorías de la sociedad de la información (</a:t>
            </a:r>
            <a:r>
              <a:rPr lang="es-ES" dirty="0" err="1" smtClean="0">
                <a:latin typeface="Franklin Gothic Medium" panose="020B0603020102020204" pitchFamily="34" charset="0"/>
              </a:rPr>
              <a:t>Castells</a:t>
            </a:r>
            <a:r>
              <a:rPr lang="es-ES" dirty="0" smtClean="0">
                <a:latin typeface="Franklin Gothic Medium" panose="020B0603020102020204" pitchFamily="34" charset="0"/>
              </a:rPr>
              <a:t>, Bell): paso de la economía industrial a la economía informacional, donde el conocimiento es el principal recurso productivo.</a:t>
            </a:r>
            <a:endParaRPr lang="es-ES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413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6958361" cy="6858000"/>
          </a:xfrm>
          <a:prstGeom prst="rect">
            <a:avLst/>
          </a:prstGeom>
          <a:noFill/>
        </p:spPr>
      </p:pic>
      <p:sp>
        <p:nvSpPr>
          <p:cNvPr id="2" name="Rectángulo 1"/>
          <p:cNvSpPr/>
          <p:nvPr/>
        </p:nvSpPr>
        <p:spPr>
          <a:xfrm>
            <a:off x="1045778" y="1671324"/>
            <a:ext cx="103369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3200" dirty="0" smtClean="0"/>
              <a:t>Acceso </a:t>
            </a:r>
            <a:r>
              <a:rPr lang="es-ES" sz="3200" dirty="0"/>
              <a:t>desigual a la información y tecnología</a:t>
            </a:r>
            <a:r>
              <a:rPr lang="es-ES" sz="3200" dirty="0" smtClean="0"/>
              <a:t>.</a:t>
            </a:r>
            <a:endParaRPr lang="es-ES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3200" dirty="0" smtClean="0"/>
              <a:t>Riesgo</a:t>
            </a:r>
            <a:r>
              <a:rPr lang="es-ES" sz="3200" dirty="0"/>
              <a:t>: exclusión social y dependencia tecnológica.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3200" dirty="0" smtClean="0"/>
              <a:t>Desafío</a:t>
            </a:r>
            <a:r>
              <a:rPr lang="es-ES" sz="3200" dirty="0"/>
              <a:t>: garantizar soberanía informacional y equidad digital.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3200" dirty="0" smtClean="0"/>
              <a:t>Visual </a:t>
            </a:r>
            <a:r>
              <a:rPr lang="es-ES" sz="3200" dirty="0"/>
              <a:t>sugerida: mapa con zonas conectadas y desconectadas.</a:t>
            </a:r>
            <a:endParaRPr lang="es-419" sz="3200" dirty="0"/>
          </a:p>
        </p:txBody>
      </p:sp>
      <p:sp>
        <p:nvSpPr>
          <p:cNvPr id="3" name="Rectángulo 2"/>
          <p:cNvSpPr/>
          <p:nvPr/>
        </p:nvSpPr>
        <p:spPr>
          <a:xfrm>
            <a:off x="2125991" y="563518"/>
            <a:ext cx="786699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Brecha </a:t>
            </a:r>
            <a:r>
              <a:rPr lang="es-ES" sz="44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digital y desigualdades</a:t>
            </a:r>
          </a:p>
          <a:p>
            <a:r>
              <a:rPr lang="es-ES" dirty="0">
                <a:solidFill>
                  <a:srgbClr val="FF0000"/>
                </a:solidFill>
              </a:rPr>
              <a:t>	</a:t>
            </a:r>
            <a:endParaRPr lang="es-419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375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6958361" cy="6858000"/>
          </a:xfrm>
          <a:prstGeom prst="rect">
            <a:avLst/>
          </a:prstGeom>
          <a:noFill/>
        </p:spPr>
      </p:pic>
      <p:sp>
        <p:nvSpPr>
          <p:cNvPr id="2" name="Rectángulo 1"/>
          <p:cNvSpPr/>
          <p:nvPr/>
        </p:nvSpPr>
        <p:spPr>
          <a:xfrm>
            <a:off x="1329558" y="1607752"/>
            <a:ext cx="1046305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Potenciar </a:t>
            </a:r>
            <a:r>
              <a:rPr lang="es-ES" sz="2800" dirty="0">
                <a:latin typeface="Franklin Gothic Medium" panose="020B0603020102020204" pitchFamily="34" charset="0"/>
              </a:rPr>
              <a:t>educación superior, investigación y cultura digital</a:t>
            </a:r>
            <a:r>
              <a:rPr lang="es-ES" sz="2800" dirty="0" smtClean="0">
                <a:latin typeface="Franklin Gothic Medium" panose="020B06030201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ES" sz="28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Promover </a:t>
            </a:r>
            <a:r>
              <a:rPr lang="es-ES" sz="2800" dirty="0">
                <a:latin typeface="Franklin Gothic Medium" panose="020B0603020102020204" pitchFamily="34" charset="0"/>
              </a:rPr>
              <a:t>software libre y producción de contenidos propios</a:t>
            </a:r>
            <a:r>
              <a:rPr lang="es-ES" sz="2800" dirty="0" smtClean="0">
                <a:latin typeface="Franklin Gothic Medium" panose="020B06030201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ES" sz="28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ES" sz="28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Comunicación </a:t>
            </a:r>
            <a:r>
              <a:rPr lang="es-ES" sz="2800" dirty="0">
                <a:latin typeface="Franklin Gothic Medium" panose="020B0603020102020204" pitchFamily="34" charset="0"/>
              </a:rPr>
              <a:t>como recurso estratégico para el desarrollo soberano</a:t>
            </a:r>
            <a:r>
              <a:rPr lang="es-ES" sz="2800" dirty="0" smtClean="0">
                <a:latin typeface="Franklin Gothic Medium" panose="020B0603020102020204" pitchFamily="34" charset="0"/>
              </a:rPr>
              <a:t>.</a:t>
            </a:r>
          </a:p>
          <a:p>
            <a:pPr algn="just"/>
            <a:endParaRPr lang="es-ES" sz="28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Imagen </a:t>
            </a:r>
            <a:r>
              <a:rPr lang="es-ES" sz="2800" dirty="0">
                <a:latin typeface="Franklin Gothic Medium" panose="020B0603020102020204" pitchFamily="34" charset="0"/>
              </a:rPr>
              <a:t>sugerida: bandera cubana integrada con símbolos tecnológicos.</a:t>
            </a:r>
            <a:endParaRPr lang="es-419" sz="2800" dirty="0">
              <a:latin typeface="Franklin Gothic Medium" panose="020B0603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175641" y="523001"/>
            <a:ext cx="64480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Implicaciones </a:t>
            </a:r>
            <a:r>
              <a:rPr lang="es-ES" sz="44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para </a:t>
            </a:r>
            <a:r>
              <a:rPr lang="es-ES" sz="44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Cuba</a:t>
            </a:r>
          </a:p>
        </p:txBody>
      </p:sp>
    </p:spTree>
    <p:extLst>
      <p:ext uri="{BB962C8B-B14F-4D97-AF65-F5344CB8AC3E}">
        <p14:creationId xmlns:p14="http://schemas.microsoft.com/office/powerpoint/2010/main" val="1513320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6958361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1336" y="198661"/>
            <a:ext cx="5896303" cy="897446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Conclusión</a:t>
            </a:r>
            <a:endParaRPr lang="es-419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86758" y="1294989"/>
            <a:ext cx="95171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La </a:t>
            </a:r>
            <a:r>
              <a:rPr lang="es-ES" sz="2800" dirty="0">
                <a:latin typeface="Franklin Gothic Medium" panose="020B0603020102020204" pitchFamily="34" charset="0"/>
              </a:rPr>
              <a:t>información, la comunicación y el conocimiento son las nuevas bases del poder</a:t>
            </a:r>
            <a:r>
              <a:rPr lang="es-ES" sz="2800" dirty="0" smtClean="0">
                <a:latin typeface="Franklin Gothic Medium" panose="020B0603020102020204" pitchFamily="34" charset="0"/>
              </a:rPr>
              <a:t>.</a:t>
            </a:r>
          </a:p>
          <a:p>
            <a:pPr algn="just"/>
            <a:endParaRPr lang="es-ES" sz="28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El </a:t>
            </a:r>
            <a:r>
              <a:rPr lang="es-ES" sz="2800" dirty="0">
                <a:latin typeface="Franklin Gothic Medium" panose="020B0603020102020204" pitchFamily="34" charset="0"/>
              </a:rPr>
              <a:t>desarrollo contemporáneo exige una visión crítica y ética.</a:t>
            </a:r>
          </a:p>
          <a:p>
            <a:pPr algn="just"/>
            <a:endParaRPr lang="es-ES" sz="28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Cuba </a:t>
            </a:r>
            <a:r>
              <a:rPr lang="es-ES" sz="2800" dirty="0">
                <a:latin typeface="Franklin Gothic Medium" panose="020B0603020102020204" pitchFamily="34" charset="0"/>
              </a:rPr>
              <a:t>puede construir un modelo propio, centrado en la emancipación y la soberanía cultural.</a:t>
            </a:r>
          </a:p>
          <a:p>
            <a:pPr algn="just"/>
            <a:endParaRPr lang="es-ES" sz="28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 smtClean="0">
                <a:latin typeface="Franklin Gothic Medium" panose="020B0603020102020204" pitchFamily="34" charset="0"/>
              </a:rPr>
              <a:t>Imagen </a:t>
            </a:r>
            <a:r>
              <a:rPr lang="es-ES" sz="2800" dirty="0">
                <a:latin typeface="Franklin Gothic Medium" panose="020B0603020102020204" pitchFamily="34" charset="0"/>
              </a:rPr>
              <a:t>sugerida: red de conocimiento con íconos de personas y libros.</a:t>
            </a:r>
            <a:endParaRPr lang="es-419" sz="2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64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4872007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96258" y="63782"/>
            <a:ext cx="6326459" cy="114722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altLang="es-ES" sz="4000" dirty="0" smtClean="0">
                <a:latin typeface="Franklin Gothic Medium" panose="020B0603020102020204" pitchFamily="34" charset="0"/>
              </a:rPr>
              <a:t>El </a:t>
            </a:r>
            <a:r>
              <a:rPr lang="en-US" altLang="es-ES" sz="4000" dirty="0">
                <a:latin typeface="Franklin Gothic Medium" panose="020B0603020102020204" pitchFamily="34" charset="0"/>
              </a:rPr>
              <a:t>modelo </a:t>
            </a:r>
            <a:r>
              <a:rPr lang="en-US" altLang="es-ES" sz="4000" dirty="0" smtClean="0">
                <a:latin typeface="Franklin Gothic Medium" panose="020B0603020102020204" pitchFamily="34" charset="0"/>
              </a:rPr>
              <a:t>Trasmisivo </a:t>
            </a:r>
            <a:br>
              <a:rPr lang="en-US" altLang="es-ES" sz="4000" dirty="0" smtClean="0">
                <a:latin typeface="Franklin Gothic Medium" panose="020B0603020102020204" pitchFamily="34" charset="0"/>
              </a:rPr>
            </a:br>
            <a:r>
              <a:rPr lang="en-US" altLang="es-ES" sz="2800" dirty="0" smtClean="0">
                <a:latin typeface="Franklin Gothic Medium" panose="020B0603020102020204" pitchFamily="34" charset="0"/>
              </a:rPr>
              <a:t>(</a:t>
            </a:r>
            <a:r>
              <a:rPr lang="en-US" altLang="es-ES" sz="2800" dirty="0">
                <a:latin typeface="Franklin Gothic Medium" panose="020B0603020102020204" pitchFamily="34" charset="0"/>
              </a:rPr>
              <a:t>paradigma </a:t>
            </a:r>
            <a:r>
              <a:rPr lang="en-US" altLang="es-ES" sz="2800" dirty="0" err="1" smtClean="0">
                <a:latin typeface="Franklin Gothic Medium" panose="020B0603020102020204" pitchFamily="34" charset="0"/>
              </a:rPr>
              <a:t>informacional</a:t>
            </a:r>
            <a:r>
              <a:rPr lang="en-US" altLang="es-ES" sz="2800" dirty="0">
                <a:latin typeface="Franklin Gothic Medium" panose="020B0603020102020204" pitchFamily="34" charset="0"/>
              </a:rPr>
              <a:t>)</a:t>
            </a:r>
            <a:endParaRPr lang="es-ES" sz="2800" dirty="0">
              <a:latin typeface="Franklin Gothic Medium" panose="020B0603020102020204" pitchFamily="34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543406" y="1263305"/>
            <a:ext cx="2057400" cy="1447800"/>
          </a:xfrm>
          <a:prstGeom prst="ellipse">
            <a:avLst/>
          </a:prstGeom>
          <a:solidFill>
            <a:schemeClr val="accent5"/>
          </a:solidFill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s-ES_tradnl" altLang="es-ES" sz="2400" b="1" dirty="0"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5126016" y="1634599"/>
            <a:ext cx="1357313" cy="485775"/>
          </a:xfrm>
          <a:prstGeom prst="rightArrow">
            <a:avLst>
              <a:gd name="adj1" fmla="val 50000"/>
              <a:gd name="adj2" fmla="val 69853"/>
            </a:avLst>
          </a:prstGeom>
          <a:solidFill>
            <a:srgbClr val="FFFFFF"/>
          </a:solidFill>
          <a:ln w="381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8" name="Oval 9"/>
          <p:cNvSpPr>
            <a:spLocks noChangeArrowheads="1"/>
          </p:cNvSpPr>
          <p:nvPr/>
        </p:nvSpPr>
        <p:spPr bwMode="auto">
          <a:xfrm>
            <a:off x="7223346" y="1237156"/>
            <a:ext cx="2472784" cy="144780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s-ES_tradnl" altLang="es-ES" sz="2400" b="1" dirty="0"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95092" y="2711105"/>
            <a:ext cx="11193966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MX" altLang="es-ES" sz="3200" dirty="0" smtClean="0">
                <a:latin typeface="Franklin Gothic Medium" panose="020B0603020102020204" pitchFamily="34" charset="0"/>
              </a:rPr>
              <a:t>La Comunicación es definida  por términos como emitir, difundir, dar información  a otros. Se forma a partir de una metáfora de la geografía o el transporte. Su núcleo reside en  la idea de la transmisión de mensajes a través del espacio.</a:t>
            </a:r>
          </a:p>
          <a:p>
            <a:pPr algn="just"/>
            <a:r>
              <a:rPr lang="es-MX" altLang="es-ES" sz="3200" dirty="0" smtClean="0">
                <a:latin typeface="Franklin Gothic Medium" panose="020B0603020102020204" pitchFamily="34" charset="0"/>
              </a:rPr>
              <a:t>Posee un evidente propósito instrumental, que radicaría en el control social. Sus casos arquetípicos de comunicación son la Persuasión, el cambio de actitud, la modificación de conducta, la influencia y el condicionamiento.</a:t>
            </a:r>
            <a:endParaRPr lang="es-ES" altLang="es-ES" sz="32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1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825190" y="352407"/>
            <a:ext cx="3531220" cy="1325563"/>
          </a:xfrm>
        </p:spPr>
        <p:txBody>
          <a:bodyPr/>
          <a:lstStyle/>
          <a:p>
            <a:r>
              <a:rPr lang="en-US" altLang="es-ES" dirty="0">
                <a:solidFill>
                  <a:schemeClr val="bg1"/>
                </a:solidFill>
              </a:rPr>
              <a:t>En este modelo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78352" y="578144"/>
            <a:ext cx="4127810" cy="669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s-ES" sz="3600" dirty="0" smtClean="0">
                <a:latin typeface="Franklin Gothic Medium" panose="020B0603020102020204" pitchFamily="34" charset="0"/>
              </a:rPr>
              <a:t>EN ESTE MODELO</a:t>
            </a:r>
            <a:endParaRPr lang="en-US" altLang="es-ES" sz="3600" b="1" dirty="0">
              <a:latin typeface="Franklin Gothic Medium" panose="020B0603020102020204" pitchFamily="34" charset="0"/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342257" y="1677969"/>
            <a:ext cx="4038600" cy="4525963"/>
          </a:xfrm>
        </p:spPr>
        <p:txBody>
          <a:bodyPr/>
          <a:lstStyle/>
          <a:p>
            <a:r>
              <a:rPr lang="en-US" altLang="es-ES" b="1" u="sng" dirty="0">
                <a:solidFill>
                  <a:schemeClr val="bg1"/>
                </a:solidFill>
              </a:rPr>
              <a:t>EL RECEPTOR</a:t>
            </a:r>
          </a:p>
          <a:p>
            <a:r>
              <a:rPr lang="en-US" altLang="es-ES" b="1" dirty="0">
                <a:solidFill>
                  <a:schemeClr val="bg1"/>
                </a:solidFill>
              </a:rPr>
              <a:t>RECIBE</a:t>
            </a:r>
          </a:p>
          <a:p>
            <a:r>
              <a:rPr lang="en-US" altLang="es-ES" b="1" dirty="0">
                <a:solidFill>
                  <a:schemeClr val="bg1"/>
                </a:solidFill>
              </a:rPr>
              <a:t>ESCUCHA</a:t>
            </a:r>
          </a:p>
          <a:p>
            <a:r>
              <a:rPr lang="en-US" altLang="es-ES" b="1" dirty="0">
                <a:solidFill>
                  <a:schemeClr val="bg1"/>
                </a:solidFill>
              </a:rPr>
              <a:t>LO RECIBE COMO INFORMACION</a:t>
            </a:r>
          </a:p>
          <a:p>
            <a:endParaRPr lang="en-US" altLang="es-ES" b="1" dirty="0">
              <a:solidFill>
                <a:schemeClr val="bg1"/>
              </a:solidFill>
            </a:endParaRPr>
          </a:p>
          <a:p>
            <a:r>
              <a:rPr lang="en-US" altLang="es-ES" b="1" dirty="0">
                <a:solidFill>
                  <a:schemeClr val="bg1"/>
                </a:solidFill>
              </a:rPr>
              <a:t>ES EL QUE NO SABE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825190" y="2293435"/>
            <a:ext cx="4951142" cy="1520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es-ES" sz="3200" b="1" dirty="0">
              <a:latin typeface="Franklin Gothic Medium" panose="020B0603020102020204" pitchFamily="34" charset="0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451625" y="1677970"/>
            <a:ext cx="4848921" cy="4525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s-ES" sz="3200" u="sng" dirty="0" smtClean="0">
                <a:latin typeface="Franklin Gothic Medium" panose="020B0603020102020204" pitchFamily="34" charset="0"/>
              </a:rPr>
              <a:t>EL COMUNICADOR</a:t>
            </a:r>
          </a:p>
          <a:p>
            <a:pPr marL="0" indent="0" algn="ctr">
              <a:buNone/>
            </a:pPr>
            <a:endParaRPr lang="en-US" altLang="es-ES" sz="3200" u="sng" dirty="0" smtClean="0">
              <a:latin typeface="Franklin Gothic Medium" panose="020B0603020102020204" pitchFamily="34" charset="0"/>
            </a:endParaRP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EMITE</a:t>
            </a: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HABLA</a:t>
            </a: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ESCOGE EL CONTENIDO DE LOS MENSAJES</a:t>
            </a: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ES SIEMPRE EL QUE SABE</a:t>
            </a:r>
            <a:endParaRPr lang="en-US" altLang="es-ES" sz="3200" dirty="0">
              <a:latin typeface="Franklin Gothic Medium" panose="020B0603020102020204" pitchFamily="34" charset="0"/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6149897" y="1727860"/>
            <a:ext cx="5562600" cy="4525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s-ES" sz="3200" u="sng" dirty="0" smtClean="0">
                <a:latin typeface="Franklin Gothic Medium" panose="020B0603020102020204" pitchFamily="34" charset="0"/>
              </a:rPr>
              <a:t>EL RECEPTOR</a:t>
            </a:r>
          </a:p>
          <a:p>
            <a:pPr marL="0" indent="0" algn="ctr">
              <a:buNone/>
            </a:pPr>
            <a:endParaRPr lang="en-US" altLang="es-ES" sz="3200" u="sng" dirty="0" smtClean="0">
              <a:latin typeface="Franklin Gothic Medium" panose="020B0603020102020204" pitchFamily="34" charset="0"/>
            </a:endParaRP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RECIBE</a:t>
            </a: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ESCUCHA</a:t>
            </a: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LO RECIBE COMO INFORMACION</a:t>
            </a:r>
          </a:p>
          <a:p>
            <a:endParaRPr lang="en-US" altLang="es-ES" sz="3200" dirty="0" smtClean="0">
              <a:latin typeface="Franklin Gothic Medium" panose="020B0603020102020204" pitchFamily="34" charset="0"/>
            </a:endParaRPr>
          </a:p>
          <a:p>
            <a:r>
              <a:rPr lang="en-US" altLang="es-ES" sz="3200" dirty="0" smtClean="0">
                <a:latin typeface="Franklin Gothic Medium" panose="020B0603020102020204" pitchFamily="34" charset="0"/>
              </a:rPr>
              <a:t>ES EL QUE NO SABE</a:t>
            </a:r>
            <a:endParaRPr lang="en-US" altLang="es-ES" sz="32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94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427249" y="442331"/>
            <a:ext cx="8229600" cy="990600"/>
          </a:xfrm>
        </p:spPr>
        <p:txBody>
          <a:bodyPr>
            <a:normAutofit/>
          </a:bodyPr>
          <a:lstStyle/>
          <a:p>
            <a:r>
              <a:rPr lang="es-ES_tradnl" altLang="es-ES" sz="3200" dirty="0" smtClean="0">
                <a:latin typeface="Franklin Gothic Medium" panose="020B0603020102020204" pitchFamily="34" charset="0"/>
              </a:rPr>
              <a:t>LIMITACIONES PRINCIPALES DEL MODELO  </a:t>
            </a:r>
            <a:endParaRPr lang="en-US" altLang="es-ES" sz="3200" dirty="0">
              <a:latin typeface="Franklin Gothic Medium" panose="020B0603020102020204" pitchFamily="34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28843" y="1432931"/>
            <a:ext cx="11307338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ES_tradnl" altLang="es-ES" sz="3200" dirty="0" smtClean="0">
                <a:latin typeface="Franklin Gothic Medium" panose="020B0603020102020204" pitchFamily="34" charset="0"/>
              </a:rPr>
              <a:t>1.-Linealidad</a:t>
            </a:r>
            <a:r>
              <a:rPr lang="es-ES_tradnl" altLang="es-ES" sz="3200" dirty="0">
                <a:latin typeface="Franklin Gothic Medium" panose="020B0603020102020204" pitchFamily="34" charset="0"/>
              </a:rPr>
              <a:t>, </a:t>
            </a:r>
            <a:r>
              <a:rPr lang="es-ES_tradnl" altLang="es-ES" sz="3200" dirty="0" err="1">
                <a:latin typeface="Franklin Gothic Medium" panose="020B0603020102020204" pitchFamily="34" charset="0"/>
              </a:rPr>
              <a:t>unidireccionalidad</a:t>
            </a:r>
            <a:r>
              <a:rPr lang="es-ES_tradnl" altLang="es-ES" sz="3200" dirty="0">
                <a:latin typeface="Franklin Gothic Medium" panose="020B0603020102020204" pitchFamily="34" charset="0"/>
              </a:rPr>
              <a:t>, carácter pasivo del destino.</a:t>
            </a:r>
          </a:p>
          <a:p>
            <a:pPr algn="just"/>
            <a:r>
              <a:rPr lang="es-ES_tradnl" altLang="es-ES" sz="3200" dirty="0">
                <a:latin typeface="Franklin Gothic Medium" panose="020B0603020102020204" pitchFamily="34" charset="0"/>
              </a:rPr>
              <a:t>2.- Inaplicabilidad a la comunicación humana, ya que está  abierta al sistema social, por lo que el significado es esencial.</a:t>
            </a:r>
          </a:p>
          <a:p>
            <a:pPr algn="just"/>
            <a:r>
              <a:rPr lang="es-ES_tradnl" altLang="es-ES" sz="3200" dirty="0">
                <a:latin typeface="Franklin Gothic Medium" panose="020B0603020102020204" pitchFamily="34" charset="0"/>
              </a:rPr>
              <a:t>3.- Total desequilibrio en el aspecto de la transmisión sobre el de la   significación.</a:t>
            </a:r>
          </a:p>
          <a:p>
            <a:pPr algn="just"/>
            <a:r>
              <a:rPr lang="es-ES_tradnl" altLang="es-ES" sz="3200" dirty="0">
                <a:latin typeface="Franklin Gothic Medium" panose="020B0603020102020204" pitchFamily="34" charset="0"/>
              </a:rPr>
              <a:t>4.- Implica un propósito instrumental, de control social.</a:t>
            </a:r>
          </a:p>
          <a:p>
            <a:pPr algn="just"/>
            <a:r>
              <a:rPr lang="es-ES_tradnl" altLang="es-ES" sz="3200" dirty="0">
                <a:latin typeface="Franklin Gothic Medium" panose="020B0603020102020204" pitchFamily="34" charset="0"/>
              </a:rPr>
              <a:t>5.-La eficacia es vista sólo desde el punto de vista de la fuente (emisor).</a:t>
            </a:r>
          </a:p>
          <a:p>
            <a:pPr algn="just"/>
            <a:r>
              <a:rPr lang="es-ES_tradnl" altLang="es-ES" sz="3200" dirty="0">
                <a:latin typeface="Franklin Gothic Medium" panose="020B0603020102020204" pitchFamily="34" charset="0"/>
              </a:rPr>
              <a:t>6.- El ruido es concebido como elemento externo al sistema, como fallo, error.</a:t>
            </a:r>
            <a:endParaRPr lang="en-US" altLang="es-ES" sz="32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Modelo de Comunicación. Fuente: Manuel Martín Serrano (2007). | Download  Scientific Diagram"/>
          <p:cNvSpPr>
            <a:spLocks noChangeAspect="1" noChangeArrowheads="1"/>
          </p:cNvSpPr>
          <p:nvPr/>
        </p:nvSpPr>
        <p:spPr bwMode="auto">
          <a:xfrm>
            <a:off x="155575" y="-715963"/>
            <a:ext cx="3057525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419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4956260" y="3141163"/>
            <a:ext cx="1374195" cy="1230076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419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V="1">
            <a:off x="5200392" y="3026666"/>
            <a:ext cx="1036433" cy="1344573"/>
          </a:xfrm>
          <a:prstGeom prst="line">
            <a:avLst/>
          </a:prstGeom>
          <a:noFill/>
          <a:ln w="38100" cmpd="sng">
            <a:solidFill>
              <a:srgbClr val="C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419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473887" y="2602039"/>
            <a:ext cx="771313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3562350" algn="l"/>
                <a:tab pos="52181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3562350" algn="l"/>
                <a:tab pos="5218113" algn="r"/>
              </a:tabLst>
            </a:pPr>
            <a:r>
              <a:rPr kumimoji="0" lang="es-ES_tradnl" altLang="es-E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    Actores  </a:t>
            </a:r>
            <a:r>
              <a:rPr kumimoji="0" lang="es-ES_tradnl" altLang="es-E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                </a:t>
            </a:r>
            <a:r>
              <a:rPr kumimoji="0" lang="es-ES_tradnl" altLang="es-E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Instrumentos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3562350" algn="l"/>
                <a:tab pos="5218113" algn="r"/>
              </a:tabLst>
            </a:pPr>
            <a:endParaRPr lang="es-ES_tradnl" altLang="es-ES" sz="3600" dirty="0">
              <a:latin typeface="Franklin Gothic Medium" panose="020B06030201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3562350" algn="l"/>
                <a:tab pos="5218113" algn="r"/>
              </a:tabLst>
            </a:pPr>
            <a:endParaRPr kumimoji="0" lang="es-ES" altLang="es-E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" panose="020B06030201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3562350" algn="l"/>
                <a:tab pos="5218113" algn="r"/>
              </a:tabLst>
            </a:pPr>
            <a:r>
              <a:rPr kumimoji="0" lang="es-ES_tradnl" altLang="es-E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 Expresiones             Representaciones</a:t>
            </a:r>
            <a:endParaRPr kumimoji="0" lang="es-ES_tradnl" altLang="es-E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" panose="020B0603020102020204" pitchFamily="34" charset="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2730627" y="309876"/>
            <a:ext cx="6657722" cy="11472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419" altLang="es-ES" sz="4000" dirty="0" smtClean="0">
                <a:latin typeface="Franklin Gothic Medium" panose="020B0603020102020204" pitchFamily="34" charset="0"/>
              </a:rPr>
              <a:t>Modelo</a:t>
            </a:r>
            <a:r>
              <a:rPr lang="en-US" altLang="es-ES" sz="4000" dirty="0" smtClean="0">
                <a:latin typeface="Franklin Gothic Medium" panose="020B0603020102020204" pitchFamily="34" charset="0"/>
              </a:rPr>
              <a:t> </a:t>
            </a:r>
            <a:r>
              <a:rPr lang="es-419" altLang="es-ES" sz="4000" dirty="0" smtClean="0">
                <a:latin typeface="Franklin Gothic Medium" panose="020B0603020102020204" pitchFamily="34" charset="0"/>
              </a:rPr>
              <a:t>Dialéctico</a:t>
            </a:r>
          </a:p>
          <a:p>
            <a:pPr algn="ctr"/>
            <a:r>
              <a:rPr lang="en-US" altLang="es-ES" sz="3100" dirty="0" smtClean="0">
                <a:latin typeface="Franklin Gothic Medium" panose="020B0603020102020204" pitchFamily="34" charset="0"/>
              </a:rPr>
              <a:t>(</a:t>
            </a:r>
            <a:r>
              <a:rPr lang="es-419" altLang="es-ES" sz="3100" dirty="0" smtClean="0">
                <a:latin typeface="Franklin Gothic Medium" panose="020B0603020102020204" pitchFamily="34" charset="0"/>
              </a:rPr>
              <a:t>comunicación</a:t>
            </a:r>
            <a:r>
              <a:rPr lang="en-US" altLang="es-ES" sz="3100" dirty="0" smtClean="0">
                <a:latin typeface="Franklin Gothic Medium" panose="020B0603020102020204" pitchFamily="34" charset="0"/>
              </a:rPr>
              <a:t> </a:t>
            </a:r>
            <a:r>
              <a:rPr lang="es-419" altLang="es-ES" sz="3100" dirty="0" smtClean="0">
                <a:latin typeface="Franklin Gothic Medium" panose="020B0603020102020204" pitchFamily="34" charset="0"/>
              </a:rPr>
              <a:t>como</a:t>
            </a:r>
            <a:r>
              <a:rPr lang="en-US" altLang="es-ES" sz="3100" dirty="0" smtClean="0">
                <a:latin typeface="Franklin Gothic Medium" panose="020B0603020102020204" pitchFamily="34" charset="0"/>
              </a:rPr>
              <a:t> </a:t>
            </a:r>
            <a:r>
              <a:rPr lang="es-419" altLang="es-ES" sz="3100" dirty="0" smtClean="0">
                <a:latin typeface="Franklin Gothic Medium" panose="020B0603020102020204" pitchFamily="34" charset="0"/>
              </a:rPr>
              <a:t>intercambio</a:t>
            </a:r>
            <a:r>
              <a:rPr lang="en-US" altLang="es-ES" sz="3100" dirty="0" smtClean="0">
                <a:latin typeface="Franklin Gothic Medium" panose="020B0603020102020204" pitchFamily="34" charset="0"/>
              </a:rPr>
              <a:t>)</a:t>
            </a:r>
            <a:endParaRPr lang="es-ES" sz="31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913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773151" y="238388"/>
            <a:ext cx="1060109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Franklin Gothic Medium" panose="020B0603020102020204" pitchFamily="34" charset="0"/>
              </a:rPr>
              <a:t>Fundamento</a:t>
            </a:r>
          </a:p>
          <a:p>
            <a:pPr algn="just"/>
            <a:r>
              <a:rPr lang="es-ES" sz="2400" dirty="0" smtClean="0">
                <a:latin typeface="Franklin Gothic Medium" panose="020B0603020102020204" pitchFamily="34" charset="0"/>
              </a:rPr>
              <a:t>El </a:t>
            </a:r>
            <a:r>
              <a:rPr lang="es-ES" sz="2400" dirty="0">
                <a:latin typeface="Franklin Gothic Medium" panose="020B0603020102020204" pitchFamily="34" charset="0"/>
              </a:rPr>
              <a:t>modelo se basa en la dialéctica marxista: la realidad social está en constante transformación por contradicciones internas.</a:t>
            </a:r>
          </a:p>
          <a:p>
            <a:pPr algn="just"/>
            <a:r>
              <a:rPr lang="es-ES" sz="2400" dirty="0" smtClean="0">
                <a:latin typeface="Franklin Gothic Medium" panose="020B0603020102020204" pitchFamily="34" charset="0"/>
              </a:rPr>
              <a:t>La </a:t>
            </a:r>
            <a:r>
              <a:rPr lang="es-ES" sz="2400" dirty="0">
                <a:latin typeface="Franklin Gothic Medium" panose="020B0603020102020204" pitchFamily="34" charset="0"/>
              </a:rPr>
              <a:t>comunicación se entiende como un proceso histórico y social, no como un simple intercambio de información.</a:t>
            </a:r>
            <a:endParaRPr lang="es-419" sz="2400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321545"/>
              </p:ext>
            </p:extLst>
          </p:nvPr>
        </p:nvGraphicFramePr>
        <p:xfrm>
          <a:off x="773150" y="3098481"/>
          <a:ext cx="10601093" cy="3485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4089"/>
                <a:gridCol w="7707004"/>
              </a:tblGrid>
              <a:tr h="0"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bg1"/>
                          </a:solidFill>
                          <a:latin typeface="Franklin Gothic Medium" panose="020B0603020102020204" pitchFamily="34" charset="0"/>
                        </a:rPr>
                        <a:t>Componente</a:t>
                      </a:r>
                      <a:endParaRPr lang="es-419" sz="2400" dirty="0">
                        <a:solidFill>
                          <a:schemeClr val="bg1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2400" dirty="0" smtClean="0">
                          <a:latin typeface="Franklin Gothic Medium" panose="020B0603020102020204" pitchFamily="34" charset="0"/>
                        </a:rPr>
                        <a:t>Explicación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559389"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latin typeface="Franklin Gothic Medium" panose="020B0603020102020204" pitchFamily="34" charset="0"/>
                        </a:rPr>
                        <a:t>Contexto histórico-social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latin typeface="Franklin Gothic Medium" panose="020B0603020102020204" pitchFamily="34" charset="0"/>
                        </a:rPr>
                        <a:t>La comunicación depende de las condiciones materiales y culturales de cada época.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559389">
                <a:tc>
                  <a:txBody>
                    <a:bodyPr/>
                    <a:lstStyle/>
                    <a:p>
                      <a:r>
                        <a:rPr lang="es-419" sz="2400" dirty="0" smtClean="0">
                          <a:latin typeface="Franklin Gothic Medium" panose="020B0603020102020204" pitchFamily="34" charset="0"/>
                        </a:rPr>
                        <a:t>Agentes sociales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latin typeface="Franklin Gothic Medium" panose="020B0603020102020204" pitchFamily="34" charset="0"/>
                        </a:rPr>
                        <a:t>Sujetos emisores y receptores, insertos en relaciones de poder.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559389"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latin typeface="Franklin Gothic Medium" panose="020B0603020102020204" pitchFamily="34" charset="0"/>
                        </a:rPr>
                        <a:t>Procesos comunicativos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latin typeface="Franklin Gothic Medium" panose="020B0603020102020204" pitchFamily="34" charset="0"/>
                        </a:rPr>
                        <a:t>Prácticas que transmiten significados, ideologías y valores.</a:t>
                      </a:r>
                      <a:endParaRPr lang="es-ES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559389">
                <a:tc>
                  <a:txBody>
                    <a:bodyPr/>
                    <a:lstStyle/>
                    <a:p>
                      <a:r>
                        <a:rPr lang="es-419" sz="2400" dirty="0" smtClean="0">
                          <a:latin typeface="Franklin Gothic Medium" panose="020B0603020102020204" pitchFamily="34" charset="0"/>
                        </a:rPr>
                        <a:t>Resultados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2400" dirty="0" smtClean="0">
                          <a:latin typeface="Franklin Gothic Medium" panose="020B0603020102020204" pitchFamily="34" charset="0"/>
                        </a:rPr>
                        <a:t>Reproducción o cambio social.</a:t>
                      </a:r>
                      <a:endParaRPr lang="es-419" sz="24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ángulo 8"/>
          <p:cNvSpPr/>
          <p:nvPr/>
        </p:nvSpPr>
        <p:spPr>
          <a:xfrm>
            <a:off x="3565066" y="2575261"/>
            <a:ext cx="4124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>
                <a:latin typeface="Franklin Gothic Medium" panose="020B0603020102020204" pitchFamily="34" charset="0"/>
              </a:rPr>
              <a:t>Componentes del modelo</a:t>
            </a:r>
            <a:endParaRPr lang="es-419" sz="2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3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057400" y="914400"/>
            <a:ext cx="800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s-ES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2057400" y="3810000"/>
            <a:ext cx="2971800" cy="10668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7467600" y="4038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s-ES"/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7391400" y="3810000"/>
            <a:ext cx="2971800" cy="11430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286000" y="41910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s-ES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286000" y="41148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s-ES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590800" y="40386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3200" b="1" dirty="0">
                <a:solidFill>
                  <a:schemeClr val="bg2"/>
                </a:solidFill>
              </a:rPr>
              <a:t>EMIREC</a:t>
            </a:r>
            <a:endParaRPr lang="en-GB" altLang="es-ES" sz="3200" b="1" dirty="0">
              <a:solidFill>
                <a:schemeClr val="bg2"/>
              </a:solidFill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8001000" y="40386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3200" b="1">
                <a:solidFill>
                  <a:schemeClr val="bg2"/>
                </a:solidFill>
              </a:rPr>
              <a:t>EMIREC</a:t>
            </a:r>
            <a:endParaRPr lang="en-GB" altLang="es-ES" sz="3200" b="1">
              <a:solidFill>
                <a:schemeClr val="bg2"/>
              </a:solidFill>
            </a:endParaRP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2895600" y="2271714"/>
            <a:ext cx="7315200" cy="1447800"/>
          </a:xfrm>
          <a:prstGeom prst="curvedDownArrow">
            <a:avLst>
              <a:gd name="adj1" fmla="val 61123"/>
              <a:gd name="adj2" fmla="val 162175"/>
              <a:gd name="adj3" fmla="val 33333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2300" name="Text Box 15"/>
          <p:cNvSpPr txBox="1">
            <a:spLocks noChangeArrowheads="1"/>
          </p:cNvSpPr>
          <p:nvPr/>
        </p:nvSpPr>
        <p:spPr bwMode="auto">
          <a:xfrm>
            <a:off x="3276600" y="54102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s-ES"/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 flipH="1" flipV="1">
            <a:off x="2438400" y="5105400"/>
            <a:ext cx="7010400" cy="1371600"/>
          </a:xfrm>
          <a:prstGeom prst="curvedDownArrow">
            <a:avLst>
              <a:gd name="adj1" fmla="val 58943"/>
              <a:gd name="adj2" fmla="val 144413"/>
              <a:gd name="adj3" fmla="val 45486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1981200" y="1752601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Diálogo</a:t>
            </a:r>
            <a:endParaRPr lang="en-GB" altLang="es-ES" sz="2800" b="1" dirty="0">
              <a:latin typeface="Franklin Gothic Medium" panose="020B0603020102020204" pitchFamily="34" charset="0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8763000" y="1830789"/>
            <a:ext cx="20722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Reflexión</a:t>
            </a:r>
            <a:endParaRPr lang="en-GB" altLang="es-ES" sz="2800" b="1" dirty="0">
              <a:latin typeface="Franklin Gothic Medium" panose="020B0603020102020204" pitchFamily="34" charset="0"/>
            </a:endParaRP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9182100" y="5919282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Acción</a:t>
            </a:r>
            <a:endParaRPr lang="en-GB" altLang="es-ES" sz="2800" b="1" dirty="0">
              <a:latin typeface="Franklin Gothic Medium" panose="020B0603020102020204" pitchFamily="34" charset="0"/>
            </a:endParaRP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1524000" y="5993255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Participación</a:t>
            </a:r>
            <a:endParaRPr lang="en-GB" altLang="es-ES" sz="2800" b="1" dirty="0">
              <a:latin typeface="Franklin Gothic Medium" panose="020B0603020102020204" pitchFamily="34" charset="0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238551" y="200357"/>
            <a:ext cx="11641873" cy="15662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s-ES" sz="4000" dirty="0" smtClean="0">
                <a:latin typeface="Franklin Gothic Medium" panose="020B0603020102020204" pitchFamily="34" charset="0"/>
              </a:rPr>
              <a:t>El </a:t>
            </a:r>
            <a:r>
              <a:rPr lang="es-419" altLang="es-ES" sz="4000" dirty="0" smtClean="0">
                <a:latin typeface="Franklin Gothic Medium" panose="020B0603020102020204" pitchFamily="34" charset="0"/>
              </a:rPr>
              <a:t>modelo</a:t>
            </a:r>
            <a:r>
              <a:rPr lang="en-US" altLang="es-ES" sz="4000" dirty="0" smtClean="0">
                <a:latin typeface="Franklin Gothic Medium" panose="020B0603020102020204" pitchFamily="34" charset="0"/>
              </a:rPr>
              <a:t> </a:t>
            </a:r>
            <a:r>
              <a:rPr lang="es-419" altLang="es-ES" sz="4000" dirty="0" smtClean="0">
                <a:latin typeface="Franklin Gothic Medium" panose="020B0603020102020204" pitchFamily="34" charset="0"/>
              </a:rPr>
              <a:t>Trasmisivo Comunicación</a:t>
            </a:r>
            <a:r>
              <a:rPr lang="en-US" altLang="es-ES" sz="4000" dirty="0" smtClean="0">
                <a:latin typeface="Franklin Gothic Medium" panose="020B0603020102020204" pitchFamily="34" charset="0"/>
              </a:rPr>
              <a:t> como “Hacer Común”  (</a:t>
            </a:r>
            <a:r>
              <a:rPr lang="en-US" altLang="es-ES" sz="3300" dirty="0" smtClean="0">
                <a:latin typeface="Franklin Gothic Medium" panose="020B0603020102020204" pitchFamily="34" charset="0"/>
              </a:rPr>
              <a:t>compartir experiencias</a:t>
            </a:r>
            <a:r>
              <a:rPr lang="en-US" altLang="es-ES" sz="4000" dirty="0" smtClean="0">
                <a:latin typeface="Franklin Gothic Medium" panose="020B0603020102020204" pitchFamily="34" charset="0"/>
              </a:rPr>
              <a:t>) </a:t>
            </a:r>
          </a:p>
          <a:p>
            <a:pPr algn="ctr"/>
            <a:r>
              <a:rPr lang="en-US" altLang="es-ES" sz="4000" dirty="0" smtClean="0">
                <a:latin typeface="Franklin Gothic Medium" panose="020B0603020102020204" pitchFamily="34" charset="0"/>
              </a:rPr>
              <a:t/>
            </a:r>
            <a:br>
              <a:rPr lang="en-US" altLang="es-ES" sz="4000" dirty="0" smtClean="0">
                <a:latin typeface="Franklin Gothic Medium" panose="020B0603020102020204" pitchFamily="34" charset="0"/>
              </a:rPr>
            </a:br>
            <a:r>
              <a:rPr lang="en-US" altLang="es-ES" sz="3800" dirty="0" smtClean="0">
                <a:latin typeface="Franklin Gothic Medium" panose="020B0603020102020204" pitchFamily="34" charset="0"/>
              </a:rPr>
              <a:t>(paradigma  de acción participativa</a:t>
            </a:r>
            <a:r>
              <a:rPr lang="en-US" altLang="es-ES" sz="2800" dirty="0" smtClean="0">
                <a:latin typeface="Franklin Gothic Medium" panose="020B0603020102020204" pitchFamily="34" charset="0"/>
              </a:rPr>
              <a:t>)</a:t>
            </a:r>
            <a:endParaRPr lang="es-ES" sz="2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91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6" grpId="0" animBg="1"/>
      <p:bldP spid="15369" grpId="0" autoUpdateAnimBg="0"/>
      <p:bldP spid="15370" grpId="0" autoUpdateAnimBg="0"/>
      <p:bldP spid="15371" grpId="0" animBg="1"/>
      <p:bldP spid="15376" grpId="0" animBg="1"/>
      <p:bldP spid="15377" grpId="0" autoUpdateAnimBg="0"/>
      <p:bldP spid="15378" grpId="0" autoUpdateAnimBg="0"/>
      <p:bldP spid="15379" grpId="0" autoUpdateAnimBg="0"/>
      <p:bldP spid="1538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544444" y="715962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3200" b="1" dirty="0">
                <a:latin typeface="Franklin Gothic Medium" panose="020B0603020102020204" pitchFamily="34" charset="0"/>
              </a:rPr>
              <a:t>La COMUNICACIÓN en este modelo es</a:t>
            </a:r>
            <a:endParaRPr lang="en-GB" altLang="es-ES" sz="3200" b="1" dirty="0">
              <a:latin typeface="Franklin Gothic Medium" panose="020B0603020102020204" pitchFamily="34" charset="0"/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8883805" y="1051719"/>
            <a:ext cx="914400" cy="1600200"/>
          </a:xfrm>
          <a:prstGeom prst="curvedLeftArrow">
            <a:avLst>
              <a:gd name="adj1" fmla="val 22896"/>
              <a:gd name="adj2" fmla="val 57896"/>
              <a:gd name="adj3" fmla="val 33333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4306888" y="2048997"/>
            <a:ext cx="3505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sz="3200" b="1" dirty="0" smtClean="0">
                <a:latin typeface="Franklin Gothic Medium" panose="020B0603020102020204" pitchFamily="34" charset="0"/>
              </a:rPr>
              <a:t>DEMOCRÁTICO</a:t>
            </a:r>
            <a:endParaRPr lang="en-GB" altLang="es-ES" sz="3200" b="1" dirty="0">
              <a:latin typeface="Franklin Gothic Medium" panose="020B0603020102020204" pitchFamily="34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129667" y="3200400"/>
            <a:ext cx="537117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s-ES_tradnl" altLang="es-ES" sz="3200" dirty="0" smtClean="0">
                <a:latin typeface="Franklin Gothic Medium" panose="020B0603020102020204" pitchFamily="34" charset="0"/>
              </a:rPr>
              <a:t>Diálogo</a:t>
            </a:r>
            <a:endParaRPr lang="es-ES_tradnl" altLang="es-ES" sz="3200" dirty="0">
              <a:latin typeface="Franklin Gothic Medium" panose="020B0603020102020204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s-ES_tradnl" altLang="es-ES" sz="3200" dirty="0">
                <a:latin typeface="Franklin Gothic Medium" panose="020B0603020102020204" pitchFamily="34" charset="0"/>
              </a:rPr>
              <a:t>Comunidad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s-ES_tradnl" altLang="es-ES" sz="3200" dirty="0">
                <a:latin typeface="Franklin Gothic Medium" panose="020B0603020102020204" pitchFamily="34" charset="0"/>
              </a:rPr>
              <a:t>Horizontal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s-ES_tradnl" altLang="es-ES" sz="3200" dirty="0">
                <a:latin typeface="Franklin Gothic Medium" panose="020B0603020102020204" pitchFamily="34" charset="0"/>
              </a:rPr>
              <a:t>Doble vía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s-ES_tradnl" altLang="es-ES" sz="3200" dirty="0">
                <a:latin typeface="Franklin Gothic Medium" panose="020B0603020102020204" pitchFamily="34" charset="0"/>
              </a:rPr>
              <a:t>Participativa</a:t>
            </a:r>
          </a:p>
          <a:p>
            <a:pPr marL="457200" indent="-457200" eaLnBrk="1" hangingPunct="1">
              <a:buFont typeface="Wingdings" panose="05000000000000000000" pitchFamily="2" charset="2"/>
              <a:buChar char="§"/>
            </a:pPr>
            <a:r>
              <a:rPr lang="es-ES_tradnl" altLang="es-ES" sz="3200" dirty="0">
                <a:latin typeface="Franklin Gothic Medium" panose="020B0603020102020204" pitchFamily="34" charset="0"/>
              </a:rPr>
              <a:t>Al servicio de las mayorías</a:t>
            </a:r>
            <a:endParaRPr lang="en-GB" altLang="es-ES" sz="3200" dirty="0">
              <a:latin typeface="Franklin Gothic Medium" panose="020B0603020102020204" pitchFamily="34" charset="0"/>
            </a:endParaRP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2549371" y="2341384"/>
            <a:ext cx="1371600" cy="1371600"/>
          </a:xfrm>
          <a:prstGeom prst="curvedRightArrow">
            <a:avLst>
              <a:gd name="adj1" fmla="val 20000"/>
              <a:gd name="adj2" fmla="val 40000"/>
              <a:gd name="adj3" fmla="val 33333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4330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animBg="1"/>
      <p:bldP spid="14340" grpId="0" autoUpdateAnimBg="0"/>
      <p:bldP spid="14341" grpId="0" autoUpdateAnimBg="0"/>
      <p:bldP spid="143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8773720" cy="70294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39527" y="1261886"/>
            <a:ext cx="9960492" cy="1507781"/>
          </a:xfrm>
        </p:spPr>
        <p:txBody>
          <a:bodyPr>
            <a:normAutofit fontScale="90000"/>
          </a:bodyPr>
          <a:lstStyle/>
          <a:p>
            <a:r>
              <a:rPr lang="es-ES" sz="3600" b="1" dirty="0" smtClean="0">
                <a:latin typeface="Franklin Gothic Medium" panose="020B0603020102020204" pitchFamily="34" charset="0"/>
              </a:rPr>
              <a:t>Tema</a:t>
            </a:r>
            <a:r>
              <a:rPr lang="es-ES" sz="4000" b="1" dirty="0" smtClean="0">
                <a:latin typeface="Franklin Gothic Medium" panose="020B0603020102020204" pitchFamily="34" charset="0"/>
              </a:rPr>
              <a:t>: </a:t>
            </a:r>
            <a:r>
              <a:rPr lang="es-ES" sz="4000" b="1" dirty="0">
                <a:latin typeface="Franklin Gothic Medium" panose="020B0603020102020204" pitchFamily="34" charset="0"/>
              </a:rPr>
              <a:t>Información, comunicación y conocimiento en el desarrollo contemporáneo</a:t>
            </a:r>
            <a:r>
              <a:rPr lang="es-ES" sz="4000" dirty="0">
                <a:latin typeface="Franklin Gothic Medium" panose="020B0603020102020204" pitchFamily="34" charset="0"/>
              </a:rPr>
              <a:t/>
            </a:r>
            <a:br>
              <a:rPr lang="es-ES" sz="4000" dirty="0">
                <a:latin typeface="Franklin Gothic Medium" panose="020B0603020102020204" pitchFamily="34" charset="0"/>
              </a:rPr>
            </a:br>
            <a:endParaRPr lang="es-ES" sz="4000" dirty="0">
              <a:latin typeface="Franklin Gothic Medium" panose="020B06030201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539527" y="3233854"/>
            <a:ext cx="9753600" cy="6846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 smtClean="0">
                <a:latin typeface="Franklin Gothic Medium" panose="020B0603020102020204" pitchFamily="34" charset="0"/>
              </a:rPr>
              <a:t>Teoría de la Comunicación II</a:t>
            </a:r>
            <a:endParaRPr lang="es-ES" sz="3600" dirty="0">
              <a:latin typeface="Franklin Gothic Medium" panose="020B0603020102020204" pitchFamily="34" charset="0"/>
            </a:endParaRPr>
          </a:p>
        </p:txBody>
      </p:sp>
      <p:pic>
        <p:nvPicPr>
          <p:cNvPr id="5" name="7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0720368" y="282771"/>
            <a:ext cx="779651" cy="648072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416327" y="5830333"/>
            <a:ext cx="56506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2026</a:t>
            </a:r>
          </a:p>
          <a:p>
            <a:pPr algn="ctr"/>
            <a:r>
              <a:rPr lang="es-ES" sz="2800" b="1" dirty="0" smtClean="0">
                <a:latin typeface="Franklin Gothic Medium" pitchFamily="34" charset="0"/>
              </a:rPr>
              <a:t>Profesora: Aloima Peña Cabrera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286" y="5233009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8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241</TotalTime>
  <Words>659</Words>
  <Application>Microsoft Office PowerPoint</Application>
  <PresentationFormat>Panorámica</PresentationFormat>
  <Paragraphs>113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Franklin Gothic Medium</vt:lpstr>
      <vt:lpstr>Times New Roman</vt:lpstr>
      <vt:lpstr>Wingdings</vt:lpstr>
      <vt:lpstr>Office Theme</vt:lpstr>
      <vt:lpstr>Presentación de PowerPoint</vt:lpstr>
      <vt:lpstr>El modelo Trasmisivo  (paradigma informacional)</vt:lpstr>
      <vt:lpstr>En este modelo</vt:lpstr>
      <vt:lpstr>LIMITACIONES PRINCIPALES DEL MODELO  </vt:lpstr>
      <vt:lpstr>Presentación de PowerPoint</vt:lpstr>
      <vt:lpstr>Presentación de PowerPoint</vt:lpstr>
      <vt:lpstr>Presentación de PowerPoint</vt:lpstr>
      <vt:lpstr>Presentación de PowerPoint</vt:lpstr>
      <vt:lpstr>Tema: Información, comunicación y conocimiento en el desarrollo contemporáneo </vt:lpstr>
      <vt:lpstr>Presentación de PowerPoint</vt:lpstr>
      <vt:lpstr>Presentación de PowerPoint</vt:lpstr>
      <vt:lpstr>Presentación de PowerPoint</vt:lpstr>
      <vt:lpstr>Presentación de PowerPoint</vt:lpstr>
      <vt:lpstr>Conclusión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VI: CONCEPCIONES TEÓRICAS SOBRE EL PAPEL DE LA INFORMACIÓN Y LA COMUNICACIÓN EN LA ECONOMÍA CAPITALISTA CONTEMPORÁNEA. </dc:title>
  <dc:creator>ALOIMA</dc:creator>
  <cp:lastModifiedBy>ALOIMA</cp:lastModifiedBy>
  <cp:revision>69</cp:revision>
  <dcterms:created xsi:type="dcterms:W3CDTF">2026-05-09T19:30:48Z</dcterms:created>
  <dcterms:modified xsi:type="dcterms:W3CDTF">2026-05-12T21:46:26Z</dcterms:modified>
</cp:coreProperties>
</file>