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0"/>
  </p:notesMasterIdLst>
  <p:sldIdLst>
    <p:sldId id="346" r:id="rId2"/>
    <p:sldId id="337" r:id="rId3"/>
    <p:sldId id="460" r:id="rId4"/>
    <p:sldId id="461" r:id="rId5"/>
    <p:sldId id="514" r:id="rId6"/>
    <p:sldId id="462" r:id="rId7"/>
    <p:sldId id="463" r:id="rId8"/>
    <p:sldId id="464" r:id="rId9"/>
    <p:sldId id="465" r:id="rId10"/>
    <p:sldId id="466" r:id="rId11"/>
    <p:sldId id="467" r:id="rId12"/>
    <p:sldId id="468" r:id="rId13"/>
    <p:sldId id="476" r:id="rId14"/>
    <p:sldId id="477" r:id="rId15"/>
    <p:sldId id="478" r:id="rId16"/>
    <p:sldId id="479" r:id="rId17"/>
    <p:sldId id="480" r:id="rId18"/>
    <p:sldId id="481" r:id="rId19"/>
    <p:sldId id="518" r:id="rId20"/>
    <p:sldId id="482" r:id="rId21"/>
    <p:sldId id="517" r:id="rId22"/>
    <p:sldId id="484" r:id="rId23"/>
    <p:sldId id="485" r:id="rId24"/>
    <p:sldId id="486" r:id="rId25"/>
    <p:sldId id="504" r:id="rId26"/>
    <p:sldId id="507" r:id="rId27"/>
    <p:sldId id="490" r:id="rId28"/>
    <p:sldId id="505" r:id="rId29"/>
    <p:sldId id="506" r:id="rId30"/>
    <p:sldId id="491" r:id="rId31"/>
    <p:sldId id="487" r:id="rId32"/>
    <p:sldId id="492" r:id="rId33"/>
    <p:sldId id="493" r:id="rId34"/>
    <p:sldId id="494" r:id="rId35"/>
    <p:sldId id="495" r:id="rId36"/>
    <p:sldId id="515" r:id="rId37"/>
    <p:sldId id="496" r:id="rId38"/>
    <p:sldId id="497" r:id="rId39"/>
    <p:sldId id="498" r:id="rId40"/>
    <p:sldId id="499" r:id="rId41"/>
    <p:sldId id="508" r:id="rId42"/>
    <p:sldId id="509" r:id="rId43"/>
    <p:sldId id="516" r:id="rId44"/>
    <p:sldId id="500" r:id="rId45"/>
    <p:sldId id="501" r:id="rId46"/>
    <p:sldId id="502" r:id="rId47"/>
    <p:sldId id="503" r:id="rId48"/>
    <p:sldId id="510" r:id="rId49"/>
    <p:sldId id="511" r:id="rId50"/>
    <p:sldId id="512" r:id="rId51"/>
    <p:sldId id="473" r:id="rId52"/>
    <p:sldId id="474" r:id="rId53"/>
    <p:sldId id="375" r:id="rId54"/>
    <p:sldId id="410" r:id="rId55"/>
    <p:sldId id="359" r:id="rId56"/>
    <p:sldId id="459" r:id="rId57"/>
    <p:sldId id="412" r:id="rId58"/>
    <p:sldId id="336" r:id="rId59"/>
  </p:sldIdLst>
  <p:sldSz cx="9144000" cy="6858000" type="screen4x3"/>
  <p:notesSz cx="7045325" cy="9345613"/>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26D"/>
    <a:srgbClr val="FFFF66"/>
    <a:srgbClr val="95F002"/>
    <a:srgbClr val="FD91E8"/>
    <a:srgbClr val="FF00FF"/>
    <a:srgbClr val="0EFE7B"/>
    <a:srgbClr val="FD370F"/>
    <a:srgbClr val="FDA9ED"/>
    <a:srgbClr val="FFFF00"/>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85" autoAdjust="0"/>
    <p:restoredTop sz="84902" autoAdjust="0"/>
  </p:normalViewPr>
  <p:slideViewPr>
    <p:cSldViewPr>
      <p:cViewPr varScale="1">
        <p:scale>
          <a:sx n="61" d="100"/>
          <a:sy n="61" d="100"/>
        </p:scale>
        <p:origin x="86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52763" cy="466725"/>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990975" y="0"/>
            <a:ext cx="3052763" cy="466725"/>
          </a:xfrm>
          <a:prstGeom prst="rect">
            <a:avLst/>
          </a:prstGeom>
        </p:spPr>
        <p:txBody>
          <a:bodyPr vert="horz" lIns="91440" tIns="45720" rIns="91440" bIns="45720" rtlCol="0"/>
          <a:lstStyle>
            <a:lvl1pPr algn="r">
              <a:defRPr sz="1200"/>
            </a:lvl1pPr>
          </a:lstStyle>
          <a:p>
            <a:fld id="{A9DC67B7-C526-40A1-9E50-EB896B39FC7F}" type="datetimeFigureOut">
              <a:rPr lang="es-ES" smtClean="0"/>
              <a:t>01/01/2009</a:t>
            </a:fld>
            <a:endParaRPr lang="es-ES"/>
          </a:p>
        </p:txBody>
      </p:sp>
      <p:sp>
        <p:nvSpPr>
          <p:cNvPr id="4" name="3 Marcador de imagen de diapositiva"/>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704850" y="4438650"/>
            <a:ext cx="5635625" cy="4205288"/>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877300"/>
            <a:ext cx="3052763" cy="466725"/>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990975" y="8877300"/>
            <a:ext cx="3052763" cy="466725"/>
          </a:xfrm>
          <a:prstGeom prst="rect">
            <a:avLst/>
          </a:prstGeom>
        </p:spPr>
        <p:txBody>
          <a:bodyPr vert="horz" lIns="91440" tIns="45720" rIns="91440" bIns="45720" rtlCol="0" anchor="b"/>
          <a:lstStyle>
            <a:lvl1pPr algn="r">
              <a:defRPr sz="1200"/>
            </a:lvl1pPr>
          </a:lstStyle>
          <a:p>
            <a:fld id="{E50AFA99-5B17-4FA6-8860-7CB7621C07ED}" type="slidenum">
              <a:rPr lang="es-ES" smtClean="0"/>
              <a:t>‹Nº›</a:t>
            </a:fld>
            <a:endParaRPr lang="es-ES"/>
          </a:p>
        </p:txBody>
      </p:sp>
    </p:spTree>
    <p:extLst>
      <p:ext uri="{BB962C8B-B14F-4D97-AF65-F5344CB8AC3E}">
        <p14:creationId xmlns:p14="http://schemas.microsoft.com/office/powerpoint/2010/main" val="2662572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b="1" dirty="0"/>
              <a:t>Economías de escala:</a:t>
            </a:r>
            <a:r>
              <a:rPr lang="es-ES" b="1" baseline="0" dirty="0"/>
              <a:t> Reducción de los </a:t>
            </a:r>
            <a:r>
              <a:rPr lang="es-ES" b="1" baseline="0" dirty="0" err="1"/>
              <a:t>CMe</a:t>
            </a:r>
            <a:r>
              <a:rPr lang="es-ES" b="1" baseline="0" dirty="0"/>
              <a:t> unitario de un producto cuando aumenta el volumen de producción</a:t>
            </a:r>
            <a:endParaRPr lang="es-ES" b="1" dirty="0"/>
          </a:p>
          <a:p>
            <a:endParaRPr lang="es-ES" dirty="0"/>
          </a:p>
        </p:txBody>
      </p:sp>
      <p:sp>
        <p:nvSpPr>
          <p:cNvPr id="4" name="Marcador de número de diapositiva 3"/>
          <p:cNvSpPr>
            <a:spLocks noGrp="1"/>
          </p:cNvSpPr>
          <p:nvPr>
            <p:ph type="sldNum" sz="quarter" idx="10"/>
          </p:nvPr>
        </p:nvSpPr>
        <p:spPr/>
        <p:txBody>
          <a:bodyPr/>
          <a:lstStyle/>
          <a:p>
            <a:fld id="{E50AFA99-5B17-4FA6-8860-7CB7621C07ED}" type="slidenum">
              <a:rPr lang="es-ES" smtClean="0"/>
              <a:t>14</a:t>
            </a:fld>
            <a:endParaRPr lang="es-ES"/>
          </a:p>
        </p:txBody>
      </p:sp>
    </p:spTree>
    <p:extLst>
      <p:ext uri="{BB962C8B-B14F-4D97-AF65-F5344CB8AC3E}">
        <p14:creationId xmlns:p14="http://schemas.microsoft.com/office/powerpoint/2010/main" val="34695463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50AFA99-5B17-4FA6-8860-7CB7621C07ED}" type="slidenum">
              <a:rPr lang="es-ES" smtClean="0"/>
              <a:t>19</a:t>
            </a:fld>
            <a:endParaRPr lang="es-ES"/>
          </a:p>
        </p:txBody>
      </p:sp>
    </p:spTree>
    <p:extLst>
      <p:ext uri="{BB962C8B-B14F-4D97-AF65-F5344CB8AC3E}">
        <p14:creationId xmlns:p14="http://schemas.microsoft.com/office/powerpoint/2010/main" val="1792834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326A3BF7-3330-43C3-AAE8-C9706BCB2DFD}" type="datetimeFigureOut">
              <a:rPr lang="es-ES" smtClean="0"/>
              <a:t>01/01/2009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62106788-27CD-46FD-9B32-980D6E728738}" type="slidenum">
              <a:rPr lang="es-ES" smtClean="0"/>
              <a:t>‹Nº›</a:t>
            </a:fld>
            <a:endParaRPr lang="es-ES"/>
          </a:p>
        </p:txBody>
      </p:sp>
    </p:spTree>
    <p:extLst>
      <p:ext uri="{BB962C8B-B14F-4D97-AF65-F5344CB8AC3E}">
        <p14:creationId xmlns:p14="http://schemas.microsoft.com/office/powerpoint/2010/main" val="206228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ES_tradn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ES_tradnl"/>
          </a:p>
        </p:txBody>
      </p:sp>
      <p:sp>
        <p:nvSpPr>
          <p:cNvPr id="4" name="3 Marcador de fecha"/>
          <p:cNvSpPr>
            <a:spLocks noGrp="1"/>
          </p:cNvSpPr>
          <p:nvPr>
            <p:ph type="dt" sz="half" idx="10"/>
          </p:nvPr>
        </p:nvSpPr>
        <p:spPr/>
        <p:txBody>
          <a:bodyPr/>
          <a:lstStyle>
            <a:lvl1pPr>
              <a:defRPr/>
            </a:lvl1pPr>
          </a:lstStyle>
          <a:p>
            <a:pPr>
              <a:defRPr/>
            </a:pPr>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108E34D4-77A5-4EAA-A95C-1E527F0321A5}" type="slidenum">
              <a:rPr lang="es-ES"/>
              <a:pPr>
                <a:defRPr/>
              </a:pPr>
              <a:t>‹Nº›</a:t>
            </a:fld>
            <a:endParaRPr lang="es-ES"/>
          </a:p>
        </p:txBody>
      </p:sp>
    </p:spTree>
    <p:extLst>
      <p:ext uri="{BB962C8B-B14F-4D97-AF65-F5344CB8AC3E}">
        <p14:creationId xmlns:p14="http://schemas.microsoft.com/office/powerpoint/2010/main" val="766213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En blanco">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lgn="l">
              <a:defRPr/>
            </a:lvl1pPr>
          </a:lstStyle>
          <a:p>
            <a:pPr>
              <a:defRPr/>
            </a:pPr>
            <a:r>
              <a:rPr lang="es-ES"/>
              <a:t>©  [GRADO, NOMBRE Y APELLIDOS]. Centro de Estudios de Técnicas de Dirección, Facultad de Industrial, CUJAE.</a:t>
            </a:r>
            <a:endParaRPr lang="en-US"/>
          </a:p>
        </p:txBody>
      </p:sp>
      <p:sp>
        <p:nvSpPr>
          <p:cNvPr id="3" name="Slide Number Placeholder 3"/>
          <p:cNvSpPr>
            <a:spLocks noGrp="1"/>
          </p:cNvSpPr>
          <p:nvPr>
            <p:ph type="sldNum" sz="quarter" idx="11"/>
          </p:nvPr>
        </p:nvSpPr>
        <p:spPr/>
        <p:txBody>
          <a:bodyPr/>
          <a:lstStyle>
            <a:lvl1pPr>
              <a:defRPr/>
            </a:lvl1pPr>
          </a:lstStyle>
          <a:p>
            <a:fld id="{AE455D25-E863-4DBC-8036-0B79AF508D1B}" type="slidenum">
              <a:rPr lang="en-US" altLang="es-ES"/>
              <a:pPr/>
              <a:t>‹Nº›</a:t>
            </a:fld>
            <a:endParaRPr lang="en-US" altLang="es-ES"/>
          </a:p>
        </p:txBody>
      </p:sp>
    </p:spTree>
    <p:extLst>
      <p:ext uri="{BB962C8B-B14F-4D97-AF65-F5344CB8AC3E}">
        <p14:creationId xmlns:p14="http://schemas.microsoft.com/office/powerpoint/2010/main" val="3773999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noProof="0"/>
              <a:t>Haga clic para modificar el estilo de título del patrón</a:t>
            </a:r>
            <a:endParaRPr lang="es-ES" noProof="0" dirty="0"/>
          </a:p>
        </p:txBody>
      </p:sp>
      <p:sp>
        <p:nvSpPr>
          <p:cNvPr id="3" name="Content Placeholder 2"/>
          <p:cNvSpPr>
            <a:spLocks noGrp="1"/>
          </p:cNvSpPr>
          <p:nvPr>
            <p:ph idx="1"/>
          </p:nvPr>
        </p:nvSpPr>
        <p:spPr>
          <a:xfrm>
            <a:off x="457200" y="1295400"/>
            <a:ext cx="8229600" cy="4830763"/>
          </a:xfrm>
          <a:prstGeom prst="rect">
            <a:avLst/>
          </a:prstGeom>
        </p:spPr>
        <p:txBody>
          <a:bodyPr/>
          <a:lstStyle>
            <a:lvl1pPr>
              <a:defRPr sz="2400">
                <a:solidFill>
                  <a:schemeClr val="tx2"/>
                </a:solidFill>
                <a:latin typeface="Arial" pitchFamily="34" charset="0"/>
                <a:cs typeface="Arial" pitchFamily="34" charset="0"/>
              </a:defRPr>
            </a:lvl1pPr>
            <a:lvl2pPr>
              <a:defRPr sz="2400">
                <a:solidFill>
                  <a:schemeClr val="tx2"/>
                </a:solidFill>
                <a:latin typeface="Arial" pitchFamily="34" charset="0"/>
                <a:cs typeface="Arial" pitchFamily="34" charset="0"/>
              </a:defRPr>
            </a:lvl2pPr>
            <a:lvl3pPr>
              <a:defRPr sz="2400">
                <a:solidFill>
                  <a:schemeClr val="tx2"/>
                </a:solidFill>
                <a:latin typeface="Arial" pitchFamily="34" charset="0"/>
                <a:cs typeface="Arial" pitchFamily="34" charset="0"/>
              </a:defRPr>
            </a:lvl3pPr>
            <a:lvl4pPr>
              <a:defRPr sz="2400">
                <a:solidFill>
                  <a:schemeClr val="tx2"/>
                </a:solidFill>
                <a:latin typeface="Arial" pitchFamily="34" charset="0"/>
                <a:cs typeface="Arial" pitchFamily="34" charset="0"/>
              </a:defRPr>
            </a:lvl4pPr>
            <a:lvl5pPr>
              <a:defRPr sz="2400">
                <a:solidFill>
                  <a:schemeClr val="tx2"/>
                </a:solidFill>
                <a:latin typeface="Arial" pitchFamily="34" charset="0"/>
                <a:cs typeface="Arial" pitchFamily="34" charset="0"/>
              </a:defRPr>
            </a:lvl5p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endParaRPr lang="es-ES" noProof="0" dirty="0"/>
          </a:p>
        </p:txBody>
      </p:sp>
      <p:sp>
        <p:nvSpPr>
          <p:cNvPr id="4" name="Footer Placeholder 4"/>
          <p:cNvSpPr>
            <a:spLocks noGrp="1"/>
          </p:cNvSpPr>
          <p:nvPr>
            <p:ph type="ftr" sz="quarter" idx="10"/>
          </p:nvPr>
        </p:nvSpPr>
        <p:spPr/>
        <p:txBody>
          <a:bodyPr/>
          <a:lstStyle>
            <a:lvl1pPr>
              <a:defRPr>
                <a:latin typeface="Arial" pitchFamily="34" charset="0"/>
                <a:cs typeface="Arial" pitchFamily="34" charset="0"/>
              </a:defRPr>
            </a:lvl1pPr>
          </a:lstStyle>
          <a:p>
            <a:pPr>
              <a:defRPr/>
            </a:pPr>
            <a:r>
              <a:rPr lang="es-ES"/>
              <a:t>©  [GRADO, NOMBRE Y APELLIDOS]. Centro de Estudios de Técnicas de Dirección, Facultad de Industrial, CUJAE.</a:t>
            </a:r>
          </a:p>
        </p:txBody>
      </p:sp>
      <p:sp>
        <p:nvSpPr>
          <p:cNvPr id="5" name="Slide Number Placeholder 5"/>
          <p:cNvSpPr>
            <a:spLocks noGrp="1"/>
          </p:cNvSpPr>
          <p:nvPr>
            <p:ph type="sldNum" sz="quarter" idx="11"/>
          </p:nvPr>
        </p:nvSpPr>
        <p:spPr/>
        <p:txBody>
          <a:bodyPr/>
          <a:lstStyle>
            <a:lvl1pPr>
              <a:defRPr>
                <a:latin typeface="Arial" panose="020B0604020202020204" pitchFamily="34" charset="0"/>
                <a:cs typeface="Arial" panose="020B0604020202020204" pitchFamily="34" charset="0"/>
              </a:defRPr>
            </a:lvl1pPr>
          </a:lstStyle>
          <a:p>
            <a:fld id="{CFDFDEC7-6894-43E5-BFFA-FFB3DE8D4A7E}" type="slidenum">
              <a:rPr lang="en-US" altLang="es-ES"/>
              <a:pPr/>
              <a:t>‹Nº›</a:t>
            </a:fld>
            <a:endParaRPr lang="en-US" altLang="es-ES"/>
          </a:p>
        </p:txBody>
      </p:sp>
    </p:spTree>
    <p:extLst>
      <p:ext uri="{BB962C8B-B14F-4D97-AF65-F5344CB8AC3E}">
        <p14:creationId xmlns:p14="http://schemas.microsoft.com/office/powerpoint/2010/main" val="85067530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srcRect/>
          <a:tile tx="0" ty="0" sx="100000" sy="100000" flip="none" algn="tl"/>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6A3BF7-3330-43C3-AAE8-C9706BCB2DFD}" type="datetimeFigureOut">
              <a:rPr lang="es-ES" smtClean="0"/>
              <a:t>01/01/2009</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106788-27CD-46FD-9B32-980D6E728738}" type="slidenum">
              <a:rPr lang="es-ES" smtClean="0"/>
              <a:t>‹Nº›</a:t>
            </a:fld>
            <a:endParaRPr lang="es-ES"/>
          </a:p>
        </p:txBody>
      </p:sp>
    </p:spTree>
    <p:extLst>
      <p:ext uri="{BB962C8B-B14F-4D97-AF65-F5344CB8AC3E}">
        <p14:creationId xmlns:p14="http://schemas.microsoft.com/office/powerpoint/2010/main" val="1635077149"/>
      </p:ext>
    </p:extLst>
  </p:cSld>
  <p:clrMap bg1="lt1" tx1="dk1" bg2="lt2" tx2="dk2" accent1="accent1" accent2="accent2" accent3="accent3" accent4="accent4" accent5="accent5" accent6="accent6" hlink="hlink" folHlink="folHlink"/>
  <p:sldLayoutIdLst>
    <p:sldLayoutId id="2147483654" r:id="rId1"/>
    <p:sldLayoutId id="2147483657" r:id="rId2"/>
    <p:sldLayoutId id="2147483658" r:id="rId3"/>
    <p:sldLayoutId id="2147483659"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9.jpg"/></Relationships>
</file>

<file path=ppt/slides/_rels/slide1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16 Imagen"/>
          <p:cNvPicPr>
            <a:picLocks noChangeAspect="1"/>
          </p:cNvPicPr>
          <p:nvPr/>
        </p:nvPicPr>
        <p:blipFill>
          <a:blip r:embed="rId2" cstate="print">
            <a:extLst>
              <a:ext uri="{28A0092B-C50C-407E-A947-70E740481C1C}">
                <a14:useLocalDpi xmlns:a14="http://schemas.microsoft.com/office/drawing/2010/main" val="0"/>
              </a:ext>
            </a:extLst>
          </a:blip>
          <a:srcRect t="2" b="-421"/>
          <a:stretch>
            <a:fillRect/>
          </a:stretch>
        </p:blipFill>
        <p:spPr bwMode="auto">
          <a:xfrm>
            <a:off x="8404225" y="14001"/>
            <a:ext cx="697541" cy="933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uadroTexto 2"/>
          <p:cNvSpPr txBox="1"/>
          <p:nvPr/>
        </p:nvSpPr>
        <p:spPr bwMode="auto">
          <a:xfrm>
            <a:off x="1979712" y="368553"/>
            <a:ext cx="5063144"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rtlCol="0">
            <a:spAutoFit/>
          </a:bodyPr>
          <a:lstStyle/>
          <a:p>
            <a:pPr algn="ctr">
              <a:spcBef>
                <a:spcPct val="50000"/>
              </a:spcBef>
            </a:pPr>
            <a:r>
              <a:rPr lang="es-ES" sz="4000" b="1" dirty="0">
                <a:latin typeface="Arial" panose="020B0604020202020204" pitchFamily="34" charset="0"/>
                <a:cs typeface="Arial" panose="020B0604020202020204" pitchFamily="34" charset="0"/>
              </a:rPr>
              <a:t>Asignatura Administración  Estratégica</a:t>
            </a:r>
          </a:p>
        </p:txBody>
      </p:sp>
      <p:sp>
        <p:nvSpPr>
          <p:cNvPr id="6" name="Rectangle 3"/>
          <p:cNvSpPr>
            <a:spLocks noChangeArrowheads="1"/>
          </p:cNvSpPr>
          <p:nvPr/>
        </p:nvSpPr>
        <p:spPr bwMode="auto">
          <a:xfrm>
            <a:off x="379735" y="3489974"/>
            <a:ext cx="829672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ES" sz="3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TEMA 4: ESTRATEGIA DE </a:t>
            </a:r>
            <a:r>
              <a:rPr lang="es-ES" altLang="es-ES" sz="3600" b="1" dirty="0">
                <a:latin typeface="Arial" panose="020B0604020202020204" pitchFamily="34" charset="0"/>
                <a:ea typeface="Times New Roman" panose="02020603050405020304" pitchFamily="18" charset="0"/>
                <a:cs typeface="Arial" panose="020B0604020202020204" pitchFamily="34" charset="0"/>
              </a:rPr>
              <a:t>NEGOCIO.</a:t>
            </a:r>
            <a:endParaRPr kumimoji="0" lang="es-ES" altLang="es-ES" sz="3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CuadroTexto 3"/>
          <p:cNvSpPr txBox="1"/>
          <p:nvPr/>
        </p:nvSpPr>
        <p:spPr bwMode="auto">
          <a:xfrm>
            <a:off x="611560" y="5301208"/>
            <a:ext cx="590465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rtlCol="0">
            <a:spAutoFit/>
          </a:bodyPr>
          <a:lstStyle/>
          <a:p>
            <a:pPr>
              <a:spcBef>
                <a:spcPct val="50000"/>
              </a:spcBef>
            </a:pPr>
            <a:r>
              <a:rPr lang="es-ES" sz="2000" b="1" dirty="0">
                <a:latin typeface="Arial" panose="020B0604020202020204" pitchFamily="34" charset="0"/>
                <a:cs typeface="Arial" panose="020B0604020202020204" pitchFamily="34" charset="0"/>
              </a:rPr>
              <a:t>Profesora: MSc. Daliannis Abad Suárez</a:t>
            </a:r>
          </a:p>
        </p:txBody>
      </p:sp>
    </p:spTree>
    <p:extLst>
      <p:ext uri="{BB962C8B-B14F-4D97-AF65-F5344CB8AC3E}">
        <p14:creationId xmlns:p14="http://schemas.microsoft.com/office/powerpoint/2010/main" val="215413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3" name="Rectángulo 2"/>
          <p:cNvSpPr/>
          <p:nvPr/>
        </p:nvSpPr>
        <p:spPr>
          <a:xfrm>
            <a:off x="2915816" y="116632"/>
            <a:ext cx="2355132" cy="369332"/>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r>
              <a:rPr lang="es-ES" b="1">
                <a:solidFill>
                  <a:srgbClr val="000000"/>
                </a:solidFill>
                <a:latin typeface="Verdana" panose="020B0604030504040204" pitchFamily="34" charset="0"/>
              </a:rPr>
              <a:t>Análisis externo </a:t>
            </a:r>
            <a:endParaRPr lang="es-ES" dirty="0"/>
          </a:p>
        </p:txBody>
      </p:sp>
      <p:sp>
        <p:nvSpPr>
          <p:cNvPr id="6" name="Rectángulo 5"/>
          <p:cNvSpPr/>
          <p:nvPr/>
        </p:nvSpPr>
        <p:spPr>
          <a:xfrm>
            <a:off x="323528" y="836712"/>
            <a:ext cx="4339650" cy="369332"/>
          </a:xfrm>
          <a:prstGeom prst="rect">
            <a:avLst/>
          </a:prstGeom>
        </p:spPr>
        <p:style>
          <a:lnRef idx="2">
            <a:schemeClr val="accent4"/>
          </a:lnRef>
          <a:fillRef idx="1">
            <a:schemeClr val="lt1"/>
          </a:fillRef>
          <a:effectRef idx="0">
            <a:schemeClr val="accent4"/>
          </a:effectRef>
          <a:fontRef idx="minor">
            <a:schemeClr val="dk1"/>
          </a:fontRef>
        </p:style>
        <p:txBody>
          <a:bodyPr wrap="none">
            <a:spAutoFit/>
          </a:bodyPr>
          <a:lstStyle/>
          <a:p>
            <a:r>
              <a:rPr lang="es-ES" b="1" dirty="0">
                <a:solidFill>
                  <a:srgbClr val="000000"/>
                </a:solidFill>
                <a:latin typeface="Verdana" panose="020B0604030504040204" pitchFamily="34" charset="0"/>
              </a:rPr>
              <a:t>3. Sectores conexos y de apoyo </a:t>
            </a:r>
            <a:endParaRPr lang="es-ES" dirty="0"/>
          </a:p>
        </p:txBody>
      </p:sp>
      <p:sp>
        <p:nvSpPr>
          <p:cNvPr id="9" name="Rectángulo 8"/>
          <p:cNvSpPr/>
          <p:nvPr/>
        </p:nvSpPr>
        <p:spPr>
          <a:xfrm>
            <a:off x="107504" y="1412776"/>
            <a:ext cx="4893034" cy="5078313"/>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R="0" algn="just"/>
            <a:r>
              <a:rPr lang="es-ES" b="1" dirty="0">
                <a:solidFill>
                  <a:srgbClr val="000000"/>
                </a:solidFill>
                <a:latin typeface="Verdana" panose="020B0604030504040204" pitchFamily="34" charset="0"/>
              </a:rPr>
              <a:t>Estimulan la competitividad en la medida en que se posean proveedores de elevado nivel de competencia que imponga exigencias y por tanto rete las capacidades interna de las organizaciones en la búsqueda de la eficacia de sus producciones y servicios y los haga competitivos. </a:t>
            </a:r>
          </a:p>
          <a:p>
            <a:pPr marR="0" algn="just"/>
            <a:endParaRPr lang="es-ES" b="1" dirty="0">
              <a:solidFill>
                <a:srgbClr val="000000"/>
              </a:solidFill>
              <a:latin typeface="Verdana" panose="020B0604030504040204" pitchFamily="34" charset="0"/>
            </a:endParaRPr>
          </a:p>
          <a:p>
            <a:pPr marR="0" algn="just"/>
            <a:r>
              <a:rPr lang="es-ES" b="1" dirty="0">
                <a:solidFill>
                  <a:srgbClr val="000000"/>
                </a:solidFill>
                <a:latin typeface="Verdana" panose="020B0604030504040204" pitchFamily="34" charset="0"/>
              </a:rPr>
              <a:t>También existen un conjunto de sectores que sin ser proveedores, apoyan y contribuyen a la competitividad.</a:t>
            </a:r>
          </a:p>
          <a:p>
            <a:pPr marR="0" algn="just"/>
            <a:endParaRPr lang="es-ES" b="1" dirty="0">
              <a:solidFill>
                <a:srgbClr val="000000"/>
              </a:solidFill>
              <a:latin typeface="Verdana" panose="020B0604030504040204" pitchFamily="34" charset="0"/>
            </a:endParaRPr>
          </a:p>
          <a:p>
            <a:pPr marR="0" algn="just"/>
            <a:r>
              <a:rPr lang="es-ES" b="1" dirty="0">
                <a:solidFill>
                  <a:srgbClr val="000000"/>
                </a:solidFill>
                <a:latin typeface="Verdana" panose="020B0604030504040204" pitchFamily="34" charset="0"/>
              </a:rPr>
              <a:t>Son sectores que se complementan y de esta forma tributan a la competitividad del sector. </a:t>
            </a:r>
            <a:endParaRPr lang="es-ES" b="1" dirty="0"/>
          </a:p>
        </p:txBody>
      </p:sp>
      <p:pic>
        <p:nvPicPr>
          <p:cNvPr id="8" name="Imagen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4555" y="2640500"/>
            <a:ext cx="2379773" cy="2060646"/>
          </a:xfrm>
          <a:prstGeom prst="rect">
            <a:avLst/>
          </a:prstGeom>
        </p:spPr>
      </p:pic>
      <p:pic>
        <p:nvPicPr>
          <p:cNvPr id="10" name="Imagen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96136" y="187240"/>
            <a:ext cx="2592288" cy="1898524"/>
          </a:xfrm>
          <a:prstGeom prst="rect">
            <a:avLst/>
          </a:prstGeom>
        </p:spPr>
      </p:pic>
      <p:pic>
        <p:nvPicPr>
          <p:cNvPr id="11" name="Imagen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00271" y="5013175"/>
            <a:ext cx="3164961" cy="1740729"/>
          </a:xfrm>
          <a:prstGeom prst="rect">
            <a:avLst/>
          </a:prstGeom>
        </p:spPr>
      </p:pic>
    </p:spTree>
    <p:extLst>
      <p:ext uri="{BB962C8B-B14F-4D97-AF65-F5344CB8AC3E}">
        <p14:creationId xmlns:p14="http://schemas.microsoft.com/office/powerpoint/2010/main" val="17632378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pic>
        <p:nvPicPr>
          <p:cNvPr id="3" name="Imagen 2"/>
          <p:cNvPicPr>
            <a:picLocks noChangeAspect="1"/>
          </p:cNvPicPr>
          <p:nvPr/>
        </p:nvPicPr>
        <p:blipFill>
          <a:blip r:embed="rId2"/>
          <a:stretch>
            <a:fillRect/>
          </a:stretch>
        </p:blipFill>
        <p:spPr>
          <a:xfrm>
            <a:off x="107504" y="836712"/>
            <a:ext cx="5256583" cy="5688632"/>
          </a:xfrm>
          <a:prstGeom prst="rect">
            <a:avLst/>
          </a:prstGeom>
          <a:ln w="57150">
            <a:solidFill>
              <a:srgbClr val="C00000"/>
            </a:solidFill>
          </a:ln>
        </p:spPr>
      </p:pic>
      <p:sp>
        <p:nvSpPr>
          <p:cNvPr id="4" name="Rectángulo 3"/>
          <p:cNvSpPr/>
          <p:nvPr/>
        </p:nvSpPr>
        <p:spPr>
          <a:xfrm>
            <a:off x="683568" y="188640"/>
            <a:ext cx="7416824" cy="36933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ES" b="1" dirty="0">
                <a:solidFill>
                  <a:srgbClr val="000000"/>
                </a:solidFill>
                <a:latin typeface="Verdana" panose="020B0604030504040204" pitchFamily="34" charset="0"/>
              </a:rPr>
              <a:t>Ejemplo de sectores afines y de apoyo para el turismo.</a:t>
            </a:r>
            <a:endParaRPr lang="es-ES" b="1" dirty="0"/>
          </a:p>
        </p:txBody>
      </p:sp>
      <p:sp>
        <p:nvSpPr>
          <p:cNvPr id="5" name="Rectángulo 4"/>
          <p:cNvSpPr/>
          <p:nvPr/>
        </p:nvSpPr>
        <p:spPr>
          <a:xfrm>
            <a:off x="5364087" y="908720"/>
            <a:ext cx="3672409" cy="5632311"/>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R="0" algn="just"/>
            <a:r>
              <a:rPr lang="es-ES" b="1" dirty="0">
                <a:solidFill>
                  <a:srgbClr val="000000"/>
                </a:solidFill>
                <a:latin typeface="Verdana" panose="020B0604030504040204" pitchFamily="34" charset="0"/>
              </a:rPr>
              <a:t>Este determinante es muy importante porque representa la existencia de un tejido industrial propio en el país que permita las </a:t>
            </a:r>
          </a:p>
          <a:p>
            <a:pPr marR="0" algn="just"/>
            <a:r>
              <a:rPr lang="es-ES" b="1" dirty="0">
                <a:solidFill>
                  <a:srgbClr val="000000"/>
                </a:solidFill>
                <a:latin typeface="Verdana" panose="020B0604030504040204" pitchFamily="34" charset="0"/>
              </a:rPr>
              <a:t>complementaciones y relaciones reciprocas para que un sector pueda ser competitivo. </a:t>
            </a:r>
          </a:p>
          <a:p>
            <a:pPr marR="0" algn="just"/>
            <a:endParaRPr lang="es-ES" b="1" dirty="0">
              <a:solidFill>
                <a:srgbClr val="000000"/>
              </a:solidFill>
              <a:latin typeface="Verdana" panose="020B0604030504040204" pitchFamily="34" charset="0"/>
            </a:endParaRPr>
          </a:p>
          <a:p>
            <a:pPr marR="0" algn="just"/>
            <a:r>
              <a:rPr lang="es-ES" b="1" dirty="0">
                <a:solidFill>
                  <a:srgbClr val="000000"/>
                </a:solidFill>
                <a:latin typeface="Verdana" panose="020B0604030504040204" pitchFamily="34" charset="0"/>
              </a:rPr>
              <a:t>En realidad las organizaciones competitivas están insertadas en agrupamientos industriales, incluso en zonas geográficas específicas en el país, dando lugar a los llamados “</a:t>
            </a:r>
            <a:r>
              <a:rPr lang="es-ES" b="1" dirty="0" err="1">
                <a:solidFill>
                  <a:srgbClr val="000000"/>
                </a:solidFill>
                <a:latin typeface="Verdana" panose="020B0604030504040204" pitchFamily="34" charset="0"/>
              </a:rPr>
              <a:t>cluster</a:t>
            </a:r>
            <a:r>
              <a:rPr lang="es-ES" b="1" dirty="0">
                <a:solidFill>
                  <a:srgbClr val="000000"/>
                </a:solidFill>
                <a:latin typeface="Verdana" panose="020B0604030504040204" pitchFamily="34" charset="0"/>
              </a:rPr>
              <a:t>”</a:t>
            </a:r>
            <a:endParaRPr lang="es-ES" b="1" dirty="0"/>
          </a:p>
        </p:txBody>
      </p:sp>
    </p:spTree>
    <p:extLst>
      <p:ext uri="{BB962C8B-B14F-4D97-AF65-F5344CB8AC3E}">
        <p14:creationId xmlns:p14="http://schemas.microsoft.com/office/powerpoint/2010/main" val="1898565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4" name="Rectángulo 3"/>
          <p:cNvSpPr/>
          <p:nvPr/>
        </p:nvSpPr>
        <p:spPr>
          <a:xfrm>
            <a:off x="2915816" y="116632"/>
            <a:ext cx="2355132" cy="369332"/>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r>
              <a:rPr lang="es-ES" b="1">
                <a:solidFill>
                  <a:srgbClr val="000000"/>
                </a:solidFill>
                <a:latin typeface="Verdana" panose="020B0604030504040204" pitchFamily="34" charset="0"/>
              </a:rPr>
              <a:t>Análisis externo </a:t>
            </a:r>
            <a:endParaRPr lang="es-ES" dirty="0"/>
          </a:p>
        </p:txBody>
      </p:sp>
      <p:sp>
        <p:nvSpPr>
          <p:cNvPr id="5" name="Rectángulo 4"/>
          <p:cNvSpPr/>
          <p:nvPr/>
        </p:nvSpPr>
        <p:spPr>
          <a:xfrm>
            <a:off x="251520" y="908720"/>
            <a:ext cx="4867038" cy="369332"/>
          </a:xfrm>
          <a:prstGeom prst="rect">
            <a:avLst/>
          </a:prstGeom>
        </p:spPr>
        <p:style>
          <a:lnRef idx="2">
            <a:schemeClr val="accent3"/>
          </a:lnRef>
          <a:fillRef idx="1">
            <a:schemeClr val="lt1"/>
          </a:fillRef>
          <a:effectRef idx="0">
            <a:schemeClr val="accent3"/>
          </a:effectRef>
          <a:fontRef idx="minor">
            <a:schemeClr val="dk1"/>
          </a:fontRef>
        </p:style>
        <p:txBody>
          <a:bodyPr wrap="none">
            <a:spAutoFit/>
          </a:bodyPr>
          <a:lstStyle/>
          <a:p>
            <a:r>
              <a:rPr lang="es-ES" b="1" dirty="0">
                <a:solidFill>
                  <a:srgbClr val="000000"/>
                </a:solidFill>
                <a:latin typeface="Verdana" panose="020B0604030504040204" pitchFamily="34" charset="0"/>
              </a:rPr>
              <a:t>4. Estrategia, estructura y rivalidad </a:t>
            </a:r>
            <a:endParaRPr lang="es-ES" dirty="0"/>
          </a:p>
        </p:txBody>
      </p:sp>
      <p:pic>
        <p:nvPicPr>
          <p:cNvPr id="6" name="Imagen 5"/>
          <p:cNvPicPr>
            <a:picLocks noChangeAspect="1"/>
          </p:cNvPicPr>
          <p:nvPr/>
        </p:nvPicPr>
        <p:blipFill>
          <a:blip r:embed="rId2"/>
          <a:stretch>
            <a:fillRect/>
          </a:stretch>
        </p:blipFill>
        <p:spPr>
          <a:xfrm>
            <a:off x="323528" y="1916832"/>
            <a:ext cx="5184576" cy="2616844"/>
          </a:xfrm>
          <a:prstGeom prst="rect">
            <a:avLst/>
          </a:prstGeom>
          <a:ln w="57150">
            <a:solidFill>
              <a:srgbClr val="95F002"/>
            </a:solidFill>
          </a:ln>
        </p:spPr>
      </p:pic>
      <p:sp>
        <p:nvSpPr>
          <p:cNvPr id="7" name="Llamada de flecha hacia arriba 6"/>
          <p:cNvSpPr/>
          <p:nvPr/>
        </p:nvSpPr>
        <p:spPr>
          <a:xfrm>
            <a:off x="179512" y="4725144"/>
            <a:ext cx="2000980" cy="1808331"/>
          </a:xfrm>
          <a:prstGeom prst="upArrow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8" name="Rectángulo 7"/>
          <p:cNvSpPr/>
          <p:nvPr/>
        </p:nvSpPr>
        <p:spPr>
          <a:xfrm>
            <a:off x="179512" y="5373216"/>
            <a:ext cx="2000980" cy="1169551"/>
          </a:xfrm>
          <a:prstGeom prst="rect">
            <a:avLst/>
          </a:prstGeom>
        </p:spPr>
        <p:txBody>
          <a:bodyPr wrap="square">
            <a:spAutoFit/>
          </a:bodyPr>
          <a:lstStyle/>
          <a:p>
            <a:pPr algn="just"/>
            <a:r>
              <a:rPr lang="es-ES" sz="1400" b="1" dirty="0">
                <a:solidFill>
                  <a:schemeClr val="bg1"/>
                </a:solidFill>
                <a:latin typeface="Verdana" panose="020B0604030504040204" pitchFamily="34" charset="0"/>
              </a:rPr>
              <a:t>Forma de organización y gestión de las empresas en dicho sector. </a:t>
            </a:r>
            <a:endParaRPr lang="es-ES" sz="1400" b="1" dirty="0">
              <a:solidFill>
                <a:schemeClr val="bg1"/>
              </a:solidFill>
            </a:endParaRPr>
          </a:p>
        </p:txBody>
      </p:sp>
      <p:sp>
        <p:nvSpPr>
          <p:cNvPr id="10" name="Flecha doblada 9"/>
          <p:cNvSpPr/>
          <p:nvPr/>
        </p:nvSpPr>
        <p:spPr>
          <a:xfrm>
            <a:off x="2914146" y="1412776"/>
            <a:ext cx="2716842" cy="760728"/>
          </a:xfrm>
          <a:prstGeom prst="bentArrow">
            <a:avLst/>
          </a:prstGeom>
          <a:solidFill>
            <a:srgbClr val="FFC000"/>
          </a:solidFill>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ES">
              <a:solidFill>
                <a:schemeClr val="tx1"/>
              </a:solidFill>
            </a:endParaRPr>
          </a:p>
        </p:txBody>
      </p:sp>
      <p:sp>
        <p:nvSpPr>
          <p:cNvPr id="11" name="Rectángulo 10"/>
          <p:cNvSpPr/>
          <p:nvPr/>
        </p:nvSpPr>
        <p:spPr>
          <a:xfrm>
            <a:off x="5630988" y="485964"/>
            <a:ext cx="3333500" cy="3970318"/>
          </a:xfrm>
          <a:prstGeom prst="rect">
            <a:avLst/>
          </a:prstGeom>
          <a:ln w="57150">
            <a:solidFill>
              <a:srgbClr val="FFC000"/>
            </a:solidFill>
          </a:ln>
        </p:spPr>
        <p:txBody>
          <a:bodyPr wrap="square">
            <a:spAutoFit/>
          </a:bodyPr>
          <a:lstStyle/>
          <a:p>
            <a:pPr marR="0" algn="ctr"/>
            <a:r>
              <a:rPr lang="es-ES" b="1" dirty="0">
                <a:solidFill>
                  <a:srgbClr val="000000"/>
                </a:solidFill>
                <a:latin typeface="Verdana" panose="020B0604030504040204" pitchFamily="34" charset="0"/>
              </a:rPr>
              <a:t>Se refieren a los propósitos de los empleados y las organizaciones que deben estar en línea con las posibles fuentes de </a:t>
            </a:r>
          </a:p>
          <a:p>
            <a:pPr marR="0" algn="ctr"/>
            <a:r>
              <a:rPr lang="es-ES" b="1" dirty="0">
                <a:solidFill>
                  <a:srgbClr val="000000"/>
                </a:solidFill>
                <a:latin typeface="Verdana" panose="020B0604030504040204" pitchFamily="34" charset="0"/>
              </a:rPr>
              <a:t>ventaja competitiva, es decir, que estén dirigidas hacia las necesidades del sector, que puedan garantizar una competitividad sostenida. </a:t>
            </a:r>
            <a:endParaRPr lang="es-ES" b="1" dirty="0"/>
          </a:p>
        </p:txBody>
      </p:sp>
      <p:sp>
        <p:nvSpPr>
          <p:cNvPr id="13" name="Rectángulo 12"/>
          <p:cNvSpPr/>
          <p:nvPr/>
        </p:nvSpPr>
        <p:spPr>
          <a:xfrm>
            <a:off x="2555776" y="4581128"/>
            <a:ext cx="6408712" cy="2308324"/>
          </a:xfrm>
          <a:prstGeom prst="rect">
            <a:avLst/>
          </a:prstGeom>
          <a:solidFill>
            <a:srgbClr val="FD91E8"/>
          </a:solidFill>
        </p:spPr>
        <p:txBody>
          <a:bodyPr wrap="square">
            <a:spAutoFit/>
          </a:bodyPr>
          <a:lstStyle/>
          <a:p>
            <a:pPr algn="just"/>
            <a:r>
              <a:rPr lang="es-ES" dirty="0">
                <a:solidFill>
                  <a:srgbClr val="000000"/>
                </a:solidFill>
                <a:latin typeface="Verdana" panose="020B0604030504040204" pitchFamily="34" charset="0"/>
              </a:rPr>
              <a:t>Se refiere a la competencia entre las empresas dentro del mismo sector. Esta conduce a un reto entre ellas en función de no quedarse fuera o rezagadas o, de ser líderes. La rivalidad provoca que las empresas constantemente se estén superando a sí mismas e innovando y no de competir en precios, lo cual conlleva a un desgaste de las organizaciones y a una competitividad efímera. </a:t>
            </a:r>
            <a:endParaRPr lang="es-ES" dirty="0"/>
          </a:p>
        </p:txBody>
      </p:sp>
      <p:sp>
        <p:nvSpPr>
          <p:cNvPr id="14" name="Flecha abajo 13"/>
          <p:cNvSpPr/>
          <p:nvPr/>
        </p:nvSpPr>
        <p:spPr>
          <a:xfrm>
            <a:off x="4211959" y="4077072"/>
            <a:ext cx="648073" cy="513934"/>
          </a:xfrm>
          <a:prstGeom prst="downArrow">
            <a:avLst/>
          </a:prstGeom>
          <a:solidFill>
            <a:srgbClr val="FD91E8"/>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2209452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ext Box 2"/>
          <p:cNvSpPr txBox="1">
            <a:spLocks noChangeArrowheads="1"/>
          </p:cNvSpPr>
          <p:nvPr/>
        </p:nvSpPr>
        <p:spPr bwMode="auto">
          <a:xfrm>
            <a:off x="3304427" y="3400579"/>
            <a:ext cx="2438400" cy="1631216"/>
          </a:xfrm>
          <a:prstGeom prst="rect">
            <a:avLst/>
          </a:prstGeom>
          <a:ln>
            <a:headEnd/>
            <a:tailEnd/>
          </a:ln>
        </p:spPr>
        <p:style>
          <a:lnRef idx="2">
            <a:schemeClr val="dk1"/>
          </a:lnRef>
          <a:fillRef idx="1">
            <a:schemeClr val="lt1"/>
          </a:fillRef>
          <a:effectRef idx="0">
            <a:schemeClr val="dk1"/>
          </a:effectRef>
          <a:fontRef idx="minor">
            <a:schemeClr val="dk1"/>
          </a:fontRef>
        </p:style>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MX" altLang="es-ES" sz="2000" b="1" dirty="0">
                <a:solidFill>
                  <a:schemeClr val="tx2"/>
                </a:solidFill>
                <a:latin typeface="Calibri" panose="020F0502020204030204" pitchFamily="34" charset="0"/>
              </a:rPr>
              <a:t>Competidores</a:t>
            </a:r>
          </a:p>
          <a:p>
            <a:pPr algn="ctr" eaLnBrk="1" hangingPunct="1">
              <a:spcBef>
                <a:spcPct val="50000"/>
              </a:spcBef>
            </a:pPr>
            <a:r>
              <a:rPr lang="es-MX" altLang="es-ES" sz="2000" b="1" dirty="0">
                <a:solidFill>
                  <a:schemeClr val="tx2"/>
                </a:solidFill>
                <a:latin typeface="Calibri" panose="020F0502020204030204" pitchFamily="34" charset="0"/>
              </a:rPr>
              <a:t>Actuales          </a:t>
            </a:r>
          </a:p>
          <a:p>
            <a:pPr algn="ctr" eaLnBrk="1" hangingPunct="1">
              <a:spcBef>
                <a:spcPct val="50000"/>
              </a:spcBef>
            </a:pPr>
            <a:r>
              <a:rPr lang="es-MX" altLang="es-ES" sz="2000" b="1" dirty="0">
                <a:solidFill>
                  <a:schemeClr val="tx2"/>
                </a:solidFill>
                <a:latin typeface="Calibri" panose="020F0502020204030204" pitchFamily="34" charset="0"/>
              </a:rPr>
              <a:t>     5. Rivalidad de competidores.</a:t>
            </a:r>
            <a:endParaRPr lang="es-ES" altLang="es-ES" sz="2000" b="1" dirty="0">
              <a:solidFill>
                <a:schemeClr val="tx2"/>
              </a:solidFill>
              <a:latin typeface="Calibri" panose="020F0502020204030204" pitchFamily="34" charset="0"/>
            </a:endParaRPr>
          </a:p>
        </p:txBody>
      </p:sp>
      <p:grpSp>
        <p:nvGrpSpPr>
          <p:cNvPr id="56323" name="Group 4"/>
          <p:cNvGrpSpPr>
            <a:grpSpLocks/>
          </p:cNvGrpSpPr>
          <p:nvPr/>
        </p:nvGrpSpPr>
        <p:grpSpPr bwMode="auto">
          <a:xfrm>
            <a:off x="2897220" y="1537749"/>
            <a:ext cx="3119438" cy="1879065"/>
            <a:chOff x="1779" y="573"/>
            <a:chExt cx="1965" cy="1349"/>
          </a:xfrm>
        </p:grpSpPr>
        <p:sp>
          <p:nvSpPr>
            <p:cNvPr id="56335" name="Text Box 5"/>
            <p:cNvSpPr txBox="1">
              <a:spLocks noChangeArrowheads="1"/>
            </p:cNvSpPr>
            <p:nvPr/>
          </p:nvSpPr>
          <p:spPr bwMode="auto">
            <a:xfrm>
              <a:off x="1779" y="573"/>
              <a:ext cx="1965" cy="1061"/>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MX" altLang="es-ES" sz="2000" b="1" dirty="0">
                  <a:solidFill>
                    <a:schemeClr val="tx2"/>
                  </a:solidFill>
                  <a:latin typeface="Calibri" panose="020F0502020204030204" pitchFamily="34" charset="0"/>
                </a:rPr>
                <a:t>COMPETIDORES POTENCIALES   </a:t>
              </a:r>
            </a:p>
            <a:p>
              <a:pPr algn="ctr" eaLnBrk="1" hangingPunct="1">
                <a:spcBef>
                  <a:spcPct val="50000"/>
                </a:spcBef>
              </a:pPr>
              <a:r>
                <a:rPr lang="es-MX" altLang="es-ES" sz="2000" b="1" dirty="0">
                  <a:solidFill>
                    <a:schemeClr val="tx2"/>
                  </a:solidFill>
                  <a:latin typeface="Calibri" panose="020F0502020204030204" pitchFamily="34" charset="0"/>
                </a:rPr>
                <a:t> 1. Amenaza de nuevos participantes.</a:t>
              </a:r>
              <a:endParaRPr lang="es-ES" altLang="es-ES" sz="2000" b="1" dirty="0">
                <a:solidFill>
                  <a:schemeClr val="tx2"/>
                </a:solidFill>
                <a:latin typeface="Calibri" panose="020F0502020204030204" pitchFamily="34" charset="0"/>
              </a:endParaRPr>
            </a:p>
          </p:txBody>
        </p:sp>
        <p:sp>
          <p:nvSpPr>
            <p:cNvPr id="56336" name="Line 6"/>
            <p:cNvSpPr>
              <a:spLocks noChangeShapeType="1"/>
            </p:cNvSpPr>
            <p:nvPr/>
          </p:nvSpPr>
          <p:spPr bwMode="auto">
            <a:xfrm>
              <a:off x="2834" y="1621"/>
              <a:ext cx="0" cy="301"/>
            </a:xfrm>
            <a:prstGeom prst="line">
              <a:avLst/>
            </a:prstGeom>
            <a:ln>
              <a:headEnd/>
              <a:tailEnd type="triangle" w="med" len="med"/>
            </a:ln>
          </p:spPr>
          <p:style>
            <a:lnRef idx="2">
              <a:schemeClr val="dk1"/>
            </a:lnRef>
            <a:fillRef idx="1">
              <a:schemeClr val="lt1"/>
            </a:fillRef>
            <a:effectRef idx="0">
              <a:schemeClr val="dk1"/>
            </a:effectRef>
            <a:fontRef idx="minor">
              <a:schemeClr val="dk1"/>
            </a:fontRef>
          </p:style>
          <p:txBody>
            <a:bodyPr/>
            <a:lstStyle/>
            <a:p>
              <a:endParaRPr lang="es-ES"/>
            </a:p>
          </p:txBody>
        </p:sp>
      </p:grpSp>
      <p:grpSp>
        <p:nvGrpSpPr>
          <p:cNvPr id="56324" name="Group 7"/>
          <p:cNvGrpSpPr>
            <a:grpSpLocks/>
          </p:cNvGrpSpPr>
          <p:nvPr/>
        </p:nvGrpSpPr>
        <p:grpSpPr bwMode="auto">
          <a:xfrm>
            <a:off x="5786438" y="3643314"/>
            <a:ext cx="3250058" cy="1169988"/>
            <a:chOff x="3696" y="1920"/>
            <a:chExt cx="2115" cy="737"/>
          </a:xfrm>
        </p:grpSpPr>
        <p:sp>
          <p:nvSpPr>
            <p:cNvPr id="56333" name="Text Box 8"/>
            <p:cNvSpPr txBox="1">
              <a:spLocks noChangeArrowheads="1"/>
            </p:cNvSpPr>
            <p:nvPr/>
          </p:nvSpPr>
          <p:spPr bwMode="auto">
            <a:xfrm>
              <a:off x="3936" y="1920"/>
              <a:ext cx="1875" cy="737"/>
            </a:xfrm>
            <a:prstGeom prst="rect">
              <a:avLst/>
            </a:prstGeom>
            <a:ln>
              <a:headEnd/>
              <a:tailEnd/>
            </a:ln>
          </p:spPr>
          <p:style>
            <a:lnRef idx="2">
              <a:schemeClr val="dk1"/>
            </a:lnRef>
            <a:fillRef idx="1">
              <a:schemeClr val="lt1"/>
            </a:fillRef>
            <a:effectRef idx="0">
              <a:schemeClr val="dk1"/>
            </a:effectRef>
            <a:fontRef idx="minor">
              <a:schemeClr val="dk1"/>
            </a:fontRef>
          </p:style>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MX" altLang="es-ES" sz="2000" b="1" dirty="0">
                  <a:solidFill>
                    <a:schemeClr val="tx2"/>
                  </a:solidFill>
                  <a:latin typeface="Calibri" panose="020F0502020204030204" pitchFamily="34" charset="0"/>
                </a:rPr>
                <a:t>CLIENTES        </a:t>
              </a:r>
            </a:p>
            <a:p>
              <a:pPr algn="ctr" eaLnBrk="1" hangingPunct="1">
                <a:spcBef>
                  <a:spcPct val="50000"/>
                </a:spcBef>
              </a:pPr>
              <a:r>
                <a:rPr lang="es-MX" altLang="es-ES" sz="2000" b="1" dirty="0">
                  <a:solidFill>
                    <a:schemeClr val="tx2"/>
                  </a:solidFill>
                  <a:latin typeface="Calibri" panose="020F0502020204030204" pitchFamily="34" charset="0"/>
                </a:rPr>
                <a:t>2. Poder negociador clientes.</a:t>
              </a:r>
              <a:endParaRPr lang="es-ES" altLang="es-ES" sz="2000" b="1" dirty="0">
                <a:solidFill>
                  <a:schemeClr val="tx2"/>
                </a:solidFill>
                <a:latin typeface="Calibri" panose="020F0502020204030204" pitchFamily="34" charset="0"/>
              </a:endParaRPr>
            </a:p>
          </p:txBody>
        </p:sp>
        <p:sp>
          <p:nvSpPr>
            <p:cNvPr id="56334" name="Line 9"/>
            <p:cNvSpPr>
              <a:spLocks noChangeShapeType="1"/>
            </p:cNvSpPr>
            <p:nvPr/>
          </p:nvSpPr>
          <p:spPr bwMode="auto">
            <a:xfrm flipH="1">
              <a:off x="3696" y="2400"/>
              <a:ext cx="240" cy="0"/>
            </a:xfrm>
            <a:prstGeom prst="line">
              <a:avLst/>
            </a:prstGeom>
            <a:ln>
              <a:headEnd/>
              <a:tailEnd type="triangle" w="med" len="med"/>
            </a:ln>
          </p:spPr>
          <p:style>
            <a:lnRef idx="2">
              <a:schemeClr val="dk1"/>
            </a:lnRef>
            <a:fillRef idx="1">
              <a:schemeClr val="lt1"/>
            </a:fillRef>
            <a:effectRef idx="0">
              <a:schemeClr val="dk1"/>
            </a:effectRef>
            <a:fontRef idx="minor">
              <a:schemeClr val="dk1"/>
            </a:fontRef>
          </p:style>
          <p:txBody>
            <a:bodyPr/>
            <a:lstStyle/>
            <a:p>
              <a:endParaRPr lang="es-ES"/>
            </a:p>
          </p:txBody>
        </p:sp>
      </p:grpSp>
      <p:grpSp>
        <p:nvGrpSpPr>
          <p:cNvPr id="56325" name="Group 10"/>
          <p:cNvGrpSpPr>
            <a:grpSpLocks/>
          </p:cNvGrpSpPr>
          <p:nvPr/>
        </p:nvGrpSpPr>
        <p:grpSpPr bwMode="auto">
          <a:xfrm>
            <a:off x="214313" y="3500439"/>
            <a:ext cx="3167062" cy="1169988"/>
            <a:chOff x="135" y="2025"/>
            <a:chExt cx="1995" cy="737"/>
          </a:xfrm>
        </p:grpSpPr>
        <p:sp>
          <p:nvSpPr>
            <p:cNvPr id="56331" name="Text Box 11"/>
            <p:cNvSpPr txBox="1">
              <a:spLocks noChangeArrowheads="1"/>
            </p:cNvSpPr>
            <p:nvPr/>
          </p:nvSpPr>
          <p:spPr bwMode="auto">
            <a:xfrm>
              <a:off x="135" y="2025"/>
              <a:ext cx="1722" cy="737"/>
            </a:xfrm>
            <a:prstGeom prst="rect">
              <a:avLst/>
            </a:prstGeom>
            <a:ln>
              <a:headEnd/>
              <a:tailEnd/>
            </a:ln>
          </p:spPr>
          <p:style>
            <a:lnRef idx="2">
              <a:schemeClr val="dk1"/>
            </a:lnRef>
            <a:fillRef idx="1">
              <a:schemeClr val="lt1"/>
            </a:fillRef>
            <a:effectRef idx="0">
              <a:schemeClr val="dk1"/>
            </a:effectRef>
            <a:fontRef idx="minor">
              <a:schemeClr val="dk1"/>
            </a:fontRef>
          </p:style>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MX" altLang="es-ES" sz="2000" b="1" dirty="0">
                  <a:solidFill>
                    <a:schemeClr val="tx2"/>
                  </a:solidFill>
                  <a:latin typeface="Calibri" panose="020F0502020204030204" pitchFamily="34" charset="0"/>
                </a:rPr>
                <a:t>PROVEEDORES   </a:t>
              </a:r>
            </a:p>
            <a:p>
              <a:pPr algn="ctr" eaLnBrk="1" hangingPunct="1">
                <a:spcBef>
                  <a:spcPct val="50000"/>
                </a:spcBef>
              </a:pPr>
              <a:r>
                <a:rPr lang="es-MX" altLang="es-ES" sz="2000" b="1" dirty="0">
                  <a:solidFill>
                    <a:schemeClr val="tx2"/>
                  </a:solidFill>
                  <a:latin typeface="Calibri" panose="020F0502020204030204" pitchFamily="34" charset="0"/>
                </a:rPr>
                <a:t>4. Poder negociador proveedores.</a:t>
              </a:r>
              <a:endParaRPr lang="es-ES" altLang="es-ES" sz="2000" b="1" dirty="0">
                <a:solidFill>
                  <a:schemeClr val="tx2"/>
                </a:solidFill>
                <a:latin typeface="Calibri" panose="020F0502020204030204" pitchFamily="34" charset="0"/>
              </a:endParaRPr>
            </a:p>
          </p:txBody>
        </p:sp>
        <p:sp>
          <p:nvSpPr>
            <p:cNvPr id="56332" name="Line 12"/>
            <p:cNvSpPr>
              <a:spLocks noChangeShapeType="1"/>
            </p:cNvSpPr>
            <p:nvPr/>
          </p:nvSpPr>
          <p:spPr bwMode="auto">
            <a:xfrm>
              <a:off x="1890" y="2565"/>
              <a:ext cx="24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s-ES"/>
            </a:p>
          </p:txBody>
        </p:sp>
      </p:grpSp>
      <p:grpSp>
        <p:nvGrpSpPr>
          <p:cNvPr id="56326" name="Group 13"/>
          <p:cNvGrpSpPr>
            <a:grpSpLocks/>
          </p:cNvGrpSpPr>
          <p:nvPr/>
        </p:nvGrpSpPr>
        <p:grpSpPr bwMode="auto">
          <a:xfrm>
            <a:off x="2859486" y="5167428"/>
            <a:ext cx="3434496" cy="1067399"/>
            <a:chOff x="1813" y="2637"/>
            <a:chExt cx="2205" cy="736"/>
          </a:xfrm>
        </p:grpSpPr>
        <p:sp>
          <p:nvSpPr>
            <p:cNvPr id="56329" name="Text Box 14"/>
            <p:cNvSpPr txBox="1">
              <a:spLocks noChangeArrowheads="1"/>
            </p:cNvSpPr>
            <p:nvPr/>
          </p:nvSpPr>
          <p:spPr bwMode="auto">
            <a:xfrm>
              <a:off x="1813" y="2885"/>
              <a:ext cx="2205" cy="488"/>
            </a:xfrm>
            <a:prstGeom prst="rect">
              <a:avLst/>
            </a:prstGeom>
            <a:ln>
              <a:headEnd/>
              <a:tailEnd/>
            </a:ln>
          </p:spPr>
          <p:style>
            <a:lnRef idx="2">
              <a:schemeClr val="dk1"/>
            </a:lnRef>
            <a:fillRef idx="1">
              <a:schemeClr val="lt1"/>
            </a:fillRef>
            <a:effectRef idx="0">
              <a:schemeClr val="dk1"/>
            </a:effectRef>
            <a:fontRef idx="minor">
              <a:schemeClr val="dk1"/>
            </a:fontRef>
          </p:style>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MX" altLang="es-ES" sz="2000" b="1" dirty="0">
                  <a:solidFill>
                    <a:schemeClr val="tx2"/>
                  </a:solidFill>
                  <a:latin typeface="Calibri" panose="020F0502020204030204" pitchFamily="34" charset="0"/>
                </a:rPr>
                <a:t>PRODUCTOS SUSTITUTOS                  3. Amenaza sustitutos</a:t>
              </a:r>
              <a:endParaRPr lang="es-ES" altLang="es-ES" sz="2000" b="1" dirty="0">
                <a:solidFill>
                  <a:schemeClr val="tx2"/>
                </a:solidFill>
                <a:latin typeface="Calibri" panose="020F0502020204030204" pitchFamily="34" charset="0"/>
              </a:endParaRPr>
            </a:p>
          </p:txBody>
        </p:sp>
        <p:sp>
          <p:nvSpPr>
            <p:cNvPr id="56330" name="Line 15"/>
            <p:cNvSpPr>
              <a:spLocks noChangeShapeType="1"/>
            </p:cNvSpPr>
            <p:nvPr/>
          </p:nvSpPr>
          <p:spPr bwMode="auto">
            <a:xfrm flipH="1" flipV="1">
              <a:off x="2907" y="2637"/>
              <a:ext cx="9" cy="198"/>
            </a:xfrm>
            <a:prstGeom prst="line">
              <a:avLst/>
            </a:prstGeom>
            <a:ln>
              <a:headEnd/>
              <a:tailEnd type="triangle" w="med" len="med"/>
            </a:ln>
          </p:spPr>
          <p:style>
            <a:lnRef idx="2">
              <a:schemeClr val="dk1"/>
            </a:lnRef>
            <a:fillRef idx="1">
              <a:schemeClr val="lt1"/>
            </a:fillRef>
            <a:effectRef idx="0">
              <a:schemeClr val="dk1"/>
            </a:effectRef>
            <a:fontRef idx="minor">
              <a:schemeClr val="dk1"/>
            </a:fontRef>
          </p:style>
          <p:txBody>
            <a:bodyPr/>
            <a:lstStyle/>
            <a:p>
              <a:endParaRPr lang="es-ES"/>
            </a:p>
          </p:txBody>
        </p:sp>
      </p:grpSp>
      <p:sp>
        <p:nvSpPr>
          <p:cNvPr id="16" name="Text Box 3"/>
          <p:cNvSpPr txBox="1">
            <a:spLocks noChangeArrowheads="1"/>
          </p:cNvSpPr>
          <p:nvPr/>
        </p:nvSpPr>
        <p:spPr bwMode="auto">
          <a:xfrm>
            <a:off x="72008" y="1704065"/>
            <a:ext cx="2555776" cy="830997"/>
          </a:xfrm>
          <a:prstGeom prst="rect">
            <a:avLst/>
          </a:prstGeom>
          <a:noFill/>
          <a:ln w="9525">
            <a:noFill/>
            <a:miter lim="800000"/>
            <a:headEnd/>
            <a:tailEnd/>
          </a:ln>
        </p:spPr>
        <p:txBody>
          <a:bodyPr wrap="square">
            <a:spAutoFit/>
          </a:bodyPr>
          <a:lstStyle/>
          <a:p>
            <a:pPr>
              <a:defRPr/>
            </a:pPr>
            <a:r>
              <a:rPr lang="es-MX" sz="2400" b="1" dirty="0">
                <a:latin typeface="Verdana" panose="020B0604030504040204" pitchFamily="34" charset="0"/>
                <a:ea typeface="Verdana" panose="020B0604030504040204" pitchFamily="34" charset="0"/>
                <a:cs typeface="Verdana" panose="020B0604030504040204" pitchFamily="34" charset="0"/>
              </a:rPr>
              <a:t>Las 5 Fuerzas de </a:t>
            </a:r>
            <a:r>
              <a:rPr lang="es-MX" sz="2400" b="1" dirty="0" err="1">
                <a:latin typeface="Verdana" panose="020B0604030504040204" pitchFamily="34" charset="0"/>
                <a:ea typeface="Verdana" panose="020B0604030504040204" pitchFamily="34" charset="0"/>
                <a:cs typeface="Verdana" panose="020B0604030504040204" pitchFamily="34" charset="0"/>
              </a:rPr>
              <a:t>Porter</a:t>
            </a:r>
            <a:r>
              <a:rPr lang="es-MX" sz="2400" b="1" dirty="0">
                <a:latin typeface="Verdana" panose="020B0604030504040204" pitchFamily="34" charset="0"/>
                <a:ea typeface="Verdana" panose="020B0604030504040204" pitchFamily="34" charset="0"/>
                <a:cs typeface="Verdana" panose="020B0604030504040204" pitchFamily="34" charset="0"/>
              </a:rPr>
              <a:t>.</a:t>
            </a:r>
            <a:r>
              <a:rPr lang="es-ES" sz="2400" dirty="0">
                <a:latin typeface="Verdana" panose="020B0604030504040204" pitchFamily="34" charset="0"/>
                <a:ea typeface="Verdana" panose="020B0604030504040204" pitchFamily="34" charset="0"/>
                <a:cs typeface="Verdana" panose="020B0604030504040204" pitchFamily="34" charset="0"/>
              </a:rPr>
              <a:t> </a:t>
            </a:r>
          </a:p>
        </p:txBody>
      </p:sp>
      <p:sp>
        <p:nvSpPr>
          <p:cNvPr id="18" name="Rectángulo 17"/>
          <p:cNvSpPr/>
          <p:nvPr/>
        </p:nvSpPr>
        <p:spPr>
          <a:xfrm>
            <a:off x="2915816" y="116632"/>
            <a:ext cx="2355132" cy="369332"/>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r>
              <a:rPr lang="es-ES" b="1" dirty="0">
                <a:solidFill>
                  <a:srgbClr val="000000"/>
                </a:solidFill>
                <a:latin typeface="Verdana" panose="020B0604030504040204" pitchFamily="34" charset="0"/>
              </a:rPr>
              <a:t>Análisis externo </a:t>
            </a:r>
            <a:endParaRPr lang="es-ES" dirty="0"/>
          </a:p>
        </p:txBody>
      </p:sp>
      <p:sp>
        <p:nvSpPr>
          <p:cNvPr id="19" name="Rectángulo 18"/>
          <p:cNvSpPr/>
          <p:nvPr/>
        </p:nvSpPr>
        <p:spPr>
          <a:xfrm>
            <a:off x="214313" y="548680"/>
            <a:ext cx="8822183" cy="923330"/>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R="0" algn="just"/>
            <a:r>
              <a:rPr lang="es-ES" b="1" dirty="0">
                <a:solidFill>
                  <a:srgbClr val="000000"/>
                </a:solidFill>
                <a:latin typeface="Verdana" panose="020B0604030504040204" pitchFamily="34" charset="0"/>
              </a:rPr>
              <a:t>Las cinco fuerzas que están presente en el juego competitivo del sector según Porter. </a:t>
            </a:r>
            <a:r>
              <a:rPr lang="es-ES" b="1" dirty="0">
                <a:solidFill>
                  <a:srgbClr val="FF0000"/>
                </a:solidFill>
                <a:latin typeface="Verdana" panose="020B0604030504040204" pitchFamily="34" charset="0"/>
              </a:rPr>
              <a:t>Juntas determinan la </a:t>
            </a:r>
            <a:r>
              <a:rPr lang="es-ES" b="1" u="sng" dirty="0">
                <a:solidFill>
                  <a:srgbClr val="FF0000"/>
                </a:solidFill>
                <a:latin typeface="Verdana" panose="020B0604030504040204" pitchFamily="34" charset="0"/>
              </a:rPr>
              <a:t>rentabilidad potencial </a:t>
            </a:r>
            <a:r>
              <a:rPr lang="es-ES" b="1" dirty="0">
                <a:solidFill>
                  <a:srgbClr val="FF0000"/>
                </a:solidFill>
                <a:latin typeface="Verdana" panose="020B0604030504040204" pitchFamily="34" charset="0"/>
              </a:rPr>
              <a:t>de un sector determinado.</a:t>
            </a:r>
            <a:endParaRPr lang="es-ES" b="1" dirty="0">
              <a:solidFill>
                <a:srgbClr val="FF0000"/>
              </a:solidFill>
            </a:endParaRPr>
          </a:p>
        </p:txBody>
      </p:sp>
      <p:sp>
        <p:nvSpPr>
          <p:cNvPr id="20" name="Rectángulo 19"/>
          <p:cNvSpPr/>
          <p:nvPr/>
        </p:nvSpPr>
        <p:spPr>
          <a:xfrm>
            <a:off x="179512" y="6309320"/>
            <a:ext cx="8568952" cy="523220"/>
          </a:xfrm>
          <a:prstGeom prst="rect">
            <a:avLst/>
          </a:prstGeom>
        </p:spPr>
        <p:txBody>
          <a:bodyPr wrap="square">
            <a:spAutoFit/>
          </a:bodyPr>
          <a:lstStyle/>
          <a:p>
            <a:pPr algn="just"/>
            <a:r>
              <a:rPr lang="es-ES" sz="1400" b="1" dirty="0">
                <a:solidFill>
                  <a:srgbClr val="000000"/>
                </a:solidFill>
                <a:latin typeface="Verdana" panose="020B0604030504040204" pitchFamily="34" charset="0"/>
              </a:rPr>
              <a:t>Fuente: M. Porter Estrategia Competitiva Técnicas para el análisis de los sectores industriales y la competencia Ed. Continental México 1997 p24 </a:t>
            </a:r>
            <a:endParaRPr lang="es-ES" sz="1400" b="1" dirty="0"/>
          </a:p>
        </p:txBody>
      </p:sp>
      <p:sp>
        <p:nvSpPr>
          <p:cNvPr id="2" name="Flecha derecha 1"/>
          <p:cNvSpPr/>
          <p:nvPr/>
        </p:nvSpPr>
        <p:spPr>
          <a:xfrm rot="10800000">
            <a:off x="5868144" y="1916830"/>
            <a:ext cx="2593226" cy="1021035"/>
          </a:xfrm>
          <a:prstGeom prst="rightArrow">
            <a:avLst/>
          </a:prstGeom>
          <a:solidFill>
            <a:srgbClr val="00F26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 name="CuadroTexto 2"/>
          <p:cNvSpPr txBox="1"/>
          <p:nvPr/>
        </p:nvSpPr>
        <p:spPr bwMode="auto">
          <a:xfrm>
            <a:off x="6084168" y="2204864"/>
            <a:ext cx="237626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rtlCol="0">
            <a:spAutoFit/>
          </a:bodyPr>
          <a:lstStyle/>
          <a:p>
            <a:pPr>
              <a:spcBef>
                <a:spcPct val="50000"/>
              </a:spcBef>
            </a:pPr>
            <a:r>
              <a:rPr lang="es-ES" b="1" dirty="0">
                <a:latin typeface="Arial" panose="020B0604020202020204" pitchFamily="34" charset="0"/>
                <a:cs typeface="Arial" panose="020B0604020202020204" pitchFamily="34" charset="0"/>
              </a:rPr>
              <a:t>Barreras de Entrada </a:t>
            </a:r>
          </a:p>
        </p:txBody>
      </p:sp>
      <p:pic>
        <p:nvPicPr>
          <p:cNvPr id="4" name="Imagen 3"/>
          <p:cNvPicPr>
            <a:picLocks noChangeAspect="1"/>
          </p:cNvPicPr>
          <p:nvPr/>
        </p:nvPicPr>
        <p:blipFill>
          <a:blip r:embed="rId2"/>
          <a:stretch>
            <a:fillRect/>
          </a:stretch>
        </p:blipFill>
        <p:spPr>
          <a:xfrm rot="9282912" flipV="1">
            <a:off x="1043286" y="4726057"/>
            <a:ext cx="2669674" cy="1071061"/>
          </a:xfrm>
          <a:prstGeom prst="rect">
            <a:avLst/>
          </a:prstGeom>
        </p:spPr>
      </p:pic>
      <p:sp>
        <p:nvSpPr>
          <p:cNvPr id="22" name="CuadroTexto 21"/>
          <p:cNvSpPr txBox="1"/>
          <p:nvPr/>
        </p:nvSpPr>
        <p:spPr bwMode="auto">
          <a:xfrm rot="20056119">
            <a:off x="1153259" y="5006639"/>
            <a:ext cx="237626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rtlCol="0">
            <a:spAutoFit/>
          </a:bodyPr>
          <a:lstStyle/>
          <a:p>
            <a:pPr>
              <a:spcBef>
                <a:spcPct val="50000"/>
              </a:spcBef>
            </a:pPr>
            <a:r>
              <a:rPr lang="es-ES" b="1" dirty="0">
                <a:latin typeface="Arial" panose="020B0604020202020204" pitchFamily="34" charset="0"/>
                <a:cs typeface="Arial" panose="020B0604020202020204" pitchFamily="34" charset="0"/>
              </a:rPr>
              <a:t>Barreras de Salida </a:t>
            </a:r>
          </a:p>
        </p:txBody>
      </p:sp>
    </p:spTree>
    <p:extLst>
      <p:ext uri="{BB962C8B-B14F-4D97-AF65-F5344CB8AC3E}">
        <p14:creationId xmlns:p14="http://schemas.microsoft.com/office/powerpoint/2010/main" val="1654393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ext Box 2"/>
          <p:cNvSpPr txBox="1">
            <a:spLocks noChangeArrowheads="1"/>
          </p:cNvSpPr>
          <p:nvPr/>
        </p:nvSpPr>
        <p:spPr bwMode="auto">
          <a:xfrm>
            <a:off x="178246" y="1413363"/>
            <a:ext cx="8680004" cy="707886"/>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MX" altLang="es-ES" sz="2000" b="1" dirty="0">
                <a:latin typeface="Calibri" panose="020F0502020204030204" pitchFamily="34" charset="0"/>
              </a:rPr>
              <a:t>COMPETIDORES POTENCIALES </a:t>
            </a:r>
          </a:p>
          <a:p>
            <a:pPr algn="ctr" eaLnBrk="1" hangingPunct="1"/>
            <a:r>
              <a:rPr lang="es-MX" altLang="es-ES" sz="2000" b="1" dirty="0">
                <a:latin typeface="Calibri" panose="020F0502020204030204" pitchFamily="34" charset="0"/>
              </a:rPr>
              <a:t>1. THREAT OF NEW ENTRANTS</a:t>
            </a:r>
            <a:endParaRPr lang="es-ES" altLang="es-ES" sz="2000" b="1" dirty="0">
              <a:latin typeface="Calibri" panose="020F0502020204030204" pitchFamily="34" charset="0"/>
            </a:endParaRPr>
          </a:p>
        </p:txBody>
      </p:sp>
      <p:sp>
        <p:nvSpPr>
          <p:cNvPr id="57347" name="Text Box 3"/>
          <p:cNvSpPr txBox="1">
            <a:spLocks noChangeArrowheads="1"/>
          </p:cNvSpPr>
          <p:nvPr/>
        </p:nvSpPr>
        <p:spPr bwMode="auto">
          <a:xfrm>
            <a:off x="285750" y="2204864"/>
            <a:ext cx="8643938"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indent="0" algn="just" eaLnBrk="1" hangingPunct="1"/>
            <a:r>
              <a:rPr lang="es-ES" altLang="es-ES" sz="2000" b="1" dirty="0">
                <a:latin typeface="Calibri" panose="020F0502020204030204" pitchFamily="34" charset="0"/>
              </a:rPr>
              <a:t>El mercado o el segmento no son atractivos dependiendo de si las barreras de entrada son fáciles o no de franquear por nuevos participantes que puedan llegar con nuevos recursos y capacidades para apoderarse de una porción del mercado.</a:t>
            </a:r>
            <a:endParaRPr lang="en-US" altLang="es-ES" sz="2000" b="1" dirty="0">
              <a:latin typeface="Calibri" panose="020F0502020204030204" pitchFamily="34" charset="0"/>
            </a:endParaRPr>
          </a:p>
        </p:txBody>
      </p:sp>
      <p:sp>
        <p:nvSpPr>
          <p:cNvPr id="57348" name="Text Box 4"/>
          <p:cNvSpPr txBox="1">
            <a:spLocks noChangeArrowheads="1"/>
          </p:cNvSpPr>
          <p:nvPr/>
        </p:nvSpPr>
        <p:spPr bwMode="auto">
          <a:xfrm>
            <a:off x="304800" y="3789040"/>
            <a:ext cx="8534400" cy="2954655"/>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ES" altLang="es-ES" sz="2400" b="1" dirty="0">
                <a:solidFill>
                  <a:srgbClr val="0070C0"/>
                </a:solidFill>
                <a:latin typeface="Calibri" panose="020F0502020204030204" pitchFamily="34" charset="0"/>
              </a:rPr>
              <a:t>BARRERAS DE ENTRADA AL SECTOR</a:t>
            </a:r>
          </a:p>
          <a:p>
            <a:r>
              <a:rPr lang="es-ES" dirty="0"/>
              <a:t>•</a:t>
            </a:r>
            <a:r>
              <a:rPr lang="es-ES" b="1" dirty="0"/>
              <a:t>Economías de escala</a:t>
            </a:r>
          </a:p>
          <a:p>
            <a:r>
              <a:rPr lang="es-ES" b="1" dirty="0"/>
              <a:t>•Diferenciación del producto</a:t>
            </a:r>
          </a:p>
          <a:p>
            <a:r>
              <a:rPr lang="es-ES" b="1" dirty="0"/>
              <a:t>•Identificación de la marca</a:t>
            </a:r>
          </a:p>
          <a:p>
            <a:r>
              <a:rPr lang="es-ES" b="1" dirty="0"/>
              <a:t>•Coste de cambio de los compradores</a:t>
            </a:r>
          </a:p>
          <a:p>
            <a:r>
              <a:rPr lang="es-ES" b="1" dirty="0"/>
              <a:t>•Acceso a canales de distribución</a:t>
            </a:r>
          </a:p>
          <a:p>
            <a:r>
              <a:rPr lang="es-ES" b="1" dirty="0"/>
              <a:t>•Requerimientos de capital</a:t>
            </a:r>
          </a:p>
          <a:p>
            <a:r>
              <a:rPr lang="es-ES" b="1" dirty="0"/>
              <a:t>•Acceso a la última tecnología</a:t>
            </a:r>
          </a:p>
          <a:p>
            <a:r>
              <a:rPr lang="es-ES" b="1" dirty="0"/>
              <a:t>•Experiencia y efectos del aprendizaje</a:t>
            </a:r>
          </a:p>
          <a:p>
            <a:pPr>
              <a:buFont typeface="Arial" panose="020B0604020202020204" pitchFamily="34" charset="0"/>
              <a:buChar char="•"/>
              <a:tabLst>
                <a:tab pos="87313" algn="l"/>
              </a:tabLst>
            </a:pPr>
            <a:r>
              <a:rPr lang="es-ES" b="1" dirty="0"/>
              <a:t>Acceso favorable a materia prima y a fuentes de financiación.</a:t>
            </a:r>
            <a:endParaRPr lang="es-ES" altLang="es-ES" sz="2400" b="1" dirty="0">
              <a:solidFill>
                <a:srgbClr val="0070C0"/>
              </a:solidFill>
              <a:latin typeface="Calibri" panose="020F0502020204030204" pitchFamily="34" charset="0"/>
            </a:endParaRPr>
          </a:p>
        </p:txBody>
      </p:sp>
      <p:sp>
        <p:nvSpPr>
          <p:cNvPr id="5" name="Text Box 3"/>
          <p:cNvSpPr txBox="1">
            <a:spLocks noChangeArrowheads="1"/>
          </p:cNvSpPr>
          <p:nvPr/>
        </p:nvSpPr>
        <p:spPr bwMode="auto">
          <a:xfrm>
            <a:off x="0" y="764704"/>
            <a:ext cx="9144000" cy="584775"/>
          </a:xfrm>
          <a:prstGeom prst="rect">
            <a:avLst/>
          </a:prstGeom>
          <a:noFill/>
          <a:ln w="9525">
            <a:noFill/>
            <a:miter lim="800000"/>
            <a:headEnd/>
            <a:tailEnd/>
          </a:ln>
        </p:spPr>
        <p:txBody>
          <a:bodyPr>
            <a:spAutoFit/>
          </a:bodyPr>
          <a:lstStyle/>
          <a:p>
            <a:pPr>
              <a:defRPr/>
            </a:pPr>
            <a:r>
              <a:rPr lang="es-MX" sz="3200" b="1" dirty="0">
                <a:latin typeface="Verdana" panose="020B0604030504040204" pitchFamily="34" charset="0"/>
                <a:ea typeface="Verdana" panose="020B0604030504040204" pitchFamily="34" charset="0"/>
                <a:cs typeface="Verdana" panose="020B0604030504040204" pitchFamily="34" charset="0"/>
              </a:rPr>
              <a:t>Las 5 Fuerzas de </a:t>
            </a:r>
            <a:r>
              <a:rPr lang="es-MX" sz="3200" b="1" dirty="0" err="1">
                <a:latin typeface="Verdana" panose="020B0604030504040204" pitchFamily="34" charset="0"/>
                <a:ea typeface="Verdana" panose="020B0604030504040204" pitchFamily="34" charset="0"/>
                <a:cs typeface="Verdana" panose="020B0604030504040204" pitchFamily="34" charset="0"/>
              </a:rPr>
              <a:t>Porter</a:t>
            </a:r>
            <a:r>
              <a:rPr lang="es-MX" sz="3200" b="1" dirty="0">
                <a:latin typeface="Verdana" panose="020B0604030504040204" pitchFamily="34" charset="0"/>
                <a:ea typeface="Verdana" panose="020B0604030504040204" pitchFamily="34" charset="0"/>
                <a:cs typeface="Verdana" panose="020B0604030504040204" pitchFamily="34" charset="0"/>
              </a:rPr>
              <a:t>.</a:t>
            </a:r>
            <a:r>
              <a:rPr lang="es-ES" dirty="0">
                <a:latin typeface="Verdana" panose="020B0604030504040204" pitchFamily="34" charset="0"/>
                <a:ea typeface="Verdana" panose="020B0604030504040204" pitchFamily="34" charset="0"/>
                <a:cs typeface="Verdana" panose="020B0604030504040204" pitchFamily="34" charset="0"/>
              </a:rPr>
              <a:t> </a:t>
            </a:r>
          </a:p>
        </p:txBody>
      </p:sp>
      <p:sp>
        <p:nvSpPr>
          <p:cNvPr id="6" name="Text Box 2052"/>
          <p:cNvSpPr txBox="1">
            <a:spLocks noChangeArrowheads="1"/>
          </p:cNvSpPr>
          <p:nvPr/>
        </p:nvSpPr>
        <p:spPr bwMode="auto">
          <a:xfrm>
            <a:off x="178246" y="188640"/>
            <a:ext cx="8858250" cy="519113"/>
          </a:xfrm>
          <a:prstGeom prst="rect">
            <a:avLst/>
          </a:prstGeom>
          <a:solidFill>
            <a:schemeClr val="accent3">
              <a:lumMod val="60000"/>
              <a:lumOff val="40000"/>
            </a:schemeClr>
          </a:solidFill>
          <a:ln w="12700">
            <a:noFill/>
            <a:miter lim="800000"/>
            <a:headEnd/>
            <a:tailEnd/>
          </a:ln>
          <a:effectLst/>
        </p:spPr>
        <p:txBody>
          <a:bodyPr/>
          <a:lstStyle/>
          <a:p>
            <a:pPr algn="ctr" fontAlgn="auto">
              <a:spcBef>
                <a:spcPts val="0"/>
              </a:spcBef>
              <a:spcAft>
                <a:spcPts val="0"/>
              </a:spcAft>
              <a:defRPr/>
            </a:pPr>
            <a:r>
              <a:rPr lang="es-ES_tradnl" sz="3200" b="1" dirty="0">
                <a:solidFill>
                  <a:schemeClr val="accent3">
                    <a:lumMod val="50000"/>
                  </a:schemeClr>
                </a:solidFill>
                <a:latin typeface="Verdana" panose="020B0604030504040204" pitchFamily="34" charset="0"/>
                <a:ea typeface="Verdana" panose="020B0604030504040204" pitchFamily="34" charset="0"/>
                <a:cs typeface="Verdana" panose="020B0604030504040204" pitchFamily="34" charset="0"/>
              </a:rPr>
              <a:t>ANALISIS EXTERNO</a:t>
            </a:r>
          </a:p>
        </p:txBody>
      </p:sp>
      <p:sp>
        <p:nvSpPr>
          <p:cNvPr id="2" name="CuadroTexto 1"/>
          <p:cNvSpPr txBox="1"/>
          <p:nvPr/>
        </p:nvSpPr>
        <p:spPr bwMode="auto">
          <a:xfrm>
            <a:off x="5364088" y="4276546"/>
            <a:ext cx="324036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rtlCol="0">
            <a:spAutoFit/>
          </a:bodyPr>
          <a:lstStyle/>
          <a:p>
            <a:r>
              <a:rPr lang="es-ES" b="1" dirty="0">
                <a:latin typeface="Arial" panose="020B0604020202020204" pitchFamily="34" charset="0"/>
                <a:cs typeface="Arial" panose="020B0604020202020204" pitchFamily="34" charset="0"/>
              </a:rPr>
              <a:t>Acciones del gobierno</a:t>
            </a:r>
          </a:p>
          <a:p>
            <a:r>
              <a:rPr lang="es-ES" b="1" dirty="0">
                <a:latin typeface="Arial" panose="020B0604020202020204" pitchFamily="34" charset="0"/>
                <a:cs typeface="Arial" panose="020B0604020202020204" pitchFamily="34" charset="0"/>
              </a:rPr>
              <a:t>•protección a la industria</a:t>
            </a:r>
          </a:p>
          <a:p>
            <a:r>
              <a:rPr lang="es-ES" b="1" dirty="0">
                <a:latin typeface="Arial" panose="020B0604020202020204" pitchFamily="34" charset="0"/>
                <a:cs typeface="Arial" panose="020B0604020202020204" pitchFamily="34" charset="0"/>
              </a:rPr>
              <a:t>•regulación de la industria</a:t>
            </a:r>
          </a:p>
        </p:txBody>
      </p:sp>
    </p:spTree>
    <p:extLst>
      <p:ext uri="{BB962C8B-B14F-4D97-AF65-F5344CB8AC3E}">
        <p14:creationId xmlns:p14="http://schemas.microsoft.com/office/powerpoint/2010/main" val="3627386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107505" y="623010"/>
            <a:ext cx="8858250" cy="707886"/>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MX" altLang="es-ES" sz="2000" b="1" dirty="0">
                <a:solidFill>
                  <a:schemeClr val="tx2"/>
                </a:solidFill>
                <a:latin typeface="Calibri" panose="020F0502020204030204" pitchFamily="34" charset="0"/>
              </a:rPr>
              <a:t>      CLIENTES    </a:t>
            </a:r>
          </a:p>
          <a:p>
            <a:pPr algn="ctr" eaLnBrk="1" hangingPunct="1"/>
            <a:r>
              <a:rPr lang="es-MX" altLang="es-ES" sz="2000" b="1" dirty="0">
                <a:solidFill>
                  <a:schemeClr val="tx2"/>
                </a:solidFill>
                <a:latin typeface="Calibri" panose="020F0502020204030204" pitchFamily="34" charset="0"/>
              </a:rPr>
              <a:t>2. BARGAINING POWER OF CUSTOMERS. </a:t>
            </a:r>
            <a:endParaRPr lang="es-ES" altLang="es-ES" sz="2000" b="1" dirty="0">
              <a:solidFill>
                <a:schemeClr val="tx2"/>
              </a:solidFill>
              <a:latin typeface="Calibri" panose="020F0502020204030204" pitchFamily="34" charset="0"/>
            </a:endParaRPr>
          </a:p>
        </p:txBody>
      </p:sp>
      <p:sp>
        <p:nvSpPr>
          <p:cNvPr id="58371" name="Text Box 3"/>
          <p:cNvSpPr txBox="1">
            <a:spLocks noChangeArrowheads="1"/>
          </p:cNvSpPr>
          <p:nvPr/>
        </p:nvSpPr>
        <p:spPr bwMode="auto">
          <a:xfrm>
            <a:off x="107505" y="1556792"/>
            <a:ext cx="8822183"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318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indent="0" algn="just" eaLnBrk="1" hangingPunct="1"/>
            <a:r>
              <a:rPr lang="es-ES" dirty="0"/>
              <a:t>“Un mercado o segmento no será atractivo cuando los clientes están muy bien organizados, el producto tiene varios o muchos sustitutos, el producto no es muy diferenciado o es de bajo costo para el cliente, lo que permite que pueda hacer sustituciones por igual o a muy bajo costo. A mayor organización de los compradores mayores serán sus exigencias en materia de reducción de precios, de mayor calidad y servicios y por consiguiente la corporación tendrá una disminución en los márgenes de utilidad.”</a:t>
            </a:r>
            <a:endParaRPr lang="en-US" altLang="es-ES" sz="2400" b="1" dirty="0">
              <a:latin typeface="Calibri" panose="020F0502020204030204" pitchFamily="34" charset="0"/>
            </a:endParaRPr>
          </a:p>
        </p:txBody>
      </p:sp>
      <p:sp>
        <p:nvSpPr>
          <p:cNvPr id="58372" name="Text Box 4"/>
          <p:cNvSpPr txBox="1">
            <a:spLocks noChangeArrowheads="1"/>
          </p:cNvSpPr>
          <p:nvPr/>
        </p:nvSpPr>
        <p:spPr bwMode="auto">
          <a:xfrm>
            <a:off x="236932" y="3717032"/>
            <a:ext cx="8750745" cy="3170099"/>
          </a:xfrm>
          <a:prstGeom prst="rect">
            <a:avLst/>
          </a:prstGeom>
          <a:ln/>
        </p:spPr>
        <p:style>
          <a:lnRef idx="2">
            <a:schemeClr val="dk1"/>
          </a:lnRef>
          <a:fillRef idx="1">
            <a:schemeClr val="lt1"/>
          </a:fillRef>
          <a:effectRef idx="0">
            <a:schemeClr val="dk1"/>
          </a:effectRef>
          <a:fontRef idx="minor">
            <a:schemeClr val="dk1"/>
          </a:fontRef>
        </p:style>
        <p:txBody>
          <a:bodyPr wrap="square">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s-ES" sz="2000" b="1" dirty="0"/>
              <a:t>La intensidad de su poder será elevada si se dan en el mercado factores como:</a:t>
            </a:r>
          </a:p>
          <a:p>
            <a:pPr algn="just">
              <a:buFont typeface="Arial" panose="020B0604020202020204" pitchFamily="34" charset="0"/>
              <a:buChar char="•"/>
            </a:pPr>
            <a:r>
              <a:rPr lang="es-ES" sz="2000" b="1" dirty="0"/>
              <a:t>Las ventas están concentradas en pocos clientes.</a:t>
            </a:r>
          </a:p>
          <a:p>
            <a:pPr algn="just">
              <a:buFont typeface="Arial" panose="020B0604020202020204" pitchFamily="34" charset="0"/>
              <a:buChar char="•"/>
            </a:pPr>
            <a:r>
              <a:rPr lang="es-ES" sz="2000" b="1" dirty="0"/>
              <a:t>El nivel de similitud entre los servicios/productos ofertados es alto</a:t>
            </a:r>
          </a:p>
          <a:p>
            <a:pPr algn="just">
              <a:buFont typeface="Arial" panose="020B0604020202020204" pitchFamily="34" charset="0"/>
              <a:buChar char="•"/>
            </a:pPr>
            <a:r>
              <a:rPr lang="es-ES" sz="2000" b="1" dirty="0"/>
              <a:t>Los costes por el cambio del proveedor son bajos para el cliente.</a:t>
            </a:r>
          </a:p>
          <a:p>
            <a:pPr algn="just">
              <a:buFont typeface="Arial" panose="020B0604020202020204" pitchFamily="34" charset="0"/>
              <a:buChar char="•"/>
            </a:pPr>
            <a:r>
              <a:rPr lang="es-ES" sz="2000" b="1" dirty="0"/>
              <a:t>El grado de información que posee el comprador sobre distintos precios, costes de prestación del servicio o fabricación del servicio...es elevado.</a:t>
            </a:r>
          </a:p>
          <a:p>
            <a:pPr algn="just">
              <a:buFont typeface="Arial" panose="020B0604020202020204" pitchFamily="34" charset="0"/>
              <a:buChar char="•"/>
            </a:pPr>
            <a:r>
              <a:rPr lang="es-ES" sz="2000" b="1" dirty="0"/>
              <a:t>Existe una posibilidad de integración “hacia atrás” de los compradores. Esta posibilidad reforzará su posición</a:t>
            </a:r>
            <a:endParaRPr lang="es-ES" altLang="es-ES" sz="2000" b="1" dirty="0">
              <a:solidFill>
                <a:schemeClr val="tx2"/>
              </a:solidFill>
              <a:latin typeface="Calibri" panose="020F0502020204030204" pitchFamily="34" charset="0"/>
            </a:endParaRPr>
          </a:p>
        </p:txBody>
      </p:sp>
      <p:sp>
        <p:nvSpPr>
          <p:cNvPr id="6" name="Text Box 2052"/>
          <p:cNvSpPr txBox="1">
            <a:spLocks noChangeArrowheads="1"/>
          </p:cNvSpPr>
          <p:nvPr/>
        </p:nvSpPr>
        <p:spPr bwMode="auto">
          <a:xfrm>
            <a:off x="0" y="188640"/>
            <a:ext cx="8858250" cy="519113"/>
          </a:xfrm>
          <a:prstGeom prst="rect">
            <a:avLst/>
          </a:prstGeom>
          <a:solidFill>
            <a:schemeClr val="accent3">
              <a:lumMod val="60000"/>
              <a:lumOff val="40000"/>
            </a:schemeClr>
          </a:solidFill>
          <a:ln w="12700">
            <a:noFill/>
            <a:miter lim="800000"/>
            <a:headEnd/>
            <a:tailEnd/>
          </a:ln>
          <a:effectLst/>
        </p:spPr>
        <p:txBody>
          <a:bodyPr/>
          <a:lstStyle/>
          <a:p>
            <a:pPr algn="ctr" fontAlgn="auto">
              <a:spcBef>
                <a:spcPts val="0"/>
              </a:spcBef>
              <a:spcAft>
                <a:spcPts val="0"/>
              </a:spcAft>
              <a:defRPr/>
            </a:pPr>
            <a:r>
              <a:rPr lang="es-ES_tradnl" sz="3200" b="1" dirty="0">
                <a:solidFill>
                  <a:schemeClr val="accent3">
                    <a:lumMod val="50000"/>
                  </a:schemeClr>
                </a:solidFill>
                <a:latin typeface="+mn-lt"/>
              </a:rPr>
              <a:t>ANALISIS EXTERNO</a:t>
            </a:r>
          </a:p>
        </p:txBody>
      </p:sp>
    </p:spTree>
    <p:extLst>
      <p:ext uri="{BB962C8B-B14F-4D97-AF65-F5344CB8AC3E}">
        <p14:creationId xmlns:p14="http://schemas.microsoft.com/office/powerpoint/2010/main" val="28471517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 Box 2"/>
          <p:cNvSpPr txBox="1">
            <a:spLocks noChangeArrowheads="1"/>
          </p:cNvSpPr>
          <p:nvPr/>
        </p:nvSpPr>
        <p:spPr bwMode="auto">
          <a:xfrm>
            <a:off x="0" y="1428750"/>
            <a:ext cx="8858250" cy="830997"/>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MX" altLang="es-ES" sz="2400" b="1" dirty="0">
                <a:solidFill>
                  <a:schemeClr val="tx2"/>
                </a:solidFill>
                <a:latin typeface="Calibri" panose="020F0502020204030204" pitchFamily="34" charset="0"/>
              </a:rPr>
              <a:t>PRODUCTOS SUSTITUTOS  </a:t>
            </a:r>
          </a:p>
          <a:p>
            <a:pPr algn="ctr" eaLnBrk="1" hangingPunct="1"/>
            <a:r>
              <a:rPr lang="es-MX" altLang="es-ES" sz="2400" b="1" dirty="0">
                <a:solidFill>
                  <a:schemeClr val="tx2"/>
                </a:solidFill>
                <a:latin typeface="Calibri" panose="020F0502020204030204" pitchFamily="34" charset="0"/>
              </a:rPr>
              <a:t> 3. THREAT OF SUBSTITUTE PRODUCTS.</a:t>
            </a:r>
            <a:endParaRPr lang="es-ES" altLang="es-ES" sz="2400" b="1" dirty="0">
              <a:solidFill>
                <a:schemeClr val="tx2"/>
              </a:solidFill>
              <a:latin typeface="Calibri" panose="020F0502020204030204" pitchFamily="34" charset="0"/>
            </a:endParaRPr>
          </a:p>
        </p:txBody>
      </p:sp>
      <p:sp>
        <p:nvSpPr>
          <p:cNvPr id="59395" name="Text Box 3"/>
          <p:cNvSpPr txBox="1">
            <a:spLocks noChangeArrowheads="1"/>
          </p:cNvSpPr>
          <p:nvPr/>
        </p:nvSpPr>
        <p:spPr bwMode="auto">
          <a:xfrm>
            <a:off x="2819400" y="1066800"/>
            <a:ext cx="6019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s-ES_tradnl" altLang="es-ES" b="1">
              <a:latin typeface="Calibri" panose="020F0502020204030204" pitchFamily="34" charset="0"/>
            </a:endParaRPr>
          </a:p>
        </p:txBody>
      </p:sp>
      <p:sp>
        <p:nvSpPr>
          <p:cNvPr id="59397" name="Text Box 5"/>
          <p:cNvSpPr txBox="1">
            <a:spLocks noChangeArrowheads="1"/>
          </p:cNvSpPr>
          <p:nvPr/>
        </p:nvSpPr>
        <p:spPr bwMode="auto">
          <a:xfrm>
            <a:off x="214312" y="4029740"/>
            <a:ext cx="871537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17463" indent="-17463" algn="just">
              <a:tabLst>
                <a:tab pos="176213" algn="l"/>
              </a:tabLst>
            </a:pPr>
            <a:r>
              <a:rPr lang="es-ES" sz="2000" b="1" dirty="0"/>
              <a:t>El impacto que los productos sustitutos tiene sobre la rentabilidad media a largo plazo de la industria depende de una serie de factores, tales como:</a:t>
            </a:r>
            <a:endParaRPr lang="es-ES" altLang="es-ES" sz="2000" b="1" dirty="0">
              <a:solidFill>
                <a:schemeClr val="tx2"/>
              </a:solidFill>
              <a:latin typeface="Calibri" panose="020F0502020204030204" pitchFamily="34" charset="0"/>
            </a:endParaRPr>
          </a:p>
        </p:txBody>
      </p:sp>
      <p:sp>
        <p:nvSpPr>
          <p:cNvPr id="59398" name="Text Box 6"/>
          <p:cNvSpPr txBox="1">
            <a:spLocks noChangeArrowheads="1"/>
          </p:cNvSpPr>
          <p:nvPr/>
        </p:nvSpPr>
        <p:spPr bwMode="auto">
          <a:xfrm>
            <a:off x="164856" y="2420888"/>
            <a:ext cx="850106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indent="0" algn="just" eaLnBrk="1" hangingPunct="1"/>
            <a:r>
              <a:rPr lang="es-ES" b="1" dirty="0"/>
              <a:t>“Un mercado o segmento no es atractivo si existen productos sustitutos reales o potenciales. La situación se complica si los sustitutos están más avanzados tecnológicamente o pueden entrar a precios más bajos reduciendo los márgenes de utilidad de la corporación y de la industria”</a:t>
            </a:r>
            <a:endParaRPr lang="en-US" altLang="es-ES" sz="2400" b="1" dirty="0">
              <a:latin typeface="Calibri" panose="020F0502020204030204" pitchFamily="34" charset="0"/>
            </a:endParaRPr>
          </a:p>
        </p:txBody>
      </p:sp>
      <p:sp>
        <p:nvSpPr>
          <p:cNvPr id="7" name="Text Box 3"/>
          <p:cNvSpPr txBox="1">
            <a:spLocks noChangeArrowheads="1"/>
          </p:cNvSpPr>
          <p:nvPr/>
        </p:nvSpPr>
        <p:spPr bwMode="auto">
          <a:xfrm>
            <a:off x="27711" y="285750"/>
            <a:ext cx="9144000" cy="1354137"/>
          </a:xfrm>
          <a:prstGeom prst="rect">
            <a:avLst/>
          </a:prstGeom>
          <a:noFill/>
          <a:ln w="9525">
            <a:noFill/>
            <a:miter lim="800000"/>
            <a:headEnd/>
            <a:tailEnd/>
          </a:ln>
        </p:spPr>
        <p:txBody>
          <a:bodyPr>
            <a:spAutoFit/>
          </a:bodyPr>
          <a:lstStyle/>
          <a:p>
            <a:pPr>
              <a:defRPr/>
            </a:pPr>
            <a:r>
              <a:rPr lang="es-MX" sz="3200" b="1" dirty="0">
                <a:solidFill>
                  <a:schemeClr val="tx2"/>
                </a:solidFill>
                <a:latin typeface="+mj-lt"/>
              </a:rPr>
              <a:t>Análisis del entorno competitivo y los competidores Las 5 Fuerzas de </a:t>
            </a:r>
            <a:r>
              <a:rPr lang="es-MX" sz="3200" b="1" dirty="0" err="1">
                <a:solidFill>
                  <a:schemeClr val="tx2"/>
                </a:solidFill>
                <a:latin typeface="+mj-lt"/>
              </a:rPr>
              <a:t>Porter</a:t>
            </a:r>
            <a:r>
              <a:rPr lang="es-MX" sz="3200" b="1" dirty="0">
                <a:solidFill>
                  <a:schemeClr val="tx2"/>
                </a:solidFill>
                <a:latin typeface="+mj-lt"/>
              </a:rPr>
              <a:t>.</a:t>
            </a:r>
            <a:endParaRPr lang="es-ES" sz="3200" b="1" dirty="0">
              <a:solidFill>
                <a:schemeClr val="tx2"/>
              </a:solidFill>
              <a:latin typeface="+mj-lt"/>
            </a:endParaRPr>
          </a:p>
          <a:p>
            <a:pPr>
              <a:defRPr/>
            </a:pPr>
            <a:r>
              <a:rPr lang="es-ES" dirty="0">
                <a:solidFill>
                  <a:schemeClr val="tx2"/>
                </a:solidFill>
                <a:latin typeface="Arial" charset="0"/>
              </a:rPr>
              <a:t> </a:t>
            </a:r>
          </a:p>
        </p:txBody>
      </p:sp>
      <p:sp>
        <p:nvSpPr>
          <p:cNvPr id="8" name="Text Box 2052"/>
          <p:cNvSpPr txBox="1">
            <a:spLocks noChangeArrowheads="1"/>
          </p:cNvSpPr>
          <p:nvPr/>
        </p:nvSpPr>
        <p:spPr bwMode="auto">
          <a:xfrm>
            <a:off x="0" y="285750"/>
            <a:ext cx="8858250" cy="519113"/>
          </a:xfrm>
          <a:prstGeom prst="rect">
            <a:avLst/>
          </a:prstGeom>
          <a:solidFill>
            <a:schemeClr val="accent3">
              <a:lumMod val="60000"/>
              <a:lumOff val="40000"/>
            </a:schemeClr>
          </a:solidFill>
          <a:ln w="12700">
            <a:noFill/>
            <a:miter lim="800000"/>
            <a:headEnd/>
            <a:tailEnd/>
          </a:ln>
          <a:effectLst/>
        </p:spPr>
        <p:txBody>
          <a:bodyPr/>
          <a:lstStyle/>
          <a:p>
            <a:pPr algn="ctr" fontAlgn="auto">
              <a:spcBef>
                <a:spcPts val="0"/>
              </a:spcBef>
              <a:spcAft>
                <a:spcPts val="0"/>
              </a:spcAft>
              <a:defRPr/>
            </a:pPr>
            <a:r>
              <a:rPr lang="es-ES_tradnl" sz="3200" b="1" dirty="0">
                <a:solidFill>
                  <a:schemeClr val="accent3">
                    <a:lumMod val="50000"/>
                  </a:schemeClr>
                </a:solidFill>
                <a:latin typeface="+mn-lt"/>
              </a:rPr>
              <a:t>ANALISIS EXTERNO</a:t>
            </a:r>
          </a:p>
        </p:txBody>
      </p:sp>
      <p:sp>
        <p:nvSpPr>
          <p:cNvPr id="2" name="Rectángulo 1"/>
          <p:cNvSpPr/>
          <p:nvPr/>
        </p:nvSpPr>
        <p:spPr>
          <a:xfrm>
            <a:off x="513402" y="5085184"/>
            <a:ext cx="8126367" cy="156966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s-ES" sz="2400" b="1" dirty="0">
                <a:solidFill>
                  <a:srgbClr val="BCE1E4"/>
                </a:solidFill>
                <a:latin typeface="Arial" panose="020B0604020202020204" pitchFamily="34" charset="0"/>
              </a:rPr>
              <a:t>•</a:t>
            </a:r>
            <a:r>
              <a:rPr lang="es-ES" sz="2400" b="1" dirty="0">
                <a:solidFill>
                  <a:srgbClr val="000000"/>
                </a:solidFill>
                <a:latin typeface="Arial" panose="020B0604020202020204" pitchFamily="34" charset="0"/>
              </a:rPr>
              <a:t>Disponibilidad de sustitutos cercanos.</a:t>
            </a:r>
          </a:p>
          <a:p>
            <a:r>
              <a:rPr lang="es-ES" sz="2400" b="1" dirty="0">
                <a:solidFill>
                  <a:srgbClr val="BCE1E4"/>
                </a:solidFill>
                <a:latin typeface="Arial" panose="020B0604020202020204" pitchFamily="34" charset="0"/>
              </a:rPr>
              <a:t>•</a:t>
            </a:r>
            <a:r>
              <a:rPr lang="es-ES" sz="2400" b="1" dirty="0">
                <a:solidFill>
                  <a:srgbClr val="000000"/>
                </a:solidFill>
                <a:latin typeface="Arial" panose="020B0604020202020204" pitchFamily="34" charset="0"/>
              </a:rPr>
              <a:t>Costes del cambio para el usuario es bajo.</a:t>
            </a:r>
            <a:endParaRPr lang="es-ES" sz="2400" b="1" dirty="0">
              <a:solidFill>
                <a:srgbClr val="000000"/>
              </a:solidFill>
              <a:latin typeface="Symbol" panose="05050102010706020507" pitchFamily="18" charset="2"/>
            </a:endParaRPr>
          </a:p>
          <a:p>
            <a:r>
              <a:rPr lang="es-ES" sz="2400" b="1" dirty="0">
                <a:solidFill>
                  <a:srgbClr val="BCE1E4"/>
                </a:solidFill>
                <a:latin typeface="Arial" panose="020B0604020202020204" pitchFamily="34" charset="0"/>
              </a:rPr>
              <a:t>•</a:t>
            </a:r>
            <a:r>
              <a:rPr lang="es-ES" sz="2400" b="1" dirty="0">
                <a:solidFill>
                  <a:srgbClr val="000000"/>
                </a:solidFill>
                <a:latin typeface="Arial" panose="020B0604020202020204" pitchFamily="34" charset="0"/>
              </a:rPr>
              <a:t>Agresividad de los productores de sustitutos.</a:t>
            </a:r>
          </a:p>
          <a:p>
            <a:r>
              <a:rPr lang="es-ES" sz="2400" b="1" dirty="0">
                <a:solidFill>
                  <a:srgbClr val="BCE1E4"/>
                </a:solidFill>
                <a:latin typeface="Arial" panose="020B0604020202020204" pitchFamily="34" charset="0"/>
              </a:rPr>
              <a:t>•</a:t>
            </a:r>
            <a:r>
              <a:rPr lang="es-ES" sz="2400" b="1" dirty="0">
                <a:solidFill>
                  <a:srgbClr val="000000"/>
                </a:solidFill>
                <a:latin typeface="Arial" panose="020B0604020202020204" pitchFamily="34" charset="0"/>
              </a:rPr>
              <a:t>Relación elasticidad-precio del sustituto.</a:t>
            </a:r>
            <a:endParaRPr lang="es-ES" sz="2400" b="1" dirty="0"/>
          </a:p>
        </p:txBody>
      </p:sp>
    </p:spTree>
    <p:extLst>
      <p:ext uri="{BB962C8B-B14F-4D97-AF65-F5344CB8AC3E}">
        <p14:creationId xmlns:p14="http://schemas.microsoft.com/office/powerpoint/2010/main" val="2593705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2"/>
          <p:cNvSpPr txBox="1">
            <a:spLocks noChangeArrowheads="1"/>
          </p:cNvSpPr>
          <p:nvPr/>
        </p:nvSpPr>
        <p:spPr bwMode="auto">
          <a:xfrm>
            <a:off x="53752" y="1275492"/>
            <a:ext cx="8858250" cy="707886"/>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MX" altLang="es-ES" sz="2000" b="1" dirty="0">
                <a:solidFill>
                  <a:schemeClr val="tx2"/>
                </a:solidFill>
                <a:latin typeface="Calibri" panose="020F0502020204030204" pitchFamily="34" charset="0"/>
              </a:rPr>
              <a:t>PROVEEDORES  </a:t>
            </a:r>
          </a:p>
          <a:p>
            <a:pPr algn="ctr" eaLnBrk="1" hangingPunct="1"/>
            <a:r>
              <a:rPr lang="es-MX" altLang="es-ES" sz="2000" b="1" dirty="0">
                <a:solidFill>
                  <a:schemeClr val="tx2"/>
                </a:solidFill>
                <a:latin typeface="Calibri" panose="020F0502020204030204" pitchFamily="34" charset="0"/>
              </a:rPr>
              <a:t>4. . BARGAINING POWER OF SUPPLIERS.</a:t>
            </a:r>
            <a:endParaRPr lang="es-ES" altLang="es-ES" sz="2000" b="1" dirty="0">
              <a:solidFill>
                <a:schemeClr val="tx2"/>
              </a:solidFill>
              <a:latin typeface="Calibri" panose="020F0502020204030204" pitchFamily="34" charset="0"/>
            </a:endParaRPr>
          </a:p>
        </p:txBody>
      </p:sp>
      <p:sp>
        <p:nvSpPr>
          <p:cNvPr id="60419" name="Text Box 3"/>
          <p:cNvSpPr txBox="1">
            <a:spLocks noChangeArrowheads="1"/>
          </p:cNvSpPr>
          <p:nvPr/>
        </p:nvSpPr>
        <p:spPr bwMode="auto">
          <a:xfrm>
            <a:off x="0" y="2276872"/>
            <a:ext cx="885825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17463" indent="-17463" algn="just" eaLnBrk="1" hangingPunct="1"/>
            <a:r>
              <a:rPr lang="es-ES" dirty="0"/>
              <a:t>Un mercado o segmento del mercado no será atractivo cuando los proveedores estén muy bien organizados gremialmente, tengan fuertes recursos y puedan imponer sus condiciones de precio y tamaño del pedido. La situación será aún más complicada si los insumos que suministran son claves para nosotros, no tienen sustitutos o son pocos y de alto costo. La situación será aún más crítica si al proveedor le conviene estratégicamente integrarse hacia adelante.</a:t>
            </a:r>
            <a:r>
              <a:rPr lang="es-ES" i="1" dirty="0"/>
              <a:t>”</a:t>
            </a:r>
            <a:endParaRPr lang="en-US" altLang="es-ES" sz="2400" b="1" dirty="0">
              <a:latin typeface="Calibri" panose="020F0502020204030204" pitchFamily="34" charset="0"/>
            </a:endParaRPr>
          </a:p>
        </p:txBody>
      </p:sp>
      <p:sp>
        <p:nvSpPr>
          <p:cNvPr id="60420" name="Text Box 4"/>
          <p:cNvSpPr txBox="1">
            <a:spLocks noChangeArrowheads="1"/>
          </p:cNvSpPr>
          <p:nvPr/>
        </p:nvSpPr>
        <p:spPr bwMode="auto">
          <a:xfrm>
            <a:off x="107504" y="4077072"/>
            <a:ext cx="8750746" cy="2677656"/>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s-ES" altLang="es-ES" sz="2400" b="1" dirty="0">
                <a:solidFill>
                  <a:schemeClr val="tx2"/>
                </a:solidFill>
                <a:latin typeface="Calibri" panose="020F0502020204030204" pitchFamily="34" charset="0"/>
              </a:rPr>
              <a:t>FUENTES DE PODER DE LOS PROVEEDORES</a:t>
            </a:r>
          </a:p>
          <a:p>
            <a:pPr algn="just">
              <a:buFont typeface="Arial" panose="020B0604020202020204" pitchFamily="34" charset="0"/>
              <a:buChar char="•"/>
            </a:pPr>
            <a:r>
              <a:rPr lang="es-ES" b="1" dirty="0"/>
              <a:t>No existe oferta de productos sustitutivos</a:t>
            </a:r>
          </a:p>
          <a:p>
            <a:pPr algn="just">
              <a:buFont typeface="Arial" panose="020B0604020202020204" pitchFamily="34" charset="0"/>
              <a:buChar char="•"/>
            </a:pPr>
            <a:r>
              <a:rPr lang="es-ES" b="1" dirty="0"/>
              <a:t>Existen pocas empresas proveedoras</a:t>
            </a:r>
          </a:p>
          <a:p>
            <a:pPr algn="just">
              <a:buFont typeface="Arial" panose="020B0604020202020204" pitchFamily="34" charset="0"/>
              <a:buChar char="•"/>
            </a:pPr>
            <a:r>
              <a:rPr lang="es-ES" b="1" dirty="0"/>
              <a:t>Están más concentradas que al sector al que venden</a:t>
            </a:r>
          </a:p>
          <a:p>
            <a:pPr algn="just">
              <a:buFont typeface="Arial" panose="020B0604020202020204" pitchFamily="34" charset="0"/>
              <a:buChar char="•"/>
            </a:pPr>
            <a:r>
              <a:rPr lang="es-ES" b="1" dirty="0"/>
              <a:t>El cliente (o su sector) no representen un peso importante en la facturación</a:t>
            </a:r>
          </a:p>
          <a:p>
            <a:pPr algn="just">
              <a:buFont typeface="Arial" panose="020B0604020202020204" pitchFamily="34" charset="0"/>
              <a:buChar char="•"/>
            </a:pPr>
            <a:r>
              <a:rPr lang="es-ES" b="1" dirty="0"/>
              <a:t>El número de clientes es elevado y poco concentrado</a:t>
            </a:r>
          </a:p>
          <a:p>
            <a:pPr algn="just">
              <a:buFont typeface="Arial" panose="020B0604020202020204" pitchFamily="34" charset="0"/>
              <a:buChar char="•"/>
            </a:pPr>
            <a:r>
              <a:rPr lang="es-ES" b="1" dirty="0"/>
              <a:t>Que el cambio de proveedor implique costes importantes para el cliente</a:t>
            </a:r>
          </a:p>
          <a:p>
            <a:pPr algn="just">
              <a:buFont typeface="Arial" panose="020B0604020202020204" pitchFamily="34" charset="0"/>
              <a:buChar char="•"/>
            </a:pPr>
            <a:r>
              <a:rPr lang="es-ES" b="1" dirty="0"/>
              <a:t>Que el grupo de proveedor pueda integrarse “hacia adelante”</a:t>
            </a:r>
            <a:endParaRPr lang="es-ES" altLang="es-ES" sz="2400" b="1" dirty="0">
              <a:solidFill>
                <a:schemeClr val="tx2"/>
              </a:solidFill>
              <a:latin typeface="Calibri" panose="020F0502020204030204" pitchFamily="34" charset="0"/>
            </a:endParaRPr>
          </a:p>
        </p:txBody>
      </p:sp>
      <p:sp>
        <p:nvSpPr>
          <p:cNvPr id="5" name="Text Box 3"/>
          <p:cNvSpPr txBox="1">
            <a:spLocks noChangeArrowheads="1"/>
          </p:cNvSpPr>
          <p:nvPr/>
        </p:nvSpPr>
        <p:spPr bwMode="auto">
          <a:xfrm>
            <a:off x="-89123" y="202655"/>
            <a:ext cx="9144000" cy="1354137"/>
          </a:xfrm>
          <a:prstGeom prst="rect">
            <a:avLst/>
          </a:prstGeom>
          <a:noFill/>
          <a:ln w="9525">
            <a:noFill/>
            <a:miter lim="800000"/>
            <a:headEnd/>
            <a:tailEnd/>
          </a:ln>
        </p:spPr>
        <p:txBody>
          <a:bodyPr>
            <a:spAutoFit/>
          </a:bodyPr>
          <a:lstStyle/>
          <a:p>
            <a:pPr>
              <a:defRPr/>
            </a:pPr>
            <a:r>
              <a:rPr lang="es-MX" sz="3200" b="1" dirty="0">
                <a:solidFill>
                  <a:schemeClr val="tx2"/>
                </a:solidFill>
                <a:latin typeface="+mj-lt"/>
              </a:rPr>
              <a:t>Análisis del entorno competitivo y los competidores Las 5 Fuerzas de </a:t>
            </a:r>
            <a:r>
              <a:rPr lang="es-MX" sz="3200" b="1" dirty="0" err="1">
                <a:solidFill>
                  <a:schemeClr val="tx2"/>
                </a:solidFill>
                <a:latin typeface="+mj-lt"/>
              </a:rPr>
              <a:t>Porter</a:t>
            </a:r>
            <a:r>
              <a:rPr lang="es-MX" sz="3200" b="1" dirty="0">
                <a:solidFill>
                  <a:schemeClr val="tx2"/>
                </a:solidFill>
                <a:latin typeface="+mj-lt"/>
              </a:rPr>
              <a:t>.</a:t>
            </a:r>
            <a:endParaRPr lang="es-ES" sz="3200" b="1" dirty="0">
              <a:solidFill>
                <a:schemeClr val="tx2"/>
              </a:solidFill>
              <a:latin typeface="+mj-lt"/>
            </a:endParaRPr>
          </a:p>
          <a:p>
            <a:pPr>
              <a:defRPr/>
            </a:pPr>
            <a:r>
              <a:rPr lang="es-ES" dirty="0">
                <a:solidFill>
                  <a:schemeClr val="tx2"/>
                </a:solidFill>
                <a:latin typeface="Arial" charset="0"/>
              </a:rPr>
              <a:t> </a:t>
            </a:r>
          </a:p>
        </p:txBody>
      </p:sp>
      <p:sp>
        <p:nvSpPr>
          <p:cNvPr id="6" name="Text Box 2052"/>
          <p:cNvSpPr txBox="1">
            <a:spLocks noChangeArrowheads="1"/>
          </p:cNvSpPr>
          <p:nvPr/>
        </p:nvSpPr>
        <p:spPr bwMode="auto">
          <a:xfrm>
            <a:off x="0" y="285750"/>
            <a:ext cx="8858250" cy="519113"/>
          </a:xfrm>
          <a:prstGeom prst="rect">
            <a:avLst/>
          </a:prstGeom>
          <a:solidFill>
            <a:schemeClr val="accent3">
              <a:lumMod val="60000"/>
              <a:lumOff val="40000"/>
            </a:schemeClr>
          </a:solidFill>
          <a:ln w="12700">
            <a:noFill/>
            <a:miter lim="800000"/>
            <a:headEnd/>
            <a:tailEnd/>
          </a:ln>
          <a:effectLst/>
        </p:spPr>
        <p:txBody>
          <a:bodyPr/>
          <a:lstStyle/>
          <a:p>
            <a:pPr algn="ctr" fontAlgn="auto">
              <a:spcBef>
                <a:spcPts val="0"/>
              </a:spcBef>
              <a:spcAft>
                <a:spcPts val="0"/>
              </a:spcAft>
              <a:defRPr/>
            </a:pPr>
            <a:r>
              <a:rPr lang="es-ES_tradnl" sz="3200" b="1" dirty="0">
                <a:solidFill>
                  <a:schemeClr val="accent3">
                    <a:lumMod val="50000"/>
                  </a:schemeClr>
                </a:solidFill>
                <a:latin typeface="+mn-lt"/>
              </a:rPr>
              <a:t>ANALISIS EXTERNO</a:t>
            </a:r>
          </a:p>
        </p:txBody>
      </p:sp>
    </p:spTree>
    <p:extLst>
      <p:ext uri="{BB962C8B-B14F-4D97-AF65-F5344CB8AC3E}">
        <p14:creationId xmlns:p14="http://schemas.microsoft.com/office/powerpoint/2010/main" val="5642581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 Box 2"/>
          <p:cNvSpPr txBox="1">
            <a:spLocks noChangeArrowheads="1"/>
          </p:cNvSpPr>
          <p:nvPr/>
        </p:nvSpPr>
        <p:spPr bwMode="auto">
          <a:xfrm>
            <a:off x="0" y="1052736"/>
            <a:ext cx="8858250" cy="830997"/>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MX" altLang="es-ES" sz="2400" b="1" dirty="0">
                <a:solidFill>
                  <a:schemeClr val="tx2"/>
                </a:solidFill>
                <a:latin typeface="Calibri" panose="020F0502020204030204" pitchFamily="34" charset="0"/>
              </a:rPr>
              <a:t>COMPETIDORES ACTUALES          </a:t>
            </a:r>
          </a:p>
          <a:p>
            <a:pPr algn="ctr" eaLnBrk="1" hangingPunct="1"/>
            <a:r>
              <a:rPr lang="es-MX" altLang="es-ES" sz="2400" b="1" dirty="0">
                <a:solidFill>
                  <a:schemeClr val="tx2"/>
                </a:solidFill>
                <a:latin typeface="Calibri" panose="020F0502020204030204" pitchFamily="34" charset="0"/>
              </a:rPr>
              <a:t>     5. COMPETITIVE RIVALRY WITHIN AN INDUSTRY.</a:t>
            </a:r>
            <a:endParaRPr lang="es-ES" altLang="es-ES" sz="2400" b="1" dirty="0">
              <a:solidFill>
                <a:schemeClr val="tx2"/>
              </a:solidFill>
              <a:latin typeface="Calibri" panose="020F0502020204030204" pitchFamily="34" charset="0"/>
            </a:endParaRPr>
          </a:p>
        </p:txBody>
      </p:sp>
      <p:sp>
        <p:nvSpPr>
          <p:cNvPr id="61443" name="Text Box 3"/>
          <p:cNvSpPr txBox="1">
            <a:spLocks noChangeArrowheads="1"/>
          </p:cNvSpPr>
          <p:nvPr/>
        </p:nvSpPr>
        <p:spPr bwMode="auto">
          <a:xfrm>
            <a:off x="35496" y="3235041"/>
            <a:ext cx="9036496" cy="3477875"/>
          </a:xfrm>
          <a:prstGeom prst="rect">
            <a:avLst/>
          </a:prstGeom>
          <a:ln/>
        </p:spPr>
        <p:style>
          <a:lnRef idx="2">
            <a:schemeClr val="accent3"/>
          </a:lnRef>
          <a:fillRef idx="1">
            <a:schemeClr val="lt1"/>
          </a:fillRef>
          <a:effectRef idx="0">
            <a:schemeClr val="accent3"/>
          </a:effectRef>
          <a:fontRef idx="minor">
            <a:schemeClr val="dk1"/>
          </a:fontRef>
        </p:style>
        <p:txBody>
          <a:bodyPr wrap="square">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s-ES" sz="2200" b="1" dirty="0">
                <a:solidFill>
                  <a:schemeClr val="accent1">
                    <a:lumMod val="75000"/>
                  </a:schemeClr>
                </a:solidFill>
              </a:rPr>
              <a:t>Su intensidad vendrá determinada por aspectos como:</a:t>
            </a:r>
          </a:p>
          <a:p>
            <a:pPr algn="just"/>
            <a:endParaRPr lang="es-ES" sz="2200" b="1" dirty="0"/>
          </a:p>
          <a:p>
            <a:pPr algn="just"/>
            <a:r>
              <a:rPr lang="es-ES" sz="2200" b="1" dirty="0"/>
              <a:t>a. El número de competidores que conviven en el sector</a:t>
            </a:r>
          </a:p>
          <a:p>
            <a:pPr algn="just"/>
            <a:r>
              <a:rPr lang="es-ES" sz="2200" b="1" dirty="0"/>
              <a:t>b. El grado de similitud en “fuerza” entre las distintas empresas (a más similitud entre ellas mayor competitividad).</a:t>
            </a:r>
          </a:p>
          <a:p>
            <a:pPr algn="just"/>
            <a:r>
              <a:rPr lang="es-ES" sz="2200" b="1" dirty="0"/>
              <a:t>c. La diferenciación entre los competidores (a menor diferenciación mayor competitividad en precio y servicio)</a:t>
            </a:r>
          </a:p>
          <a:p>
            <a:pPr algn="just"/>
            <a:r>
              <a:rPr lang="es-ES" sz="2200" b="1" dirty="0"/>
              <a:t>d. </a:t>
            </a:r>
            <a:r>
              <a:rPr lang="es-ES" sz="2200" b="1" dirty="0">
                <a:solidFill>
                  <a:schemeClr val="accent1">
                    <a:lumMod val="75000"/>
                  </a:schemeClr>
                </a:solidFill>
              </a:rPr>
              <a:t>Barreras de salida. </a:t>
            </a:r>
            <a:r>
              <a:rPr lang="es-ES" sz="2200" b="1" dirty="0"/>
              <a:t>Si éstas son altas, la competencia será mayor y no se reducirá incluso con una reducción de la demanda</a:t>
            </a:r>
            <a:endParaRPr lang="en-US" altLang="es-ES" sz="2200" b="1" dirty="0">
              <a:latin typeface="+mn-lt"/>
              <a:ea typeface="Verdana" panose="020B0604030504040204" pitchFamily="34" charset="0"/>
              <a:cs typeface="Verdana" panose="020B0604030504040204" pitchFamily="34" charset="0"/>
            </a:endParaRPr>
          </a:p>
        </p:txBody>
      </p:sp>
      <p:sp>
        <p:nvSpPr>
          <p:cNvPr id="5" name="Text Box 2052"/>
          <p:cNvSpPr txBox="1">
            <a:spLocks noChangeArrowheads="1"/>
          </p:cNvSpPr>
          <p:nvPr/>
        </p:nvSpPr>
        <p:spPr bwMode="auto">
          <a:xfrm>
            <a:off x="0" y="116632"/>
            <a:ext cx="8858250" cy="519113"/>
          </a:xfrm>
          <a:prstGeom prst="rect">
            <a:avLst/>
          </a:prstGeom>
          <a:solidFill>
            <a:schemeClr val="accent3">
              <a:lumMod val="60000"/>
              <a:lumOff val="40000"/>
            </a:schemeClr>
          </a:solidFill>
          <a:ln w="12700">
            <a:noFill/>
            <a:miter lim="800000"/>
            <a:headEnd/>
            <a:tailEnd/>
          </a:ln>
          <a:effectLst/>
        </p:spPr>
        <p:txBody>
          <a:bodyPr/>
          <a:lstStyle/>
          <a:p>
            <a:pPr algn="ctr" fontAlgn="auto">
              <a:spcBef>
                <a:spcPts val="0"/>
              </a:spcBef>
              <a:spcAft>
                <a:spcPts val="0"/>
              </a:spcAft>
              <a:defRPr/>
            </a:pPr>
            <a:r>
              <a:rPr lang="es-ES_tradnl" sz="3200" b="1" dirty="0">
                <a:solidFill>
                  <a:schemeClr val="accent3">
                    <a:lumMod val="50000"/>
                  </a:schemeClr>
                </a:solidFill>
                <a:latin typeface="+mn-lt"/>
              </a:rPr>
              <a:t>ANALISIS EXTERNO</a:t>
            </a:r>
          </a:p>
        </p:txBody>
      </p:sp>
      <p:sp>
        <p:nvSpPr>
          <p:cNvPr id="2" name="Rectángulo 1"/>
          <p:cNvSpPr/>
          <p:nvPr/>
        </p:nvSpPr>
        <p:spPr>
          <a:xfrm>
            <a:off x="500952" y="620688"/>
            <a:ext cx="4378122" cy="461665"/>
          </a:xfrm>
          <a:prstGeom prst="rect">
            <a:avLst/>
          </a:prstGeom>
        </p:spPr>
        <p:txBody>
          <a:bodyPr wrap="none">
            <a:spAutoFit/>
          </a:bodyPr>
          <a:lstStyle/>
          <a:p>
            <a:pPr>
              <a:defRPr/>
            </a:pPr>
            <a:r>
              <a:rPr lang="es-MX" sz="2400" b="1" dirty="0">
                <a:solidFill>
                  <a:schemeClr val="tx2"/>
                </a:solidFill>
                <a:latin typeface="Verdana" panose="020B0604030504040204" pitchFamily="34" charset="0"/>
                <a:ea typeface="Verdana" panose="020B0604030504040204" pitchFamily="34" charset="0"/>
                <a:cs typeface="Verdana" panose="020B0604030504040204" pitchFamily="34" charset="0"/>
              </a:rPr>
              <a:t>Las 5 Fuerzas de Porter.</a:t>
            </a:r>
            <a:endParaRPr lang="es-ES" sz="2400" b="1" dirty="0">
              <a:solidFill>
                <a:schemeClr val="tx2"/>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ángulo 2"/>
          <p:cNvSpPr/>
          <p:nvPr/>
        </p:nvSpPr>
        <p:spPr>
          <a:xfrm>
            <a:off x="107504" y="2132856"/>
            <a:ext cx="8750746" cy="923330"/>
          </a:xfrm>
          <a:prstGeom prst="rect">
            <a:avLst/>
          </a:prstGeom>
        </p:spPr>
        <p:txBody>
          <a:bodyPr wrap="square">
            <a:spAutoFit/>
          </a:bodyPr>
          <a:lstStyle/>
          <a:p>
            <a:pPr algn="just"/>
            <a:r>
              <a:rPr lang="es-ES" b="1" dirty="0">
                <a:latin typeface="Arial" panose="020B0604020202020204" pitchFamily="34" charset="0"/>
                <a:ea typeface="Calibri" panose="020F0502020204030204" pitchFamily="34" charset="0"/>
                <a:cs typeface="Arial" panose="020B0604020202020204" pitchFamily="34" charset="0"/>
              </a:rPr>
              <a:t>La rivalidad entre los competidores define la rentabilidad de un sector: cuanto menos competido se encuentre un sector, normalmente será más rentable y viceversa.”</a:t>
            </a:r>
            <a:endParaRPr lang="es-E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47283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Text Box 3"/>
          <p:cNvSpPr txBox="1">
            <a:spLocks noChangeArrowheads="1"/>
          </p:cNvSpPr>
          <p:nvPr/>
        </p:nvSpPr>
        <p:spPr bwMode="auto">
          <a:xfrm>
            <a:off x="89248" y="1124744"/>
            <a:ext cx="8928992" cy="1107996"/>
          </a:xfrm>
          <a:prstGeom prst="rect">
            <a:avLst/>
          </a:prstGeom>
          <a:ln/>
        </p:spPr>
        <p:style>
          <a:lnRef idx="2">
            <a:schemeClr val="accent3"/>
          </a:lnRef>
          <a:fillRef idx="1">
            <a:schemeClr val="lt1"/>
          </a:fillRef>
          <a:effectRef idx="0">
            <a:schemeClr val="accent3"/>
          </a:effectRef>
          <a:fontRef idx="minor">
            <a:schemeClr val="dk1"/>
          </a:fontRef>
        </p:style>
        <p:txBody>
          <a:bodyPr wrap="square">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17463" indent="-17463" algn="just"/>
            <a:r>
              <a:rPr lang="es-ES" sz="2200" b="1" dirty="0">
                <a:solidFill>
                  <a:schemeClr val="accent1">
                    <a:lumMod val="75000"/>
                  </a:schemeClr>
                </a:solidFill>
              </a:rPr>
              <a:t>BARRERAS DE SALIDA: Conjunto de situaciones que hacen que una empresa no pueda abandonar el sector en que actúa sin incurrir en altos costos.</a:t>
            </a:r>
            <a:endParaRPr lang="en-US" altLang="es-ES" sz="2200" b="1" dirty="0">
              <a:latin typeface="+mn-lt"/>
              <a:ea typeface="Verdana" panose="020B0604030504040204" pitchFamily="34" charset="0"/>
              <a:cs typeface="Verdana" panose="020B0604030504040204" pitchFamily="34" charset="0"/>
            </a:endParaRPr>
          </a:p>
        </p:txBody>
      </p:sp>
      <p:sp>
        <p:nvSpPr>
          <p:cNvPr id="5" name="Text Box 2052"/>
          <p:cNvSpPr txBox="1">
            <a:spLocks noChangeArrowheads="1"/>
          </p:cNvSpPr>
          <p:nvPr/>
        </p:nvSpPr>
        <p:spPr bwMode="auto">
          <a:xfrm>
            <a:off x="0" y="116632"/>
            <a:ext cx="8858250" cy="519113"/>
          </a:xfrm>
          <a:prstGeom prst="rect">
            <a:avLst/>
          </a:prstGeom>
          <a:solidFill>
            <a:schemeClr val="accent3">
              <a:lumMod val="60000"/>
              <a:lumOff val="40000"/>
            </a:schemeClr>
          </a:solidFill>
          <a:ln w="12700">
            <a:noFill/>
            <a:miter lim="800000"/>
            <a:headEnd/>
            <a:tailEnd/>
          </a:ln>
          <a:effectLst/>
        </p:spPr>
        <p:txBody>
          <a:bodyPr/>
          <a:lstStyle/>
          <a:p>
            <a:pPr algn="ctr" fontAlgn="auto">
              <a:spcBef>
                <a:spcPts val="0"/>
              </a:spcBef>
              <a:spcAft>
                <a:spcPts val="0"/>
              </a:spcAft>
              <a:defRPr/>
            </a:pPr>
            <a:r>
              <a:rPr lang="es-ES_tradnl" sz="3200" b="1" dirty="0">
                <a:solidFill>
                  <a:schemeClr val="accent3">
                    <a:lumMod val="50000"/>
                  </a:schemeClr>
                </a:solidFill>
                <a:latin typeface="+mn-lt"/>
              </a:rPr>
              <a:t>ANALISIS EXTERNO</a:t>
            </a:r>
          </a:p>
        </p:txBody>
      </p:sp>
      <p:sp>
        <p:nvSpPr>
          <p:cNvPr id="7" name="Text Box 3"/>
          <p:cNvSpPr txBox="1">
            <a:spLocks noChangeArrowheads="1"/>
          </p:cNvSpPr>
          <p:nvPr/>
        </p:nvSpPr>
        <p:spPr bwMode="auto">
          <a:xfrm>
            <a:off x="35496" y="2852936"/>
            <a:ext cx="9036496" cy="3939540"/>
          </a:xfrm>
          <a:prstGeom prst="rect">
            <a:avLst/>
          </a:prstGeom>
          <a:ln/>
        </p:spPr>
        <p:style>
          <a:lnRef idx="2">
            <a:schemeClr val="accent3"/>
          </a:lnRef>
          <a:fillRef idx="1">
            <a:schemeClr val="lt1"/>
          </a:fillRef>
          <a:effectRef idx="0">
            <a:schemeClr val="accent3"/>
          </a:effectRef>
          <a:fontRef idx="minor">
            <a:schemeClr val="dk1"/>
          </a:fontRef>
        </p:style>
        <p:txBody>
          <a:bodyPr wrap="square">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spcAft>
                <a:spcPts val="1200"/>
              </a:spcAft>
              <a:buFont typeface="Arial" panose="020B0604020202020204" pitchFamily="34" charset="0"/>
              <a:buChar char="•"/>
            </a:pPr>
            <a:r>
              <a:rPr lang="es-ES" altLang="es-ES" sz="2200" b="1" dirty="0">
                <a:ea typeface="Verdana" panose="020B0604030504040204" pitchFamily="34" charset="0"/>
                <a:cs typeface="Arial" panose="020B0604020202020204" pitchFamily="34" charset="0"/>
              </a:rPr>
              <a:t>Regulaciones</a:t>
            </a:r>
            <a:r>
              <a:rPr lang="en-US" altLang="es-ES" sz="2200" b="1" dirty="0">
                <a:ea typeface="Verdana" panose="020B0604030504040204" pitchFamily="34" charset="0"/>
                <a:cs typeface="Arial" panose="020B0604020202020204" pitchFamily="34" charset="0"/>
              </a:rPr>
              <a:t> </a:t>
            </a:r>
            <a:r>
              <a:rPr lang="es-ES" altLang="es-ES" sz="2200" b="1" dirty="0">
                <a:ea typeface="Verdana" panose="020B0604030504040204" pitchFamily="34" charset="0"/>
                <a:cs typeface="Arial" panose="020B0604020202020204" pitchFamily="34" charset="0"/>
              </a:rPr>
              <a:t>laborales</a:t>
            </a:r>
            <a:r>
              <a:rPr lang="en-US" altLang="es-ES" sz="2200" b="1" dirty="0">
                <a:ea typeface="Verdana" panose="020B0604030504040204" pitchFamily="34" charset="0"/>
                <a:cs typeface="Arial" panose="020B0604020202020204" pitchFamily="34" charset="0"/>
              </a:rPr>
              <a:t>: </a:t>
            </a:r>
            <a:r>
              <a:rPr lang="es-ES" altLang="es-ES" sz="2200" b="1" dirty="0">
                <a:ea typeface="Verdana" panose="020B0604030504040204" pitchFamily="34" charset="0"/>
                <a:cs typeface="Arial" panose="020B0604020202020204" pitchFamily="34" charset="0"/>
              </a:rPr>
              <a:t>Suponen</a:t>
            </a:r>
            <a:r>
              <a:rPr lang="en-US" altLang="es-ES" sz="2200" b="1" dirty="0">
                <a:ea typeface="Verdana" panose="020B0604030504040204" pitchFamily="34" charset="0"/>
                <a:cs typeface="Arial" panose="020B0604020202020204" pitchFamily="34" charset="0"/>
              </a:rPr>
              <a:t> altos </a:t>
            </a:r>
            <a:r>
              <a:rPr lang="es-ES" altLang="es-ES" sz="2200" b="1" dirty="0">
                <a:ea typeface="Verdana" panose="020B0604030504040204" pitchFamily="34" charset="0"/>
                <a:cs typeface="Arial" panose="020B0604020202020204" pitchFamily="34" charset="0"/>
              </a:rPr>
              <a:t>costos para la empresa.</a:t>
            </a:r>
          </a:p>
          <a:p>
            <a:pPr marL="342900" indent="-342900" algn="just">
              <a:spcAft>
                <a:spcPts val="1200"/>
              </a:spcAft>
              <a:buFont typeface="Arial" panose="020B0604020202020204" pitchFamily="34" charset="0"/>
              <a:buChar char="•"/>
            </a:pPr>
            <a:r>
              <a:rPr lang="es-ES" altLang="es-ES" sz="2200" b="1" dirty="0">
                <a:ea typeface="Verdana" panose="020B0604030504040204" pitchFamily="34" charset="0"/>
                <a:cs typeface="Arial" panose="020B0604020202020204" pitchFamily="34" charset="0"/>
              </a:rPr>
              <a:t>Activos poco realizables o de difícil reconversión: Activos altamente especializados con pequeño valor de liquidación.</a:t>
            </a:r>
          </a:p>
          <a:p>
            <a:pPr marL="342900" indent="-342900" algn="just">
              <a:spcAft>
                <a:spcPts val="1200"/>
              </a:spcAft>
              <a:buFont typeface="Arial" panose="020B0604020202020204" pitchFamily="34" charset="0"/>
              <a:buChar char="•"/>
            </a:pPr>
            <a:r>
              <a:rPr lang="es-ES" altLang="es-ES" sz="2200" b="1" dirty="0">
                <a:ea typeface="Verdana" panose="020B0604030504040204" pitchFamily="34" charset="0"/>
                <a:cs typeface="Arial" panose="020B0604020202020204" pitchFamily="34" charset="0"/>
              </a:rPr>
              <a:t>Compromisos contractuales a L/P con clientes: Por  lo que se debe permanecer más en el sector, manteniendo la capacidad para la fabricación y los costos de producción.</a:t>
            </a:r>
          </a:p>
          <a:p>
            <a:pPr marL="342900" indent="-342900" algn="just">
              <a:spcAft>
                <a:spcPts val="1200"/>
              </a:spcAft>
              <a:buFont typeface="Arial" panose="020B0604020202020204" pitchFamily="34" charset="0"/>
              <a:buChar char="•"/>
            </a:pPr>
            <a:r>
              <a:rPr lang="es-ES" altLang="es-ES" sz="2200" b="1" dirty="0">
                <a:ea typeface="Verdana" panose="020B0604030504040204" pitchFamily="34" charset="0"/>
                <a:cs typeface="Arial" panose="020B0604020202020204" pitchFamily="34" charset="0"/>
              </a:rPr>
              <a:t>Restricciones sociales y gubernamentales: La negativa del gobierno a decisiones de salida debido a la pérdida de puestos de trabajo.   </a:t>
            </a:r>
          </a:p>
        </p:txBody>
      </p:sp>
    </p:spTree>
    <p:extLst>
      <p:ext uri="{BB962C8B-B14F-4D97-AF65-F5344CB8AC3E}">
        <p14:creationId xmlns:p14="http://schemas.microsoft.com/office/powerpoint/2010/main" val="1861672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3" name="CuadroTexto 2"/>
          <p:cNvSpPr txBox="1"/>
          <p:nvPr/>
        </p:nvSpPr>
        <p:spPr bwMode="auto">
          <a:xfrm>
            <a:off x="144016" y="958076"/>
            <a:ext cx="889248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rtlCol="0">
            <a:spAutoFit/>
          </a:bodyPr>
          <a:lstStyle/>
          <a:p>
            <a:pPr marL="342900" indent="-342900" algn="just">
              <a:buFont typeface="Arial" panose="020B0604020202020204" pitchFamily="34" charset="0"/>
              <a:buChar char="•"/>
            </a:pPr>
            <a:r>
              <a:rPr lang="es-ES" sz="2800" b="1" dirty="0">
                <a:latin typeface="Verdana" panose="020B0604030504040204" pitchFamily="34" charset="0"/>
                <a:ea typeface="Verdana" panose="020B0604030504040204" pitchFamily="34" charset="0"/>
                <a:cs typeface="Verdana" panose="020B0604030504040204" pitchFamily="34" charset="0"/>
              </a:rPr>
              <a:t>Análisis estratégico de los negocios.</a:t>
            </a:r>
          </a:p>
          <a:p>
            <a:pPr marL="342900" indent="-342900" algn="just">
              <a:buFont typeface="Arial" panose="020B0604020202020204" pitchFamily="34" charset="0"/>
              <a:buChar char="•"/>
            </a:pPr>
            <a:r>
              <a:rPr lang="es-ES" sz="2800" b="1" dirty="0">
                <a:latin typeface="Verdana" panose="020B0604030504040204" pitchFamily="34" charset="0"/>
                <a:ea typeface="Verdana" panose="020B0604030504040204" pitchFamily="34" charset="0"/>
                <a:cs typeface="Verdana" panose="020B0604030504040204" pitchFamily="34" charset="0"/>
              </a:rPr>
              <a:t>Factores Claves de Éxito y Ventajas Competitivas.</a:t>
            </a:r>
          </a:p>
          <a:p>
            <a:pPr marL="342900" indent="-342900" algn="just">
              <a:buFont typeface="Arial" panose="020B0604020202020204" pitchFamily="34" charset="0"/>
              <a:buChar char="•"/>
            </a:pPr>
            <a:r>
              <a:rPr lang="es-ES" sz="2800" b="1" dirty="0">
                <a:latin typeface="Verdana" panose="020B0604030504040204" pitchFamily="34" charset="0"/>
                <a:ea typeface="Verdana" panose="020B0604030504040204" pitchFamily="34" charset="0"/>
                <a:cs typeface="Verdana" panose="020B0604030504040204" pitchFamily="34" charset="0"/>
              </a:rPr>
              <a:t>Estrategias de negocios.</a:t>
            </a:r>
          </a:p>
        </p:txBody>
      </p:sp>
      <p:sp>
        <p:nvSpPr>
          <p:cNvPr id="6" name="Rectángulo 5"/>
          <p:cNvSpPr/>
          <p:nvPr/>
        </p:nvSpPr>
        <p:spPr>
          <a:xfrm>
            <a:off x="320360" y="3060249"/>
            <a:ext cx="2523448" cy="584775"/>
          </a:xfrm>
          <a:prstGeom prst="rect">
            <a:avLst/>
          </a:prstGeom>
        </p:spPr>
        <p:txBody>
          <a:bodyPr wrap="none">
            <a:spAutoFit/>
          </a:bodyPr>
          <a:lstStyle/>
          <a:p>
            <a:pPr algn="ctr">
              <a:defRPr/>
            </a:pPr>
            <a:r>
              <a:rPr lang="en-US" sz="3200" b="1" dirty="0">
                <a:latin typeface="Verdana" panose="020B0604030504040204" pitchFamily="34" charset="0"/>
                <a:ea typeface="Verdana" panose="020B0604030504040204" pitchFamily="34" charset="0"/>
                <a:cs typeface="Verdana" panose="020B0604030504040204" pitchFamily="34" charset="0"/>
              </a:rPr>
              <a:t>OBJETIVO</a:t>
            </a:r>
            <a:endParaRPr lang="es-ES" sz="3200" b="1" dirty="0">
              <a:latin typeface="Verdana" panose="020B0604030504040204" pitchFamily="34" charset="0"/>
              <a:ea typeface="Verdana" panose="020B0604030504040204" pitchFamily="34" charset="0"/>
              <a:cs typeface="Verdana" panose="020B0604030504040204" pitchFamily="34" charset="0"/>
            </a:endParaRPr>
          </a:p>
        </p:txBody>
      </p:sp>
      <p:sp>
        <p:nvSpPr>
          <p:cNvPr id="7" name="Rectángulo 6"/>
          <p:cNvSpPr/>
          <p:nvPr/>
        </p:nvSpPr>
        <p:spPr>
          <a:xfrm>
            <a:off x="344060" y="188640"/>
            <a:ext cx="2789546" cy="707886"/>
          </a:xfrm>
          <a:prstGeom prst="rect">
            <a:avLst/>
          </a:prstGeom>
        </p:spPr>
        <p:txBody>
          <a:bodyPr wrap="none">
            <a:spAutoFit/>
          </a:bodyPr>
          <a:lstStyle/>
          <a:p>
            <a:pPr>
              <a:spcBef>
                <a:spcPct val="50000"/>
              </a:spcBef>
            </a:pPr>
            <a:r>
              <a:rPr lang="es-ES" sz="4000" b="1" dirty="0">
                <a:latin typeface="Verdana" panose="020B0604030504040204" pitchFamily="34" charset="0"/>
                <a:ea typeface="Verdana" panose="020B0604030504040204" pitchFamily="34" charset="0"/>
                <a:cs typeface="Verdana" panose="020B0604030504040204" pitchFamily="34" charset="0"/>
              </a:rPr>
              <a:t>Sumario:</a:t>
            </a:r>
          </a:p>
        </p:txBody>
      </p:sp>
      <p:sp>
        <p:nvSpPr>
          <p:cNvPr id="8" name="Rectángulo 7"/>
          <p:cNvSpPr/>
          <p:nvPr/>
        </p:nvSpPr>
        <p:spPr>
          <a:xfrm>
            <a:off x="251520" y="3789040"/>
            <a:ext cx="8645103" cy="2677656"/>
          </a:xfrm>
          <a:prstGeom prst="rect">
            <a:avLst/>
          </a:prstGeom>
        </p:spPr>
        <p:txBody>
          <a:bodyPr wrap="square">
            <a:spAutoFit/>
          </a:bodyPr>
          <a:lstStyle/>
          <a:p>
            <a:pPr algn="just">
              <a:tabLst>
                <a:tab pos="571500" algn="l"/>
              </a:tabLst>
            </a:pPr>
            <a:r>
              <a:rPr lang="es-CO" sz="2800" b="1" dirty="0">
                <a:latin typeface="Verdana" panose="020B0604030504040204" pitchFamily="34" charset="0"/>
                <a:ea typeface="Verdana" panose="020B0604030504040204" pitchFamily="34" charset="0"/>
                <a:cs typeface="Verdana" panose="020B0604030504040204" pitchFamily="34" charset="0"/>
              </a:rPr>
              <a:t>Identificar los elementos y herramientas utilizados en el análisis estratégico de una estrategia de negocio, identificando los FCE de un sector, para comprender las fuentes de las ventajas competitivas en el desarrollo de las opciones estratégicas. </a:t>
            </a:r>
            <a:endParaRPr lang="es-ES" sz="28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5141377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2"/>
          <p:cNvSpPr txBox="1">
            <a:spLocks noChangeArrowheads="1"/>
          </p:cNvSpPr>
          <p:nvPr/>
        </p:nvSpPr>
        <p:spPr bwMode="auto">
          <a:xfrm>
            <a:off x="0" y="1285875"/>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ES" altLang="es-ES" sz="2400" b="1">
                <a:solidFill>
                  <a:schemeClr val="tx2"/>
                </a:solidFill>
                <a:latin typeface="Calibri" panose="020F0502020204030204" pitchFamily="34" charset="0"/>
              </a:rPr>
              <a:t>BARRERAS DE ENTRADA AL SECTOR</a:t>
            </a:r>
            <a:endParaRPr lang="en-US" altLang="es-ES" sz="2400" b="1">
              <a:solidFill>
                <a:schemeClr val="tx2"/>
              </a:solidFill>
              <a:latin typeface="Calibri" panose="020F0502020204030204" pitchFamily="34" charset="0"/>
            </a:endParaRPr>
          </a:p>
        </p:txBody>
      </p:sp>
      <p:sp>
        <p:nvSpPr>
          <p:cNvPr id="62467" name="Text Box 3"/>
          <p:cNvSpPr txBox="1">
            <a:spLocks noChangeArrowheads="1"/>
          </p:cNvSpPr>
          <p:nvPr/>
        </p:nvSpPr>
        <p:spPr bwMode="auto">
          <a:xfrm>
            <a:off x="357188" y="1785938"/>
            <a:ext cx="91440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Tx/>
              <a:buChar char="•"/>
            </a:pPr>
            <a:r>
              <a:rPr lang="es-ES" altLang="es-ES" sz="2400" b="1" dirty="0">
                <a:latin typeface="Verdana" panose="020B0604030504040204" pitchFamily="34" charset="0"/>
                <a:ea typeface="Verdana" panose="020B0604030504040204" pitchFamily="34" charset="0"/>
                <a:cs typeface="Verdana" panose="020B0604030504040204" pitchFamily="34" charset="0"/>
              </a:rPr>
              <a:t>ECONOMÍAS DE ESCALA.</a:t>
            </a:r>
          </a:p>
          <a:p>
            <a:pPr eaLnBrk="1" hangingPunct="1">
              <a:buFontTx/>
              <a:buChar char="•"/>
            </a:pPr>
            <a:r>
              <a:rPr lang="es-ES" altLang="es-ES" sz="2400" b="1" dirty="0">
                <a:latin typeface="Verdana" panose="020B0604030504040204" pitchFamily="34" charset="0"/>
                <a:ea typeface="Verdana" panose="020B0604030504040204" pitchFamily="34" charset="0"/>
                <a:cs typeface="Verdana" panose="020B0604030504040204" pitchFamily="34" charset="0"/>
              </a:rPr>
              <a:t>PREFERENCIAS POR ALGUNOS PRODUCTOS (diferenciación)</a:t>
            </a:r>
          </a:p>
          <a:p>
            <a:pPr eaLnBrk="1" hangingPunct="1">
              <a:buFontTx/>
              <a:buChar char="•"/>
            </a:pPr>
            <a:r>
              <a:rPr lang="es-ES" altLang="es-ES" sz="2400" b="1" dirty="0">
                <a:latin typeface="Verdana" panose="020B0604030504040204" pitchFamily="34" charset="0"/>
                <a:ea typeface="Verdana" panose="020B0604030504040204" pitchFamily="34" charset="0"/>
                <a:cs typeface="Verdana" panose="020B0604030504040204" pitchFamily="34" charset="0"/>
              </a:rPr>
              <a:t>CANALES DE DISTRIBUCIÓN ESTABLECIDOS.</a:t>
            </a:r>
          </a:p>
          <a:p>
            <a:pPr eaLnBrk="1" hangingPunct="1">
              <a:buFontTx/>
              <a:buChar char="•"/>
            </a:pPr>
            <a:r>
              <a:rPr lang="es-ES" altLang="es-ES" sz="2400" b="1" dirty="0">
                <a:latin typeface="Verdana" panose="020B0604030504040204" pitchFamily="34" charset="0"/>
                <a:ea typeface="Verdana" panose="020B0604030504040204" pitchFamily="34" charset="0"/>
                <a:cs typeface="Verdana" panose="020B0604030504040204" pitchFamily="34" charset="0"/>
              </a:rPr>
              <a:t>EFECTO APRENDIZAJE Y EXPERIENCIA.</a:t>
            </a:r>
          </a:p>
          <a:p>
            <a:pPr eaLnBrk="1" hangingPunct="1">
              <a:buFontTx/>
              <a:buChar char="•"/>
            </a:pPr>
            <a:endParaRPr lang="en-US" altLang="es-ES" sz="2400" b="1" dirty="0">
              <a:latin typeface="Verdana" panose="020B0604030504040204" pitchFamily="34" charset="0"/>
              <a:ea typeface="Verdana" panose="020B0604030504040204" pitchFamily="34" charset="0"/>
              <a:cs typeface="Verdana" panose="020B0604030504040204" pitchFamily="34" charset="0"/>
            </a:endParaRPr>
          </a:p>
        </p:txBody>
      </p:sp>
      <p:sp>
        <p:nvSpPr>
          <p:cNvPr id="62468" name="Text Box 4"/>
          <p:cNvSpPr txBox="1">
            <a:spLocks noChangeArrowheads="1"/>
          </p:cNvSpPr>
          <p:nvPr/>
        </p:nvSpPr>
        <p:spPr bwMode="auto">
          <a:xfrm>
            <a:off x="0" y="371475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ES" altLang="es-ES" sz="2400" b="1" dirty="0">
                <a:solidFill>
                  <a:schemeClr val="tx2"/>
                </a:solidFill>
                <a:latin typeface="Calibri" panose="020F0502020204030204" pitchFamily="34" charset="0"/>
              </a:rPr>
              <a:t>BARRERAS DE SALIDA AL SECTOR</a:t>
            </a:r>
            <a:endParaRPr lang="en-US" altLang="es-ES" sz="2400" b="1" dirty="0">
              <a:solidFill>
                <a:schemeClr val="tx2"/>
              </a:solidFill>
              <a:latin typeface="Calibri" panose="020F0502020204030204" pitchFamily="34" charset="0"/>
            </a:endParaRPr>
          </a:p>
        </p:txBody>
      </p:sp>
      <p:sp>
        <p:nvSpPr>
          <p:cNvPr id="62469" name="Text Box 5"/>
          <p:cNvSpPr txBox="1">
            <a:spLocks noChangeArrowheads="1"/>
          </p:cNvSpPr>
          <p:nvPr/>
        </p:nvSpPr>
        <p:spPr bwMode="auto">
          <a:xfrm>
            <a:off x="285750" y="4214813"/>
            <a:ext cx="9144000"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Tx/>
              <a:buChar char="•"/>
            </a:pPr>
            <a:r>
              <a:rPr lang="es-ES" altLang="es-ES" sz="2400" b="1" dirty="0">
                <a:latin typeface="Verdana" panose="020B0604030504040204" pitchFamily="34" charset="0"/>
                <a:ea typeface="Verdana" panose="020B0604030504040204" pitchFamily="34" charset="0"/>
                <a:cs typeface="Verdana" panose="020B0604030504040204" pitchFamily="34" charset="0"/>
              </a:rPr>
              <a:t>ACTIVOS FIJOS ESPECIALIZADOS Y LARGA VIDA.</a:t>
            </a:r>
          </a:p>
          <a:p>
            <a:pPr eaLnBrk="1" hangingPunct="1">
              <a:buFontTx/>
              <a:buChar char="•"/>
            </a:pPr>
            <a:r>
              <a:rPr lang="es-ES" altLang="es-ES" sz="2400" b="1" dirty="0">
                <a:latin typeface="Verdana" panose="020B0604030504040204" pitchFamily="34" charset="0"/>
                <a:ea typeface="Verdana" panose="020B0604030504040204" pitchFamily="34" charset="0"/>
                <a:cs typeface="Verdana" panose="020B0604030504040204" pitchFamily="34" charset="0"/>
              </a:rPr>
              <a:t>COSTOS FIJOS DE SALIDA ELEVADOS.</a:t>
            </a:r>
          </a:p>
          <a:p>
            <a:pPr eaLnBrk="1" hangingPunct="1">
              <a:buFontTx/>
              <a:buChar char="•"/>
            </a:pPr>
            <a:r>
              <a:rPr lang="es-ES" altLang="es-ES" sz="2400" b="1" dirty="0">
                <a:latin typeface="Verdana" panose="020B0604030504040204" pitchFamily="34" charset="0"/>
                <a:ea typeface="Verdana" panose="020B0604030504040204" pitchFamily="34" charset="0"/>
                <a:cs typeface="Verdana" panose="020B0604030504040204" pitchFamily="34" charset="0"/>
              </a:rPr>
              <a:t>BARRERAS  LEGALES.</a:t>
            </a:r>
          </a:p>
          <a:p>
            <a:pPr eaLnBrk="1" hangingPunct="1">
              <a:buFontTx/>
              <a:buChar char="•"/>
            </a:pPr>
            <a:r>
              <a:rPr lang="es-ES" altLang="es-ES" sz="2400" b="1" dirty="0">
                <a:latin typeface="Verdana" panose="020B0604030504040204" pitchFamily="34" charset="0"/>
                <a:ea typeface="Verdana" panose="020B0604030504040204" pitchFamily="34" charset="0"/>
                <a:cs typeface="Verdana" panose="020B0604030504040204" pitchFamily="34" charset="0"/>
              </a:rPr>
              <a:t>BARRERAS  PSICOLÓGICAS.</a:t>
            </a:r>
          </a:p>
          <a:p>
            <a:pPr eaLnBrk="1" hangingPunct="1">
              <a:buFontTx/>
              <a:buChar char="•"/>
            </a:pPr>
            <a:r>
              <a:rPr lang="es-ES" altLang="es-ES" sz="2400" b="1" dirty="0">
                <a:latin typeface="Verdana" panose="020B0604030504040204" pitchFamily="34" charset="0"/>
                <a:ea typeface="Verdana" panose="020B0604030504040204" pitchFamily="34" charset="0"/>
                <a:cs typeface="Verdana" panose="020B0604030504040204" pitchFamily="34" charset="0"/>
              </a:rPr>
              <a:t>MOVILIDAD. </a:t>
            </a:r>
            <a:endParaRPr lang="en-US" altLang="es-ES" sz="2400" b="1" dirty="0">
              <a:latin typeface="Verdana" panose="020B0604030504040204" pitchFamily="34" charset="0"/>
              <a:ea typeface="Verdana" panose="020B0604030504040204" pitchFamily="34" charset="0"/>
              <a:cs typeface="Verdana" panose="020B0604030504040204" pitchFamily="34" charset="0"/>
            </a:endParaRPr>
          </a:p>
        </p:txBody>
      </p:sp>
      <p:sp>
        <p:nvSpPr>
          <p:cNvPr id="7" name="Text Box 2052"/>
          <p:cNvSpPr txBox="1">
            <a:spLocks noChangeArrowheads="1"/>
          </p:cNvSpPr>
          <p:nvPr/>
        </p:nvSpPr>
        <p:spPr bwMode="auto">
          <a:xfrm>
            <a:off x="0" y="285750"/>
            <a:ext cx="8858250" cy="519113"/>
          </a:xfrm>
          <a:prstGeom prst="rect">
            <a:avLst/>
          </a:prstGeom>
          <a:solidFill>
            <a:schemeClr val="accent3">
              <a:lumMod val="60000"/>
              <a:lumOff val="40000"/>
            </a:schemeClr>
          </a:solidFill>
          <a:ln w="12700">
            <a:noFill/>
            <a:miter lim="800000"/>
            <a:headEnd/>
            <a:tailEnd/>
          </a:ln>
          <a:effectLst/>
        </p:spPr>
        <p:txBody>
          <a:bodyPr/>
          <a:lstStyle/>
          <a:p>
            <a:pPr algn="ctr" fontAlgn="auto">
              <a:spcBef>
                <a:spcPts val="0"/>
              </a:spcBef>
              <a:spcAft>
                <a:spcPts val="0"/>
              </a:spcAft>
              <a:defRPr/>
            </a:pPr>
            <a:r>
              <a:rPr lang="es-ES_tradnl" sz="3200" b="1" dirty="0">
                <a:solidFill>
                  <a:schemeClr val="accent3">
                    <a:lumMod val="50000"/>
                  </a:schemeClr>
                </a:solidFill>
                <a:latin typeface="+mn-lt"/>
              </a:rPr>
              <a:t>ANALISIS EXTERNO</a:t>
            </a:r>
          </a:p>
        </p:txBody>
      </p:sp>
      <p:sp>
        <p:nvSpPr>
          <p:cNvPr id="4" name="Rectángulo 3"/>
          <p:cNvSpPr/>
          <p:nvPr/>
        </p:nvSpPr>
        <p:spPr>
          <a:xfrm>
            <a:off x="357188" y="873279"/>
            <a:ext cx="4378122" cy="461665"/>
          </a:xfrm>
          <a:prstGeom prst="rect">
            <a:avLst/>
          </a:prstGeom>
        </p:spPr>
        <p:txBody>
          <a:bodyPr wrap="none">
            <a:spAutoFit/>
          </a:bodyPr>
          <a:lstStyle/>
          <a:p>
            <a:pPr>
              <a:defRPr/>
            </a:pPr>
            <a:r>
              <a:rPr lang="es-MX" sz="2400" b="1" dirty="0">
                <a:solidFill>
                  <a:schemeClr val="tx2"/>
                </a:solidFill>
                <a:latin typeface="Verdana" panose="020B0604030504040204" pitchFamily="34" charset="0"/>
                <a:ea typeface="Verdana" panose="020B0604030504040204" pitchFamily="34" charset="0"/>
                <a:cs typeface="Verdana" panose="020B0604030504040204" pitchFamily="34" charset="0"/>
              </a:rPr>
              <a:t>Las 5 Fuerzas de Porter.</a:t>
            </a:r>
            <a:endParaRPr lang="es-ES" sz="2400" b="1" dirty="0">
              <a:solidFill>
                <a:schemeClr val="tx2"/>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9885538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052"/>
          <p:cNvSpPr txBox="1">
            <a:spLocks noChangeArrowheads="1"/>
          </p:cNvSpPr>
          <p:nvPr/>
        </p:nvSpPr>
        <p:spPr bwMode="auto">
          <a:xfrm>
            <a:off x="0" y="285750"/>
            <a:ext cx="8858250" cy="519113"/>
          </a:xfrm>
          <a:prstGeom prst="rect">
            <a:avLst/>
          </a:prstGeom>
          <a:solidFill>
            <a:schemeClr val="accent3">
              <a:lumMod val="60000"/>
              <a:lumOff val="40000"/>
            </a:schemeClr>
          </a:solidFill>
          <a:ln w="12700">
            <a:noFill/>
            <a:miter lim="800000"/>
            <a:headEnd/>
            <a:tailEnd/>
          </a:ln>
          <a:effectLst/>
        </p:spPr>
        <p:txBody>
          <a:bodyPr/>
          <a:lstStyle/>
          <a:p>
            <a:pPr algn="ctr" fontAlgn="auto">
              <a:spcBef>
                <a:spcPts val="0"/>
              </a:spcBef>
              <a:spcAft>
                <a:spcPts val="0"/>
              </a:spcAft>
              <a:defRPr/>
            </a:pPr>
            <a:r>
              <a:rPr lang="es-ES_tradnl" sz="3200" b="1" dirty="0">
                <a:solidFill>
                  <a:schemeClr val="accent3">
                    <a:lumMod val="50000"/>
                  </a:schemeClr>
                </a:solidFill>
                <a:latin typeface="+mn-lt"/>
              </a:rPr>
              <a:t>ANALISIS EXTERNO</a:t>
            </a:r>
          </a:p>
        </p:txBody>
      </p:sp>
      <p:sp>
        <p:nvSpPr>
          <p:cNvPr id="3" name="Text Box 2"/>
          <p:cNvSpPr txBox="1">
            <a:spLocks noChangeArrowheads="1"/>
          </p:cNvSpPr>
          <p:nvPr/>
        </p:nvSpPr>
        <p:spPr bwMode="auto">
          <a:xfrm>
            <a:off x="357188" y="764704"/>
            <a:ext cx="8001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ES" altLang="es-ES" sz="2800" b="1" dirty="0">
                <a:solidFill>
                  <a:schemeClr val="tx2"/>
                </a:solidFill>
                <a:latin typeface="Verdana" panose="020B0604030504040204" pitchFamily="34" charset="0"/>
                <a:ea typeface="Verdana" panose="020B0604030504040204" pitchFamily="34" charset="0"/>
                <a:cs typeface="Verdana" panose="020B0604030504040204" pitchFamily="34" charset="0"/>
              </a:rPr>
              <a:t>ESTUDIO DEL MERCADO</a:t>
            </a:r>
            <a:endParaRPr lang="en-US" altLang="es-ES" sz="2800" b="1" dirty="0">
              <a:solidFill>
                <a:schemeClr val="tx2"/>
              </a:solidFill>
              <a:latin typeface="Verdana" panose="020B0604030504040204" pitchFamily="34" charset="0"/>
              <a:ea typeface="Verdana" panose="020B0604030504040204" pitchFamily="34" charset="0"/>
              <a:cs typeface="Verdana" panose="020B0604030504040204" pitchFamily="34" charset="0"/>
            </a:endParaRPr>
          </a:p>
        </p:txBody>
      </p:sp>
      <p:sp>
        <p:nvSpPr>
          <p:cNvPr id="4" name="Rectángulo 3"/>
          <p:cNvSpPr/>
          <p:nvPr/>
        </p:nvSpPr>
        <p:spPr>
          <a:xfrm>
            <a:off x="357188" y="1426706"/>
            <a:ext cx="8501062" cy="5170646"/>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just">
              <a:spcAft>
                <a:spcPts val="0"/>
              </a:spcAft>
            </a:pPr>
            <a:r>
              <a:rPr lang="es-ES" sz="2200" b="1" dirty="0">
                <a:latin typeface="Arial" panose="020B0604020202020204" pitchFamily="34" charset="0"/>
                <a:ea typeface="Times New Roman" panose="02020603050405020304" pitchFamily="18" charset="0"/>
              </a:rPr>
              <a:t>Este es un análisis que no puede faltar, ya que </a:t>
            </a:r>
            <a:r>
              <a:rPr lang="es-ES" sz="2200" b="1" dirty="0">
                <a:solidFill>
                  <a:srgbClr val="FF0000"/>
                </a:solidFill>
                <a:latin typeface="Arial" panose="020B0604020202020204" pitchFamily="34" charset="0"/>
                <a:ea typeface="Times New Roman" panose="02020603050405020304" pitchFamily="18" charset="0"/>
              </a:rPr>
              <a:t>en el mercado se gana o se pierde la batalla competitiva.</a:t>
            </a:r>
          </a:p>
          <a:p>
            <a:pPr algn="just">
              <a:spcAft>
                <a:spcPts val="0"/>
              </a:spcAft>
            </a:pPr>
            <a:r>
              <a:rPr lang="es-ES" sz="2200" b="1" dirty="0">
                <a:latin typeface="Arial" panose="020B0604020202020204" pitchFamily="34" charset="0"/>
                <a:ea typeface="Times New Roman" panose="02020603050405020304" pitchFamily="18" charset="0"/>
              </a:rPr>
              <a:t>Existen elementos de vital importancia a la hora de determinar si un mercado es atractivo:</a:t>
            </a:r>
          </a:p>
          <a:p>
            <a:pPr algn="just">
              <a:spcAft>
                <a:spcPts val="0"/>
              </a:spcAft>
            </a:pPr>
            <a:r>
              <a:rPr lang="es-ES" sz="2200" b="1" dirty="0">
                <a:latin typeface="Arial" panose="020B0604020202020204" pitchFamily="34" charset="0"/>
                <a:ea typeface="Times New Roman" panose="02020603050405020304" pitchFamily="18" charset="0"/>
              </a:rPr>
              <a:t>1. El tamaño, el cual puede medirse en cantidad de consumidores o volumen de consumo.</a:t>
            </a:r>
          </a:p>
          <a:p>
            <a:pPr algn="just">
              <a:spcAft>
                <a:spcPts val="0"/>
              </a:spcAft>
            </a:pPr>
            <a:r>
              <a:rPr lang="es-ES" sz="2200" b="1" dirty="0">
                <a:latin typeface="Arial" panose="020B0604020202020204" pitchFamily="34" charset="0"/>
                <a:ea typeface="Times New Roman" panose="02020603050405020304" pitchFamily="18" charset="0"/>
              </a:rPr>
              <a:t>2. El grado de madurez del mercado. Asociada al ciclo de vida de los productos. </a:t>
            </a:r>
          </a:p>
          <a:p>
            <a:pPr algn="just">
              <a:spcAft>
                <a:spcPts val="0"/>
              </a:spcAft>
            </a:pPr>
            <a:r>
              <a:rPr lang="es-ES" sz="2200" b="1" dirty="0">
                <a:latin typeface="Arial" panose="020B0604020202020204" pitchFamily="34" charset="0"/>
                <a:ea typeface="Times New Roman" panose="02020603050405020304" pitchFamily="18" charset="0"/>
                <a:cs typeface="Arial" panose="020B0604020202020204" pitchFamily="34" charset="0"/>
              </a:rPr>
              <a:t>3. Estructura del consumo y segmentos.</a:t>
            </a:r>
          </a:p>
          <a:p>
            <a:pPr algn="just">
              <a:spcAft>
                <a:spcPts val="0"/>
              </a:spcAft>
            </a:pPr>
            <a:r>
              <a:rPr lang="es-ES" sz="2200" b="1" dirty="0">
                <a:latin typeface="Arial" panose="020B0604020202020204" pitchFamily="34" charset="0"/>
                <a:ea typeface="Times New Roman" panose="02020603050405020304" pitchFamily="18" charset="0"/>
                <a:cs typeface="Arial" panose="020B0604020202020204" pitchFamily="34" charset="0"/>
              </a:rPr>
              <a:t>4.Productos sustitutos.</a:t>
            </a:r>
          </a:p>
          <a:p>
            <a:pPr algn="just">
              <a:spcAft>
                <a:spcPts val="0"/>
              </a:spcAft>
            </a:pPr>
            <a:r>
              <a:rPr lang="es-ES" sz="2200" b="1" dirty="0">
                <a:latin typeface="Arial" panose="020B0604020202020204" pitchFamily="34" charset="0"/>
                <a:ea typeface="Times New Roman" panose="02020603050405020304" pitchFamily="18" charset="0"/>
                <a:cs typeface="Arial" panose="020B0604020202020204" pitchFamily="34" charset="0"/>
              </a:rPr>
              <a:t>5. Innovaciones recientes que afectan el producto.</a:t>
            </a:r>
          </a:p>
          <a:p>
            <a:pPr algn="just">
              <a:spcAft>
                <a:spcPts val="0"/>
              </a:spcAft>
            </a:pPr>
            <a:r>
              <a:rPr lang="es-ES" sz="2200" b="1" dirty="0">
                <a:latin typeface="Arial" panose="020B0604020202020204" pitchFamily="34" charset="0"/>
                <a:ea typeface="Times New Roman" panose="02020603050405020304" pitchFamily="18" charset="0"/>
                <a:cs typeface="Arial" panose="020B0604020202020204" pitchFamily="34" charset="0"/>
              </a:rPr>
              <a:t>6. Evolución de los precios.</a:t>
            </a:r>
          </a:p>
          <a:p>
            <a:pPr algn="just">
              <a:spcAft>
                <a:spcPts val="0"/>
              </a:spcAft>
            </a:pPr>
            <a:r>
              <a:rPr lang="es-ES" sz="2200" b="1" dirty="0">
                <a:latin typeface="Arial" panose="020B0604020202020204" pitchFamily="34" charset="0"/>
                <a:ea typeface="Times New Roman" panose="02020603050405020304" pitchFamily="18" charset="0"/>
                <a:cs typeface="Arial" panose="020B0604020202020204" pitchFamily="34" charset="0"/>
              </a:rPr>
              <a:t>7. Preferencia de los clientes y sus tendencias.</a:t>
            </a:r>
          </a:p>
          <a:p>
            <a:pPr algn="just">
              <a:spcAft>
                <a:spcPts val="0"/>
              </a:spcAft>
            </a:pPr>
            <a:r>
              <a:rPr lang="es-ES" sz="2200" b="1" dirty="0">
                <a:latin typeface="Arial" panose="020B0604020202020204" pitchFamily="34" charset="0"/>
                <a:ea typeface="Times New Roman" panose="02020603050405020304" pitchFamily="18" charset="0"/>
                <a:cs typeface="Arial" panose="020B0604020202020204" pitchFamily="34" charset="0"/>
              </a:rPr>
              <a:t>8. Tendencias demográficas.</a:t>
            </a:r>
          </a:p>
          <a:p>
            <a:pPr algn="just">
              <a:spcAft>
                <a:spcPts val="0"/>
              </a:spcAft>
            </a:pPr>
            <a:r>
              <a:rPr lang="es-ES" sz="2200" b="1" dirty="0">
                <a:latin typeface="Arial" panose="020B0604020202020204" pitchFamily="34" charset="0"/>
                <a:ea typeface="Times New Roman" panose="02020603050405020304" pitchFamily="18" charset="0"/>
                <a:cs typeface="Arial" panose="020B0604020202020204" pitchFamily="34" charset="0"/>
              </a:rPr>
              <a:t>9. Tendencias de la oferta y la demanda.</a:t>
            </a:r>
          </a:p>
        </p:txBody>
      </p:sp>
    </p:spTree>
    <p:extLst>
      <p:ext uri="{BB962C8B-B14F-4D97-AF65-F5344CB8AC3E}">
        <p14:creationId xmlns:p14="http://schemas.microsoft.com/office/powerpoint/2010/main" val="6881338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 Box 2"/>
          <p:cNvSpPr txBox="1">
            <a:spLocks noChangeArrowheads="1"/>
          </p:cNvSpPr>
          <p:nvPr/>
        </p:nvSpPr>
        <p:spPr bwMode="auto">
          <a:xfrm>
            <a:off x="285750" y="1500188"/>
            <a:ext cx="828675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ES_tradnl" altLang="es-ES" sz="2800" b="1">
                <a:solidFill>
                  <a:schemeClr val="tx2"/>
                </a:solidFill>
                <a:latin typeface="Arial Black" panose="020B0A04020102020204" pitchFamily="34" charset="0"/>
              </a:rPr>
              <a:t>LAS MATRICES</a:t>
            </a:r>
          </a:p>
          <a:p>
            <a:pPr algn="ctr" eaLnBrk="1" hangingPunct="1">
              <a:spcBef>
                <a:spcPct val="50000"/>
              </a:spcBef>
            </a:pPr>
            <a:r>
              <a:rPr lang="es-ES_tradnl" altLang="es-ES" sz="2800" b="1">
                <a:solidFill>
                  <a:schemeClr val="tx2"/>
                </a:solidFill>
                <a:latin typeface="Arial Black" panose="020B0A04020102020204" pitchFamily="34" charset="0"/>
              </a:rPr>
              <a:t>(de negocios, de actividades o modelos de carteras)</a:t>
            </a:r>
          </a:p>
        </p:txBody>
      </p:sp>
      <p:grpSp>
        <p:nvGrpSpPr>
          <p:cNvPr id="64515" name="Group 9"/>
          <p:cNvGrpSpPr>
            <a:grpSpLocks/>
          </p:cNvGrpSpPr>
          <p:nvPr/>
        </p:nvGrpSpPr>
        <p:grpSpPr bwMode="auto">
          <a:xfrm>
            <a:off x="304800" y="4500563"/>
            <a:ext cx="8839200" cy="609600"/>
            <a:chOff x="192" y="3744"/>
            <a:chExt cx="5568" cy="384"/>
          </a:xfrm>
        </p:grpSpPr>
        <p:sp>
          <p:nvSpPr>
            <p:cNvPr id="64522" name="Line 10"/>
            <p:cNvSpPr>
              <a:spLocks noChangeShapeType="1"/>
            </p:cNvSpPr>
            <p:nvPr/>
          </p:nvSpPr>
          <p:spPr bwMode="auto">
            <a:xfrm>
              <a:off x="192" y="3744"/>
              <a:ext cx="5328" cy="0"/>
            </a:xfrm>
            <a:prstGeom prst="line">
              <a:avLst/>
            </a:prstGeom>
            <a:noFill/>
            <a:ln w="381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s-ES"/>
            </a:p>
          </p:txBody>
        </p:sp>
        <p:sp>
          <p:nvSpPr>
            <p:cNvPr id="64523" name="Text Box 11"/>
            <p:cNvSpPr txBox="1">
              <a:spLocks noChangeArrowheads="1"/>
            </p:cNvSpPr>
            <p:nvPr/>
          </p:nvSpPr>
          <p:spPr bwMode="auto">
            <a:xfrm>
              <a:off x="240" y="3840"/>
              <a:ext cx="26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s-ES_tradnl" altLang="es-ES" sz="2400" b="1">
                  <a:solidFill>
                    <a:schemeClr val="tx2"/>
                  </a:solidFill>
                  <a:latin typeface="Calibri" panose="020F0502020204030204" pitchFamily="34" charset="0"/>
                </a:rPr>
                <a:t>Exhaustividad</a:t>
              </a:r>
            </a:p>
          </p:txBody>
        </p:sp>
        <p:sp>
          <p:nvSpPr>
            <p:cNvPr id="64524" name="Text Box 12"/>
            <p:cNvSpPr txBox="1">
              <a:spLocks noChangeArrowheads="1"/>
            </p:cNvSpPr>
            <p:nvPr/>
          </p:nvSpPr>
          <p:spPr bwMode="auto">
            <a:xfrm>
              <a:off x="3840" y="3840"/>
              <a:ext cx="192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s-ES_tradnl" altLang="es-ES" sz="2400" b="1">
                  <a:solidFill>
                    <a:schemeClr val="tx2"/>
                  </a:solidFill>
                  <a:latin typeface="Calibri" panose="020F0502020204030204" pitchFamily="34" charset="0"/>
                </a:rPr>
                <a:t>Instrumentalidad</a:t>
              </a:r>
            </a:p>
          </p:txBody>
        </p:sp>
      </p:grpSp>
      <p:sp>
        <p:nvSpPr>
          <p:cNvPr id="64516" name="Text Box 15"/>
          <p:cNvSpPr txBox="1">
            <a:spLocks noChangeArrowheads="1"/>
          </p:cNvSpPr>
          <p:nvPr/>
        </p:nvSpPr>
        <p:spPr bwMode="auto">
          <a:xfrm rot="-2855235">
            <a:off x="404813" y="5329238"/>
            <a:ext cx="2057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s-ES_tradnl" altLang="es-ES" sz="2400" b="1">
                <a:solidFill>
                  <a:schemeClr val="tx2"/>
                </a:solidFill>
                <a:latin typeface="Calibri" panose="020F0502020204030204" pitchFamily="34" charset="0"/>
              </a:rPr>
              <a:t>DAFO</a:t>
            </a:r>
          </a:p>
        </p:txBody>
      </p:sp>
      <p:sp>
        <p:nvSpPr>
          <p:cNvPr id="64517" name="Text Box 18"/>
          <p:cNvSpPr txBox="1">
            <a:spLocks noChangeArrowheads="1"/>
          </p:cNvSpPr>
          <p:nvPr/>
        </p:nvSpPr>
        <p:spPr bwMode="auto">
          <a:xfrm rot="-2855235">
            <a:off x="3190875" y="5400675"/>
            <a:ext cx="2057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s-ES_tradnl" altLang="es-ES" sz="2400" b="1">
                <a:solidFill>
                  <a:schemeClr val="tx2"/>
                </a:solidFill>
                <a:latin typeface="Calibri" panose="020F0502020204030204" pitchFamily="34" charset="0"/>
              </a:rPr>
              <a:t>MCKINSEY</a:t>
            </a:r>
          </a:p>
        </p:txBody>
      </p:sp>
      <p:sp>
        <p:nvSpPr>
          <p:cNvPr id="64518" name="Text Box 21"/>
          <p:cNvSpPr txBox="1">
            <a:spLocks noChangeArrowheads="1"/>
          </p:cNvSpPr>
          <p:nvPr/>
        </p:nvSpPr>
        <p:spPr bwMode="auto">
          <a:xfrm rot="-2855235">
            <a:off x="1690688" y="5329238"/>
            <a:ext cx="2057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s-ES_tradnl" altLang="es-ES" sz="2400" b="1">
                <a:solidFill>
                  <a:schemeClr val="tx2"/>
                </a:solidFill>
                <a:latin typeface="Calibri" panose="020F0502020204030204" pitchFamily="34" charset="0"/>
              </a:rPr>
              <a:t>PORTER</a:t>
            </a:r>
          </a:p>
        </p:txBody>
      </p:sp>
      <p:sp>
        <p:nvSpPr>
          <p:cNvPr id="64519" name="Text Box 24"/>
          <p:cNvSpPr txBox="1">
            <a:spLocks noChangeArrowheads="1"/>
          </p:cNvSpPr>
          <p:nvPr/>
        </p:nvSpPr>
        <p:spPr bwMode="auto">
          <a:xfrm rot="-2855235">
            <a:off x="5267326" y="5037137"/>
            <a:ext cx="20431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s-ES_tradnl" altLang="es-ES" sz="2400" b="1">
                <a:solidFill>
                  <a:schemeClr val="tx2"/>
                </a:solidFill>
                <a:latin typeface="Calibri" panose="020F0502020204030204" pitchFamily="34" charset="0"/>
              </a:rPr>
              <a:t>ADL</a:t>
            </a:r>
          </a:p>
        </p:txBody>
      </p:sp>
      <p:sp>
        <p:nvSpPr>
          <p:cNvPr id="64520" name="Text Box 27"/>
          <p:cNvSpPr txBox="1">
            <a:spLocks noChangeArrowheads="1"/>
          </p:cNvSpPr>
          <p:nvPr/>
        </p:nvSpPr>
        <p:spPr bwMode="auto">
          <a:xfrm rot="-2855235">
            <a:off x="6834188" y="5186363"/>
            <a:ext cx="2057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s-ES_tradnl" altLang="es-ES" sz="2400" b="1">
                <a:solidFill>
                  <a:schemeClr val="tx2"/>
                </a:solidFill>
                <a:latin typeface="Calibri" panose="020F0502020204030204" pitchFamily="34" charset="0"/>
              </a:rPr>
              <a:t>BCG</a:t>
            </a:r>
          </a:p>
        </p:txBody>
      </p:sp>
      <p:sp>
        <p:nvSpPr>
          <p:cNvPr id="28" name="Text Box 2052"/>
          <p:cNvSpPr txBox="1">
            <a:spLocks noChangeArrowheads="1"/>
          </p:cNvSpPr>
          <p:nvPr/>
        </p:nvSpPr>
        <p:spPr bwMode="auto">
          <a:xfrm>
            <a:off x="0" y="285750"/>
            <a:ext cx="9286875" cy="519113"/>
          </a:xfrm>
          <a:prstGeom prst="rect">
            <a:avLst/>
          </a:prstGeom>
          <a:solidFill>
            <a:schemeClr val="accent3">
              <a:lumMod val="60000"/>
              <a:lumOff val="40000"/>
            </a:schemeClr>
          </a:solidFill>
          <a:ln w="12700">
            <a:noFill/>
            <a:miter lim="800000"/>
            <a:headEnd/>
            <a:tailEnd/>
          </a:ln>
          <a:effectLst/>
        </p:spPr>
        <p:txBody>
          <a:bodyPr/>
          <a:lstStyle/>
          <a:p>
            <a:pPr fontAlgn="auto">
              <a:spcBef>
                <a:spcPts val="0"/>
              </a:spcBef>
              <a:spcAft>
                <a:spcPts val="0"/>
              </a:spcAft>
              <a:defRPr/>
            </a:pPr>
            <a:r>
              <a:rPr lang="es-ES_tradnl" sz="3200" b="1" dirty="0">
                <a:solidFill>
                  <a:schemeClr val="accent3">
                    <a:lumMod val="50000"/>
                  </a:schemeClr>
                </a:solidFill>
                <a:latin typeface="+mn-lt"/>
              </a:rPr>
              <a:t>ANALISIS ESTRATÉGICO. LAS MATRICES DE NEGOCIOS.</a:t>
            </a:r>
          </a:p>
        </p:txBody>
      </p:sp>
    </p:spTree>
    <p:extLst>
      <p:ext uri="{BB962C8B-B14F-4D97-AF65-F5344CB8AC3E}">
        <p14:creationId xmlns:p14="http://schemas.microsoft.com/office/powerpoint/2010/main" val="32212950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7"/>
          <p:cNvSpPr txBox="1">
            <a:spLocks noChangeArrowheads="1"/>
          </p:cNvSpPr>
          <p:nvPr/>
        </p:nvSpPr>
        <p:spPr bwMode="auto">
          <a:xfrm>
            <a:off x="285750" y="1571625"/>
            <a:ext cx="8572500" cy="5016500"/>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lgn="just">
              <a:buFont typeface="Arial" charset="0"/>
              <a:buChar char="•"/>
              <a:defRPr/>
            </a:pPr>
            <a:r>
              <a:rPr lang="es-ES" sz="3200" dirty="0">
                <a:latin typeface="+mn-lt"/>
              </a:rPr>
              <a:t>Constituyen un desarrollo del pensamiento estratégico al aumentar la calidad de las estrategias.</a:t>
            </a:r>
          </a:p>
          <a:p>
            <a:pPr algn="just">
              <a:buFont typeface="Arial" charset="0"/>
              <a:buChar char="•"/>
              <a:defRPr/>
            </a:pPr>
            <a:r>
              <a:rPr lang="es-ES" sz="3200" dirty="0">
                <a:latin typeface="+mn-lt"/>
              </a:rPr>
              <a:t>Son relativamente sencillas y proporcionan un lenguaje común.</a:t>
            </a:r>
          </a:p>
          <a:p>
            <a:pPr algn="just">
              <a:buFont typeface="Arial" charset="0"/>
              <a:buChar char="•"/>
              <a:defRPr/>
            </a:pPr>
            <a:r>
              <a:rPr lang="es-ES" sz="3200" dirty="0">
                <a:latin typeface="+mn-lt"/>
              </a:rPr>
              <a:t>Ayudan al análisis y la reflexión estratégica.</a:t>
            </a:r>
          </a:p>
          <a:p>
            <a:pPr algn="just">
              <a:buFont typeface="Arial" charset="0"/>
              <a:buChar char="•"/>
              <a:defRPr/>
            </a:pPr>
            <a:r>
              <a:rPr lang="es-ES" sz="3200" dirty="0">
                <a:latin typeface="+mn-lt"/>
              </a:rPr>
              <a:t>Son fuente de información y como métodos formalizados contribuyen tanto al diagnóstico como a la formulación estratégica.</a:t>
            </a:r>
          </a:p>
          <a:p>
            <a:pPr algn="just">
              <a:defRPr/>
            </a:pPr>
            <a:r>
              <a:rPr lang="es-ES" sz="3200" dirty="0">
                <a:latin typeface="+mn-lt"/>
              </a:rPr>
              <a:t> </a:t>
            </a:r>
          </a:p>
        </p:txBody>
      </p:sp>
      <p:sp>
        <p:nvSpPr>
          <p:cNvPr id="15" name="Text Box 2052"/>
          <p:cNvSpPr txBox="1">
            <a:spLocks noChangeArrowheads="1"/>
          </p:cNvSpPr>
          <p:nvPr/>
        </p:nvSpPr>
        <p:spPr bwMode="auto">
          <a:xfrm>
            <a:off x="0" y="285750"/>
            <a:ext cx="9286875" cy="519113"/>
          </a:xfrm>
          <a:prstGeom prst="rect">
            <a:avLst/>
          </a:prstGeom>
          <a:solidFill>
            <a:schemeClr val="accent3">
              <a:lumMod val="60000"/>
              <a:lumOff val="40000"/>
            </a:schemeClr>
          </a:solidFill>
          <a:ln w="12700">
            <a:noFill/>
            <a:miter lim="800000"/>
            <a:headEnd/>
            <a:tailEnd/>
          </a:ln>
          <a:effectLst/>
        </p:spPr>
        <p:txBody>
          <a:bodyPr/>
          <a:lstStyle/>
          <a:p>
            <a:pPr fontAlgn="auto">
              <a:spcBef>
                <a:spcPts val="0"/>
              </a:spcBef>
              <a:spcAft>
                <a:spcPts val="0"/>
              </a:spcAft>
              <a:defRPr/>
            </a:pPr>
            <a:r>
              <a:rPr lang="es-ES_tradnl" sz="3200" b="1" dirty="0">
                <a:solidFill>
                  <a:schemeClr val="accent3">
                    <a:lumMod val="50000"/>
                  </a:schemeClr>
                </a:solidFill>
                <a:latin typeface="+mn-lt"/>
              </a:rPr>
              <a:t>ANALISIS ESTRATÉGICO. LAS MATRICES DE NEGOCIOS.</a:t>
            </a:r>
          </a:p>
        </p:txBody>
      </p:sp>
      <p:sp>
        <p:nvSpPr>
          <p:cNvPr id="16" name="Text Box 3"/>
          <p:cNvSpPr txBox="1">
            <a:spLocks noChangeArrowheads="1"/>
          </p:cNvSpPr>
          <p:nvPr/>
        </p:nvSpPr>
        <p:spPr bwMode="auto">
          <a:xfrm>
            <a:off x="357188" y="1000125"/>
            <a:ext cx="5715000" cy="584200"/>
          </a:xfrm>
          <a:prstGeom prst="rect">
            <a:avLst/>
          </a:prstGeom>
          <a:noFill/>
          <a:ln w="9525">
            <a:noFill/>
            <a:miter lim="800000"/>
            <a:headEnd/>
            <a:tailEnd/>
          </a:ln>
        </p:spPr>
        <p:txBody>
          <a:bodyPr>
            <a:spAutoFit/>
          </a:bodyPr>
          <a:lstStyle/>
          <a:p>
            <a:pPr>
              <a:spcBef>
                <a:spcPct val="50000"/>
              </a:spcBef>
              <a:defRPr/>
            </a:pPr>
            <a:r>
              <a:rPr lang="es-ES_tradnl" sz="3200" b="1" dirty="0">
                <a:solidFill>
                  <a:schemeClr val="tx2"/>
                </a:solidFill>
                <a:latin typeface="+mj-lt"/>
              </a:rPr>
              <a:t>Utilidad de las matrices.</a:t>
            </a:r>
          </a:p>
        </p:txBody>
      </p:sp>
    </p:spTree>
    <p:extLst>
      <p:ext uri="{BB962C8B-B14F-4D97-AF65-F5344CB8AC3E}">
        <p14:creationId xmlns:p14="http://schemas.microsoft.com/office/powerpoint/2010/main" val="42921543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11"/>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89F2AC2-1A9C-4729-AD10-5F747AADA2EE}" type="slidenum">
              <a:rPr lang="en-US" altLang="es-ES">
                <a:solidFill>
                  <a:srgbClr val="898989"/>
                </a:solidFill>
                <a:latin typeface="Calibri" panose="020F0502020204030204" pitchFamily="34" charset="0"/>
              </a:rPr>
              <a:pPr eaLnBrk="1" hangingPunct="1"/>
              <a:t>24</a:t>
            </a:fld>
            <a:endParaRPr lang="en-US" altLang="es-ES">
              <a:solidFill>
                <a:srgbClr val="898989"/>
              </a:solidFill>
              <a:latin typeface="Calibri" panose="020F0502020204030204" pitchFamily="34" charset="0"/>
            </a:endParaRPr>
          </a:p>
        </p:txBody>
      </p:sp>
      <p:sp>
        <p:nvSpPr>
          <p:cNvPr id="114689" name="Rectangle 1"/>
          <p:cNvSpPr>
            <a:spLocks noChangeArrowheads="1"/>
          </p:cNvSpPr>
          <p:nvPr/>
        </p:nvSpPr>
        <p:spPr bwMode="auto">
          <a:xfrm>
            <a:off x="149225" y="888395"/>
            <a:ext cx="8815263" cy="5693866"/>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square" anchor="ctr">
            <a:spAutoFit/>
          </a:bodyPr>
          <a:lstStyle/>
          <a:p>
            <a:pPr algn="just" eaLnBrk="0" hangingPunct="0">
              <a:defRPr/>
            </a:pPr>
            <a:r>
              <a:rPr lang="es-ES_tradnl" sz="2800" dirty="0">
                <a:latin typeface="Verdana" panose="020B0604030504040204" pitchFamily="34" charset="0"/>
                <a:ea typeface="Verdana" panose="020B0604030504040204" pitchFamily="34" charset="0"/>
                <a:cs typeface="Verdana" panose="020B0604030504040204" pitchFamily="34" charset="0"/>
              </a:rPr>
              <a:t>La determinación de los </a:t>
            </a:r>
            <a:r>
              <a:rPr lang="es-ES_tradnl" sz="2800" b="1" dirty="0">
                <a:solidFill>
                  <a:srgbClr val="FF0000"/>
                </a:solidFill>
                <a:latin typeface="Verdana" panose="020B0604030504040204" pitchFamily="34" charset="0"/>
                <a:ea typeface="Verdana" panose="020B0604030504040204" pitchFamily="34" charset="0"/>
                <a:cs typeface="Verdana" panose="020B0604030504040204" pitchFamily="34" charset="0"/>
              </a:rPr>
              <a:t>factores claves del éxito (FCE)</a:t>
            </a:r>
            <a:r>
              <a:rPr lang="es-ES_tradnl" sz="2800" b="1" dirty="0">
                <a:latin typeface="Verdana" panose="020B0604030504040204" pitchFamily="34" charset="0"/>
                <a:ea typeface="Verdana" panose="020B0604030504040204" pitchFamily="34" charset="0"/>
                <a:cs typeface="Verdana" panose="020B0604030504040204" pitchFamily="34" charset="0"/>
              </a:rPr>
              <a:t>, </a:t>
            </a:r>
            <a:r>
              <a:rPr lang="es-ES_tradnl" sz="2800" dirty="0">
                <a:latin typeface="Verdana" panose="020B0604030504040204" pitchFamily="34" charset="0"/>
                <a:ea typeface="Verdana" panose="020B0604030504040204" pitchFamily="34" charset="0"/>
                <a:cs typeface="Verdana" panose="020B0604030504040204" pitchFamily="34" charset="0"/>
              </a:rPr>
              <a:t>es uno de los aspectos fundamentales del análisis del entorno, son precisamente estas y no otras las </a:t>
            </a:r>
            <a:r>
              <a:rPr lang="es-ES_tradnl" sz="2800" b="1" dirty="0">
                <a:solidFill>
                  <a:srgbClr val="FF0000"/>
                </a:solidFill>
                <a:latin typeface="Verdana" panose="020B0604030504040204" pitchFamily="34" charset="0"/>
                <a:ea typeface="Verdana" panose="020B0604030504040204" pitchFamily="34" charset="0"/>
                <a:cs typeface="Verdana" panose="020B0604030504040204" pitchFamily="34" charset="0"/>
              </a:rPr>
              <a:t>variables que determinan el posicionamiento de una empresa. Para dominar un FCE del entorno</a:t>
            </a:r>
            <a:r>
              <a:rPr lang="es-ES_tradnl" sz="2800" b="1" dirty="0">
                <a:latin typeface="Verdana" panose="020B0604030504040204" pitchFamily="34" charset="0"/>
                <a:ea typeface="Verdana" panose="020B0604030504040204" pitchFamily="34" charset="0"/>
                <a:cs typeface="Verdana" panose="020B0604030504040204" pitchFamily="34" charset="0"/>
              </a:rPr>
              <a:t> </a:t>
            </a:r>
            <a:r>
              <a:rPr lang="es-ES_tradnl" sz="2800" dirty="0">
                <a:latin typeface="Verdana" panose="020B0604030504040204" pitchFamily="34" charset="0"/>
                <a:ea typeface="Verdana" panose="020B0604030504040204" pitchFamily="34" charset="0"/>
                <a:cs typeface="Verdana" panose="020B0604030504040204" pitchFamily="34" charset="0"/>
              </a:rPr>
              <a:t>una empresa debe </a:t>
            </a:r>
            <a:r>
              <a:rPr lang="es-ES_tradnl" sz="2800" b="1" dirty="0">
                <a:solidFill>
                  <a:srgbClr val="FF0000"/>
                </a:solidFill>
                <a:latin typeface="Verdana" panose="020B0604030504040204" pitchFamily="34" charset="0"/>
                <a:ea typeface="Verdana" panose="020B0604030504040204" pitchFamily="34" charset="0"/>
                <a:cs typeface="Verdana" panose="020B0604030504040204" pitchFamily="34" charset="0"/>
              </a:rPr>
              <a:t>poseer</a:t>
            </a:r>
            <a:r>
              <a:rPr lang="es-ES_tradnl" sz="2800" dirty="0">
                <a:latin typeface="Verdana" panose="020B0604030504040204" pitchFamily="34" charset="0"/>
                <a:ea typeface="Verdana" panose="020B0604030504040204" pitchFamily="34" charset="0"/>
                <a:cs typeface="Verdana" panose="020B0604030504040204" pitchFamily="34" charset="0"/>
              </a:rPr>
              <a:t> una o un grupo de </a:t>
            </a:r>
            <a:r>
              <a:rPr lang="es-ES_tradnl" sz="2800" b="1" dirty="0">
                <a:solidFill>
                  <a:srgbClr val="FF0000"/>
                </a:solidFill>
                <a:latin typeface="Verdana" panose="020B0604030504040204" pitchFamily="34" charset="0"/>
                <a:ea typeface="Verdana" panose="020B0604030504040204" pitchFamily="34" charset="0"/>
                <a:cs typeface="Verdana" panose="020B0604030504040204" pitchFamily="34" charset="0"/>
              </a:rPr>
              <a:t>capacidades distintivas </a:t>
            </a:r>
            <a:r>
              <a:rPr lang="es-ES_tradnl" sz="2800" dirty="0">
                <a:latin typeface="Verdana" panose="020B0604030504040204" pitchFamily="34" charset="0"/>
                <a:ea typeface="Verdana" panose="020B0604030504040204" pitchFamily="34" charset="0"/>
                <a:cs typeface="Verdana" panose="020B0604030504040204" pitchFamily="34" charset="0"/>
              </a:rPr>
              <a:t>que den respuesta a esos FCE, ello es lo que garantiza que pueda triunfar o perder. </a:t>
            </a:r>
            <a:endParaRPr lang="es-ES" sz="2800" dirty="0">
              <a:latin typeface="Verdana" panose="020B0604030504040204" pitchFamily="34" charset="0"/>
              <a:ea typeface="Verdana" panose="020B0604030504040204" pitchFamily="34" charset="0"/>
              <a:cs typeface="Verdana" panose="020B0604030504040204" pitchFamily="34" charset="0"/>
            </a:endParaRPr>
          </a:p>
          <a:p>
            <a:pPr algn="just" eaLnBrk="0" hangingPunct="0">
              <a:defRPr/>
            </a:pPr>
            <a:r>
              <a:rPr lang="es-ES" sz="2800" dirty="0">
                <a:latin typeface="Verdana" panose="020B0604030504040204" pitchFamily="34" charset="0"/>
                <a:ea typeface="Verdana" panose="020B0604030504040204" pitchFamily="34" charset="0"/>
                <a:cs typeface="Verdana" panose="020B0604030504040204" pitchFamily="34" charset="0"/>
              </a:rPr>
              <a:t>Una </a:t>
            </a:r>
            <a:r>
              <a:rPr lang="es-ES" sz="2800" b="1" dirty="0">
                <a:solidFill>
                  <a:srgbClr val="FF0000"/>
                </a:solidFill>
                <a:latin typeface="Verdana" panose="020B0604030504040204" pitchFamily="34" charset="0"/>
                <a:ea typeface="Verdana" panose="020B0604030504040204" pitchFamily="34" charset="0"/>
                <a:cs typeface="Verdana" panose="020B0604030504040204" pitchFamily="34" charset="0"/>
              </a:rPr>
              <a:t>ventaja competitiva </a:t>
            </a:r>
            <a:r>
              <a:rPr lang="es-ES" sz="2800" dirty="0">
                <a:latin typeface="Verdana" panose="020B0604030504040204" pitchFamily="34" charset="0"/>
                <a:ea typeface="Verdana" panose="020B0604030504040204" pitchFamily="34" charset="0"/>
                <a:cs typeface="Verdana" panose="020B0604030504040204" pitchFamily="34" charset="0"/>
              </a:rPr>
              <a:t>representa un </a:t>
            </a:r>
            <a:r>
              <a:rPr lang="es-ES" sz="2800" b="1" dirty="0">
                <a:solidFill>
                  <a:srgbClr val="FF0000"/>
                </a:solidFill>
                <a:latin typeface="Verdana" panose="020B0604030504040204" pitchFamily="34" charset="0"/>
                <a:ea typeface="Verdana" panose="020B0604030504040204" pitchFamily="34" charset="0"/>
                <a:cs typeface="Verdana" panose="020B0604030504040204" pitchFamily="34" charset="0"/>
              </a:rPr>
              <a:t>dominio superior de un factor clave de éxito.</a:t>
            </a:r>
            <a:endParaRPr lang="es-ES" sz="2800" dirty="0">
              <a:solidFill>
                <a:srgbClr val="FF0000"/>
              </a:solidFill>
              <a:latin typeface="Verdana" panose="020B0604030504040204" pitchFamily="34" charset="0"/>
              <a:ea typeface="Verdana" panose="020B0604030504040204" pitchFamily="34" charset="0"/>
              <a:cs typeface="Verdana" panose="020B0604030504040204" pitchFamily="34" charset="0"/>
            </a:endParaRPr>
          </a:p>
        </p:txBody>
      </p:sp>
      <p:sp>
        <p:nvSpPr>
          <p:cNvPr id="5" name="Text Box 2052"/>
          <p:cNvSpPr txBox="1">
            <a:spLocks noChangeArrowheads="1"/>
          </p:cNvSpPr>
          <p:nvPr/>
        </p:nvSpPr>
        <p:spPr bwMode="auto">
          <a:xfrm>
            <a:off x="1403648" y="116632"/>
            <a:ext cx="6446490" cy="519113"/>
          </a:xfrm>
          <a:prstGeom prst="rect">
            <a:avLst/>
          </a:prstGeom>
          <a:solidFill>
            <a:schemeClr val="accent3">
              <a:lumMod val="60000"/>
              <a:lumOff val="40000"/>
            </a:schemeClr>
          </a:solidFill>
          <a:ln w="12700">
            <a:noFill/>
            <a:miter lim="800000"/>
            <a:headEnd/>
            <a:tailEnd/>
          </a:ln>
          <a:effectLst/>
        </p:spPr>
        <p:txBody>
          <a:bodyPr/>
          <a:lstStyle/>
          <a:p>
            <a:pPr algn="ctr">
              <a:defRPr/>
            </a:pPr>
            <a:r>
              <a:rPr lang="es-ES_tradnl" sz="3200" b="1" dirty="0">
                <a:solidFill>
                  <a:schemeClr val="accent3">
                    <a:lumMod val="50000"/>
                  </a:schemeClr>
                </a:solidFill>
                <a:latin typeface="+mn-lt"/>
              </a:rPr>
              <a:t>ANALISIS EXTERNO. </a:t>
            </a:r>
            <a:r>
              <a:rPr lang="es-ES_tradnl" sz="3200" b="1" dirty="0">
                <a:solidFill>
                  <a:schemeClr val="accent3">
                    <a:lumMod val="50000"/>
                  </a:schemeClr>
                </a:solidFill>
              </a:rPr>
              <a:t>RESULTADO.</a:t>
            </a:r>
          </a:p>
          <a:p>
            <a:pPr algn="ctr" fontAlgn="auto">
              <a:spcBef>
                <a:spcPts val="0"/>
              </a:spcBef>
              <a:spcAft>
                <a:spcPts val="0"/>
              </a:spcAft>
              <a:defRPr/>
            </a:pPr>
            <a:endParaRPr lang="es-ES_tradnl" sz="3200" b="1" dirty="0">
              <a:solidFill>
                <a:schemeClr val="accent3">
                  <a:lumMod val="50000"/>
                </a:schemeClr>
              </a:solidFill>
              <a:latin typeface="+mn-lt"/>
            </a:endParaRPr>
          </a:p>
        </p:txBody>
      </p:sp>
    </p:spTree>
    <p:extLst>
      <p:ext uri="{BB962C8B-B14F-4D97-AF65-F5344CB8AC3E}">
        <p14:creationId xmlns:p14="http://schemas.microsoft.com/office/powerpoint/2010/main" val="42199146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1"/>
          <p:cNvSpPr>
            <a:spLocks noChangeArrowheads="1"/>
          </p:cNvSpPr>
          <p:nvPr/>
        </p:nvSpPr>
        <p:spPr bwMode="auto">
          <a:xfrm>
            <a:off x="201759" y="1124744"/>
            <a:ext cx="8815263" cy="3108543"/>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square" anchor="ctr">
            <a:spAutoFit/>
          </a:bodyPr>
          <a:lstStyle/>
          <a:p>
            <a:pPr algn="just" eaLnBrk="0" hangingPunct="0">
              <a:defRPr/>
            </a:pPr>
            <a:r>
              <a:rPr lang="es-ES" sz="2800" b="1" dirty="0">
                <a:latin typeface="Verdana" panose="020B0604030504040204" pitchFamily="34" charset="0"/>
                <a:ea typeface="Verdana" panose="020B0604030504040204" pitchFamily="34" charset="0"/>
                <a:cs typeface="Verdana" panose="020B0604030504040204" pitchFamily="34" charset="0"/>
              </a:rPr>
              <a:t>Son los elementos particulares de la estrategia, los atributos del producto, los recursos, las competencias, las habilidades competitivas, y los resultados de negocio que marcan la diferencia entre utilidades y pérdidas, lo que finalmente significa el éxito o el fracaso competitivo.</a:t>
            </a:r>
            <a:endParaRPr lang="es-ES" sz="2800" b="1" dirty="0">
              <a:solidFill>
                <a:srgbClr val="FF0000"/>
              </a:solidFill>
              <a:latin typeface="Verdana" panose="020B0604030504040204" pitchFamily="34" charset="0"/>
              <a:ea typeface="Verdana" panose="020B0604030504040204" pitchFamily="34" charset="0"/>
              <a:cs typeface="Verdana" panose="020B0604030504040204" pitchFamily="34" charset="0"/>
            </a:endParaRPr>
          </a:p>
        </p:txBody>
      </p:sp>
      <p:sp>
        <p:nvSpPr>
          <p:cNvPr id="5" name="Text Box 2052"/>
          <p:cNvSpPr txBox="1">
            <a:spLocks noChangeArrowheads="1"/>
          </p:cNvSpPr>
          <p:nvPr/>
        </p:nvSpPr>
        <p:spPr bwMode="auto">
          <a:xfrm>
            <a:off x="1403648" y="116632"/>
            <a:ext cx="6446490" cy="519113"/>
          </a:xfrm>
          <a:prstGeom prst="rect">
            <a:avLst/>
          </a:prstGeom>
          <a:solidFill>
            <a:schemeClr val="accent3">
              <a:lumMod val="60000"/>
              <a:lumOff val="40000"/>
            </a:schemeClr>
          </a:solidFill>
          <a:ln w="12700">
            <a:noFill/>
            <a:miter lim="800000"/>
            <a:headEnd/>
            <a:tailEnd/>
          </a:ln>
          <a:effectLst/>
        </p:spPr>
        <p:txBody>
          <a:bodyPr/>
          <a:lstStyle/>
          <a:p>
            <a:pPr algn="ctr">
              <a:defRPr/>
            </a:pPr>
            <a:r>
              <a:rPr lang="es-ES_tradnl" sz="3200" b="1" dirty="0">
                <a:solidFill>
                  <a:schemeClr val="accent3">
                    <a:lumMod val="50000"/>
                  </a:schemeClr>
                </a:solidFill>
                <a:latin typeface="+mn-lt"/>
              </a:rPr>
              <a:t>ANALISIS EXTERNO. </a:t>
            </a:r>
            <a:r>
              <a:rPr lang="es-ES_tradnl" sz="3200" b="1" dirty="0">
                <a:solidFill>
                  <a:schemeClr val="accent3">
                    <a:lumMod val="50000"/>
                  </a:schemeClr>
                </a:solidFill>
              </a:rPr>
              <a:t>FCE.</a:t>
            </a:r>
          </a:p>
          <a:p>
            <a:pPr algn="ctr" fontAlgn="auto">
              <a:spcBef>
                <a:spcPts val="0"/>
              </a:spcBef>
              <a:spcAft>
                <a:spcPts val="0"/>
              </a:spcAft>
              <a:defRPr/>
            </a:pPr>
            <a:endParaRPr lang="es-ES_tradnl" sz="3200" b="1" dirty="0">
              <a:solidFill>
                <a:schemeClr val="accent3">
                  <a:lumMod val="50000"/>
                </a:schemeClr>
              </a:solidFill>
              <a:latin typeface="+mn-lt"/>
            </a:endParaRPr>
          </a:p>
        </p:txBody>
      </p:sp>
      <p:sp>
        <p:nvSpPr>
          <p:cNvPr id="6" name="Rectángulo 5"/>
          <p:cNvSpPr/>
          <p:nvPr/>
        </p:nvSpPr>
        <p:spPr>
          <a:xfrm>
            <a:off x="201758" y="4653136"/>
            <a:ext cx="8815263" cy="1384995"/>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es-ES" sz="2800" b="1" dirty="0">
                <a:solidFill>
                  <a:prstClr val="black"/>
                </a:solidFill>
                <a:latin typeface="Verdana" panose="020B0604030504040204" pitchFamily="34" charset="0"/>
                <a:ea typeface="Verdana" panose="020B0604030504040204" pitchFamily="34" charset="0"/>
                <a:cs typeface="Verdana" panose="020B0604030504040204" pitchFamily="34" charset="0"/>
              </a:rPr>
              <a:t>Los </a:t>
            </a:r>
            <a:r>
              <a:rPr lang="es-ES" sz="2800" b="1" dirty="0">
                <a:solidFill>
                  <a:srgbClr val="FF0000"/>
                </a:solidFill>
                <a:latin typeface="Verdana" panose="020B0604030504040204" pitchFamily="34" charset="0"/>
                <a:ea typeface="Verdana" panose="020B0604030504040204" pitchFamily="34" charset="0"/>
                <a:cs typeface="Verdana" panose="020B0604030504040204" pitchFamily="34" charset="0"/>
              </a:rPr>
              <a:t>FCE</a:t>
            </a:r>
            <a:r>
              <a:rPr lang="es-ES" sz="2800" b="1" dirty="0">
                <a:solidFill>
                  <a:prstClr val="black"/>
                </a:solidFill>
                <a:latin typeface="Verdana" panose="020B0604030504040204" pitchFamily="34" charset="0"/>
                <a:ea typeface="Verdana" panose="020B0604030504040204" pitchFamily="34" charset="0"/>
                <a:cs typeface="Verdana" panose="020B0604030504040204" pitchFamily="34" charset="0"/>
              </a:rPr>
              <a:t> son las </a:t>
            </a:r>
            <a:r>
              <a:rPr lang="es-ES" sz="2800" b="1" dirty="0">
                <a:solidFill>
                  <a:srgbClr val="FF0000"/>
                </a:solidFill>
                <a:latin typeface="Verdana" panose="020B0604030504040204" pitchFamily="34" charset="0"/>
                <a:ea typeface="Verdana" panose="020B0604030504040204" pitchFamily="34" charset="0"/>
                <a:cs typeface="Verdana" panose="020B0604030504040204" pitchFamily="34" charset="0"/>
              </a:rPr>
              <a:t>reglas</a:t>
            </a:r>
            <a:r>
              <a:rPr lang="es-ES" sz="2800" b="1" dirty="0">
                <a:solidFill>
                  <a:prstClr val="black"/>
                </a:solidFill>
                <a:latin typeface="Verdana" panose="020B0604030504040204" pitchFamily="34" charset="0"/>
                <a:ea typeface="Verdana" panose="020B0604030504040204" pitchFamily="34" charset="0"/>
                <a:cs typeface="Verdana" panose="020B0604030504040204" pitchFamily="34" charset="0"/>
              </a:rPr>
              <a:t> que </a:t>
            </a:r>
            <a:r>
              <a:rPr lang="es-ES" sz="2800" b="1" dirty="0">
                <a:solidFill>
                  <a:srgbClr val="FF0000"/>
                </a:solidFill>
                <a:latin typeface="Verdana" panose="020B0604030504040204" pitchFamily="34" charset="0"/>
                <a:ea typeface="Verdana" panose="020B0604030504040204" pitchFamily="34" charset="0"/>
                <a:cs typeface="Verdana" panose="020B0604030504040204" pitchFamily="34" charset="0"/>
              </a:rPr>
              <a:t>determinan</a:t>
            </a:r>
            <a:r>
              <a:rPr lang="es-ES" sz="2800" b="1" dirty="0">
                <a:solidFill>
                  <a:prstClr val="black"/>
                </a:solidFill>
                <a:latin typeface="Verdana" panose="020B0604030504040204" pitchFamily="34" charset="0"/>
                <a:ea typeface="Verdana" panose="020B0604030504040204" pitchFamily="34" charset="0"/>
                <a:cs typeface="Verdana" panose="020B0604030504040204" pitchFamily="34" charset="0"/>
              </a:rPr>
              <a:t> que una empresa sea </a:t>
            </a:r>
            <a:r>
              <a:rPr lang="es-ES" sz="2800" b="1" dirty="0">
                <a:solidFill>
                  <a:srgbClr val="FF0000"/>
                </a:solidFill>
                <a:latin typeface="Verdana" panose="020B0604030504040204" pitchFamily="34" charset="0"/>
                <a:ea typeface="Verdana" panose="020B0604030504040204" pitchFamily="34" charset="0"/>
                <a:cs typeface="Verdana" panose="020B0604030504040204" pitchFamily="34" charset="0"/>
              </a:rPr>
              <a:t>financiera y competitivamente exitosa.</a:t>
            </a:r>
            <a:endParaRPr lang="es-ES" b="1" dirty="0">
              <a:solidFill>
                <a:srgbClr val="FF0000"/>
              </a:solidFill>
            </a:endParaRPr>
          </a:p>
        </p:txBody>
      </p:sp>
    </p:spTree>
    <p:extLst>
      <p:ext uri="{BB962C8B-B14F-4D97-AF65-F5344CB8AC3E}">
        <p14:creationId xmlns:p14="http://schemas.microsoft.com/office/powerpoint/2010/main" val="11968220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052"/>
          <p:cNvSpPr txBox="1">
            <a:spLocks noChangeArrowheads="1"/>
          </p:cNvSpPr>
          <p:nvPr/>
        </p:nvSpPr>
        <p:spPr bwMode="auto">
          <a:xfrm>
            <a:off x="1403648" y="116632"/>
            <a:ext cx="6446490" cy="519113"/>
          </a:xfrm>
          <a:prstGeom prst="rect">
            <a:avLst/>
          </a:prstGeom>
          <a:solidFill>
            <a:schemeClr val="accent3">
              <a:lumMod val="60000"/>
              <a:lumOff val="40000"/>
            </a:schemeClr>
          </a:solidFill>
          <a:ln w="12700">
            <a:noFill/>
            <a:miter lim="800000"/>
            <a:headEnd/>
            <a:tailEnd/>
          </a:ln>
          <a:effectLst/>
        </p:spPr>
        <p:txBody>
          <a:bodyPr/>
          <a:lstStyle/>
          <a:p>
            <a:pPr algn="ctr">
              <a:defRPr/>
            </a:pPr>
            <a:r>
              <a:rPr lang="es-ES_tradnl" sz="3200" b="1" dirty="0">
                <a:solidFill>
                  <a:schemeClr val="accent3">
                    <a:lumMod val="50000"/>
                  </a:schemeClr>
                </a:solidFill>
                <a:latin typeface="+mn-lt"/>
              </a:rPr>
              <a:t>ANALISIS EXTERNO. </a:t>
            </a:r>
            <a:r>
              <a:rPr lang="es-ES_tradnl" sz="3200" b="1" dirty="0">
                <a:solidFill>
                  <a:schemeClr val="accent3">
                    <a:lumMod val="50000"/>
                  </a:schemeClr>
                </a:solidFill>
              </a:rPr>
              <a:t>FCE.</a:t>
            </a:r>
          </a:p>
          <a:p>
            <a:pPr algn="ctr" fontAlgn="auto">
              <a:spcBef>
                <a:spcPts val="0"/>
              </a:spcBef>
              <a:spcAft>
                <a:spcPts val="0"/>
              </a:spcAft>
              <a:defRPr/>
            </a:pPr>
            <a:endParaRPr lang="es-ES_tradnl" sz="3200" b="1" dirty="0">
              <a:solidFill>
                <a:schemeClr val="accent3">
                  <a:lumMod val="50000"/>
                </a:schemeClr>
              </a:solidFill>
              <a:latin typeface="+mn-lt"/>
            </a:endParaRPr>
          </a:p>
        </p:txBody>
      </p:sp>
      <p:sp>
        <p:nvSpPr>
          <p:cNvPr id="6" name="Rectángulo 5"/>
          <p:cNvSpPr/>
          <p:nvPr/>
        </p:nvSpPr>
        <p:spPr>
          <a:xfrm>
            <a:off x="219261" y="1052736"/>
            <a:ext cx="4352739" cy="3477875"/>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s-ES" sz="2000" b="1" dirty="0">
                <a:solidFill>
                  <a:schemeClr val="tx1"/>
                </a:solidFill>
                <a:latin typeface="Verdana" panose="020B0604030504040204" pitchFamily="34" charset="0"/>
                <a:ea typeface="Verdana" panose="020B0604030504040204" pitchFamily="34" charset="0"/>
                <a:cs typeface="Verdana" panose="020B0604030504040204" pitchFamily="34" charset="0"/>
              </a:rPr>
              <a:t>Tipos comunes de FCE.</a:t>
            </a:r>
          </a:p>
          <a:p>
            <a:pPr algn="ctr"/>
            <a:endParaRPr lang="es-ES" sz="20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algn="just"/>
            <a:r>
              <a:rPr lang="es-ES" sz="2000" b="1" dirty="0">
                <a:solidFill>
                  <a:schemeClr val="tx1"/>
                </a:solidFill>
                <a:latin typeface="Verdana" panose="020B0604030504040204" pitchFamily="34" charset="0"/>
                <a:ea typeface="Verdana" panose="020B0604030504040204" pitchFamily="34" charset="0"/>
                <a:cs typeface="Verdana" panose="020B0604030504040204" pitchFamily="34" charset="0"/>
              </a:rPr>
              <a:t>Relacionados con:</a:t>
            </a:r>
          </a:p>
          <a:p>
            <a:pPr algn="just"/>
            <a:endParaRPr lang="es-ES" sz="20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algn="just">
              <a:buFont typeface="Arial" panose="020B0604020202020204" pitchFamily="34" charset="0"/>
              <a:buChar char="•"/>
            </a:pPr>
            <a:r>
              <a:rPr lang="es-ES" sz="2000" b="1" dirty="0">
                <a:solidFill>
                  <a:schemeClr val="tx1"/>
                </a:solidFill>
                <a:latin typeface="Verdana" panose="020B0604030504040204" pitchFamily="34" charset="0"/>
                <a:ea typeface="Verdana" panose="020B0604030504040204" pitchFamily="34" charset="0"/>
                <a:cs typeface="Verdana" panose="020B0604030504040204" pitchFamily="34" charset="0"/>
              </a:rPr>
              <a:t>La tecnología</a:t>
            </a:r>
          </a:p>
          <a:p>
            <a:pPr algn="just">
              <a:buFont typeface="Arial" panose="020B0604020202020204" pitchFamily="34" charset="0"/>
              <a:buChar char="•"/>
            </a:pPr>
            <a:r>
              <a:rPr lang="es-ES" sz="2000" b="1" dirty="0">
                <a:solidFill>
                  <a:schemeClr val="tx1"/>
                </a:solidFill>
                <a:latin typeface="Verdana" panose="020B0604030504040204" pitchFamily="34" charset="0"/>
                <a:ea typeface="Verdana" panose="020B0604030504040204" pitchFamily="34" charset="0"/>
                <a:cs typeface="Verdana" panose="020B0604030504040204" pitchFamily="34" charset="0"/>
              </a:rPr>
              <a:t>La fabricación.</a:t>
            </a:r>
          </a:p>
          <a:p>
            <a:pPr algn="just">
              <a:buFont typeface="Arial" panose="020B0604020202020204" pitchFamily="34" charset="0"/>
              <a:buChar char="•"/>
            </a:pPr>
            <a:r>
              <a:rPr lang="es-ES" sz="2000" b="1" dirty="0">
                <a:solidFill>
                  <a:schemeClr val="tx1"/>
                </a:solidFill>
                <a:latin typeface="Verdana" panose="020B0604030504040204" pitchFamily="34" charset="0"/>
                <a:ea typeface="Verdana" panose="020B0604030504040204" pitchFamily="34" charset="0"/>
                <a:cs typeface="Verdana" panose="020B0604030504040204" pitchFamily="34" charset="0"/>
              </a:rPr>
              <a:t>La distribución</a:t>
            </a:r>
          </a:p>
          <a:p>
            <a:pPr algn="just">
              <a:buFont typeface="Arial" panose="020B0604020202020204" pitchFamily="34" charset="0"/>
              <a:buChar char="•"/>
            </a:pPr>
            <a:r>
              <a:rPr lang="es-ES" sz="2000" b="1" dirty="0">
                <a:solidFill>
                  <a:schemeClr val="tx1"/>
                </a:solidFill>
                <a:latin typeface="Verdana" panose="020B0604030504040204" pitchFamily="34" charset="0"/>
                <a:ea typeface="Verdana" panose="020B0604030504040204" pitchFamily="34" charset="0"/>
                <a:cs typeface="Verdana" panose="020B0604030504040204" pitchFamily="34" charset="0"/>
              </a:rPr>
              <a:t>La mercadotecnia</a:t>
            </a:r>
          </a:p>
          <a:p>
            <a:pPr algn="just">
              <a:buFont typeface="Arial" panose="020B0604020202020204" pitchFamily="34" charset="0"/>
              <a:buChar char="•"/>
            </a:pPr>
            <a:r>
              <a:rPr lang="es-ES" sz="2000" b="1" dirty="0">
                <a:solidFill>
                  <a:schemeClr val="tx1"/>
                </a:solidFill>
                <a:latin typeface="Verdana" panose="020B0604030504040204" pitchFamily="34" charset="0"/>
                <a:ea typeface="Verdana" panose="020B0604030504040204" pitchFamily="34" charset="0"/>
                <a:cs typeface="Verdana" panose="020B0604030504040204" pitchFamily="34" charset="0"/>
              </a:rPr>
              <a:t>Las habilidades</a:t>
            </a:r>
          </a:p>
          <a:p>
            <a:pPr>
              <a:buFont typeface="Arial" panose="020B0604020202020204" pitchFamily="34" charset="0"/>
              <a:buChar char="•"/>
            </a:pPr>
            <a:r>
              <a:rPr lang="es-ES" sz="2000" b="1" dirty="0">
                <a:solidFill>
                  <a:schemeClr val="tx1"/>
                </a:solidFill>
                <a:latin typeface="Verdana" panose="020B0604030504040204" pitchFamily="34" charset="0"/>
                <a:ea typeface="Verdana" panose="020B0604030504040204" pitchFamily="34" charset="0"/>
                <a:cs typeface="Verdana" panose="020B0604030504040204" pitchFamily="34" charset="0"/>
              </a:rPr>
              <a:t>La habilidad organizacional</a:t>
            </a:r>
          </a:p>
          <a:p>
            <a:pPr marL="285750" indent="-285750" algn="just">
              <a:buFont typeface="Arial" panose="020B0604020202020204" pitchFamily="34" charset="0"/>
              <a:buChar char="•"/>
            </a:pPr>
            <a:endParaRPr lang="es-ES" sz="2000" b="1" dirty="0">
              <a:solidFill>
                <a:schemeClr val="tx1"/>
              </a:solidFill>
            </a:endParaRPr>
          </a:p>
        </p:txBody>
      </p:sp>
      <p:sp>
        <p:nvSpPr>
          <p:cNvPr id="3" name="Rectángulo 2"/>
          <p:cNvSpPr/>
          <p:nvPr/>
        </p:nvSpPr>
        <p:spPr>
          <a:xfrm>
            <a:off x="4701242" y="1052736"/>
            <a:ext cx="4335254" cy="378565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ES" sz="2000" b="1" dirty="0">
                <a:solidFill>
                  <a:srgbClr val="000000"/>
                </a:solidFill>
                <a:latin typeface="Verdana" panose="020B0604030504040204" pitchFamily="34" charset="0"/>
              </a:rPr>
              <a:t>Los FCE son diferentes para los distintos sectores y varían en el tiempo para un mismo sector en la medida que cambian las condiciones de la competencia, es decir, si existen cambios en la estructura del sector, ya sea por cambios tecnológicos, cambios en los gustos o hábitos de los clientes u otros. </a:t>
            </a:r>
            <a:endParaRPr lang="es-ES" sz="2000" b="1" dirty="0"/>
          </a:p>
        </p:txBody>
      </p:sp>
      <p:sp>
        <p:nvSpPr>
          <p:cNvPr id="4" name="Rectángulo 3"/>
          <p:cNvSpPr/>
          <p:nvPr/>
        </p:nvSpPr>
        <p:spPr>
          <a:xfrm>
            <a:off x="129242" y="5097958"/>
            <a:ext cx="8691230" cy="1323439"/>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just"/>
            <a:r>
              <a:rPr lang="es-ES" sz="2000" b="1" dirty="0">
                <a:solidFill>
                  <a:srgbClr val="000000"/>
                </a:solidFill>
                <a:latin typeface="Verdana" panose="020B0604030504040204" pitchFamily="34" charset="0"/>
              </a:rPr>
              <a:t>Por lo general son más de un FCE en cada sector y lo esencial seria que los negocios poseyeran o dominaran todos los factores y no solo unos cuantos, eso le otorga más solidez para crear la ventaja. </a:t>
            </a:r>
            <a:endParaRPr lang="es-ES" sz="2000" b="1" dirty="0"/>
          </a:p>
        </p:txBody>
      </p:sp>
    </p:spTree>
    <p:extLst>
      <p:ext uri="{BB962C8B-B14F-4D97-AF65-F5344CB8AC3E}">
        <p14:creationId xmlns:p14="http://schemas.microsoft.com/office/powerpoint/2010/main" val="25415137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Rectángulo"/>
          <p:cNvSpPr/>
          <p:nvPr/>
        </p:nvSpPr>
        <p:spPr>
          <a:xfrm>
            <a:off x="323529" y="1000125"/>
            <a:ext cx="8424936" cy="4801314"/>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ctr">
              <a:spcAft>
                <a:spcPts val="1200"/>
              </a:spcAft>
              <a:defRPr/>
            </a:pPr>
            <a:r>
              <a:rPr lang="es-ES" sz="3200" b="1" dirty="0">
                <a:solidFill>
                  <a:srgbClr val="7030A0"/>
                </a:solidFill>
              </a:rPr>
              <a:t>Relacionados con la tecnología.</a:t>
            </a:r>
          </a:p>
          <a:p>
            <a:pPr algn="just">
              <a:spcAft>
                <a:spcPts val="1200"/>
              </a:spcAft>
              <a:buFont typeface="Arial" pitchFamily="34" charset="0"/>
              <a:buChar char="•"/>
              <a:defRPr/>
            </a:pPr>
            <a:r>
              <a:rPr lang="es-ES" sz="3200" b="1" dirty="0"/>
              <a:t>Experiencia en investigación científica.</a:t>
            </a:r>
          </a:p>
          <a:p>
            <a:pPr algn="just">
              <a:spcAft>
                <a:spcPts val="1200"/>
              </a:spcAft>
              <a:buFont typeface="Arial" pitchFamily="34" charset="0"/>
              <a:buChar char="•"/>
              <a:defRPr/>
            </a:pPr>
            <a:r>
              <a:rPr lang="es-ES" sz="3200" b="1" dirty="0"/>
              <a:t>Capacidad técnica para hacer mejoramientos innovadores en los procesos de producción.</a:t>
            </a:r>
          </a:p>
          <a:p>
            <a:pPr algn="just">
              <a:spcAft>
                <a:spcPts val="1200"/>
              </a:spcAft>
              <a:buFont typeface="Arial" pitchFamily="34" charset="0"/>
              <a:buChar char="•"/>
              <a:defRPr/>
            </a:pPr>
            <a:r>
              <a:rPr lang="es-ES" sz="3200" b="1" dirty="0"/>
              <a:t>Capacidad de innovación del producto.</a:t>
            </a:r>
          </a:p>
          <a:p>
            <a:pPr algn="just">
              <a:spcAft>
                <a:spcPts val="1200"/>
              </a:spcAft>
              <a:buFont typeface="Arial" pitchFamily="34" charset="0"/>
              <a:buChar char="•"/>
              <a:defRPr/>
            </a:pPr>
            <a:r>
              <a:rPr lang="es-ES" sz="3200" b="1" dirty="0"/>
              <a:t>Experiencia en una tecnología determinada.</a:t>
            </a:r>
          </a:p>
          <a:p>
            <a:pPr algn="just">
              <a:spcAft>
                <a:spcPts val="1200"/>
              </a:spcAft>
              <a:buFont typeface="Arial" pitchFamily="34" charset="0"/>
              <a:buChar char="•"/>
              <a:defRPr/>
            </a:pPr>
            <a:r>
              <a:rPr lang="es-ES" sz="3200" b="1" dirty="0"/>
              <a:t>Capacidad de utilizar internet para todo tipo de actividades de comercio electrónico.</a:t>
            </a:r>
          </a:p>
        </p:txBody>
      </p:sp>
      <p:sp>
        <p:nvSpPr>
          <p:cNvPr id="137217" name="Rectangle 1"/>
          <p:cNvSpPr>
            <a:spLocks noChangeArrowheads="1"/>
          </p:cNvSpPr>
          <p:nvPr/>
        </p:nvSpPr>
        <p:spPr bwMode="auto">
          <a:xfrm>
            <a:off x="1321519" y="188640"/>
            <a:ext cx="6346825" cy="5842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spAutoFit/>
          </a:bodyPr>
          <a:lstStyle/>
          <a:p>
            <a:pPr algn="just" eaLnBrk="0" hangingPunct="0">
              <a:defRPr/>
            </a:pPr>
            <a:r>
              <a:rPr lang="es-ES" sz="3200" b="1" dirty="0">
                <a:latin typeface="+mj-lt"/>
                <a:ea typeface="Times New Roman" pitchFamily="18" charset="0"/>
                <a:cs typeface="Times New Roman" pitchFamily="18" charset="0"/>
              </a:rPr>
              <a:t>Ejemplo de factores claves del éxito.</a:t>
            </a:r>
            <a:endParaRPr lang="es-ES" sz="3200" dirty="0">
              <a:latin typeface="+mj-lt"/>
            </a:endParaRPr>
          </a:p>
        </p:txBody>
      </p:sp>
    </p:spTree>
    <p:extLst>
      <p:ext uri="{BB962C8B-B14F-4D97-AF65-F5344CB8AC3E}">
        <p14:creationId xmlns:p14="http://schemas.microsoft.com/office/powerpoint/2010/main" val="31870630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Rectángulo"/>
          <p:cNvSpPr/>
          <p:nvPr/>
        </p:nvSpPr>
        <p:spPr>
          <a:xfrm>
            <a:off x="0" y="836712"/>
            <a:ext cx="9036495" cy="5509200"/>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eaLnBrk="0" hangingPunct="0">
              <a:defRPr/>
            </a:pPr>
            <a:r>
              <a:rPr lang="es-ES" sz="3200" b="1" dirty="0">
                <a:solidFill>
                  <a:srgbClr val="7030A0"/>
                </a:solidFill>
                <a:latin typeface="Calibri" pitchFamily="34" charset="0"/>
                <a:ea typeface="Calibri" pitchFamily="34" charset="0"/>
                <a:cs typeface="Times New Roman" pitchFamily="18" charset="0"/>
              </a:rPr>
              <a:t>Relacionados con las habilidades.</a:t>
            </a:r>
            <a:endParaRPr lang="es-ES" sz="1100" b="1" dirty="0">
              <a:solidFill>
                <a:srgbClr val="7030A0"/>
              </a:solidFill>
            </a:endParaRPr>
          </a:p>
          <a:p>
            <a:pPr algn="just" eaLnBrk="0" hangingPunct="0">
              <a:buFontTx/>
              <a:buChar char="•"/>
              <a:defRPr/>
            </a:pPr>
            <a:r>
              <a:rPr lang="es-ES" sz="3200" b="1" dirty="0">
                <a:latin typeface="Calibri" pitchFamily="34" charset="0"/>
                <a:ea typeface="Calibri" pitchFamily="34" charset="0"/>
                <a:cs typeface="Times New Roman" pitchFamily="18" charset="0"/>
              </a:rPr>
              <a:t>Talento superior de la fuerza laboral. (Calificación)</a:t>
            </a:r>
          </a:p>
          <a:p>
            <a:pPr algn="just" eaLnBrk="0" hangingPunct="0">
              <a:buFontTx/>
              <a:buChar char="•"/>
              <a:defRPr/>
            </a:pPr>
            <a:r>
              <a:rPr lang="es-ES" sz="3200" b="1" dirty="0">
                <a:latin typeface="Calibri" pitchFamily="34" charset="0"/>
                <a:ea typeface="Calibri" pitchFamily="34" charset="0"/>
                <a:cs typeface="Times New Roman" pitchFamily="18" charset="0"/>
              </a:rPr>
              <a:t>Experiencia en una tecnología particular</a:t>
            </a:r>
          </a:p>
          <a:p>
            <a:pPr algn="just" eaLnBrk="0" hangingPunct="0">
              <a:buFontTx/>
              <a:buChar char="•"/>
              <a:defRPr/>
            </a:pPr>
            <a:r>
              <a:rPr lang="es-ES" sz="3200" b="1" dirty="0">
                <a:latin typeface="Calibri" pitchFamily="34" charset="0"/>
                <a:ea typeface="Calibri" pitchFamily="34" charset="0"/>
                <a:cs typeface="Times New Roman" pitchFamily="18" charset="0"/>
              </a:rPr>
              <a:t>Habilidad para desarrollar productos innovadores y mejoramientos del producto.</a:t>
            </a:r>
          </a:p>
          <a:p>
            <a:pPr algn="just" eaLnBrk="0" hangingPunct="0">
              <a:buFontTx/>
              <a:buChar char="•"/>
              <a:defRPr/>
            </a:pPr>
            <a:r>
              <a:rPr lang="es-ES" sz="3200" b="1" dirty="0">
                <a:latin typeface="Calibri" pitchFamily="34" charset="0"/>
                <a:cs typeface="Times New Roman" pitchFamily="18" charset="0"/>
              </a:rPr>
              <a:t>Habilidad para lanzar productos al mercado.</a:t>
            </a:r>
          </a:p>
          <a:p>
            <a:pPr algn="just" eaLnBrk="0" hangingPunct="0">
              <a:defRPr/>
            </a:pPr>
            <a:r>
              <a:rPr lang="es-ES" sz="3200" b="1" dirty="0">
                <a:solidFill>
                  <a:srgbClr val="7030A0"/>
                </a:solidFill>
                <a:latin typeface="Calibri" pitchFamily="34" charset="0"/>
                <a:ea typeface="Calibri" pitchFamily="34" charset="0"/>
                <a:cs typeface="Times New Roman" pitchFamily="18" charset="0"/>
              </a:rPr>
              <a:t>Relacionados con la Mercadotecnia.</a:t>
            </a:r>
          </a:p>
          <a:p>
            <a:pPr marL="457200" indent="-457200" algn="just" eaLnBrk="0" hangingPunct="0">
              <a:buFont typeface="Arial" panose="020B0604020202020204" pitchFamily="34" charset="0"/>
              <a:buChar char="•"/>
              <a:defRPr/>
            </a:pPr>
            <a:r>
              <a:rPr lang="es-ES" sz="3200" b="1" dirty="0">
                <a:solidFill>
                  <a:schemeClr val="tx1"/>
                </a:solidFill>
                <a:latin typeface="Calibri" pitchFamily="34" charset="0"/>
                <a:cs typeface="Times New Roman" pitchFamily="18" charset="0"/>
              </a:rPr>
              <a:t>Asistencia técnica rápida y precisa.</a:t>
            </a:r>
          </a:p>
          <a:p>
            <a:pPr marL="457200" indent="-457200" algn="just" eaLnBrk="0" hangingPunct="0">
              <a:buFont typeface="Arial" panose="020B0604020202020204" pitchFamily="34" charset="0"/>
              <a:buChar char="•"/>
              <a:defRPr/>
            </a:pPr>
            <a:r>
              <a:rPr lang="es-ES" sz="3200" b="1" dirty="0">
                <a:solidFill>
                  <a:schemeClr val="tx1"/>
                </a:solidFill>
                <a:latin typeface="Calibri" pitchFamily="34" charset="0"/>
                <a:cs typeface="Times New Roman" pitchFamily="18" charset="0"/>
              </a:rPr>
              <a:t>Servicio cortés al cliente.</a:t>
            </a:r>
          </a:p>
          <a:p>
            <a:pPr marL="457200" indent="-457200" algn="just" eaLnBrk="0" hangingPunct="0">
              <a:buFont typeface="Arial" panose="020B0604020202020204" pitchFamily="34" charset="0"/>
              <a:buChar char="•"/>
              <a:defRPr/>
            </a:pPr>
            <a:r>
              <a:rPr lang="es-ES" sz="3200" b="1" dirty="0">
                <a:solidFill>
                  <a:schemeClr val="tx1"/>
                </a:solidFill>
                <a:latin typeface="Calibri" pitchFamily="34" charset="0"/>
                <a:cs typeface="Times New Roman" pitchFamily="18" charset="0"/>
              </a:rPr>
              <a:t>Estilos o empaques atractivos.</a:t>
            </a:r>
          </a:p>
          <a:p>
            <a:pPr marL="457200" indent="-457200" algn="just" eaLnBrk="0" hangingPunct="0">
              <a:buFont typeface="Arial" panose="020B0604020202020204" pitchFamily="34" charset="0"/>
              <a:buChar char="•"/>
              <a:defRPr/>
            </a:pPr>
            <a:r>
              <a:rPr lang="es-ES" sz="3200" b="1" dirty="0">
                <a:solidFill>
                  <a:schemeClr val="tx1"/>
                </a:solidFill>
                <a:latin typeface="Calibri" pitchFamily="34" charset="0"/>
                <a:cs typeface="Times New Roman" pitchFamily="18" charset="0"/>
              </a:rPr>
              <a:t>Imagen/reputación con los compradores.</a:t>
            </a:r>
            <a:endParaRPr lang="es-ES" sz="3200" b="1" dirty="0"/>
          </a:p>
        </p:txBody>
      </p:sp>
      <p:sp>
        <p:nvSpPr>
          <p:cNvPr id="137217" name="Rectangle 1"/>
          <p:cNvSpPr>
            <a:spLocks noChangeArrowheads="1"/>
          </p:cNvSpPr>
          <p:nvPr/>
        </p:nvSpPr>
        <p:spPr bwMode="auto">
          <a:xfrm>
            <a:off x="1321519" y="116632"/>
            <a:ext cx="6346825" cy="5842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spAutoFit/>
          </a:bodyPr>
          <a:lstStyle/>
          <a:p>
            <a:pPr algn="just" eaLnBrk="0" hangingPunct="0">
              <a:defRPr/>
            </a:pPr>
            <a:r>
              <a:rPr lang="es-ES" sz="3200" b="1" dirty="0">
                <a:latin typeface="+mj-lt"/>
                <a:ea typeface="Times New Roman" pitchFamily="18" charset="0"/>
                <a:cs typeface="Times New Roman" pitchFamily="18" charset="0"/>
              </a:rPr>
              <a:t>Ejemplo de factores claves del éxito.</a:t>
            </a:r>
            <a:endParaRPr lang="es-ES" sz="3200" dirty="0">
              <a:latin typeface="+mj-lt"/>
            </a:endParaRPr>
          </a:p>
        </p:txBody>
      </p:sp>
    </p:spTree>
    <p:extLst>
      <p:ext uri="{BB962C8B-B14F-4D97-AF65-F5344CB8AC3E}">
        <p14:creationId xmlns:p14="http://schemas.microsoft.com/office/powerpoint/2010/main" val="40633898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Rectángulo"/>
          <p:cNvSpPr/>
          <p:nvPr/>
        </p:nvSpPr>
        <p:spPr>
          <a:xfrm>
            <a:off x="107504" y="836712"/>
            <a:ext cx="9036496" cy="6001643"/>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eaLnBrk="0" hangingPunct="0">
              <a:defRPr/>
            </a:pPr>
            <a:r>
              <a:rPr lang="es-ES" sz="3200" b="1" dirty="0">
                <a:solidFill>
                  <a:srgbClr val="7030A0"/>
                </a:solidFill>
                <a:ea typeface="Calibri" pitchFamily="34" charset="0"/>
                <a:cs typeface="Times New Roman" pitchFamily="18" charset="0"/>
              </a:rPr>
              <a:t>Relacionados con la fabricación. </a:t>
            </a:r>
            <a:endParaRPr lang="es-ES" sz="1100" b="1" dirty="0">
              <a:solidFill>
                <a:srgbClr val="7030A0"/>
              </a:solidFill>
            </a:endParaRPr>
          </a:p>
          <a:p>
            <a:pPr algn="just" eaLnBrk="0" hangingPunct="0">
              <a:buFontTx/>
              <a:buChar char="•"/>
              <a:defRPr/>
            </a:pPr>
            <a:r>
              <a:rPr lang="es-ES" sz="3200" b="1" dirty="0">
                <a:ea typeface="Calibri" pitchFamily="34" charset="0"/>
                <a:cs typeface="Times New Roman" pitchFamily="18" charset="0"/>
              </a:rPr>
              <a:t>Eficiencia en la producción de bajo costo.</a:t>
            </a:r>
          </a:p>
          <a:p>
            <a:pPr algn="just" eaLnBrk="0" hangingPunct="0">
              <a:buFontTx/>
              <a:buChar char="•"/>
              <a:defRPr/>
            </a:pPr>
            <a:r>
              <a:rPr lang="es-ES" sz="3200" b="1" dirty="0">
                <a:ea typeface="Calibri" pitchFamily="34" charset="0"/>
                <a:cs typeface="Times New Roman" pitchFamily="18" charset="0"/>
              </a:rPr>
              <a:t>Calidad en la fabricación.</a:t>
            </a:r>
          </a:p>
          <a:p>
            <a:pPr algn="just" eaLnBrk="0" hangingPunct="0">
              <a:buFontTx/>
              <a:buChar char="•"/>
              <a:defRPr/>
            </a:pPr>
            <a:r>
              <a:rPr lang="es-ES" sz="3200" b="1" dirty="0">
                <a:ea typeface="Calibri" pitchFamily="34" charset="0"/>
                <a:cs typeface="Times New Roman" pitchFamily="18" charset="0"/>
              </a:rPr>
              <a:t>Nivel elevado de utilización de Activo Fijo.</a:t>
            </a:r>
          </a:p>
          <a:p>
            <a:pPr algn="just" eaLnBrk="0" hangingPunct="0">
              <a:buFontTx/>
              <a:buChar char="•"/>
              <a:defRPr/>
            </a:pPr>
            <a:r>
              <a:rPr lang="es-ES" sz="3200" b="1" dirty="0">
                <a:ea typeface="Calibri" pitchFamily="34" charset="0"/>
                <a:cs typeface="Times New Roman" pitchFamily="18" charset="0"/>
              </a:rPr>
              <a:t>Nivel elevado de productividad.</a:t>
            </a:r>
          </a:p>
          <a:p>
            <a:pPr algn="just" eaLnBrk="0" hangingPunct="0">
              <a:buFontTx/>
              <a:buChar char="•"/>
              <a:defRPr/>
            </a:pPr>
            <a:r>
              <a:rPr lang="es-ES" sz="3200" b="1" dirty="0">
                <a:ea typeface="Calibri" pitchFamily="34" charset="0"/>
                <a:cs typeface="Times New Roman" pitchFamily="18" charset="0"/>
              </a:rPr>
              <a:t>Capacidad para fabricar o ensamblar productos con las especificaciones del comprador. </a:t>
            </a:r>
          </a:p>
          <a:p>
            <a:pPr algn="just" eaLnBrk="0" hangingPunct="0">
              <a:defRPr/>
            </a:pPr>
            <a:r>
              <a:rPr lang="es-ES" sz="3200" b="1" dirty="0">
                <a:solidFill>
                  <a:srgbClr val="7030A0"/>
                </a:solidFill>
                <a:ea typeface="Calibri" pitchFamily="34" charset="0"/>
                <a:cs typeface="Times New Roman" pitchFamily="18" charset="0"/>
              </a:rPr>
              <a:t>Relacionados con la habilidad Organizacional. </a:t>
            </a:r>
            <a:endParaRPr lang="es-ES" sz="1100" b="1" dirty="0">
              <a:solidFill>
                <a:srgbClr val="7030A0"/>
              </a:solidFill>
            </a:endParaRPr>
          </a:p>
          <a:p>
            <a:pPr algn="just" eaLnBrk="0" hangingPunct="0">
              <a:buFontTx/>
              <a:buChar char="•"/>
              <a:defRPr/>
            </a:pPr>
            <a:r>
              <a:rPr lang="es-ES" sz="3200" b="1" dirty="0">
                <a:ea typeface="Calibri" pitchFamily="34" charset="0"/>
                <a:cs typeface="Times New Roman" pitchFamily="18" charset="0"/>
              </a:rPr>
              <a:t>Responder con rapidez a las condiciones cambiantes del mercado.</a:t>
            </a:r>
          </a:p>
          <a:p>
            <a:pPr algn="just" eaLnBrk="0" hangingPunct="0">
              <a:buFontTx/>
              <a:buChar char="•"/>
              <a:defRPr/>
            </a:pPr>
            <a:r>
              <a:rPr lang="es-ES" sz="3200" b="1" dirty="0">
                <a:ea typeface="Calibri" pitchFamily="34" charset="0"/>
                <a:cs typeface="Times New Roman" pitchFamily="18" charset="0"/>
              </a:rPr>
              <a:t>Utilización de internet para negocios.</a:t>
            </a:r>
          </a:p>
          <a:p>
            <a:pPr algn="just" eaLnBrk="0" hangingPunct="0">
              <a:buFontTx/>
              <a:buChar char="•"/>
              <a:defRPr/>
            </a:pPr>
            <a:r>
              <a:rPr lang="es-ES" sz="3200" b="1" dirty="0">
                <a:ea typeface="Calibri" pitchFamily="34" charset="0"/>
                <a:cs typeface="Times New Roman" pitchFamily="18" charset="0"/>
              </a:rPr>
              <a:t>Experiencia y conocimientos administrativos.</a:t>
            </a:r>
            <a:endParaRPr lang="es-ES" sz="3200" b="1" dirty="0"/>
          </a:p>
        </p:txBody>
      </p:sp>
      <p:sp>
        <p:nvSpPr>
          <p:cNvPr id="137217" name="Rectangle 1"/>
          <p:cNvSpPr>
            <a:spLocks noChangeArrowheads="1"/>
          </p:cNvSpPr>
          <p:nvPr/>
        </p:nvSpPr>
        <p:spPr bwMode="auto">
          <a:xfrm>
            <a:off x="1321519" y="116632"/>
            <a:ext cx="6346825" cy="5842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spAutoFit/>
          </a:bodyPr>
          <a:lstStyle/>
          <a:p>
            <a:pPr algn="just" eaLnBrk="0" hangingPunct="0">
              <a:defRPr/>
            </a:pPr>
            <a:r>
              <a:rPr lang="es-ES" sz="3200" b="1" dirty="0">
                <a:latin typeface="+mj-lt"/>
                <a:ea typeface="Times New Roman" pitchFamily="18" charset="0"/>
                <a:cs typeface="Times New Roman" pitchFamily="18" charset="0"/>
              </a:rPr>
              <a:t>Ejemplo de factores claves del éxito.</a:t>
            </a:r>
            <a:endParaRPr lang="es-ES" sz="3200" dirty="0">
              <a:latin typeface="+mj-lt"/>
            </a:endParaRPr>
          </a:p>
        </p:txBody>
      </p:sp>
    </p:spTree>
    <p:extLst>
      <p:ext uri="{BB962C8B-B14F-4D97-AF65-F5344CB8AC3E}">
        <p14:creationId xmlns:p14="http://schemas.microsoft.com/office/powerpoint/2010/main" val="1640878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13" name="Rectángulo 12"/>
          <p:cNvSpPr/>
          <p:nvPr/>
        </p:nvSpPr>
        <p:spPr>
          <a:xfrm>
            <a:off x="179512" y="548680"/>
            <a:ext cx="8784976" cy="6186309"/>
          </a:xfrm>
          <a:prstGeom prst="rect">
            <a:avLst/>
          </a:prstGeom>
        </p:spPr>
        <p:txBody>
          <a:bodyPr wrap="square">
            <a:spAutoFit/>
          </a:bodyPr>
          <a:lstStyle/>
          <a:p>
            <a:pPr algn="just">
              <a:spcAft>
                <a:spcPts val="0"/>
              </a:spcAft>
            </a:pPr>
            <a:r>
              <a:rPr lang="es-ES" sz="2200" b="1" dirty="0">
                <a:solidFill>
                  <a:srgbClr val="FF0000"/>
                </a:solidFill>
                <a:latin typeface="Verdana" panose="020B0604030504040204" pitchFamily="34" charset="0"/>
                <a:ea typeface="Verdana" panose="020B0604030504040204" pitchFamily="34" charset="0"/>
                <a:cs typeface="Verdana" panose="020B0604030504040204" pitchFamily="34" charset="0"/>
              </a:rPr>
              <a:t>La estrategia de negocios es el punto neurálgico de toda estrategia organizacional. </a:t>
            </a:r>
          </a:p>
          <a:p>
            <a:pPr algn="just">
              <a:spcAft>
                <a:spcPts val="0"/>
              </a:spcAft>
            </a:pPr>
            <a:endParaRPr lang="es-ES" sz="2200" b="1"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es-ES" sz="2200" b="1" dirty="0">
                <a:latin typeface="Verdana" panose="020B0604030504040204" pitchFamily="34" charset="0"/>
                <a:ea typeface="Verdana" panose="020B0604030504040204" pitchFamily="34" charset="0"/>
                <a:cs typeface="Verdana" panose="020B0604030504040204" pitchFamily="34" charset="0"/>
              </a:rPr>
              <a:t>Algunas organizaciones no poseen una diversidad de negocios que les permita desarrollar estrategias corporativas, sin embargo la estrategia de negocios estará siempre presente, aun en la organización más simple. </a:t>
            </a:r>
          </a:p>
          <a:p>
            <a:pPr algn="just">
              <a:spcAft>
                <a:spcPts val="0"/>
              </a:spcAft>
            </a:pPr>
            <a:endParaRPr lang="es-ES" sz="2200" b="1"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endParaRPr lang="es-ES" sz="2200" b="1"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es-ES" sz="2200" b="1" dirty="0">
                <a:latin typeface="Verdana" panose="020B0604030504040204" pitchFamily="34" charset="0"/>
                <a:ea typeface="Verdana" panose="020B0604030504040204" pitchFamily="34" charset="0"/>
                <a:cs typeface="Verdana" panose="020B0604030504040204" pitchFamily="34" charset="0"/>
              </a:rPr>
              <a:t>A nivel de negocios también es necesario definir la misión y visión, así como los objetivos estratégicos, tal y como se explicó en conferencias anteriores, solo que a nivel de negocio la misión, es mucho más concreta y se ajusta más a las características del mismo; aunque debe responder a la visión y misión de la corporación. </a:t>
            </a:r>
          </a:p>
          <a:p>
            <a:pPr algn="just">
              <a:spcAft>
                <a:spcPts val="0"/>
              </a:spcAft>
            </a:pPr>
            <a:endParaRPr lang="es-ES" sz="2200" b="1" dirty="0">
              <a:latin typeface="Verdana" panose="020B0604030504040204" pitchFamily="34" charset="0"/>
              <a:ea typeface="Verdana" panose="020B0604030504040204" pitchFamily="34" charset="0"/>
              <a:cs typeface="Verdana" panose="020B0604030504040204" pitchFamily="34" charset="0"/>
            </a:endParaRPr>
          </a:p>
        </p:txBody>
      </p:sp>
      <p:sp>
        <p:nvSpPr>
          <p:cNvPr id="14" name="Rectángulo 13"/>
          <p:cNvSpPr/>
          <p:nvPr/>
        </p:nvSpPr>
        <p:spPr>
          <a:xfrm>
            <a:off x="3320696" y="87015"/>
            <a:ext cx="2502608" cy="461665"/>
          </a:xfrm>
          <a:prstGeom prst="rect">
            <a:avLst/>
          </a:prstGeom>
        </p:spPr>
        <p:txBody>
          <a:bodyPr wrap="none">
            <a:spAutoFit/>
          </a:bodyPr>
          <a:lstStyle/>
          <a:p>
            <a:pPr algn="ctr">
              <a:spcAft>
                <a:spcPts val="0"/>
              </a:spcAft>
            </a:pPr>
            <a:r>
              <a:rPr lang="es-ES_tradnl" sz="2400" b="1" dirty="0">
                <a:latin typeface="Verdana" panose="020B0604030504040204" pitchFamily="34" charset="0"/>
                <a:ea typeface="Verdana" panose="020B0604030504040204" pitchFamily="34" charset="0"/>
                <a:cs typeface="Verdana" panose="020B0604030504040204" pitchFamily="34" charset="0"/>
              </a:rPr>
              <a:t>Introducción</a:t>
            </a:r>
            <a:r>
              <a:rPr lang="es-ES_tradnl" sz="2000" b="1" dirty="0">
                <a:latin typeface="Verdana" panose="020B0604030504040204" pitchFamily="34" charset="0"/>
                <a:ea typeface="Verdana" panose="020B0604030504040204" pitchFamily="34" charset="0"/>
                <a:cs typeface="Verdana" panose="020B0604030504040204" pitchFamily="34" charset="0"/>
              </a:rPr>
              <a:t>.</a:t>
            </a:r>
            <a:endParaRPr lang="es-ES" sz="2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7782385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Rectángulo"/>
          <p:cNvSpPr/>
          <p:nvPr/>
        </p:nvSpPr>
        <p:spPr>
          <a:xfrm>
            <a:off x="144016" y="785813"/>
            <a:ext cx="8820472" cy="600164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buFont typeface="Arial" pitchFamily="34" charset="0"/>
              <a:buChar char="•"/>
              <a:defRPr/>
            </a:pPr>
            <a:r>
              <a:rPr lang="es-ES" sz="3200" dirty="0">
                <a:latin typeface="+mn-lt"/>
              </a:rPr>
              <a:t>Buen servicio de posventa.</a:t>
            </a:r>
          </a:p>
          <a:p>
            <a:pPr algn="just">
              <a:buFont typeface="Arial" pitchFamily="34" charset="0"/>
              <a:buChar char="•"/>
              <a:defRPr/>
            </a:pPr>
            <a:r>
              <a:rPr lang="es-ES" sz="3200" dirty="0">
                <a:latin typeface="+mn-lt"/>
              </a:rPr>
              <a:t>Habilidades para manufacturar un producto de alta calidad.</a:t>
            </a:r>
          </a:p>
          <a:p>
            <a:pPr algn="just">
              <a:buFont typeface="Arial" pitchFamily="34" charset="0"/>
              <a:buChar char="•"/>
              <a:defRPr/>
            </a:pPr>
            <a:r>
              <a:rPr lang="es-ES" sz="3200" dirty="0">
                <a:latin typeface="+mn-lt"/>
              </a:rPr>
              <a:t>Innovación para desarrollar en los productos características populares.</a:t>
            </a:r>
          </a:p>
          <a:p>
            <a:pPr algn="just">
              <a:buFont typeface="Arial" pitchFamily="34" charset="0"/>
              <a:buChar char="•"/>
              <a:defRPr/>
            </a:pPr>
            <a:r>
              <a:rPr lang="es-ES" sz="3200" dirty="0">
                <a:latin typeface="+mn-lt"/>
              </a:rPr>
              <a:t>Velocidad y agilidad para responder a las nuevas tendencias de los mercados.</a:t>
            </a:r>
          </a:p>
          <a:p>
            <a:pPr algn="just">
              <a:buFont typeface="Arial" pitchFamily="34" charset="0"/>
              <a:buChar char="•"/>
              <a:defRPr/>
            </a:pPr>
            <a:r>
              <a:rPr lang="es-ES" sz="3200" dirty="0">
                <a:latin typeface="+mn-lt"/>
              </a:rPr>
              <a:t>Conocimiento práctico dirigido a crear y hacer funcionar un sistema para completar las órdenes de pedido de los clientes de forma precisa y rápida.</a:t>
            </a:r>
          </a:p>
          <a:p>
            <a:pPr algn="just">
              <a:buFont typeface="Arial" pitchFamily="34" charset="0"/>
              <a:buChar char="•"/>
              <a:defRPr/>
            </a:pPr>
            <a:r>
              <a:rPr lang="es-ES" sz="3200" dirty="0">
                <a:latin typeface="+mn-lt"/>
              </a:rPr>
              <a:t>Dominio en la integración de tecnologías múltiples con el objeto de crear familias de nuevos productos.</a:t>
            </a:r>
          </a:p>
        </p:txBody>
      </p:sp>
      <p:sp>
        <p:nvSpPr>
          <p:cNvPr id="4" name="Rectangle 1"/>
          <p:cNvSpPr>
            <a:spLocks noChangeArrowheads="1"/>
          </p:cNvSpPr>
          <p:nvPr/>
        </p:nvSpPr>
        <p:spPr bwMode="auto">
          <a:xfrm>
            <a:off x="1254720" y="116632"/>
            <a:ext cx="6197600" cy="5842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wrap="none" anchor="ctr">
            <a:spAutoFit/>
          </a:bodyPr>
          <a:lstStyle/>
          <a:p>
            <a:pPr algn="just" eaLnBrk="0" hangingPunct="0">
              <a:defRPr/>
            </a:pPr>
            <a:r>
              <a:rPr lang="es-ES" sz="3200" b="1" dirty="0">
                <a:latin typeface="+mj-lt"/>
                <a:ea typeface="Times New Roman" pitchFamily="18" charset="0"/>
                <a:cs typeface="Times New Roman" pitchFamily="18" charset="0"/>
              </a:rPr>
              <a:t>Ejemplo de capacidades distintivas.</a:t>
            </a:r>
            <a:endParaRPr lang="es-ES" sz="3200" b="1" dirty="0">
              <a:latin typeface="+mj-lt"/>
            </a:endParaRPr>
          </a:p>
        </p:txBody>
      </p:sp>
    </p:spTree>
    <p:extLst>
      <p:ext uri="{BB962C8B-B14F-4D97-AF65-F5344CB8AC3E}">
        <p14:creationId xmlns:p14="http://schemas.microsoft.com/office/powerpoint/2010/main" val="24701060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Rectángulo"/>
          <p:cNvSpPr/>
          <p:nvPr/>
        </p:nvSpPr>
        <p:spPr>
          <a:xfrm>
            <a:off x="239650" y="4473694"/>
            <a:ext cx="8607300" cy="212365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just">
              <a:defRPr/>
            </a:pPr>
            <a:r>
              <a:rPr lang="es-ES_tradnl" sz="2200" b="1" dirty="0">
                <a:latin typeface="Verdana" panose="020B0604030504040204" pitchFamily="34" charset="0"/>
                <a:ea typeface="Verdana" panose="020B0604030504040204" pitchFamily="34" charset="0"/>
                <a:cs typeface="Verdana" panose="020B0604030504040204" pitchFamily="34" charset="0"/>
              </a:rPr>
              <a:t>En las empresas diversificadas, al actuar en diferentes sectores o mercados, los FCE pueden ser diferentes para cada tipo de producción o servicio y en correspondencia con esto más variadas deben ser las capacidades distintivas. Por supuesto que hay algunas que son válidas para varios sectores.</a:t>
            </a:r>
            <a:endParaRPr lang="es-ES" sz="2200" b="1" dirty="0">
              <a:latin typeface="Verdana" panose="020B0604030504040204" pitchFamily="34" charset="0"/>
              <a:ea typeface="Verdana" panose="020B0604030504040204" pitchFamily="34" charset="0"/>
              <a:cs typeface="Verdana" panose="020B0604030504040204" pitchFamily="34" charset="0"/>
            </a:endParaRPr>
          </a:p>
        </p:txBody>
      </p:sp>
      <p:sp>
        <p:nvSpPr>
          <p:cNvPr id="137217" name="Rectangle 1"/>
          <p:cNvSpPr>
            <a:spLocks noChangeArrowheads="1"/>
          </p:cNvSpPr>
          <p:nvPr/>
        </p:nvSpPr>
        <p:spPr bwMode="auto">
          <a:xfrm>
            <a:off x="122113" y="285750"/>
            <a:ext cx="8842375" cy="584200"/>
          </a:xfrm>
          <a:prstGeom prst="rect">
            <a:avLst/>
          </a:prstGeom>
          <a:ln>
            <a:headEnd/>
            <a:tailEnd/>
          </a:ln>
        </p:spPr>
        <p:style>
          <a:lnRef idx="1">
            <a:schemeClr val="dk1"/>
          </a:lnRef>
          <a:fillRef idx="2">
            <a:schemeClr val="dk1"/>
          </a:fillRef>
          <a:effectRef idx="1">
            <a:schemeClr val="dk1"/>
          </a:effectRef>
          <a:fontRef idx="minor">
            <a:schemeClr val="dk1"/>
          </a:fontRef>
        </p:style>
        <p:txBody>
          <a:bodyPr wrap="none" anchor="ctr">
            <a:spAutoFit/>
          </a:bodyPr>
          <a:lstStyle/>
          <a:p>
            <a:pPr algn="just" eaLnBrk="0" hangingPunct="0">
              <a:defRPr/>
            </a:pPr>
            <a:r>
              <a:rPr lang="es-ES" sz="3200" b="1" dirty="0">
                <a:latin typeface="+mj-lt"/>
                <a:ea typeface="Times New Roman" pitchFamily="18" charset="0"/>
                <a:cs typeface="Times New Roman" pitchFamily="18" charset="0"/>
              </a:rPr>
              <a:t>La segmentación estratégica y el análisis del sector.</a:t>
            </a:r>
            <a:endParaRPr lang="es-ES" sz="3200" dirty="0">
              <a:latin typeface="+mj-lt"/>
            </a:endParaRPr>
          </a:p>
        </p:txBody>
      </p:sp>
      <p:sp>
        <p:nvSpPr>
          <p:cNvPr id="2" name="Rectángulo 1"/>
          <p:cNvSpPr/>
          <p:nvPr/>
        </p:nvSpPr>
        <p:spPr>
          <a:xfrm>
            <a:off x="264911" y="1161326"/>
            <a:ext cx="6323314" cy="313932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just"/>
            <a:r>
              <a:rPr lang="es-ES" sz="2200" b="1" dirty="0">
                <a:solidFill>
                  <a:srgbClr val="000000"/>
                </a:solidFill>
                <a:latin typeface="Verdana" panose="020B0604030504040204" pitchFamily="34" charset="0"/>
              </a:rPr>
              <a:t>La segmentación es la identificación de grupos de consumidores con necesidades y preferencias heterogéneas, es decir, en un mercado pudieran existir varios grupos de consumidores con necesidades homogéneas hacia lo interno de cada grupo y heterogéneas entre los diferentes grupos. </a:t>
            </a:r>
            <a:endParaRPr lang="es-ES" sz="2200" b="1"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441301">
            <a:off x="6818332" y="1286498"/>
            <a:ext cx="2068197" cy="1752600"/>
          </a:xfrm>
          <a:prstGeom prst="rect">
            <a:avLst/>
          </a:prstGeom>
          <a:ln w="38100">
            <a:solidFill>
              <a:schemeClr val="accent1"/>
            </a:solidFill>
          </a:ln>
        </p:spPr>
      </p:pic>
    </p:spTree>
    <p:extLst>
      <p:ext uri="{BB962C8B-B14F-4D97-AF65-F5344CB8AC3E}">
        <p14:creationId xmlns:p14="http://schemas.microsoft.com/office/powerpoint/2010/main" val="10486235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9 Rectángulo"/>
          <p:cNvSpPr>
            <a:spLocks noChangeArrowheads="1"/>
          </p:cNvSpPr>
          <p:nvPr/>
        </p:nvSpPr>
        <p:spPr bwMode="auto">
          <a:xfrm>
            <a:off x="214313" y="1413351"/>
            <a:ext cx="8786812" cy="4031873"/>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just">
              <a:defRPr/>
            </a:pPr>
            <a:r>
              <a:rPr lang="es-ES" sz="3200" dirty="0">
                <a:latin typeface="+mn-lt"/>
              </a:rPr>
              <a:t>En la práctica existen dos formas para realizar la segmentación:</a:t>
            </a:r>
          </a:p>
          <a:p>
            <a:pPr algn="just">
              <a:defRPr/>
            </a:pPr>
            <a:r>
              <a:rPr lang="es-ES" sz="3200" dirty="0">
                <a:latin typeface="+mn-lt"/>
              </a:rPr>
              <a:t> </a:t>
            </a:r>
          </a:p>
          <a:p>
            <a:pPr algn="just">
              <a:defRPr/>
            </a:pPr>
            <a:r>
              <a:rPr lang="es-ES" sz="3200" b="1" dirty="0">
                <a:latin typeface="+mn-lt"/>
              </a:rPr>
              <a:t>1. Por desglose. </a:t>
            </a:r>
            <a:r>
              <a:rPr lang="es-ES" sz="3200" dirty="0">
                <a:latin typeface="+mn-lt"/>
              </a:rPr>
              <a:t>Consiste en el análisis de las diferencias entre las actividades que desarrolla la entidad.</a:t>
            </a:r>
            <a:endParaRPr lang="es-ES" sz="3200" b="1" dirty="0">
              <a:latin typeface="+mn-lt"/>
            </a:endParaRPr>
          </a:p>
          <a:p>
            <a:pPr algn="just">
              <a:defRPr/>
            </a:pPr>
            <a:r>
              <a:rPr lang="es-ES" sz="3200" b="1" dirty="0">
                <a:latin typeface="+mn-lt"/>
              </a:rPr>
              <a:t>2. Por reagrupamiento.</a:t>
            </a:r>
            <a:r>
              <a:rPr lang="es-ES" sz="3200" dirty="0">
                <a:latin typeface="+mn-lt"/>
              </a:rPr>
              <a:t> Se realiza según la analogía de los productos.</a:t>
            </a:r>
          </a:p>
        </p:txBody>
      </p:sp>
      <p:sp>
        <p:nvSpPr>
          <p:cNvPr id="137217" name="Rectangle 1"/>
          <p:cNvSpPr>
            <a:spLocks noChangeArrowheads="1"/>
          </p:cNvSpPr>
          <p:nvPr/>
        </p:nvSpPr>
        <p:spPr bwMode="auto">
          <a:xfrm>
            <a:off x="122113" y="285750"/>
            <a:ext cx="8842375" cy="5842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spAutoFit/>
          </a:bodyPr>
          <a:lstStyle/>
          <a:p>
            <a:pPr algn="just" eaLnBrk="0" hangingPunct="0">
              <a:defRPr/>
            </a:pPr>
            <a:r>
              <a:rPr lang="es-ES" sz="3200" b="1" dirty="0">
                <a:latin typeface="+mj-lt"/>
                <a:ea typeface="Times New Roman" pitchFamily="18" charset="0"/>
                <a:cs typeface="Times New Roman" pitchFamily="18" charset="0"/>
              </a:rPr>
              <a:t>La segmentación estratégica y el análisis del sector.</a:t>
            </a:r>
            <a:endParaRPr lang="es-ES" sz="3200" dirty="0">
              <a:latin typeface="+mj-lt"/>
            </a:endParaRPr>
          </a:p>
        </p:txBody>
      </p:sp>
    </p:spTree>
    <p:extLst>
      <p:ext uri="{BB962C8B-B14F-4D97-AF65-F5344CB8AC3E}">
        <p14:creationId xmlns:p14="http://schemas.microsoft.com/office/powerpoint/2010/main" val="4557374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323528" y="928688"/>
            <a:ext cx="8712968" cy="593725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s-ES"/>
          </a:p>
        </p:txBody>
      </p:sp>
      <p:sp>
        <p:nvSpPr>
          <p:cNvPr id="53250" name="Text Box 2"/>
          <p:cNvSpPr txBox="1">
            <a:spLocks noChangeArrowheads="1"/>
          </p:cNvSpPr>
          <p:nvPr/>
        </p:nvSpPr>
        <p:spPr bwMode="auto">
          <a:xfrm>
            <a:off x="0" y="928688"/>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ES" altLang="es-ES" sz="2400" b="1">
                <a:solidFill>
                  <a:schemeClr val="tx2"/>
                </a:solidFill>
                <a:latin typeface="Calibri" panose="020F0502020204030204" pitchFamily="34" charset="0"/>
              </a:rPr>
              <a:t>FORMAS DE SEGMENTAR</a:t>
            </a:r>
            <a:endParaRPr lang="en-US" altLang="es-ES" sz="2400" b="1">
              <a:solidFill>
                <a:schemeClr val="tx2"/>
              </a:solidFill>
              <a:latin typeface="Calibri" panose="020F0502020204030204" pitchFamily="34" charset="0"/>
            </a:endParaRPr>
          </a:p>
        </p:txBody>
      </p:sp>
      <p:sp>
        <p:nvSpPr>
          <p:cNvPr id="53251" name="Rectangle 3"/>
          <p:cNvSpPr>
            <a:spLocks noChangeArrowheads="1"/>
          </p:cNvSpPr>
          <p:nvPr/>
        </p:nvSpPr>
        <p:spPr bwMode="auto">
          <a:xfrm>
            <a:off x="3429000" y="1928813"/>
            <a:ext cx="2209800" cy="6096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ES" altLang="es-ES" b="1">
                <a:latin typeface="Calibri" panose="020F0502020204030204" pitchFamily="34" charset="0"/>
              </a:rPr>
              <a:t>EMPRESA</a:t>
            </a:r>
            <a:endParaRPr lang="en-US" altLang="es-ES" b="1">
              <a:latin typeface="Calibri" panose="020F0502020204030204" pitchFamily="34" charset="0"/>
            </a:endParaRPr>
          </a:p>
        </p:txBody>
      </p:sp>
      <p:grpSp>
        <p:nvGrpSpPr>
          <p:cNvPr id="53252" name="Group 4"/>
          <p:cNvGrpSpPr>
            <a:grpSpLocks/>
          </p:cNvGrpSpPr>
          <p:nvPr/>
        </p:nvGrpSpPr>
        <p:grpSpPr bwMode="auto">
          <a:xfrm>
            <a:off x="2357438" y="2714625"/>
            <a:ext cx="990600" cy="990600"/>
            <a:chOff x="1536" y="1344"/>
            <a:chExt cx="624" cy="624"/>
          </a:xfrm>
        </p:grpSpPr>
        <p:sp>
          <p:nvSpPr>
            <p:cNvPr id="53298" name="Rectangle 5"/>
            <p:cNvSpPr>
              <a:spLocks noChangeArrowheads="1"/>
            </p:cNvSpPr>
            <p:nvPr/>
          </p:nvSpPr>
          <p:spPr bwMode="auto">
            <a:xfrm>
              <a:off x="1536" y="1584"/>
              <a:ext cx="624" cy="384"/>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ES" altLang="es-ES" sz="2400" b="1">
                  <a:latin typeface="Calibri" panose="020F0502020204030204" pitchFamily="34" charset="0"/>
                </a:rPr>
                <a:t>UEN</a:t>
              </a:r>
              <a:endParaRPr lang="en-US" altLang="es-ES" sz="2400" b="1">
                <a:latin typeface="Calibri" panose="020F0502020204030204" pitchFamily="34" charset="0"/>
              </a:endParaRPr>
            </a:p>
          </p:txBody>
        </p:sp>
        <p:sp>
          <p:nvSpPr>
            <p:cNvPr id="53299" name="Line 6"/>
            <p:cNvSpPr>
              <a:spLocks noChangeShapeType="1"/>
            </p:cNvSpPr>
            <p:nvPr/>
          </p:nvSpPr>
          <p:spPr bwMode="auto">
            <a:xfrm flipH="1">
              <a:off x="1824" y="1344"/>
              <a:ext cx="336" cy="24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s-ES"/>
            </a:p>
          </p:txBody>
        </p:sp>
      </p:grpSp>
      <p:grpSp>
        <p:nvGrpSpPr>
          <p:cNvPr id="53253" name="Group 7"/>
          <p:cNvGrpSpPr>
            <a:grpSpLocks/>
          </p:cNvGrpSpPr>
          <p:nvPr/>
        </p:nvGrpSpPr>
        <p:grpSpPr bwMode="auto">
          <a:xfrm>
            <a:off x="3929063" y="2643188"/>
            <a:ext cx="990600" cy="990600"/>
            <a:chOff x="2544" y="1344"/>
            <a:chExt cx="624" cy="624"/>
          </a:xfrm>
        </p:grpSpPr>
        <p:sp>
          <p:nvSpPr>
            <p:cNvPr id="53296" name="Rectangle 8"/>
            <p:cNvSpPr>
              <a:spLocks noChangeArrowheads="1"/>
            </p:cNvSpPr>
            <p:nvPr/>
          </p:nvSpPr>
          <p:spPr bwMode="auto">
            <a:xfrm>
              <a:off x="2544" y="1584"/>
              <a:ext cx="624" cy="384"/>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ES" altLang="es-ES" sz="2400" b="1">
                  <a:latin typeface="Calibri" panose="020F0502020204030204" pitchFamily="34" charset="0"/>
                </a:rPr>
                <a:t>UEN</a:t>
              </a:r>
              <a:endParaRPr lang="en-US" altLang="es-ES" sz="2400" b="1">
                <a:latin typeface="Calibri" panose="020F0502020204030204" pitchFamily="34" charset="0"/>
              </a:endParaRPr>
            </a:p>
          </p:txBody>
        </p:sp>
        <p:sp>
          <p:nvSpPr>
            <p:cNvPr id="53297" name="Line 9"/>
            <p:cNvSpPr>
              <a:spLocks noChangeShapeType="1"/>
            </p:cNvSpPr>
            <p:nvPr/>
          </p:nvSpPr>
          <p:spPr bwMode="auto">
            <a:xfrm>
              <a:off x="2832" y="1344"/>
              <a:ext cx="0" cy="19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s-ES"/>
            </a:p>
          </p:txBody>
        </p:sp>
      </p:grpSp>
      <p:grpSp>
        <p:nvGrpSpPr>
          <p:cNvPr id="53254" name="Group 10"/>
          <p:cNvGrpSpPr>
            <a:grpSpLocks/>
          </p:cNvGrpSpPr>
          <p:nvPr/>
        </p:nvGrpSpPr>
        <p:grpSpPr bwMode="auto">
          <a:xfrm>
            <a:off x="5500688" y="2643188"/>
            <a:ext cx="990600" cy="990600"/>
            <a:chOff x="3504" y="1344"/>
            <a:chExt cx="624" cy="624"/>
          </a:xfrm>
        </p:grpSpPr>
        <p:sp>
          <p:nvSpPr>
            <p:cNvPr id="53294" name="Rectangle 11"/>
            <p:cNvSpPr>
              <a:spLocks noChangeArrowheads="1"/>
            </p:cNvSpPr>
            <p:nvPr/>
          </p:nvSpPr>
          <p:spPr bwMode="auto">
            <a:xfrm>
              <a:off x="3504" y="1584"/>
              <a:ext cx="624" cy="384"/>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ES" altLang="es-ES" sz="2400" b="1">
                  <a:latin typeface="Calibri" panose="020F0502020204030204" pitchFamily="34" charset="0"/>
                </a:rPr>
                <a:t>UEN</a:t>
              </a:r>
              <a:endParaRPr lang="en-US" altLang="es-ES" sz="2400" b="1">
                <a:latin typeface="Calibri" panose="020F0502020204030204" pitchFamily="34" charset="0"/>
              </a:endParaRPr>
            </a:p>
          </p:txBody>
        </p:sp>
        <p:sp>
          <p:nvSpPr>
            <p:cNvPr id="53295" name="Line 12"/>
            <p:cNvSpPr>
              <a:spLocks noChangeShapeType="1"/>
            </p:cNvSpPr>
            <p:nvPr/>
          </p:nvSpPr>
          <p:spPr bwMode="auto">
            <a:xfrm>
              <a:off x="3552" y="1344"/>
              <a:ext cx="288" cy="24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s-ES"/>
            </a:p>
          </p:txBody>
        </p:sp>
      </p:grpSp>
      <p:grpSp>
        <p:nvGrpSpPr>
          <p:cNvPr id="53255" name="Group 13"/>
          <p:cNvGrpSpPr>
            <a:grpSpLocks/>
          </p:cNvGrpSpPr>
          <p:nvPr/>
        </p:nvGrpSpPr>
        <p:grpSpPr bwMode="auto">
          <a:xfrm>
            <a:off x="2743200" y="4495800"/>
            <a:ext cx="3657600" cy="1524000"/>
            <a:chOff x="1728" y="2832"/>
            <a:chExt cx="2304" cy="960"/>
          </a:xfrm>
        </p:grpSpPr>
        <p:sp>
          <p:nvSpPr>
            <p:cNvPr id="53289" name="Rectangle 14"/>
            <p:cNvSpPr>
              <a:spLocks noChangeArrowheads="1"/>
            </p:cNvSpPr>
            <p:nvPr/>
          </p:nvSpPr>
          <p:spPr bwMode="auto">
            <a:xfrm>
              <a:off x="2496" y="2832"/>
              <a:ext cx="624" cy="384"/>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ES" altLang="es-ES" sz="2400" b="1">
                  <a:latin typeface="Calibri" panose="020F0502020204030204" pitchFamily="34" charset="0"/>
                </a:rPr>
                <a:t>UEN</a:t>
              </a:r>
              <a:endParaRPr lang="en-US" altLang="es-ES" sz="2400" b="1">
                <a:latin typeface="Calibri" panose="020F0502020204030204" pitchFamily="34" charset="0"/>
              </a:endParaRPr>
            </a:p>
          </p:txBody>
        </p:sp>
        <p:sp>
          <p:nvSpPr>
            <p:cNvPr id="53290" name="Line 15"/>
            <p:cNvSpPr>
              <a:spLocks noChangeShapeType="1"/>
            </p:cNvSpPr>
            <p:nvPr/>
          </p:nvSpPr>
          <p:spPr bwMode="auto">
            <a:xfrm flipH="1">
              <a:off x="1728" y="3216"/>
              <a:ext cx="1056" cy="5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53291" name="Line 16"/>
            <p:cNvSpPr>
              <a:spLocks noChangeShapeType="1"/>
            </p:cNvSpPr>
            <p:nvPr/>
          </p:nvSpPr>
          <p:spPr bwMode="auto">
            <a:xfrm flipH="1">
              <a:off x="2256" y="3216"/>
              <a:ext cx="528" cy="5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53292" name="Line 17"/>
            <p:cNvSpPr>
              <a:spLocks noChangeShapeType="1"/>
            </p:cNvSpPr>
            <p:nvPr/>
          </p:nvSpPr>
          <p:spPr bwMode="auto">
            <a:xfrm>
              <a:off x="2784" y="3216"/>
              <a:ext cx="48" cy="5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53293" name="Line 18"/>
            <p:cNvSpPr>
              <a:spLocks noChangeShapeType="1"/>
            </p:cNvSpPr>
            <p:nvPr/>
          </p:nvSpPr>
          <p:spPr bwMode="auto">
            <a:xfrm>
              <a:off x="2784" y="3216"/>
              <a:ext cx="1248" cy="5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s-ES"/>
            </a:p>
          </p:txBody>
        </p:sp>
      </p:grpSp>
      <p:grpSp>
        <p:nvGrpSpPr>
          <p:cNvPr id="53256" name="Group 19"/>
          <p:cNvGrpSpPr>
            <a:grpSpLocks/>
          </p:cNvGrpSpPr>
          <p:nvPr/>
        </p:nvGrpSpPr>
        <p:grpSpPr bwMode="auto">
          <a:xfrm>
            <a:off x="4953000" y="4495800"/>
            <a:ext cx="1752600" cy="1524000"/>
            <a:chOff x="3120" y="2832"/>
            <a:chExt cx="1104" cy="960"/>
          </a:xfrm>
        </p:grpSpPr>
        <p:sp>
          <p:nvSpPr>
            <p:cNvPr id="53284" name="Rectangle 20"/>
            <p:cNvSpPr>
              <a:spLocks noChangeArrowheads="1"/>
            </p:cNvSpPr>
            <p:nvPr/>
          </p:nvSpPr>
          <p:spPr bwMode="auto">
            <a:xfrm>
              <a:off x="3552" y="2832"/>
              <a:ext cx="624" cy="384"/>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ES" altLang="es-ES" sz="2400" b="1">
                  <a:latin typeface="Calibri" panose="020F0502020204030204" pitchFamily="34" charset="0"/>
                </a:rPr>
                <a:t>UEN</a:t>
              </a:r>
              <a:endParaRPr lang="en-US" altLang="es-ES" sz="2400" b="1">
                <a:latin typeface="Calibri" panose="020F0502020204030204" pitchFamily="34" charset="0"/>
              </a:endParaRPr>
            </a:p>
          </p:txBody>
        </p:sp>
        <p:grpSp>
          <p:nvGrpSpPr>
            <p:cNvPr id="53285" name="Group 21"/>
            <p:cNvGrpSpPr>
              <a:grpSpLocks/>
            </p:cNvGrpSpPr>
            <p:nvPr/>
          </p:nvGrpSpPr>
          <p:grpSpPr bwMode="auto">
            <a:xfrm>
              <a:off x="3120" y="3216"/>
              <a:ext cx="1104" cy="576"/>
              <a:chOff x="3120" y="3216"/>
              <a:chExt cx="1104" cy="576"/>
            </a:xfrm>
          </p:grpSpPr>
          <p:sp>
            <p:nvSpPr>
              <p:cNvPr id="53286" name="Line 22"/>
              <p:cNvSpPr>
                <a:spLocks noChangeShapeType="1"/>
              </p:cNvSpPr>
              <p:nvPr/>
            </p:nvSpPr>
            <p:spPr bwMode="auto">
              <a:xfrm>
                <a:off x="3840" y="3216"/>
                <a:ext cx="384" cy="5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53287" name="Line 23"/>
              <p:cNvSpPr>
                <a:spLocks noChangeShapeType="1"/>
              </p:cNvSpPr>
              <p:nvPr/>
            </p:nvSpPr>
            <p:spPr bwMode="auto">
              <a:xfrm flipH="1">
                <a:off x="3696" y="3216"/>
                <a:ext cx="144" cy="5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53288" name="Line 24"/>
              <p:cNvSpPr>
                <a:spLocks noChangeShapeType="1"/>
              </p:cNvSpPr>
              <p:nvPr/>
            </p:nvSpPr>
            <p:spPr bwMode="auto">
              <a:xfrm flipH="1">
                <a:off x="3120" y="3216"/>
                <a:ext cx="720" cy="5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s-ES"/>
              </a:p>
            </p:txBody>
          </p:sp>
        </p:grpSp>
      </p:grpSp>
      <p:grpSp>
        <p:nvGrpSpPr>
          <p:cNvPr id="53257" name="Group 25"/>
          <p:cNvGrpSpPr>
            <a:grpSpLocks/>
          </p:cNvGrpSpPr>
          <p:nvPr/>
        </p:nvGrpSpPr>
        <p:grpSpPr bwMode="auto">
          <a:xfrm>
            <a:off x="2133600" y="6019800"/>
            <a:ext cx="7010400" cy="846138"/>
            <a:chOff x="1344" y="3792"/>
            <a:chExt cx="4176" cy="533"/>
          </a:xfrm>
        </p:grpSpPr>
        <p:grpSp>
          <p:nvGrpSpPr>
            <p:cNvPr id="53271" name="Group 26"/>
            <p:cNvGrpSpPr>
              <a:grpSpLocks/>
            </p:cNvGrpSpPr>
            <p:nvPr/>
          </p:nvGrpSpPr>
          <p:grpSpPr bwMode="auto">
            <a:xfrm>
              <a:off x="1344" y="3792"/>
              <a:ext cx="2976" cy="528"/>
              <a:chOff x="1872" y="3792"/>
              <a:chExt cx="2976" cy="528"/>
            </a:xfrm>
          </p:grpSpPr>
          <p:sp>
            <p:nvSpPr>
              <p:cNvPr id="53273" name="Rectangle 27"/>
              <p:cNvSpPr>
                <a:spLocks noChangeArrowheads="1"/>
              </p:cNvSpPr>
              <p:nvPr/>
            </p:nvSpPr>
            <p:spPr bwMode="auto">
              <a:xfrm>
                <a:off x="3312" y="3792"/>
                <a:ext cx="144" cy="528"/>
              </a:xfrm>
              <a:prstGeom prst="rect">
                <a:avLst/>
              </a:prstGeom>
              <a:solidFill>
                <a:schemeClr val="tx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ES">
                  <a:latin typeface="Calibri" panose="020F0502020204030204" pitchFamily="34" charset="0"/>
                </a:endParaRPr>
              </a:p>
            </p:txBody>
          </p:sp>
          <p:sp>
            <p:nvSpPr>
              <p:cNvPr id="53274" name="Rectangle 28"/>
              <p:cNvSpPr>
                <a:spLocks noChangeArrowheads="1"/>
              </p:cNvSpPr>
              <p:nvPr/>
            </p:nvSpPr>
            <p:spPr bwMode="auto">
              <a:xfrm>
                <a:off x="3600" y="3792"/>
                <a:ext cx="144" cy="528"/>
              </a:xfrm>
              <a:prstGeom prst="rect">
                <a:avLst/>
              </a:prstGeom>
              <a:solidFill>
                <a:schemeClr val="tx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ES">
                  <a:latin typeface="Calibri" panose="020F0502020204030204" pitchFamily="34" charset="0"/>
                </a:endParaRPr>
              </a:p>
            </p:txBody>
          </p:sp>
          <p:sp>
            <p:nvSpPr>
              <p:cNvPr id="53275" name="Rectangle 29"/>
              <p:cNvSpPr>
                <a:spLocks noChangeArrowheads="1"/>
              </p:cNvSpPr>
              <p:nvPr/>
            </p:nvSpPr>
            <p:spPr bwMode="auto">
              <a:xfrm>
                <a:off x="3888" y="3792"/>
                <a:ext cx="144" cy="528"/>
              </a:xfrm>
              <a:prstGeom prst="rect">
                <a:avLst/>
              </a:prstGeom>
              <a:solidFill>
                <a:schemeClr val="tx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ES">
                  <a:latin typeface="Calibri" panose="020F0502020204030204" pitchFamily="34" charset="0"/>
                </a:endParaRPr>
              </a:p>
            </p:txBody>
          </p:sp>
          <p:sp>
            <p:nvSpPr>
              <p:cNvPr id="53276" name="Rectangle 30"/>
              <p:cNvSpPr>
                <a:spLocks noChangeArrowheads="1"/>
              </p:cNvSpPr>
              <p:nvPr/>
            </p:nvSpPr>
            <p:spPr bwMode="auto">
              <a:xfrm>
                <a:off x="4176" y="3792"/>
                <a:ext cx="144" cy="528"/>
              </a:xfrm>
              <a:prstGeom prst="rect">
                <a:avLst/>
              </a:prstGeom>
              <a:solidFill>
                <a:schemeClr val="tx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ES">
                  <a:latin typeface="Calibri" panose="020F0502020204030204" pitchFamily="34" charset="0"/>
                </a:endParaRPr>
              </a:p>
            </p:txBody>
          </p:sp>
          <p:sp>
            <p:nvSpPr>
              <p:cNvPr id="53277" name="Rectangle 31"/>
              <p:cNvSpPr>
                <a:spLocks noChangeArrowheads="1"/>
              </p:cNvSpPr>
              <p:nvPr/>
            </p:nvSpPr>
            <p:spPr bwMode="auto">
              <a:xfrm>
                <a:off x="4464" y="3792"/>
                <a:ext cx="144" cy="528"/>
              </a:xfrm>
              <a:prstGeom prst="rect">
                <a:avLst/>
              </a:prstGeom>
              <a:solidFill>
                <a:schemeClr val="tx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ES">
                  <a:latin typeface="Calibri" panose="020F0502020204030204" pitchFamily="34" charset="0"/>
                </a:endParaRPr>
              </a:p>
            </p:txBody>
          </p:sp>
          <p:sp>
            <p:nvSpPr>
              <p:cNvPr id="53278" name="Rectangle 32"/>
              <p:cNvSpPr>
                <a:spLocks noChangeArrowheads="1"/>
              </p:cNvSpPr>
              <p:nvPr/>
            </p:nvSpPr>
            <p:spPr bwMode="auto">
              <a:xfrm>
                <a:off x="4704" y="3792"/>
                <a:ext cx="144" cy="528"/>
              </a:xfrm>
              <a:prstGeom prst="rect">
                <a:avLst/>
              </a:prstGeom>
              <a:solidFill>
                <a:schemeClr val="tx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ES">
                  <a:latin typeface="Calibri" panose="020F0502020204030204" pitchFamily="34" charset="0"/>
                </a:endParaRPr>
              </a:p>
            </p:txBody>
          </p:sp>
          <p:sp>
            <p:nvSpPr>
              <p:cNvPr id="53279" name="Rectangle 33"/>
              <p:cNvSpPr>
                <a:spLocks noChangeArrowheads="1"/>
              </p:cNvSpPr>
              <p:nvPr/>
            </p:nvSpPr>
            <p:spPr bwMode="auto">
              <a:xfrm>
                <a:off x="2160" y="3792"/>
                <a:ext cx="144" cy="528"/>
              </a:xfrm>
              <a:prstGeom prst="rect">
                <a:avLst/>
              </a:prstGeom>
              <a:solidFill>
                <a:schemeClr val="tx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ES">
                  <a:latin typeface="Calibri" panose="020F0502020204030204" pitchFamily="34" charset="0"/>
                </a:endParaRPr>
              </a:p>
            </p:txBody>
          </p:sp>
          <p:sp>
            <p:nvSpPr>
              <p:cNvPr id="53280" name="Rectangle 34"/>
              <p:cNvSpPr>
                <a:spLocks noChangeArrowheads="1"/>
              </p:cNvSpPr>
              <p:nvPr/>
            </p:nvSpPr>
            <p:spPr bwMode="auto">
              <a:xfrm>
                <a:off x="2448" y="3792"/>
                <a:ext cx="144" cy="528"/>
              </a:xfrm>
              <a:prstGeom prst="rect">
                <a:avLst/>
              </a:prstGeom>
              <a:solidFill>
                <a:schemeClr val="tx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ES">
                  <a:latin typeface="Calibri" panose="020F0502020204030204" pitchFamily="34" charset="0"/>
                </a:endParaRPr>
              </a:p>
            </p:txBody>
          </p:sp>
          <p:sp>
            <p:nvSpPr>
              <p:cNvPr id="53281" name="Rectangle 35"/>
              <p:cNvSpPr>
                <a:spLocks noChangeArrowheads="1"/>
              </p:cNvSpPr>
              <p:nvPr/>
            </p:nvSpPr>
            <p:spPr bwMode="auto">
              <a:xfrm>
                <a:off x="2736" y="3792"/>
                <a:ext cx="144" cy="528"/>
              </a:xfrm>
              <a:prstGeom prst="rect">
                <a:avLst/>
              </a:prstGeom>
              <a:solidFill>
                <a:schemeClr val="tx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ES">
                  <a:latin typeface="Calibri" panose="020F0502020204030204" pitchFamily="34" charset="0"/>
                </a:endParaRPr>
              </a:p>
            </p:txBody>
          </p:sp>
          <p:sp>
            <p:nvSpPr>
              <p:cNvPr id="53282" name="Rectangle 36"/>
              <p:cNvSpPr>
                <a:spLocks noChangeArrowheads="1"/>
              </p:cNvSpPr>
              <p:nvPr/>
            </p:nvSpPr>
            <p:spPr bwMode="auto">
              <a:xfrm>
                <a:off x="3024" y="3792"/>
                <a:ext cx="144" cy="528"/>
              </a:xfrm>
              <a:prstGeom prst="rect">
                <a:avLst/>
              </a:prstGeom>
              <a:solidFill>
                <a:schemeClr val="tx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ES">
                  <a:latin typeface="Calibri" panose="020F0502020204030204" pitchFamily="34" charset="0"/>
                </a:endParaRPr>
              </a:p>
            </p:txBody>
          </p:sp>
          <p:sp>
            <p:nvSpPr>
              <p:cNvPr id="53283" name="Rectangle 37"/>
              <p:cNvSpPr>
                <a:spLocks noChangeArrowheads="1"/>
              </p:cNvSpPr>
              <p:nvPr/>
            </p:nvSpPr>
            <p:spPr bwMode="auto">
              <a:xfrm>
                <a:off x="1872" y="3792"/>
                <a:ext cx="144" cy="528"/>
              </a:xfrm>
              <a:prstGeom prst="rect">
                <a:avLst/>
              </a:prstGeom>
              <a:solidFill>
                <a:schemeClr val="tx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ES">
                  <a:latin typeface="Calibri" panose="020F0502020204030204" pitchFamily="34" charset="0"/>
                </a:endParaRPr>
              </a:p>
            </p:txBody>
          </p:sp>
        </p:grpSp>
        <p:sp>
          <p:nvSpPr>
            <p:cNvPr id="53272" name="Text Box 38"/>
            <p:cNvSpPr txBox="1">
              <a:spLocks noChangeArrowheads="1"/>
            </p:cNvSpPr>
            <p:nvPr/>
          </p:nvSpPr>
          <p:spPr bwMode="auto">
            <a:xfrm>
              <a:off x="4512" y="3802"/>
              <a:ext cx="1008"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s-ES" altLang="es-ES" sz="2400" b="1">
                  <a:solidFill>
                    <a:schemeClr val="tx2"/>
                  </a:solidFill>
                  <a:latin typeface="Calibri" panose="020F0502020204030204" pitchFamily="34" charset="0"/>
                </a:rPr>
                <a:t>Productos/servicios</a:t>
              </a:r>
              <a:endParaRPr lang="en-US" altLang="es-ES" sz="2400" b="1">
                <a:solidFill>
                  <a:schemeClr val="tx2"/>
                </a:solidFill>
                <a:latin typeface="Calibri" panose="020F0502020204030204" pitchFamily="34" charset="0"/>
              </a:endParaRPr>
            </a:p>
          </p:txBody>
        </p:sp>
      </p:grpSp>
      <p:grpSp>
        <p:nvGrpSpPr>
          <p:cNvPr id="53258" name="Group 39"/>
          <p:cNvGrpSpPr>
            <a:grpSpLocks/>
          </p:cNvGrpSpPr>
          <p:nvPr/>
        </p:nvGrpSpPr>
        <p:grpSpPr bwMode="auto">
          <a:xfrm>
            <a:off x="2209800" y="4495800"/>
            <a:ext cx="3276600" cy="1524000"/>
            <a:chOff x="1392" y="2832"/>
            <a:chExt cx="2064" cy="960"/>
          </a:xfrm>
        </p:grpSpPr>
        <p:sp>
          <p:nvSpPr>
            <p:cNvPr id="53266" name="Rectangle 40"/>
            <p:cNvSpPr>
              <a:spLocks noChangeArrowheads="1"/>
            </p:cNvSpPr>
            <p:nvPr/>
          </p:nvSpPr>
          <p:spPr bwMode="auto">
            <a:xfrm>
              <a:off x="1488" y="2832"/>
              <a:ext cx="624" cy="384"/>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ES" altLang="es-ES" sz="2400" b="1">
                  <a:latin typeface="Calibri" panose="020F0502020204030204" pitchFamily="34" charset="0"/>
                </a:rPr>
                <a:t>UEN</a:t>
              </a:r>
              <a:endParaRPr lang="en-US" altLang="es-ES" sz="2400" b="1">
                <a:latin typeface="Calibri" panose="020F0502020204030204" pitchFamily="34" charset="0"/>
              </a:endParaRPr>
            </a:p>
          </p:txBody>
        </p:sp>
        <p:sp>
          <p:nvSpPr>
            <p:cNvPr id="53267" name="Line 41"/>
            <p:cNvSpPr>
              <a:spLocks noChangeShapeType="1"/>
            </p:cNvSpPr>
            <p:nvPr/>
          </p:nvSpPr>
          <p:spPr bwMode="auto">
            <a:xfrm flipH="1">
              <a:off x="1392" y="3216"/>
              <a:ext cx="384" cy="57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53268" name="Line 42"/>
            <p:cNvSpPr>
              <a:spLocks noChangeShapeType="1"/>
            </p:cNvSpPr>
            <p:nvPr/>
          </p:nvSpPr>
          <p:spPr bwMode="auto">
            <a:xfrm>
              <a:off x="1776" y="3216"/>
              <a:ext cx="1680" cy="5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53269" name="Line 43"/>
            <p:cNvSpPr>
              <a:spLocks noChangeShapeType="1"/>
            </p:cNvSpPr>
            <p:nvPr/>
          </p:nvSpPr>
          <p:spPr bwMode="auto">
            <a:xfrm>
              <a:off x="1776" y="3216"/>
              <a:ext cx="240" cy="5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53270" name="Line 44"/>
            <p:cNvSpPr>
              <a:spLocks noChangeShapeType="1"/>
            </p:cNvSpPr>
            <p:nvPr/>
          </p:nvSpPr>
          <p:spPr bwMode="auto">
            <a:xfrm>
              <a:off x="1824" y="3264"/>
              <a:ext cx="720" cy="52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s-ES"/>
            </a:p>
          </p:txBody>
        </p:sp>
      </p:grpSp>
      <p:grpSp>
        <p:nvGrpSpPr>
          <p:cNvPr id="53259" name="Group 45"/>
          <p:cNvGrpSpPr>
            <a:grpSpLocks/>
          </p:cNvGrpSpPr>
          <p:nvPr/>
        </p:nvGrpSpPr>
        <p:grpSpPr bwMode="auto">
          <a:xfrm>
            <a:off x="1143000" y="1357313"/>
            <a:ext cx="5395913" cy="4967287"/>
            <a:chOff x="720" y="855"/>
            <a:chExt cx="3399" cy="3129"/>
          </a:xfrm>
        </p:grpSpPr>
        <p:grpSp>
          <p:nvGrpSpPr>
            <p:cNvPr id="53261" name="Group 46"/>
            <p:cNvGrpSpPr>
              <a:grpSpLocks/>
            </p:cNvGrpSpPr>
            <p:nvPr/>
          </p:nvGrpSpPr>
          <p:grpSpPr bwMode="auto">
            <a:xfrm>
              <a:off x="720" y="855"/>
              <a:ext cx="3399" cy="1113"/>
              <a:chOff x="720" y="855"/>
              <a:chExt cx="3399" cy="1113"/>
            </a:xfrm>
          </p:grpSpPr>
          <p:sp>
            <p:nvSpPr>
              <p:cNvPr id="53264" name="Text Box 47"/>
              <p:cNvSpPr txBox="1">
                <a:spLocks noChangeArrowheads="1"/>
              </p:cNvSpPr>
              <p:nvPr/>
            </p:nvSpPr>
            <p:spPr bwMode="auto">
              <a:xfrm>
                <a:off x="1575" y="855"/>
                <a:ext cx="254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ES" altLang="es-ES" sz="2400" b="1">
                    <a:solidFill>
                      <a:schemeClr val="tx2"/>
                    </a:solidFill>
                    <a:latin typeface="Calibri" panose="020F0502020204030204" pitchFamily="34" charset="0"/>
                  </a:rPr>
                  <a:t>POR DESGLOSE</a:t>
                </a:r>
                <a:endParaRPr lang="en-US" altLang="es-ES" sz="2400" b="1">
                  <a:solidFill>
                    <a:schemeClr val="tx2"/>
                  </a:solidFill>
                  <a:latin typeface="Calibri" panose="020F0502020204030204" pitchFamily="34" charset="0"/>
                </a:endParaRPr>
              </a:p>
            </p:txBody>
          </p:sp>
          <p:sp>
            <p:nvSpPr>
              <p:cNvPr id="53265" name="Line 48"/>
              <p:cNvSpPr>
                <a:spLocks noChangeShapeType="1"/>
              </p:cNvSpPr>
              <p:nvPr/>
            </p:nvSpPr>
            <p:spPr bwMode="auto">
              <a:xfrm>
                <a:off x="720" y="912"/>
                <a:ext cx="0" cy="1056"/>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s-ES"/>
              </a:p>
            </p:txBody>
          </p:sp>
        </p:grpSp>
        <p:sp>
          <p:nvSpPr>
            <p:cNvPr id="53262" name="Text Box 49"/>
            <p:cNvSpPr txBox="1">
              <a:spLocks noChangeArrowheads="1"/>
            </p:cNvSpPr>
            <p:nvPr/>
          </p:nvSpPr>
          <p:spPr bwMode="auto">
            <a:xfrm>
              <a:off x="1485" y="2430"/>
              <a:ext cx="254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ES" altLang="es-ES" sz="2400" b="1">
                  <a:solidFill>
                    <a:schemeClr val="tx2"/>
                  </a:solidFill>
                  <a:latin typeface="Calibri" panose="020F0502020204030204" pitchFamily="34" charset="0"/>
                </a:rPr>
                <a:t>POR REAGRUPAMIENTO</a:t>
              </a:r>
              <a:endParaRPr lang="en-US" altLang="es-ES" sz="2400" b="1">
                <a:solidFill>
                  <a:schemeClr val="tx2"/>
                </a:solidFill>
                <a:latin typeface="Calibri" panose="020F0502020204030204" pitchFamily="34" charset="0"/>
              </a:endParaRPr>
            </a:p>
          </p:txBody>
        </p:sp>
        <p:sp>
          <p:nvSpPr>
            <p:cNvPr id="53263" name="Line 50"/>
            <p:cNvSpPr>
              <a:spLocks noChangeShapeType="1"/>
            </p:cNvSpPr>
            <p:nvPr/>
          </p:nvSpPr>
          <p:spPr bwMode="auto">
            <a:xfrm flipV="1">
              <a:off x="720" y="2928"/>
              <a:ext cx="0" cy="1056"/>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s-ES"/>
            </a:p>
          </p:txBody>
        </p:sp>
      </p:grpSp>
      <p:sp>
        <p:nvSpPr>
          <p:cNvPr id="52" name="Rectangle 1"/>
          <p:cNvSpPr>
            <a:spLocks noChangeArrowheads="1"/>
          </p:cNvSpPr>
          <p:nvPr/>
        </p:nvSpPr>
        <p:spPr bwMode="auto">
          <a:xfrm>
            <a:off x="0" y="285750"/>
            <a:ext cx="8842375" cy="584200"/>
          </a:xfrm>
          <a:prstGeom prst="rect">
            <a:avLst/>
          </a:prstGeom>
          <a:noFill/>
          <a:ln w="9525">
            <a:noFill/>
            <a:miter lim="800000"/>
            <a:headEnd/>
            <a:tailEnd/>
          </a:ln>
          <a:effectLst/>
        </p:spPr>
        <p:txBody>
          <a:bodyPr wrap="none" anchor="ctr">
            <a:spAutoFit/>
          </a:bodyPr>
          <a:lstStyle/>
          <a:p>
            <a:pPr algn="just" eaLnBrk="0" hangingPunct="0">
              <a:defRPr/>
            </a:pPr>
            <a:r>
              <a:rPr lang="es-ES" sz="3200" b="1" dirty="0">
                <a:latin typeface="+mj-lt"/>
                <a:ea typeface="Times New Roman" pitchFamily="18" charset="0"/>
                <a:cs typeface="Times New Roman" pitchFamily="18" charset="0"/>
              </a:rPr>
              <a:t>La segmentación estratégica y el análisis del sector.</a:t>
            </a:r>
            <a:endParaRPr lang="es-ES" sz="3200" dirty="0">
              <a:latin typeface="+mj-lt"/>
            </a:endParaRPr>
          </a:p>
        </p:txBody>
      </p:sp>
    </p:spTree>
    <p:extLst>
      <p:ext uri="{BB962C8B-B14F-4D97-AF65-F5344CB8AC3E}">
        <p14:creationId xmlns:p14="http://schemas.microsoft.com/office/powerpoint/2010/main" val="19430569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2041376" y="274638"/>
            <a:ext cx="4690864" cy="490066"/>
          </a:xfrm>
        </p:spPr>
        <p:style>
          <a:lnRef idx="1">
            <a:schemeClr val="accent6"/>
          </a:lnRef>
          <a:fillRef idx="2">
            <a:schemeClr val="accent6"/>
          </a:fillRef>
          <a:effectRef idx="1">
            <a:schemeClr val="accent6"/>
          </a:effectRef>
          <a:fontRef idx="minor">
            <a:schemeClr val="dk1"/>
          </a:fontRef>
        </p:style>
        <p:txBody>
          <a:bodyPr>
            <a:noAutofit/>
          </a:bodyPr>
          <a:lstStyle/>
          <a:p>
            <a:pPr eaLnBrk="1" hangingPunct="1">
              <a:defRPr/>
            </a:pPr>
            <a:r>
              <a:rPr lang="es-ES" sz="2800" b="1" dirty="0">
                <a:latin typeface="Verdana" panose="020B0604030504040204" pitchFamily="34" charset="0"/>
                <a:ea typeface="Verdana" panose="020B0604030504040204" pitchFamily="34" charset="0"/>
                <a:cs typeface="Verdana" panose="020B0604030504040204" pitchFamily="34" charset="0"/>
              </a:rPr>
              <a:t>Atractivo del sector.</a:t>
            </a:r>
          </a:p>
        </p:txBody>
      </p:sp>
      <p:sp>
        <p:nvSpPr>
          <p:cNvPr id="54275" name="Rectangle 3"/>
          <p:cNvSpPr>
            <a:spLocks noGrp="1" noChangeArrowheads="1"/>
          </p:cNvSpPr>
          <p:nvPr>
            <p:ph type="body" idx="1"/>
          </p:nvPr>
        </p:nvSpPr>
        <p:spPr bwMode="auto">
          <a:xfrm>
            <a:off x="142875" y="908720"/>
            <a:ext cx="8858250" cy="5805264"/>
          </a:xfrm>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noAutofit/>
          </a:bodyPr>
          <a:lstStyle/>
          <a:p>
            <a:pPr marL="0" algn="just">
              <a:spcBef>
                <a:spcPct val="0"/>
              </a:spcBef>
              <a:spcAft>
                <a:spcPts val="600"/>
              </a:spcAft>
              <a:buFont typeface="Arial" panose="020B0604020202020204" pitchFamily="34" charset="0"/>
              <a:buNone/>
            </a:pPr>
            <a:r>
              <a:rPr lang="es-ES" altLang="es-ES" sz="2800" dirty="0">
                <a:solidFill>
                  <a:schemeClr val="tx1"/>
                </a:solidFill>
                <a:latin typeface="Verdana" panose="020B0604030504040204" pitchFamily="34" charset="0"/>
                <a:ea typeface="Verdana" panose="020B0604030504040204" pitchFamily="34" charset="0"/>
                <a:cs typeface="Verdana" panose="020B0604030504040204" pitchFamily="34" charset="0"/>
              </a:rPr>
              <a:t>El valor intrínseco del sector no expresa la posición que ocupa la empresa y se determina por un conjunto de variables que le son característicos, como pueden ser: </a:t>
            </a:r>
          </a:p>
          <a:p>
            <a:pPr marL="0" algn="just">
              <a:spcBef>
                <a:spcPct val="0"/>
              </a:spcBef>
              <a:spcAft>
                <a:spcPts val="600"/>
              </a:spcAft>
            </a:pPr>
            <a:r>
              <a:rPr lang="es-ES" altLang="es-ES" sz="2800" dirty="0">
                <a:solidFill>
                  <a:schemeClr val="tx1"/>
                </a:solidFill>
                <a:latin typeface="Verdana" panose="020B0604030504040204" pitchFamily="34" charset="0"/>
                <a:ea typeface="Verdana" panose="020B0604030504040204" pitchFamily="34" charset="0"/>
                <a:cs typeface="Verdana" panose="020B0604030504040204" pitchFamily="34" charset="0"/>
              </a:rPr>
              <a:t>El tamaño y tasa de crecimiento del mercado.</a:t>
            </a:r>
          </a:p>
          <a:p>
            <a:pPr marL="0" algn="just">
              <a:spcBef>
                <a:spcPct val="0"/>
              </a:spcBef>
              <a:spcAft>
                <a:spcPts val="600"/>
              </a:spcAft>
            </a:pPr>
            <a:r>
              <a:rPr lang="es-ES" altLang="es-ES" sz="2800" dirty="0">
                <a:solidFill>
                  <a:schemeClr val="tx1"/>
                </a:solidFill>
                <a:latin typeface="Verdana" panose="020B0604030504040204" pitchFamily="34" charset="0"/>
                <a:ea typeface="Verdana" panose="020B0604030504040204" pitchFamily="34" charset="0"/>
                <a:cs typeface="Verdana" panose="020B0604030504040204" pitchFamily="34" charset="0"/>
              </a:rPr>
              <a:t>La tasa de rentabilidad.</a:t>
            </a:r>
          </a:p>
          <a:p>
            <a:pPr marL="0" algn="just">
              <a:spcBef>
                <a:spcPct val="0"/>
              </a:spcBef>
              <a:spcAft>
                <a:spcPts val="600"/>
              </a:spcAft>
            </a:pPr>
            <a:r>
              <a:rPr lang="es-ES" altLang="es-ES" sz="2800" dirty="0">
                <a:solidFill>
                  <a:schemeClr val="tx1"/>
                </a:solidFill>
                <a:latin typeface="Verdana" panose="020B0604030504040204" pitchFamily="34" charset="0"/>
                <a:ea typeface="Verdana" panose="020B0604030504040204" pitchFamily="34" charset="0"/>
                <a:cs typeface="Verdana" panose="020B0604030504040204" pitchFamily="34" charset="0"/>
              </a:rPr>
              <a:t>Intensidad de la competencia.</a:t>
            </a:r>
          </a:p>
          <a:p>
            <a:pPr marL="0" algn="just">
              <a:spcBef>
                <a:spcPct val="0"/>
              </a:spcBef>
              <a:spcAft>
                <a:spcPts val="600"/>
              </a:spcAft>
            </a:pPr>
            <a:r>
              <a:rPr lang="es-ES" altLang="es-ES" sz="2800" dirty="0">
                <a:solidFill>
                  <a:schemeClr val="tx1"/>
                </a:solidFill>
                <a:latin typeface="Verdana" panose="020B0604030504040204" pitchFamily="34" charset="0"/>
                <a:ea typeface="Verdana" panose="020B0604030504040204" pitchFamily="34" charset="0"/>
                <a:cs typeface="Verdana" panose="020B0604030504040204" pitchFamily="34" charset="0"/>
              </a:rPr>
              <a:t>Grado de madurez del sector. (Introducción, crecimiento, madurez, declive)</a:t>
            </a:r>
          </a:p>
          <a:p>
            <a:pPr marL="0" algn="just">
              <a:spcBef>
                <a:spcPct val="0"/>
              </a:spcBef>
              <a:spcAft>
                <a:spcPts val="600"/>
              </a:spcAft>
            </a:pPr>
            <a:r>
              <a:rPr lang="es-ES" altLang="es-ES" sz="2800" dirty="0">
                <a:solidFill>
                  <a:schemeClr val="tx1"/>
                </a:solidFill>
                <a:latin typeface="Verdana" panose="020B0604030504040204" pitchFamily="34" charset="0"/>
                <a:ea typeface="Verdana" panose="020B0604030504040204" pitchFamily="34" charset="0"/>
                <a:cs typeface="Verdana" panose="020B0604030504040204" pitchFamily="34" charset="0"/>
              </a:rPr>
              <a:t>Amenaza de productos sustitutivos.</a:t>
            </a:r>
          </a:p>
          <a:p>
            <a:pPr marL="0" algn="just">
              <a:spcBef>
                <a:spcPct val="0"/>
              </a:spcBef>
              <a:spcAft>
                <a:spcPts val="600"/>
              </a:spcAft>
            </a:pPr>
            <a:r>
              <a:rPr lang="es-ES" altLang="es-ES" sz="2800" dirty="0">
                <a:solidFill>
                  <a:schemeClr val="tx1"/>
                </a:solidFill>
                <a:latin typeface="Verdana" panose="020B0604030504040204" pitchFamily="34" charset="0"/>
                <a:ea typeface="Verdana" panose="020B0604030504040204" pitchFamily="34" charset="0"/>
                <a:cs typeface="Verdana" panose="020B0604030504040204" pitchFamily="34" charset="0"/>
              </a:rPr>
              <a:t>Barreras de entrada al sector.</a:t>
            </a:r>
          </a:p>
          <a:p>
            <a:pPr marL="0" algn="just">
              <a:spcBef>
                <a:spcPct val="0"/>
              </a:spcBef>
              <a:spcAft>
                <a:spcPts val="600"/>
              </a:spcAft>
            </a:pPr>
            <a:r>
              <a:rPr lang="es-ES" altLang="es-ES" sz="2800" dirty="0">
                <a:solidFill>
                  <a:schemeClr val="tx1"/>
                </a:solidFill>
                <a:latin typeface="Verdana" panose="020B0604030504040204" pitchFamily="34" charset="0"/>
                <a:ea typeface="Verdana" panose="020B0604030504040204" pitchFamily="34" charset="0"/>
                <a:cs typeface="Verdana" panose="020B0604030504040204" pitchFamily="34" charset="0"/>
              </a:rPr>
              <a:t>Las tecnologías. </a:t>
            </a:r>
          </a:p>
          <a:p>
            <a:pPr marL="0" algn="just">
              <a:spcBef>
                <a:spcPct val="0"/>
              </a:spcBef>
              <a:spcAft>
                <a:spcPts val="600"/>
              </a:spcAft>
            </a:pPr>
            <a:endParaRPr lang="es-ES" altLang="es-ES" sz="28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2563877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2540607" y="158665"/>
            <a:ext cx="4205660" cy="462023"/>
          </a:xfrm>
        </p:spPr>
        <p:style>
          <a:lnRef idx="1">
            <a:schemeClr val="accent1"/>
          </a:lnRef>
          <a:fillRef idx="2">
            <a:schemeClr val="accent1"/>
          </a:fillRef>
          <a:effectRef idx="1">
            <a:schemeClr val="accent1"/>
          </a:effectRef>
          <a:fontRef idx="minor">
            <a:schemeClr val="dk1"/>
          </a:fontRef>
        </p:style>
        <p:txBody>
          <a:bodyPr>
            <a:normAutofit fontScale="90000"/>
          </a:bodyPr>
          <a:lstStyle/>
          <a:p>
            <a:pPr eaLnBrk="1" hangingPunct="1">
              <a:defRPr/>
            </a:pPr>
            <a:r>
              <a:rPr lang="es-ES" sz="2800" b="1" dirty="0">
                <a:latin typeface="Verdana" panose="020B0604030504040204" pitchFamily="34" charset="0"/>
                <a:ea typeface="Verdana" panose="020B0604030504040204" pitchFamily="34" charset="0"/>
                <a:cs typeface="Verdana" panose="020B0604030504040204" pitchFamily="34" charset="0"/>
              </a:rPr>
              <a:t>Posición competitiva </a:t>
            </a:r>
          </a:p>
        </p:txBody>
      </p:sp>
      <p:sp>
        <p:nvSpPr>
          <p:cNvPr id="79875" name="Rectangle 3"/>
          <p:cNvSpPr>
            <a:spLocks noGrp="1" noChangeArrowheads="1"/>
          </p:cNvSpPr>
          <p:nvPr>
            <p:ph type="body" idx="1"/>
          </p:nvPr>
        </p:nvSpPr>
        <p:spPr bwMode="auto">
          <a:xfrm>
            <a:off x="144016" y="836712"/>
            <a:ext cx="8820472" cy="5832648"/>
          </a:xfr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noAutofit/>
          </a:bodyPr>
          <a:lstStyle/>
          <a:p>
            <a:pPr marL="0" indent="11113" algn="just">
              <a:spcBef>
                <a:spcPts val="0"/>
              </a:spcBef>
              <a:buFont typeface="Arial" charset="0"/>
              <a:buNone/>
              <a:defRPr/>
            </a:pPr>
            <a:r>
              <a:rPr lang="es-ES" b="1" dirty="0">
                <a:solidFill>
                  <a:schemeClr val="tx1"/>
                </a:solidFill>
                <a:latin typeface="Verdana" panose="020B0604030504040204" pitchFamily="34" charset="0"/>
                <a:ea typeface="Verdana" panose="020B0604030504040204" pitchFamily="34" charset="0"/>
                <a:cs typeface="Verdana" panose="020B0604030504040204" pitchFamily="34" charset="0"/>
              </a:rPr>
              <a:t>La posición competitiva de la empresa en un sector se determina sobre la base de un conjunto de elementos cuantitativos y cualitativos relacionados con los FCE, entre otros pueden ser:</a:t>
            </a:r>
          </a:p>
          <a:p>
            <a:pPr marL="0" algn="just">
              <a:spcBef>
                <a:spcPts val="0"/>
              </a:spcBef>
              <a:spcAft>
                <a:spcPts val="600"/>
              </a:spcAft>
              <a:buFont typeface="Arial" charset="0"/>
              <a:buChar char="•"/>
              <a:defRPr/>
            </a:pPr>
            <a:r>
              <a:rPr lang="es-ES" b="1" dirty="0">
                <a:solidFill>
                  <a:schemeClr val="tx1"/>
                </a:solidFill>
                <a:latin typeface="Verdana" panose="020B0604030504040204" pitchFamily="34" charset="0"/>
                <a:ea typeface="Verdana" panose="020B0604030504040204" pitchFamily="34" charset="0"/>
                <a:cs typeface="Verdana" panose="020B0604030504040204" pitchFamily="34" charset="0"/>
              </a:rPr>
              <a:t>Cuota de mercado.</a:t>
            </a:r>
          </a:p>
          <a:p>
            <a:pPr marL="0" algn="just">
              <a:spcBef>
                <a:spcPts val="0"/>
              </a:spcBef>
              <a:spcAft>
                <a:spcPts val="600"/>
              </a:spcAft>
              <a:buFont typeface="Arial" charset="0"/>
              <a:buChar char="•"/>
              <a:defRPr/>
            </a:pPr>
            <a:r>
              <a:rPr lang="es-ES" b="1" dirty="0">
                <a:solidFill>
                  <a:schemeClr val="tx1"/>
                </a:solidFill>
                <a:latin typeface="Verdana" panose="020B0604030504040204" pitchFamily="34" charset="0"/>
                <a:ea typeface="Verdana" panose="020B0604030504040204" pitchFamily="34" charset="0"/>
                <a:cs typeface="Verdana" panose="020B0604030504040204" pitchFamily="34" charset="0"/>
              </a:rPr>
              <a:t>Tasa de crecimiento (ventas en valores o U. Físicas)</a:t>
            </a:r>
          </a:p>
          <a:p>
            <a:pPr marL="0" algn="just">
              <a:spcBef>
                <a:spcPts val="0"/>
              </a:spcBef>
              <a:spcAft>
                <a:spcPts val="600"/>
              </a:spcAft>
              <a:buFont typeface="Arial" charset="0"/>
              <a:buChar char="•"/>
              <a:defRPr/>
            </a:pPr>
            <a:r>
              <a:rPr lang="es-ES" b="1" dirty="0">
                <a:solidFill>
                  <a:schemeClr val="tx1"/>
                </a:solidFill>
                <a:latin typeface="Verdana" panose="020B0604030504040204" pitchFamily="34" charset="0"/>
                <a:ea typeface="Verdana" panose="020B0604030504040204" pitchFamily="34" charset="0"/>
                <a:cs typeface="Verdana" panose="020B0604030504040204" pitchFamily="34" charset="0"/>
              </a:rPr>
              <a:t>Rentabilidad económica y financiera.</a:t>
            </a:r>
          </a:p>
          <a:p>
            <a:pPr marL="0" algn="just">
              <a:spcBef>
                <a:spcPts val="0"/>
              </a:spcBef>
              <a:spcAft>
                <a:spcPts val="600"/>
              </a:spcAft>
              <a:buFont typeface="Arial" charset="0"/>
              <a:buChar char="•"/>
              <a:defRPr/>
            </a:pPr>
            <a:r>
              <a:rPr lang="es-ES" b="1" dirty="0">
                <a:solidFill>
                  <a:schemeClr val="tx1"/>
                </a:solidFill>
                <a:latin typeface="Verdana" panose="020B0604030504040204" pitchFamily="34" charset="0"/>
                <a:ea typeface="Verdana" panose="020B0604030504040204" pitchFamily="34" charset="0"/>
                <a:cs typeface="Verdana" panose="020B0604030504040204" pitchFamily="34" charset="0"/>
              </a:rPr>
              <a:t>Calidad e imagen.</a:t>
            </a:r>
          </a:p>
          <a:p>
            <a:pPr marL="0" algn="just">
              <a:spcBef>
                <a:spcPts val="0"/>
              </a:spcBef>
              <a:spcAft>
                <a:spcPts val="600"/>
              </a:spcAft>
              <a:buFont typeface="Arial" charset="0"/>
              <a:buChar char="•"/>
              <a:defRPr/>
            </a:pPr>
            <a:r>
              <a:rPr lang="es-ES" b="1" dirty="0">
                <a:solidFill>
                  <a:schemeClr val="tx1"/>
                </a:solidFill>
                <a:latin typeface="Verdana" panose="020B0604030504040204" pitchFamily="34" charset="0"/>
                <a:ea typeface="Verdana" panose="020B0604030504040204" pitchFamily="34" charset="0"/>
                <a:cs typeface="Verdana" panose="020B0604030504040204" pitchFamily="34" charset="0"/>
              </a:rPr>
              <a:t>Capacidad de innovación y desarrollo tecnológico.</a:t>
            </a:r>
          </a:p>
          <a:p>
            <a:pPr marL="0" algn="just">
              <a:spcBef>
                <a:spcPts val="0"/>
              </a:spcBef>
              <a:spcAft>
                <a:spcPts val="600"/>
              </a:spcAft>
              <a:buFont typeface="Arial" charset="0"/>
              <a:buChar char="•"/>
              <a:defRPr/>
            </a:pPr>
            <a:r>
              <a:rPr lang="es-ES" b="1" dirty="0">
                <a:solidFill>
                  <a:schemeClr val="tx1"/>
                </a:solidFill>
                <a:latin typeface="Verdana" panose="020B0604030504040204" pitchFamily="34" charset="0"/>
                <a:ea typeface="Verdana" panose="020B0604030504040204" pitchFamily="34" charset="0"/>
                <a:cs typeface="Verdana" panose="020B0604030504040204" pitchFamily="34" charset="0"/>
              </a:rPr>
              <a:t>Acceso a suministros de calidad.</a:t>
            </a:r>
          </a:p>
          <a:p>
            <a:pPr marL="0" algn="just">
              <a:spcBef>
                <a:spcPts val="0"/>
              </a:spcBef>
              <a:spcAft>
                <a:spcPts val="600"/>
              </a:spcAft>
              <a:buFont typeface="Arial" charset="0"/>
              <a:buChar char="•"/>
              <a:defRPr/>
            </a:pPr>
            <a:r>
              <a:rPr lang="es-ES" b="1" dirty="0">
                <a:solidFill>
                  <a:schemeClr val="tx1"/>
                </a:solidFill>
                <a:latin typeface="Verdana" panose="020B0604030504040204" pitchFamily="34" charset="0"/>
                <a:ea typeface="Verdana" panose="020B0604030504040204" pitchFamily="34" charset="0"/>
                <a:cs typeface="Verdana" panose="020B0604030504040204" pitchFamily="34" charset="0"/>
              </a:rPr>
              <a:t>Canales de distribución.</a:t>
            </a:r>
          </a:p>
          <a:p>
            <a:pPr marL="0" algn="just">
              <a:spcBef>
                <a:spcPts val="0"/>
              </a:spcBef>
              <a:spcAft>
                <a:spcPts val="600"/>
              </a:spcAft>
              <a:buFont typeface="Arial" charset="0"/>
              <a:buChar char="•"/>
              <a:defRPr/>
            </a:pPr>
            <a:r>
              <a:rPr lang="es-ES" b="1" dirty="0">
                <a:solidFill>
                  <a:schemeClr val="tx1"/>
                </a:solidFill>
                <a:latin typeface="Verdana" panose="020B0604030504040204" pitchFamily="34" charset="0"/>
                <a:ea typeface="Verdana" panose="020B0604030504040204" pitchFamily="34" charset="0"/>
                <a:cs typeface="Verdana" panose="020B0604030504040204" pitchFamily="34" charset="0"/>
              </a:rPr>
              <a:t>Estructura de costos frente a la competencia.</a:t>
            </a:r>
          </a:p>
        </p:txBody>
      </p:sp>
    </p:spTree>
    <p:extLst>
      <p:ext uri="{BB962C8B-B14F-4D97-AF65-F5344CB8AC3E}">
        <p14:creationId xmlns:p14="http://schemas.microsoft.com/office/powerpoint/2010/main" val="36251536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467544" y="158665"/>
            <a:ext cx="7776863" cy="462023"/>
          </a:xfrm>
        </p:spPr>
        <p:style>
          <a:lnRef idx="1">
            <a:schemeClr val="accent1"/>
          </a:lnRef>
          <a:fillRef idx="2">
            <a:schemeClr val="accent1"/>
          </a:fillRef>
          <a:effectRef idx="1">
            <a:schemeClr val="accent1"/>
          </a:effectRef>
          <a:fontRef idx="minor">
            <a:schemeClr val="dk1"/>
          </a:fontRef>
        </p:style>
        <p:txBody>
          <a:bodyPr>
            <a:normAutofit fontScale="90000"/>
          </a:bodyPr>
          <a:lstStyle/>
          <a:p>
            <a:pPr>
              <a:defRPr/>
            </a:pPr>
            <a:r>
              <a:rPr lang="es-ES" sz="2800" b="1" dirty="0">
                <a:latin typeface="Verdana" panose="020B0604030504040204" pitchFamily="34" charset="0"/>
                <a:ea typeface="Verdana" panose="020B0604030504040204" pitchFamily="34" charset="0"/>
                <a:cs typeface="Verdana" panose="020B0604030504040204" pitchFamily="34" charset="0"/>
              </a:rPr>
              <a:t>Ejemplo en la telefonía residencial</a:t>
            </a:r>
          </a:p>
        </p:txBody>
      </p:sp>
      <p:sp>
        <p:nvSpPr>
          <p:cNvPr id="2" name="Marcador de contenido 1"/>
          <p:cNvSpPr>
            <a:spLocks noGrp="1"/>
          </p:cNvSpPr>
          <p:nvPr>
            <p:ph idx="1"/>
          </p:nvPr>
        </p:nvSpPr>
        <p:spPr>
          <a:xfrm>
            <a:off x="158824" y="2852937"/>
            <a:ext cx="8661648" cy="2023624"/>
          </a:xfrm>
        </p:spPr>
        <p:style>
          <a:lnRef idx="2">
            <a:schemeClr val="accent4"/>
          </a:lnRef>
          <a:fillRef idx="1">
            <a:schemeClr val="lt1"/>
          </a:fillRef>
          <a:effectRef idx="0">
            <a:schemeClr val="accent4"/>
          </a:effectRef>
          <a:fontRef idx="minor">
            <a:schemeClr val="dk1"/>
          </a:fontRef>
        </p:style>
        <p:txBody>
          <a:bodyPr/>
          <a:lstStyle/>
          <a:p>
            <a:pPr marL="0" indent="0" algn="just">
              <a:buNone/>
            </a:pPr>
            <a:r>
              <a:rPr lang="es-ES" b="1" dirty="0">
                <a:solidFill>
                  <a:schemeClr val="tx1"/>
                </a:solidFill>
              </a:rPr>
              <a:t>Observen la relación existente entre los FCE y los atributos de valor percibidos por el cliente. </a:t>
            </a:r>
            <a:r>
              <a:rPr lang="es-ES" b="1" dirty="0">
                <a:solidFill>
                  <a:srgbClr val="FF0000"/>
                </a:solidFill>
              </a:rPr>
              <a:t>En resumen, los FCE son los recursos y habilidades de los cuales se vale una organización para ofrecer los atributos de valor que el cliente percibe. </a:t>
            </a:r>
          </a:p>
        </p:txBody>
      </p:sp>
      <p:pic>
        <p:nvPicPr>
          <p:cNvPr id="3" name="Imagen 2"/>
          <p:cNvPicPr>
            <a:picLocks noChangeAspect="1"/>
          </p:cNvPicPr>
          <p:nvPr/>
        </p:nvPicPr>
        <p:blipFill>
          <a:blip r:embed="rId2"/>
          <a:stretch>
            <a:fillRect/>
          </a:stretch>
        </p:blipFill>
        <p:spPr>
          <a:xfrm>
            <a:off x="467544" y="908721"/>
            <a:ext cx="7920880" cy="1375034"/>
          </a:xfrm>
          <a:prstGeom prst="rect">
            <a:avLst/>
          </a:prstGeom>
          <a:ln w="38100">
            <a:solidFill>
              <a:schemeClr val="tx1"/>
            </a:solidFill>
          </a:ln>
        </p:spPr>
      </p:pic>
      <p:sp>
        <p:nvSpPr>
          <p:cNvPr id="5" name="Rectángulo 4"/>
          <p:cNvSpPr/>
          <p:nvPr/>
        </p:nvSpPr>
        <p:spPr>
          <a:xfrm>
            <a:off x="158824" y="5027692"/>
            <a:ext cx="8661648" cy="156966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just"/>
            <a:r>
              <a:rPr lang="es-ES" sz="2400" b="1" dirty="0">
                <a:latin typeface="Arial" panose="020B0604020202020204" pitchFamily="34" charset="0"/>
                <a:cs typeface="Arial" panose="020B0604020202020204" pitchFamily="34" charset="0"/>
              </a:rPr>
              <a:t>En este ejemplo, el ofrecimiento de tarifas bajas está relacionado a una política de disminución de costos de la organización, pues solo mediante esta podrían ofrecerse las tarifas módicas que los clientes demandan. </a:t>
            </a:r>
          </a:p>
        </p:txBody>
      </p:sp>
    </p:spTree>
    <p:extLst>
      <p:ext uri="{BB962C8B-B14F-4D97-AF65-F5344CB8AC3E}">
        <p14:creationId xmlns:p14="http://schemas.microsoft.com/office/powerpoint/2010/main" val="42090975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 Box 2050"/>
          <p:cNvSpPr txBox="1">
            <a:spLocks noChangeArrowheads="1"/>
          </p:cNvSpPr>
          <p:nvPr/>
        </p:nvSpPr>
        <p:spPr bwMode="auto">
          <a:xfrm>
            <a:off x="0" y="692696"/>
            <a:ext cx="9144000" cy="517525"/>
          </a:xfrm>
          <a:prstGeom prst="rect">
            <a:avLst/>
          </a:prstGeom>
          <a:solidFill>
            <a:schemeClr val="accent3">
              <a:lumMod val="60000"/>
              <a:lumOff val="40000"/>
            </a:schemeClr>
          </a:solidFill>
          <a:ln w="12700">
            <a:noFill/>
            <a:miter lim="800000"/>
            <a:headEnd/>
            <a:tailEnd/>
          </a:ln>
          <a:effectLst/>
        </p:spPr>
        <p:txBody>
          <a:bodyPr wrap="none"/>
          <a:lstStyle/>
          <a:p>
            <a:pPr algn="ctr" fontAlgn="auto">
              <a:spcBef>
                <a:spcPts val="0"/>
              </a:spcBef>
              <a:spcAft>
                <a:spcPts val="0"/>
              </a:spcAft>
              <a:defRPr/>
            </a:pPr>
            <a:r>
              <a:rPr lang="es-ES_tradnl" sz="3200" b="1" dirty="0">
                <a:solidFill>
                  <a:schemeClr val="accent3">
                    <a:lumMod val="50000"/>
                  </a:schemeClr>
                </a:solidFill>
                <a:latin typeface="+mn-lt"/>
              </a:rPr>
              <a:t>ANALISIS EXTERNO. RESULTADO.</a:t>
            </a:r>
          </a:p>
        </p:txBody>
      </p:sp>
      <p:sp>
        <p:nvSpPr>
          <p:cNvPr id="59395" name="Text Box 2051"/>
          <p:cNvSpPr txBox="1">
            <a:spLocks noChangeArrowheads="1"/>
          </p:cNvSpPr>
          <p:nvPr/>
        </p:nvSpPr>
        <p:spPr bwMode="auto">
          <a:xfrm>
            <a:off x="142874" y="1340768"/>
            <a:ext cx="8821613" cy="5093702"/>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wrap="square">
            <a:spAutoFit/>
          </a:bodyPr>
          <a:lstStyle/>
          <a:p>
            <a:pPr algn="just">
              <a:spcAft>
                <a:spcPts val="600"/>
              </a:spcAft>
              <a:defRPr/>
            </a:pPr>
            <a:r>
              <a:rPr lang="es-ES_tradnl" sz="3200" b="1" dirty="0">
                <a:latin typeface="+mn-lt"/>
              </a:rPr>
              <a:t>Oportunidades:</a:t>
            </a:r>
            <a:r>
              <a:rPr lang="es-ES_tradnl" sz="3200" dirty="0">
                <a:latin typeface="+mn-lt"/>
              </a:rPr>
              <a:t> Se trata de los factores que pueden manifestarse en el entorno, sin que sea posible controlar su ocurrencia o no, pero que es posible aprovecharlos convenientemente si se actúa en esa dirección.</a:t>
            </a:r>
          </a:p>
          <a:p>
            <a:pPr algn="just">
              <a:spcAft>
                <a:spcPts val="600"/>
              </a:spcAft>
              <a:defRPr/>
            </a:pPr>
            <a:r>
              <a:rPr lang="es-ES_tradnl" sz="3200" b="1" dirty="0"/>
              <a:t>Amenazas:</a:t>
            </a:r>
            <a:r>
              <a:rPr lang="es-ES_tradnl" sz="3200" dirty="0"/>
              <a:t> Son los  factores o acontecimientos del entorno que no se pueden pretender impedir o eliminar, pero que si ocurren y estamos preparados pueden afectar menos el funcionamiento de la organización.</a:t>
            </a:r>
            <a:endParaRPr lang="es-ES_tradnl" sz="3200" dirty="0">
              <a:latin typeface="+mn-lt"/>
            </a:endParaRPr>
          </a:p>
        </p:txBody>
      </p:sp>
      <p:sp>
        <p:nvSpPr>
          <p:cNvPr id="6" name="5 CuadroTexto"/>
          <p:cNvSpPr txBox="1"/>
          <p:nvPr/>
        </p:nvSpPr>
        <p:spPr>
          <a:xfrm>
            <a:off x="0" y="188640"/>
            <a:ext cx="9144000" cy="584200"/>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defRPr/>
            </a:pPr>
            <a:r>
              <a:rPr lang="es-ES" sz="3200" b="1" dirty="0">
                <a:latin typeface="+mj-lt"/>
              </a:rPr>
              <a:t>Diagnóstico estratégico.</a:t>
            </a:r>
          </a:p>
        </p:txBody>
      </p:sp>
    </p:spTree>
    <p:extLst>
      <p:ext uri="{BB962C8B-B14F-4D97-AF65-F5344CB8AC3E}">
        <p14:creationId xmlns:p14="http://schemas.microsoft.com/office/powerpoint/2010/main" val="8190758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 Box 2050"/>
          <p:cNvSpPr txBox="1">
            <a:spLocks noChangeArrowheads="1"/>
          </p:cNvSpPr>
          <p:nvPr/>
        </p:nvSpPr>
        <p:spPr bwMode="auto">
          <a:xfrm>
            <a:off x="0" y="692696"/>
            <a:ext cx="9144000" cy="517525"/>
          </a:xfrm>
          <a:prstGeom prst="rect">
            <a:avLst/>
          </a:prstGeom>
          <a:solidFill>
            <a:schemeClr val="accent3">
              <a:lumMod val="60000"/>
              <a:lumOff val="40000"/>
            </a:schemeClr>
          </a:solidFill>
          <a:ln w="12700">
            <a:noFill/>
            <a:miter lim="800000"/>
            <a:headEnd/>
            <a:tailEnd/>
          </a:ln>
          <a:effectLst/>
        </p:spPr>
        <p:txBody>
          <a:bodyPr wrap="none"/>
          <a:lstStyle/>
          <a:p>
            <a:pPr algn="ctr" fontAlgn="auto">
              <a:spcBef>
                <a:spcPts val="0"/>
              </a:spcBef>
              <a:spcAft>
                <a:spcPts val="0"/>
              </a:spcAft>
              <a:defRPr/>
            </a:pPr>
            <a:r>
              <a:rPr lang="es-ES_tradnl" sz="3200" b="1" dirty="0">
                <a:solidFill>
                  <a:schemeClr val="accent3">
                    <a:lumMod val="50000"/>
                  </a:schemeClr>
                </a:solidFill>
                <a:latin typeface="+mn-lt"/>
              </a:rPr>
              <a:t>ANALISIS INTERNO</a:t>
            </a:r>
          </a:p>
        </p:txBody>
      </p:sp>
      <p:sp>
        <p:nvSpPr>
          <p:cNvPr id="59395" name="Text Box 2051"/>
          <p:cNvSpPr txBox="1">
            <a:spLocks noChangeArrowheads="1"/>
          </p:cNvSpPr>
          <p:nvPr/>
        </p:nvSpPr>
        <p:spPr bwMode="auto">
          <a:xfrm>
            <a:off x="323528" y="1761083"/>
            <a:ext cx="8458200" cy="4524315"/>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a:spAutoFit/>
          </a:bodyPr>
          <a:lstStyle/>
          <a:p>
            <a:pPr algn="just" fontAlgn="auto">
              <a:spcBef>
                <a:spcPts val="0"/>
              </a:spcBef>
              <a:spcAft>
                <a:spcPts val="0"/>
              </a:spcAft>
              <a:defRPr/>
            </a:pPr>
            <a:r>
              <a:rPr lang="es-ES_tradnl" sz="3200" dirty="0">
                <a:latin typeface="Verdana" panose="020B0604030504040204" pitchFamily="34" charset="0"/>
                <a:ea typeface="Verdana" panose="020B0604030504040204" pitchFamily="34" charset="0"/>
                <a:cs typeface="Verdana" panose="020B0604030504040204" pitchFamily="34" charset="0"/>
              </a:rPr>
              <a:t>Pretende identificar y valorar la posición de la Empresa frente a la competencia y valorar los resultados de la estrategia actual y de los recursos y habilidades de la Empresa a fin de conocer cuáles son los </a:t>
            </a:r>
            <a:r>
              <a:rPr lang="es-ES_tradnl" sz="3200" b="1" dirty="0">
                <a:latin typeface="Verdana" panose="020B0604030504040204" pitchFamily="34" charset="0"/>
                <a:ea typeface="Verdana" panose="020B0604030504040204" pitchFamily="34" charset="0"/>
                <a:cs typeface="Verdana" panose="020B0604030504040204" pitchFamily="34" charset="0"/>
              </a:rPr>
              <a:t>puntos fuertes </a:t>
            </a:r>
            <a:r>
              <a:rPr lang="es-ES_tradnl" sz="3200" dirty="0">
                <a:latin typeface="Verdana" panose="020B0604030504040204" pitchFamily="34" charset="0"/>
                <a:ea typeface="Verdana" panose="020B0604030504040204" pitchFamily="34" charset="0"/>
                <a:cs typeface="Verdana" panose="020B0604030504040204" pitchFamily="34" charset="0"/>
              </a:rPr>
              <a:t>sobre los cuales se desarrollaran las nuevas estrategias y los </a:t>
            </a:r>
            <a:r>
              <a:rPr lang="es-ES_tradnl" sz="3200" b="1" dirty="0">
                <a:latin typeface="Verdana" panose="020B0604030504040204" pitchFamily="34" charset="0"/>
                <a:ea typeface="Verdana" panose="020B0604030504040204" pitchFamily="34" charset="0"/>
                <a:cs typeface="Verdana" panose="020B0604030504040204" pitchFamily="34" charset="0"/>
              </a:rPr>
              <a:t>puntos débiles</a:t>
            </a:r>
            <a:r>
              <a:rPr lang="es-ES_tradnl" sz="3200" dirty="0">
                <a:latin typeface="Verdana" panose="020B0604030504040204" pitchFamily="34" charset="0"/>
                <a:ea typeface="Verdana" panose="020B0604030504040204" pitchFamily="34" charset="0"/>
                <a:cs typeface="Verdana" panose="020B0604030504040204" pitchFamily="34" charset="0"/>
              </a:rPr>
              <a:t> que se deberán modificar o eliminar.</a:t>
            </a:r>
          </a:p>
        </p:txBody>
      </p:sp>
      <p:sp>
        <p:nvSpPr>
          <p:cNvPr id="6" name="5 CuadroTexto"/>
          <p:cNvSpPr txBox="1"/>
          <p:nvPr/>
        </p:nvSpPr>
        <p:spPr>
          <a:xfrm>
            <a:off x="0" y="116632"/>
            <a:ext cx="9144000" cy="584200"/>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defRPr/>
            </a:pPr>
            <a:r>
              <a:rPr lang="es-ES" sz="3200" b="1" dirty="0">
                <a:latin typeface="+mj-lt"/>
              </a:rPr>
              <a:t>Diagnóstico estratégico.</a:t>
            </a:r>
          </a:p>
        </p:txBody>
      </p:sp>
    </p:spTree>
    <p:extLst>
      <p:ext uri="{BB962C8B-B14F-4D97-AF65-F5344CB8AC3E}">
        <p14:creationId xmlns:p14="http://schemas.microsoft.com/office/powerpoint/2010/main" val="32023468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ext Box 3"/>
          <p:cNvSpPr txBox="1">
            <a:spLocks noChangeArrowheads="1"/>
          </p:cNvSpPr>
          <p:nvPr/>
        </p:nvSpPr>
        <p:spPr bwMode="auto">
          <a:xfrm>
            <a:off x="144016" y="1421770"/>
            <a:ext cx="8820472" cy="5247590"/>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Aft>
                <a:spcPts val="600"/>
              </a:spcAft>
              <a:buFontTx/>
              <a:buChar char="•"/>
            </a:pPr>
            <a:r>
              <a:rPr lang="es-ES" altLang="es-ES" sz="3200" b="1" dirty="0">
                <a:latin typeface="Calibri" panose="020F0502020204030204" pitchFamily="34" charset="0"/>
              </a:rPr>
              <a:t>Estrategia actual: </a:t>
            </a:r>
            <a:r>
              <a:rPr lang="es-ES" altLang="es-ES" sz="3200" dirty="0">
                <a:latin typeface="Calibri" panose="020F0502020204030204" pitchFamily="34" charset="0"/>
              </a:rPr>
              <a:t>Misión, visión, objetivos y estrategias actuales.</a:t>
            </a:r>
          </a:p>
          <a:p>
            <a:pPr algn="just" eaLnBrk="1" hangingPunct="1">
              <a:spcAft>
                <a:spcPts val="600"/>
              </a:spcAft>
              <a:buFontTx/>
              <a:buChar char="•"/>
            </a:pPr>
            <a:r>
              <a:rPr lang="es-ES" altLang="es-ES" sz="3200" b="1" dirty="0">
                <a:latin typeface="Calibri" panose="020F0502020204030204" pitchFamily="34" charset="0"/>
              </a:rPr>
              <a:t>Organización y estructura: </a:t>
            </a:r>
            <a:r>
              <a:rPr lang="es-ES" altLang="es-ES" sz="3200" dirty="0">
                <a:latin typeface="Calibri" panose="020F0502020204030204" pitchFamily="34" charset="0"/>
              </a:rPr>
              <a:t>Correspondencia con objetivos, flexibilidad, estilos, descentralización, alcance y velocidad de respuesta.</a:t>
            </a:r>
          </a:p>
          <a:p>
            <a:pPr algn="just" eaLnBrk="1" hangingPunct="1">
              <a:spcAft>
                <a:spcPts val="600"/>
              </a:spcAft>
              <a:buFontTx/>
              <a:buChar char="•"/>
            </a:pPr>
            <a:r>
              <a:rPr lang="es-ES" altLang="es-ES" sz="3200" b="1" dirty="0">
                <a:latin typeface="Calibri" panose="020F0502020204030204" pitchFamily="34" charset="0"/>
              </a:rPr>
              <a:t>Función de dirección: </a:t>
            </a:r>
            <a:r>
              <a:rPr lang="es-ES" altLang="es-ES" sz="3200" dirty="0">
                <a:latin typeface="Calibri" panose="020F0502020204030204" pitchFamily="34" charset="0"/>
              </a:rPr>
              <a:t>Decisiones, sistemas, cultura, liderazgo.</a:t>
            </a:r>
          </a:p>
          <a:p>
            <a:pPr algn="just" eaLnBrk="1" hangingPunct="1">
              <a:spcAft>
                <a:spcPts val="600"/>
              </a:spcAft>
              <a:buFontTx/>
              <a:buChar char="•"/>
            </a:pPr>
            <a:r>
              <a:rPr lang="es-ES" altLang="es-ES" sz="3200" b="1" dirty="0">
                <a:latin typeface="Calibri" panose="020F0502020204030204" pitchFamily="34" charset="0"/>
              </a:rPr>
              <a:t>Técnica y operación: </a:t>
            </a:r>
            <a:r>
              <a:rPr lang="es-ES" altLang="es-ES" sz="3200" dirty="0">
                <a:latin typeface="Calibri" panose="020F0502020204030204" pitchFamily="34" charset="0"/>
              </a:rPr>
              <a:t>Instalaciones, calidad, Tecnología,  </a:t>
            </a:r>
            <a:r>
              <a:rPr lang="es-ES" altLang="es-ES" sz="3200" dirty="0" err="1">
                <a:latin typeface="Calibri" panose="020F0502020204030204" pitchFamily="34" charset="0"/>
              </a:rPr>
              <a:t>ritmicidad</a:t>
            </a:r>
            <a:r>
              <a:rPr lang="es-ES" altLang="es-ES" sz="3200" dirty="0">
                <a:latin typeface="Calibri" panose="020F0502020204030204" pitchFamily="34" charset="0"/>
              </a:rPr>
              <a:t>, localización, productos, servicios.</a:t>
            </a:r>
          </a:p>
        </p:txBody>
      </p:sp>
      <p:sp>
        <p:nvSpPr>
          <p:cNvPr id="4" name="Text Box 2050"/>
          <p:cNvSpPr txBox="1">
            <a:spLocks noChangeArrowheads="1"/>
          </p:cNvSpPr>
          <p:nvPr/>
        </p:nvSpPr>
        <p:spPr bwMode="auto">
          <a:xfrm>
            <a:off x="0" y="679227"/>
            <a:ext cx="9144000" cy="517525"/>
          </a:xfrm>
          <a:prstGeom prst="rect">
            <a:avLst/>
          </a:prstGeom>
          <a:solidFill>
            <a:schemeClr val="accent3">
              <a:lumMod val="60000"/>
              <a:lumOff val="40000"/>
            </a:schemeClr>
          </a:solidFill>
          <a:ln w="12700">
            <a:noFill/>
            <a:miter lim="800000"/>
            <a:headEnd/>
            <a:tailEnd/>
          </a:ln>
          <a:effectLst/>
        </p:spPr>
        <p:txBody>
          <a:bodyPr wrap="none"/>
          <a:lstStyle/>
          <a:p>
            <a:pPr algn="ctr" fontAlgn="auto">
              <a:spcBef>
                <a:spcPts val="0"/>
              </a:spcBef>
              <a:spcAft>
                <a:spcPts val="0"/>
              </a:spcAft>
              <a:defRPr/>
            </a:pPr>
            <a:r>
              <a:rPr lang="es-ES_tradnl" sz="3200" b="1" dirty="0">
                <a:solidFill>
                  <a:schemeClr val="accent3">
                    <a:lumMod val="50000"/>
                  </a:schemeClr>
                </a:solidFill>
                <a:latin typeface="+mn-lt"/>
              </a:rPr>
              <a:t>ANALISIS INTERNO</a:t>
            </a:r>
          </a:p>
        </p:txBody>
      </p:sp>
      <p:sp>
        <p:nvSpPr>
          <p:cNvPr id="5" name="5 CuadroTexto"/>
          <p:cNvSpPr txBox="1"/>
          <p:nvPr/>
        </p:nvSpPr>
        <p:spPr>
          <a:xfrm>
            <a:off x="35496" y="44624"/>
            <a:ext cx="9108504" cy="584200"/>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defRPr/>
            </a:pPr>
            <a:r>
              <a:rPr lang="es-ES" sz="3200" b="1" dirty="0">
                <a:latin typeface="+mj-lt"/>
              </a:rPr>
              <a:t>Diagnóstico estratégico.</a:t>
            </a:r>
          </a:p>
        </p:txBody>
      </p:sp>
    </p:spTree>
    <p:extLst>
      <p:ext uri="{BB962C8B-B14F-4D97-AF65-F5344CB8AC3E}">
        <p14:creationId xmlns:p14="http://schemas.microsoft.com/office/powerpoint/2010/main" val="77557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4" name="Rectángulo 3"/>
          <p:cNvSpPr/>
          <p:nvPr/>
        </p:nvSpPr>
        <p:spPr>
          <a:xfrm>
            <a:off x="179512" y="188640"/>
            <a:ext cx="8712968" cy="6524863"/>
          </a:xfrm>
          <a:prstGeom prst="rect">
            <a:avLst/>
          </a:prstGeom>
        </p:spPr>
        <p:txBody>
          <a:bodyPr wrap="square">
            <a:spAutoFit/>
          </a:bodyPr>
          <a:lstStyle/>
          <a:p>
            <a:pPr algn="just"/>
            <a:r>
              <a:rPr lang="es-ES" sz="2200" b="1" dirty="0">
                <a:latin typeface="Verdana" panose="020B0604030504040204" pitchFamily="34" charset="0"/>
                <a:ea typeface="Verdana" panose="020B0604030504040204" pitchFamily="34" charset="0"/>
                <a:cs typeface="Verdana" panose="020B0604030504040204" pitchFamily="34" charset="0"/>
              </a:rPr>
              <a:t>Es importante la definición clara y precisa del negocio en que se encuentra, que necesidad genérica satisface, así como considerar sus mercados y clientes. </a:t>
            </a:r>
          </a:p>
          <a:p>
            <a:pPr algn="just"/>
            <a:endParaRPr lang="es-ES" sz="2200" b="1" dirty="0">
              <a:latin typeface="Verdana" panose="020B0604030504040204" pitchFamily="34" charset="0"/>
              <a:ea typeface="Verdana" panose="020B0604030504040204" pitchFamily="34" charset="0"/>
              <a:cs typeface="Verdana" panose="020B0604030504040204" pitchFamily="34" charset="0"/>
            </a:endParaRPr>
          </a:p>
          <a:p>
            <a:pPr algn="just"/>
            <a:r>
              <a:rPr lang="es-ES" sz="2200" b="1" dirty="0">
                <a:latin typeface="Verdana" panose="020B0604030504040204" pitchFamily="34" charset="0"/>
                <a:ea typeface="Verdana" panose="020B0604030504040204" pitchFamily="34" charset="0"/>
                <a:cs typeface="Verdana" panose="020B0604030504040204" pitchFamily="34" charset="0"/>
              </a:rPr>
              <a:t>Sin lugar a dudas exponer la </a:t>
            </a:r>
            <a:r>
              <a:rPr lang="es-ES" sz="2200" b="1" dirty="0">
                <a:solidFill>
                  <a:srgbClr val="FF0000"/>
                </a:solidFill>
                <a:latin typeface="Verdana" panose="020B0604030504040204" pitchFamily="34" charset="0"/>
                <a:ea typeface="Verdana" panose="020B0604030504040204" pitchFamily="34" charset="0"/>
                <a:cs typeface="Verdana" panose="020B0604030504040204" pitchFamily="34" charset="0"/>
              </a:rPr>
              <a:t>ventaja competitiva </a:t>
            </a:r>
            <a:r>
              <a:rPr lang="es-ES" sz="2200" b="1" dirty="0">
                <a:latin typeface="Verdana" panose="020B0604030504040204" pitchFamily="34" charset="0"/>
                <a:ea typeface="Verdana" panose="020B0604030504040204" pitchFamily="34" charset="0"/>
                <a:cs typeface="Verdana" panose="020B0604030504040204" pitchFamily="34" charset="0"/>
              </a:rPr>
              <a:t>y sus principales fuentes, otorgan a la organización la dirección estratégica del negocio.</a:t>
            </a:r>
          </a:p>
          <a:p>
            <a:pPr algn="just"/>
            <a:endParaRPr lang="es-ES" sz="2200" b="1" dirty="0">
              <a:latin typeface="Verdana" panose="020B0604030504040204" pitchFamily="34" charset="0"/>
              <a:ea typeface="Verdana" panose="020B0604030504040204" pitchFamily="34" charset="0"/>
              <a:cs typeface="Verdana" panose="020B0604030504040204" pitchFamily="34" charset="0"/>
            </a:endParaRPr>
          </a:p>
          <a:p>
            <a:pPr algn="just"/>
            <a:endParaRPr lang="es-ES" sz="2200" b="1" dirty="0">
              <a:latin typeface="Verdana" panose="020B0604030504040204" pitchFamily="34" charset="0"/>
              <a:ea typeface="Verdana" panose="020B0604030504040204" pitchFamily="34" charset="0"/>
              <a:cs typeface="Verdana" panose="020B0604030504040204" pitchFamily="34" charset="0"/>
            </a:endParaRPr>
          </a:p>
          <a:p>
            <a:pPr algn="just"/>
            <a:r>
              <a:rPr lang="es-ES" sz="2200" b="1" dirty="0">
                <a:solidFill>
                  <a:srgbClr val="FF0000"/>
                </a:solidFill>
                <a:latin typeface="Verdana" panose="020B0604030504040204" pitchFamily="34" charset="0"/>
                <a:ea typeface="Verdana" panose="020B0604030504040204" pitchFamily="34" charset="0"/>
                <a:cs typeface="Verdana" panose="020B0604030504040204" pitchFamily="34" charset="0"/>
              </a:rPr>
              <a:t>El análisis estratégico es una condición en la determinación de las estrategias.</a:t>
            </a:r>
          </a:p>
          <a:p>
            <a:pPr algn="just"/>
            <a:endParaRPr lang="es-ES" sz="2200" b="1" dirty="0">
              <a:latin typeface="Verdana" panose="020B0604030504040204" pitchFamily="34" charset="0"/>
              <a:ea typeface="Verdana" panose="020B0604030504040204" pitchFamily="34" charset="0"/>
              <a:cs typeface="Verdana" panose="020B0604030504040204" pitchFamily="34" charset="0"/>
            </a:endParaRPr>
          </a:p>
          <a:p>
            <a:pPr algn="just"/>
            <a:r>
              <a:rPr lang="es-ES" sz="2200" b="1" dirty="0">
                <a:latin typeface="Verdana" panose="020B0604030504040204" pitchFamily="34" charset="0"/>
                <a:ea typeface="Verdana" panose="020B0604030504040204" pitchFamily="34" charset="0"/>
                <a:cs typeface="Verdana" panose="020B0604030504040204" pitchFamily="34" charset="0"/>
              </a:rPr>
              <a:t>En el caso de las estrategias de negocios el análisis estratégico permite a las organizaciones determinar cuáles pueden ser sus opciones estratégicas, cuáles son sus </a:t>
            </a:r>
            <a:r>
              <a:rPr lang="es-ES" sz="2200" b="1" dirty="0">
                <a:solidFill>
                  <a:srgbClr val="FF0000"/>
                </a:solidFill>
                <a:latin typeface="Verdana" panose="020B0604030504040204" pitchFamily="34" charset="0"/>
                <a:ea typeface="Verdana" panose="020B0604030504040204" pitchFamily="34" charset="0"/>
                <a:cs typeface="Verdana" panose="020B0604030504040204" pitchFamily="34" charset="0"/>
              </a:rPr>
              <a:t>ventajas competitivas </a:t>
            </a:r>
            <a:r>
              <a:rPr lang="es-ES" sz="2200" b="1" dirty="0">
                <a:latin typeface="Verdana" panose="020B0604030504040204" pitchFamily="34" charset="0"/>
                <a:ea typeface="Verdana" panose="020B0604030504040204" pitchFamily="34" charset="0"/>
                <a:cs typeface="Verdana" panose="020B0604030504040204" pitchFamily="34" charset="0"/>
              </a:rPr>
              <a:t>y los </a:t>
            </a:r>
            <a:r>
              <a:rPr lang="es-ES" sz="2200" b="1" dirty="0">
                <a:solidFill>
                  <a:srgbClr val="FF0000"/>
                </a:solidFill>
                <a:latin typeface="Verdana" panose="020B0604030504040204" pitchFamily="34" charset="0"/>
                <a:ea typeface="Verdana" panose="020B0604030504040204" pitchFamily="34" charset="0"/>
                <a:cs typeface="Verdana" panose="020B0604030504040204" pitchFamily="34" charset="0"/>
              </a:rPr>
              <a:t>factores clave de éxito (FCE) </a:t>
            </a:r>
            <a:r>
              <a:rPr lang="es-ES" sz="2200" b="1" dirty="0">
                <a:latin typeface="Verdana" panose="020B0604030504040204" pitchFamily="34" charset="0"/>
                <a:ea typeface="Verdana" panose="020B0604030504040204" pitchFamily="34" charset="0"/>
                <a:cs typeface="Verdana" panose="020B0604030504040204" pitchFamily="34" charset="0"/>
              </a:rPr>
              <a:t>que deben tomar en cuenta. </a:t>
            </a:r>
          </a:p>
          <a:p>
            <a:pPr algn="just"/>
            <a:endParaRPr lang="es-ES" sz="22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1168434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11"/>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8335EF3-2CB4-45E8-A8AB-733C074CBAAD}" type="slidenum">
              <a:rPr lang="en-US" altLang="es-ES">
                <a:solidFill>
                  <a:srgbClr val="898989"/>
                </a:solidFill>
                <a:latin typeface="Calibri" panose="020F0502020204030204" pitchFamily="34" charset="0"/>
              </a:rPr>
              <a:pPr eaLnBrk="1" hangingPunct="1"/>
              <a:t>40</a:t>
            </a:fld>
            <a:endParaRPr lang="en-US" altLang="es-ES">
              <a:solidFill>
                <a:srgbClr val="898989"/>
              </a:solidFill>
              <a:latin typeface="Calibri" panose="020F0502020204030204" pitchFamily="34" charset="0"/>
            </a:endParaRPr>
          </a:p>
        </p:txBody>
      </p:sp>
      <p:sp>
        <p:nvSpPr>
          <p:cNvPr id="69635" name="3 Rectángulo"/>
          <p:cNvSpPr>
            <a:spLocks noChangeArrowheads="1"/>
          </p:cNvSpPr>
          <p:nvPr/>
        </p:nvSpPr>
        <p:spPr bwMode="auto">
          <a:xfrm>
            <a:off x="428625" y="1357313"/>
            <a:ext cx="8215313" cy="4678204"/>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Aft>
                <a:spcPts val="600"/>
              </a:spcAft>
              <a:buFontTx/>
              <a:buChar char="•"/>
            </a:pPr>
            <a:r>
              <a:rPr lang="es-ES" altLang="es-ES" sz="3200" b="1" dirty="0">
                <a:latin typeface="Calibri" panose="020F0502020204030204" pitchFamily="34" charset="0"/>
              </a:rPr>
              <a:t>Comercial:</a:t>
            </a:r>
            <a:r>
              <a:rPr lang="es-ES" altLang="es-ES" sz="3200" dirty="0">
                <a:latin typeface="Calibri" panose="020F0502020204030204" pitchFamily="34" charset="0"/>
              </a:rPr>
              <a:t> Política de productos y su estructura, precios, marca, promoción y publicidad, ventas, mercados y su estudio.</a:t>
            </a:r>
          </a:p>
          <a:p>
            <a:pPr algn="just" eaLnBrk="1" hangingPunct="1">
              <a:spcAft>
                <a:spcPts val="600"/>
              </a:spcAft>
              <a:buFontTx/>
              <a:buChar char="•"/>
            </a:pPr>
            <a:r>
              <a:rPr lang="es-ES" altLang="es-ES" sz="3200" b="1" dirty="0">
                <a:latin typeface="Calibri" panose="020F0502020204030204" pitchFamily="34" charset="0"/>
              </a:rPr>
              <a:t>Economía y finanzas: </a:t>
            </a:r>
            <a:r>
              <a:rPr lang="es-ES" altLang="es-ES" sz="3200" dirty="0">
                <a:latin typeface="Calibri" panose="020F0502020204030204" pitchFamily="34" charset="0"/>
              </a:rPr>
              <a:t>Ingresos,  costos, rentabilidad, utilidades, apalancamiento, fuentes crediticias, disponibilidades de recursos financieros.</a:t>
            </a:r>
          </a:p>
          <a:p>
            <a:pPr algn="just" eaLnBrk="1" hangingPunct="1">
              <a:spcAft>
                <a:spcPts val="600"/>
              </a:spcAft>
              <a:buFontTx/>
              <a:buChar char="•"/>
            </a:pPr>
            <a:r>
              <a:rPr lang="es-ES" altLang="es-ES" sz="3200" b="1" dirty="0">
                <a:latin typeface="Calibri" panose="020F0502020204030204" pitchFamily="34" charset="0"/>
              </a:rPr>
              <a:t>Recursos humanos: </a:t>
            </a:r>
            <a:r>
              <a:rPr lang="es-ES" altLang="es-ES" sz="3200" dirty="0">
                <a:latin typeface="Calibri" panose="020F0502020204030204" pitchFamily="34" charset="0"/>
              </a:rPr>
              <a:t>Selección, formación, estimulación, nivel de motivación, retención. </a:t>
            </a:r>
            <a:endParaRPr lang="en-US" altLang="es-ES" sz="3200" dirty="0">
              <a:latin typeface="Calibri" panose="020F0502020204030204" pitchFamily="34" charset="0"/>
            </a:endParaRPr>
          </a:p>
        </p:txBody>
      </p:sp>
      <p:sp>
        <p:nvSpPr>
          <p:cNvPr id="5" name="Text Box 2050"/>
          <p:cNvSpPr txBox="1">
            <a:spLocks noChangeArrowheads="1"/>
          </p:cNvSpPr>
          <p:nvPr/>
        </p:nvSpPr>
        <p:spPr bwMode="auto">
          <a:xfrm>
            <a:off x="36512" y="285750"/>
            <a:ext cx="9107488" cy="517525"/>
          </a:xfrm>
          <a:prstGeom prst="rect">
            <a:avLst/>
          </a:prstGeom>
          <a:solidFill>
            <a:schemeClr val="accent3">
              <a:lumMod val="60000"/>
              <a:lumOff val="40000"/>
            </a:schemeClr>
          </a:solidFill>
          <a:ln w="12700">
            <a:noFill/>
            <a:miter lim="800000"/>
            <a:headEnd/>
            <a:tailEnd/>
          </a:ln>
          <a:effectLst/>
        </p:spPr>
        <p:txBody>
          <a:bodyPr wrap="none"/>
          <a:lstStyle/>
          <a:p>
            <a:pPr algn="ctr" fontAlgn="auto">
              <a:spcBef>
                <a:spcPts val="0"/>
              </a:spcBef>
              <a:spcAft>
                <a:spcPts val="0"/>
              </a:spcAft>
              <a:defRPr/>
            </a:pPr>
            <a:r>
              <a:rPr lang="es-ES_tradnl" sz="3200" b="1" dirty="0">
                <a:solidFill>
                  <a:schemeClr val="accent3">
                    <a:lumMod val="50000"/>
                  </a:schemeClr>
                </a:solidFill>
                <a:latin typeface="+mn-lt"/>
              </a:rPr>
              <a:t>ANALISIS INTERNO</a:t>
            </a:r>
          </a:p>
        </p:txBody>
      </p:sp>
    </p:spTree>
    <p:extLst>
      <p:ext uri="{BB962C8B-B14F-4D97-AF65-F5344CB8AC3E}">
        <p14:creationId xmlns:p14="http://schemas.microsoft.com/office/powerpoint/2010/main" val="37019852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ext Box 2"/>
          <p:cNvSpPr txBox="1">
            <a:spLocks noChangeArrowheads="1"/>
          </p:cNvSpPr>
          <p:nvPr/>
        </p:nvSpPr>
        <p:spPr bwMode="auto">
          <a:xfrm>
            <a:off x="428625" y="785813"/>
            <a:ext cx="8382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ES" altLang="es-ES" sz="3200" b="1">
                <a:solidFill>
                  <a:schemeClr val="tx2"/>
                </a:solidFill>
                <a:latin typeface="Calibri" panose="020F0502020204030204" pitchFamily="34" charset="0"/>
              </a:rPr>
              <a:t>Perfil estratégico de la empresa</a:t>
            </a:r>
            <a:endParaRPr lang="en-US" altLang="es-ES" sz="3200" b="1">
              <a:solidFill>
                <a:schemeClr val="tx2"/>
              </a:solidFill>
              <a:latin typeface="Calibri" panose="020F0502020204030204" pitchFamily="34" charset="0"/>
            </a:endParaRPr>
          </a:p>
        </p:txBody>
      </p:sp>
      <p:grpSp>
        <p:nvGrpSpPr>
          <p:cNvPr id="70659" name="Group 3"/>
          <p:cNvGrpSpPr>
            <a:grpSpLocks/>
          </p:cNvGrpSpPr>
          <p:nvPr/>
        </p:nvGrpSpPr>
        <p:grpSpPr bwMode="auto">
          <a:xfrm>
            <a:off x="428625" y="1285875"/>
            <a:ext cx="8229600" cy="5167313"/>
            <a:chOff x="336" y="342"/>
            <a:chExt cx="5184" cy="3255"/>
          </a:xfrm>
        </p:grpSpPr>
        <p:sp>
          <p:nvSpPr>
            <p:cNvPr id="67588" name="Rectangle 4"/>
            <p:cNvSpPr>
              <a:spLocks noChangeArrowheads="1"/>
            </p:cNvSpPr>
            <p:nvPr/>
          </p:nvSpPr>
          <p:spPr bwMode="auto">
            <a:xfrm>
              <a:off x="4704" y="3238"/>
              <a:ext cx="816" cy="359"/>
            </a:xfrm>
            <a:prstGeom prst="rect">
              <a:avLst/>
            </a:prstGeom>
            <a:noFill/>
            <a:ln w="9525">
              <a:noFill/>
              <a:miter lim="800000"/>
              <a:headEnd/>
              <a:tailEnd/>
            </a:ln>
          </p:spPr>
          <p:txBody>
            <a:bodyPr/>
            <a:lstStyle/>
            <a:p>
              <a:pPr>
                <a:spcBef>
                  <a:spcPct val="20000"/>
                </a:spcBef>
                <a:defRPr/>
              </a:pPr>
              <a:endParaRPr lang="es-ES_tradnl" sz="2400">
                <a:solidFill>
                  <a:schemeClr val="tx2"/>
                </a:solidFill>
                <a:latin typeface="+mj-lt"/>
              </a:endParaRPr>
            </a:p>
          </p:txBody>
        </p:sp>
        <p:sp>
          <p:nvSpPr>
            <p:cNvPr id="67589" name="Rectangle 5"/>
            <p:cNvSpPr>
              <a:spLocks noChangeArrowheads="1"/>
            </p:cNvSpPr>
            <p:nvPr/>
          </p:nvSpPr>
          <p:spPr bwMode="auto">
            <a:xfrm>
              <a:off x="3504" y="3238"/>
              <a:ext cx="1200" cy="359"/>
            </a:xfrm>
            <a:prstGeom prst="rect">
              <a:avLst/>
            </a:prstGeom>
            <a:noFill/>
            <a:ln w="9525">
              <a:noFill/>
              <a:miter lim="800000"/>
              <a:headEnd/>
              <a:tailEnd/>
            </a:ln>
          </p:spPr>
          <p:txBody>
            <a:bodyPr/>
            <a:lstStyle/>
            <a:p>
              <a:pPr>
                <a:spcBef>
                  <a:spcPct val="20000"/>
                </a:spcBef>
                <a:defRPr/>
              </a:pPr>
              <a:endParaRPr lang="es-ES_tradnl" sz="2400">
                <a:solidFill>
                  <a:schemeClr val="tx2"/>
                </a:solidFill>
                <a:latin typeface="+mj-lt"/>
              </a:endParaRPr>
            </a:p>
          </p:txBody>
        </p:sp>
        <p:sp>
          <p:nvSpPr>
            <p:cNvPr id="67590" name="Rectangle 6"/>
            <p:cNvSpPr>
              <a:spLocks noChangeArrowheads="1"/>
            </p:cNvSpPr>
            <p:nvPr/>
          </p:nvSpPr>
          <p:spPr bwMode="auto">
            <a:xfrm>
              <a:off x="2356" y="3238"/>
              <a:ext cx="816" cy="359"/>
            </a:xfrm>
            <a:prstGeom prst="rect">
              <a:avLst/>
            </a:prstGeom>
            <a:noFill/>
            <a:ln w="9525">
              <a:noFill/>
              <a:miter lim="800000"/>
              <a:headEnd/>
              <a:tailEnd/>
            </a:ln>
          </p:spPr>
          <p:txBody>
            <a:bodyPr/>
            <a:lstStyle/>
            <a:p>
              <a:pPr>
                <a:spcBef>
                  <a:spcPct val="20000"/>
                </a:spcBef>
                <a:defRPr/>
              </a:pPr>
              <a:r>
                <a:rPr lang="es-ES" sz="2400" b="1" dirty="0">
                  <a:solidFill>
                    <a:schemeClr val="tx2"/>
                  </a:solidFill>
                  <a:latin typeface="+mj-lt"/>
                </a:rPr>
                <a:t>Total=1</a:t>
              </a:r>
              <a:endParaRPr lang="en-US" sz="2400" b="1" dirty="0">
                <a:solidFill>
                  <a:schemeClr val="tx2"/>
                </a:solidFill>
                <a:latin typeface="+mj-lt"/>
              </a:endParaRPr>
            </a:p>
          </p:txBody>
        </p:sp>
        <p:sp>
          <p:nvSpPr>
            <p:cNvPr id="67591" name="Rectangle 7"/>
            <p:cNvSpPr>
              <a:spLocks noChangeArrowheads="1"/>
            </p:cNvSpPr>
            <p:nvPr/>
          </p:nvSpPr>
          <p:spPr bwMode="auto">
            <a:xfrm>
              <a:off x="336" y="3238"/>
              <a:ext cx="2208" cy="359"/>
            </a:xfrm>
            <a:prstGeom prst="rect">
              <a:avLst/>
            </a:prstGeom>
            <a:noFill/>
            <a:ln w="9525">
              <a:noFill/>
              <a:miter lim="800000"/>
              <a:headEnd/>
              <a:tailEnd/>
            </a:ln>
          </p:spPr>
          <p:txBody>
            <a:bodyPr/>
            <a:lstStyle/>
            <a:p>
              <a:pPr>
                <a:spcBef>
                  <a:spcPct val="20000"/>
                </a:spcBef>
                <a:defRPr/>
              </a:pPr>
              <a:endParaRPr lang="es-ES_tradnl" sz="2400">
                <a:solidFill>
                  <a:schemeClr val="tx2"/>
                </a:solidFill>
                <a:latin typeface="+mj-lt"/>
              </a:endParaRPr>
            </a:p>
          </p:txBody>
        </p:sp>
        <p:sp>
          <p:nvSpPr>
            <p:cNvPr id="67592" name="Rectangle 8"/>
            <p:cNvSpPr>
              <a:spLocks noChangeArrowheads="1"/>
            </p:cNvSpPr>
            <p:nvPr/>
          </p:nvSpPr>
          <p:spPr bwMode="auto">
            <a:xfrm>
              <a:off x="4704" y="2828"/>
              <a:ext cx="816" cy="410"/>
            </a:xfrm>
            <a:prstGeom prst="rect">
              <a:avLst/>
            </a:prstGeom>
            <a:noFill/>
            <a:ln w="9525">
              <a:noFill/>
              <a:miter lim="800000"/>
              <a:headEnd/>
              <a:tailEnd/>
            </a:ln>
          </p:spPr>
          <p:txBody>
            <a:bodyPr/>
            <a:lstStyle/>
            <a:p>
              <a:pPr>
                <a:spcBef>
                  <a:spcPct val="20000"/>
                </a:spcBef>
                <a:defRPr/>
              </a:pPr>
              <a:endParaRPr lang="es-ES_tradnl" sz="2400">
                <a:solidFill>
                  <a:schemeClr val="tx2"/>
                </a:solidFill>
                <a:latin typeface="+mj-lt"/>
              </a:endParaRPr>
            </a:p>
          </p:txBody>
        </p:sp>
        <p:sp>
          <p:nvSpPr>
            <p:cNvPr id="67593" name="Rectangle 9"/>
            <p:cNvSpPr>
              <a:spLocks noChangeArrowheads="1"/>
            </p:cNvSpPr>
            <p:nvPr/>
          </p:nvSpPr>
          <p:spPr bwMode="auto">
            <a:xfrm>
              <a:off x="3504" y="2828"/>
              <a:ext cx="1200" cy="410"/>
            </a:xfrm>
            <a:prstGeom prst="rect">
              <a:avLst/>
            </a:prstGeom>
            <a:noFill/>
            <a:ln w="9525">
              <a:noFill/>
              <a:miter lim="800000"/>
              <a:headEnd/>
              <a:tailEnd/>
            </a:ln>
          </p:spPr>
          <p:txBody>
            <a:bodyPr/>
            <a:lstStyle/>
            <a:p>
              <a:pPr>
                <a:spcBef>
                  <a:spcPct val="20000"/>
                </a:spcBef>
                <a:defRPr/>
              </a:pPr>
              <a:endParaRPr lang="es-ES_tradnl" sz="2400">
                <a:solidFill>
                  <a:schemeClr val="tx2"/>
                </a:solidFill>
                <a:latin typeface="+mj-lt"/>
              </a:endParaRPr>
            </a:p>
          </p:txBody>
        </p:sp>
        <p:sp>
          <p:nvSpPr>
            <p:cNvPr id="67594" name="Rectangle 10"/>
            <p:cNvSpPr>
              <a:spLocks noChangeArrowheads="1"/>
            </p:cNvSpPr>
            <p:nvPr/>
          </p:nvSpPr>
          <p:spPr bwMode="auto">
            <a:xfrm>
              <a:off x="2544" y="2828"/>
              <a:ext cx="960" cy="410"/>
            </a:xfrm>
            <a:prstGeom prst="rect">
              <a:avLst/>
            </a:prstGeom>
            <a:noFill/>
            <a:ln w="9525">
              <a:noFill/>
              <a:miter lim="800000"/>
              <a:headEnd/>
              <a:tailEnd/>
            </a:ln>
          </p:spPr>
          <p:txBody>
            <a:bodyPr/>
            <a:lstStyle/>
            <a:p>
              <a:pPr>
                <a:spcBef>
                  <a:spcPct val="20000"/>
                </a:spcBef>
                <a:defRPr/>
              </a:pPr>
              <a:endParaRPr lang="es-ES_tradnl" sz="2400">
                <a:solidFill>
                  <a:schemeClr val="tx2"/>
                </a:solidFill>
                <a:latin typeface="+mj-lt"/>
              </a:endParaRPr>
            </a:p>
          </p:txBody>
        </p:sp>
        <p:sp>
          <p:nvSpPr>
            <p:cNvPr id="67595" name="Rectangle 11"/>
            <p:cNvSpPr>
              <a:spLocks noChangeArrowheads="1"/>
            </p:cNvSpPr>
            <p:nvPr/>
          </p:nvSpPr>
          <p:spPr bwMode="auto">
            <a:xfrm>
              <a:off x="336" y="2828"/>
              <a:ext cx="2208" cy="410"/>
            </a:xfrm>
            <a:prstGeom prst="rect">
              <a:avLst/>
            </a:prstGeom>
            <a:noFill/>
            <a:ln w="9525">
              <a:noFill/>
              <a:miter lim="800000"/>
              <a:headEnd/>
              <a:tailEnd/>
            </a:ln>
          </p:spPr>
          <p:txBody>
            <a:bodyPr/>
            <a:lstStyle/>
            <a:p>
              <a:pPr>
                <a:spcBef>
                  <a:spcPct val="20000"/>
                </a:spcBef>
                <a:defRPr/>
              </a:pPr>
              <a:r>
                <a:rPr lang="es-ES" sz="2400">
                  <a:solidFill>
                    <a:schemeClr val="tx2"/>
                  </a:solidFill>
                  <a:latin typeface="+mj-lt"/>
                </a:rPr>
                <a:t>5.</a:t>
              </a:r>
              <a:endParaRPr lang="en-US" sz="2400">
                <a:solidFill>
                  <a:schemeClr val="tx2"/>
                </a:solidFill>
                <a:latin typeface="+mj-lt"/>
              </a:endParaRPr>
            </a:p>
          </p:txBody>
        </p:sp>
        <p:sp>
          <p:nvSpPr>
            <p:cNvPr id="67596" name="Rectangle 12"/>
            <p:cNvSpPr>
              <a:spLocks noChangeArrowheads="1"/>
            </p:cNvSpPr>
            <p:nvPr/>
          </p:nvSpPr>
          <p:spPr bwMode="auto">
            <a:xfrm>
              <a:off x="4704" y="2352"/>
              <a:ext cx="816" cy="476"/>
            </a:xfrm>
            <a:prstGeom prst="rect">
              <a:avLst/>
            </a:prstGeom>
            <a:noFill/>
            <a:ln w="9525">
              <a:noFill/>
              <a:miter lim="800000"/>
              <a:headEnd/>
              <a:tailEnd/>
            </a:ln>
          </p:spPr>
          <p:txBody>
            <a:bodyPr/>
            <a:lstStyle/>
            <a:p>
              <a:pPr>
                <a:spcBef>
                  <a:spcPct val="20000"/>
                </a:spcBef>
                <a:defRPr/>
              </a:pPr>
              <a:endParaRPr lang="es-ES_tradnl" sz="2400">
                <a:solidFill>
                  <a:schemeClr val="tx2"/>
                </a:solidFill>
                <a:latin typeface="+mj-lt"/>
              </a:endParaRPr>
            </a:p>
          </p:txBody>
        </p:sp>
        <p:sp>
          <p:nvSpPr>
            <p:cNvPr id="67597" name="Rectangle 13"/>
            <p:cNvSpPr>
              <a:spLocks noChangeArrowheads="1"/>
            </p:cNvSpPr>
            <p:nvPr/>
          </p:nvSpPr>
          <p:spPr bwMode="auto">
            <a:xfrm>
              <a:off x="3504" y="2352"/>
              <a:ext cx="1200" cy="476"/>
            </a:xfrm>
            <a:prstGeom prst="rect">
              <a:avLst/>
            </a:prstGeom>
            <a:noFill/>
            <a:ln w="9525">
              <a:noFill/>
              <a:miter lim="800000"/>
              <a:headEnd/>
              <a:tailEnd/>
            </a:ln>
          </p:spPr>
          <p:txBody>
            <a:bodyPr/>
            <a:lstStyle/>
            <a:p>
              <a:pPr>
                <a:spcBef>
                  <a:spcPct val="20000"/>
                </a:spcBef>
                <a:defRPr/>
              </a:pPr>
              <a:endParaRPr lang="es-ES_tradnl" sz="2400">
                <a:solidFill>
                  <a:schemeClr val="tx2"/>
                </a:solidFill>
                <a:latin typeface="+mj-lt"/>
              </a:endParaRPr>
            </a:p>
          </p:txBody>
        </p:sp>
        <p:sp>
          <p:nvSpPr>
            <p:cNvPr id="67598" name="Rectangle 14"/>
            <p:cNvSpPr>
              <a:spLocks noChangeArrowheads="1"/>
            </p:cNvSpPr>
            <p:nvPr/>
          </p:nvSpPr>
          <p:spPr bwMode="auto">
            <a:xfrm>
              <a:off x="2544" y="2352"/>
              <a:ext cx="960" cy="476"/>
            </a:xfrm>
            <a:prstGeom prst="rect">
              <a:avLst/>
            </a:prstGeom>
            <a:noFill/>
            <a:ln w="9525">
              <a:noFill/>
              <a:miter lim="800000"/>
              <a:headEnd/>
              <a:tailEnd/>
            </a:ln>
          </p:spPr>
          <p:txBody>
            <a:bodyPr/>
            <a:lstStyle/>
            <a:p>
              <a:pPr>
                <a:spcBef>
                  <a:spcPct val="20000"/>
                </a:spcBef>
                <a:defRPr/>
              </a:pPr>
              <a:endParaRPr lang="es-ES_tradnl" sz="2400">
                <a:solidFill>
                  <a:schemeClr val="tx2"/>
                </a:solidFill>
                <a:latin typeface="+mj-lt"/>
              </a:endParaRPr>
            </a:p>
          </p:txBody>
        </p:sp>
        <p:sp>
          <p:nvSpPr>
            <p:cNvPr id="67599" name="Rectangle 15"/>
            <p:cNvSpPr>
              <a:spLocks noChangeArrowheads="1"/>
            </p:cNvSpPr>
            <p:nvPr/>
          </p:nvSpPr>
          <p:spPr bwMode="auto">
            <a:xfrm>
              <a:off x="336" y="2352"/>
              <a:ext cx="2208" cy="476"/>
            </a:xfrm>
            <a:prstGeom prst="rect">
              <a:avLst/>
            </a:prstGeom>
            <a:noFill/>
            <a:ln w="9525">
              <a:noFill/>
              <a:miter lim="800000"/>
              <a:headEnd/>
              <a:tailEnd/>
            </a:ln>
          </p:spPr>
          <p:txBody>
            <a:bodyPr/>
            <a:lstStyle/>
            <a:p>
              <a:pPr>
                <a:spcBef>
                  <a:spcPct val="20000"/>
                </a:spcBef>
                <a:defRPr/>
              </a:pPr>
              <a:endParaRPr lang="es-ES_tradnl" sz="2400">
                <a:solidFill>
                  <a:schemeClr val="tx2"/>
                </a:solidFill>
                <a:latin typeface="+mj-lt"/>
              </a:endParaRPr>
            </a:p>
          </p:txBody>
        </p:sp>
        <p:sp>
          <p:nvSpPr>
            <p:cNvPr id="67600" name="Rectangle 16"/>
            <p:cNvSpPr>
              <a:spLocks noChangeArrowheads="1"/>
            </p:cNvSpPr>
            <p:nvPr/>
          </p:nvSpPr>
          <p:spPr bwMode="auto">
            <a:xfrm>
              <a:off x="4704" y="1872"/>
              <a:ext cx="816" cy="480"/>
            </a:xfrm>
            <a:prstGeom prst="rect">
              <a:avLst/>
            </a:prstGeom>
            <a:noFill/>
            <a:ln w="9525">
              <a:noFill/>
              <a:miter lim="800000"/>
              <a:headEnd/>
              <a:tailEnd/>
            </a:ln>
          </p:spPr>
          <p:txBody>
            <a:bodyPr anchor="ctr"/>
            <a:lstStyle/>
            <a:p>
              <a:pPr>
                <a:spcBef>
                  <a:spcPct val="20000"/>
                </a:spcBef>
                <a:defRPr/>
              </a:pPr>
              <a:endParaRPr lang="es-ES_tradnl" sz="2400">
                <a:solidFill>
                  <a:schemeClr val="tx2"/>
                </a:solidFill>
                <a:latin typeface="+mj-lt"/>
              </a:endParaRPr>
            </a:p>
          </p:txBody>
        </p:sp>
        <p:sp>
          <p:nvSpPr>
            <p:cNvPr id="67601" name="Rectangle 17"/>
            <p:cNvSpPr>
              <a:spLocks noChangeArrowheads="1"/>
            </p:cNvSpPr>
            <p:nvPr/>
          </p:nvSpPr>
          <p:spPr bwMode="auto">
            <a:xfrm>
              <a:off x="3504" y="1872"/>
              <a:ext cx="1200" cy="480"/>
            </a:xfrm>
            <a:prstGeom prst="rect">
              <a:avLst/>
            </a:prstGeom>
            <a:noFill/>
            <a:ln w="9525">
              <a:noFill/>
              <a:miter lim="800000"/>
              <a:headEnd/>
              <a:tailEnd/>
            </a:ln>
          </p:spPr>
          <p:txBody>
            <a:bodyPr anchor="ctr"/>
            <a:lstStyle/>
            <a:p>
              <a:pPr>
                <a:spcBef>
                  <a:spcPct val="20000"/>
                </a:spcBef>
                <a:defRPr/>
              </a:pPr>
              <a:endParaRPr lang="es-ES_tradnl" sz="2400">
                <a:solidFill>
                  <a:schemeClr val="tx2"/>
                </a:solidFill>
                <a:latin typeface="+mj-lt"/>
              </a:endParaRPr>
            </a:p>
          </p:txBody>
        </p:sp>
        <p:sp>
          <p:nvSpPr>
            <p:cNvPr id="67602" name="Rectangle 18"/>
            <p:cNvSpPr>
              <a:spLocks noChangeArrowheads="1"/>
            </p:cNvSpPr>
            <p:nvPr/>
          </p:nvSpPr>
          <p:spPr bwMode="auto">
            <a:xfrm>
              <a:off x="2544" y="1872"/>
              <a:ext cx="960" cy="480"/>
            </a:xfrm>
            <a:prstGeom prst="rect">
              <a:avLst/>
            </a:prstGeom>
            <a:noFill/>
            <a:ln w="9525">
              <a:noFill/>
              <a:miter lim="800000"/>
              <a:headEnd/>
              <a:tailEnd/>
            </a:ln>
          </p:spPr>
          <p:txBody>
            <a:bodyPr anchor="ctr"/>
            <a:lstStyle/>
            <a:p>
              <a:pPr>
                <a:spcBef>
                  <a:spcPct val="20000"/>
                </a:spcBef>
                <a:defRPr/>
              </a:pPr>
              <a:endParaRPr lang="es-ES_tradnl" sz="2400">
                <a:solidFill>
                  <a:schemeClr val="tx2"/>
                </a:solidFill>
                <a:latin typeface="+mj-lt"/>
              </a:endParaRPr>
            </a:p>
          </p:txBody>
        </p:sp>
        <p:sp>
          <p:nvSpPr>
            <p:cNvPr id="67603" name="Rectangle 19"/>
            <p:cNvSpPr>
              <a:spLocks noChangeArrowheads="1"/>
            </p:cNvSpPr>
            <p:nvPr/>
          </p:nvSpPr>
          <p:spPr bwMode="auto">
            <a:xfrm>
              <a:off x="336" y="1872"/>
              <a:ext cx="2208" cy="480"/>
            </a:xfrm>
            <a:prstGeom prst="rect">
              <a:avLst/>
            </a:prstGeom>
            <a:noFill/>
            <a:ln w="9525">
              <a:noFill/>
              <a:miter lim="800000"/>
              <a:headEnd/>
              <a:tailEnd/>
            </a:ln>
          </p:spPr>
          <p:txBody>
            <a:bodyPr anchor="ctr"/>
            <a:lstStyle/>
            <a:p>
              <a:pPr>
                <a:spcBef>
                  <a:spcPct val="20000"/>
                </a:spcBef>
                <a:defRPr/>
              </a:pPr>
              <a:endParaRPr lang="es-ES_tradnl" sz="2400">
                <a:solidFill>
                  <a:schemeClr val="tx2"/>
                </a:solidFill>
                <a:latin typeface="+mj-lt"/>
              </a:endParaRPr>
            </a:p>
          </p:txBody>
        </p:sp>
        <p:sp>
          <p:nvSpPr>
            <p:cNvPr id="67604" name="Rectangle 20"/>
            <p:cNvSpPr>
              <a:spLocks noChangeArrowheads="1"/>
            </p:cNvSpPr>
            <p:nvPr/>
          </p:nvSpPr>
          <p:spPr bwMode="auto">
            <a:xfrm>
              <a:off x="4704" y="1409"/>
              <a:ext cx="816" cy="463"/>
            </a:xfrm>
            <a:prstGeom prst="rect">
              <a:avLst/>
            </a:prstGeom>
            <a:noFill/>
            <a:ln w="9525">
              <a:noFill/>
              <a:miter lim="800000"/>
              <a:headEnd/>
              <a:tailEnd/>
            </a:ln>
          </p:spPr>
          <p:txBody>
            <a:bodyPr/>
            <a:lstStyle/>
            <a:p>
              <a:pPr>
                <a:spcBef>
                  <a:spcPct val="20000"/>
                </a:spcBef>
                <a:defRPr/>
              </a:pPr>
              <a:endParaRPr lang="es-ES_tradnl" sz="2400">
                <a:solidFill>
                  <a:schemeClr val="tx2"/>
                </a:solidFill>
                <a:latin typeface="+mj-lt"/>
              </a:endParaRPr>
            </a:p>
          </p:txBody>
        </p:sp>
        <p:sp>
          <p:nvSpPr>
            <p:cNvPr id="67605" name="Rectangle 21"/>
            <p:cNvSpPr>
              <a:spLocks noChangeArrowheads="1"/>
            </p:cNvSpPr>
            <p:nvPr/>
          </p:nvSpPr>
          <p:spPr bwMode="auto">
            <a:xfrm>
              <a:off x="3504" y="1409"/>
              <a:ext cx="1200" cy="463"/>
            </a:xfrm>
            <a:prstGeom prst="rect">
              <a:avLst/>
            </a:prstGeom>
            <a:noFill/>
            <a:ln w="9525">
              <a:noFill/>
              <a:miter lim="800000"/>
              <a:headEnd/>
              <a:tailEnd/>
            </a:ln>
          </p:spPr>
          <p:txBody>
            <a:bodyPr/>
            <a:lstStyle/>
            <a:p>
              <a:pPr>
                <a:spcBef>
                  <a:spcPct val="20000"/>
                </a:spcBef>
                <a:defRPr/>
              </a:pPr>
              <a:endParaRPr lang="es-ES_tradnl" sz="2400">
                <a:solidFill>
                  <a:schemeClr val="tx2"/>
                </a:solidFill>
                <a:latin typeface="+mj-lt"/>
              </a:endParaRPr>
            </a:p>
          </p:txBody>
        </p:sp>
        <p:sp>
          <p:nvSpPr>
            <p:cNvPr id="67606" name="Rectangle 22"/>
            <p:cNvSpPr>
              <a:spLocks noChangeArrowheads="1"/>
            </p:cNvSpPr>
            <p:nvPr/>
          </p:nvSpPr>
          <p:spPr bwMode="auto">
            <a:xfrm>
              <a:off x="2544" y="1409"/>
              <a:ext cx="960" cy="463"/>
            </a:xfrm>
            <a:prstGeom prst="rect">
              <a:avLst/>
            </a:prstGeom>
            <a:noFill/>
            <a:ln w="9525">
              <a:noFill/>
              <a:miter lim="800000"/>
              <a:headEnd/>
              <a:tailEnd/>
            </a:ln>
          </p:spPr>
          <p:txBody>
            <a:bodyPr/>
            <a:lstStyle/>
            <a:p>
              <a:pPr>
                <a:spcBef>
                  <a:spcPct val="20000"/>
                </a:spcBef>
                <a:defRPr/>
              </a:pPr>
              <a:endParaRPr lang="es-ES_tradnl" sz="2400">
                <a:solidFill>
                  <a:schemeClr val="tx2"/>
                </a:solidFill>
                <a:latin typeface="+mj-lt"/>
              </a:endParaRPr>
            </a:p>
          </p:txBody>
        </p:sp>
        <p:sp>
          <p:nvSpPr>
            <p:cNvPr id="67607" name="Rectangle 23"/>
            <p:cNvSpPr>
              <a:spLocks noChangeArrowheads="1"/>
            </p:cNvSpPr>
            <p:nvPr/>
          </p:nvSpPr>
          <p:spPr bwMode="auto">
            <a:xfrm>
              <a:off x="336" y="1409"/>
              <a:ext cx="2208" cy="463"/>
            </a:xfrm>
            <a:prstGeom prst="rect">
              <a:avLst/>
            </a:prstGeom>
            <a:noFill/>
            <a:ln w="9525">
              <a:noFill/>
              <a:miter lim="800000"/>
              <a:headEnd/>
              <a:tailEnd/>
            </a:ln>
          </p:spPr>
          <p:txBody>
            <a:bodyPr/>
            <a:lstStyle/>
            <a:p>
              <a:pPr>
                <a:spcBef>
                  <a:spcPct val="20000"/>
                </a:spcBef>
                <a:defRPr/>
              </a:pPr>
              <a:r>
                <a:rPr lang="es-ES" sz="2400">
                  <a:solidFill>
                    <a:schemeClr val="tx2"/>
                  </a:solidFill>
                  <a:latin typeface="+mj-lt"/>
                </a:rPr>
                <a:t>1.</a:t>
              </a:r>
              <a:endParaRPr lang="en-US" sz="2400">
                <a:solidFill>
                  <a:schemeClr val="tx2"/>
                </a:solidFill>
                <a:latin typeface="+mj-lt"/>
              </a:endParaRPr>
            </a:p>
          </p:txBody>
        </p:sp>
        <p:sp>
          <p:nvSpPr>
            <p:cNvPr id="67608" name="Rectangle 24"/>
            <p:cNvSpPr>
              <a:spLocks noChangeArrowheads="1"/>
            </p:cNvSpPr>
            <p:nvPr/>
          </p:nvSpPr>
          <p:spPr bwMode="auto">
            <a:xfrm>
              <a:off x="4431" y="432"/>
              <a:ext cx="1089" cy="977"/>
            </a:xfrm>
            <a:prstGeom prst="rect">
              <a:avLst/>
            </a:prstGeom>
            <a:noFill/>
            <a:ln w="9525">
              <a:noFill/>
              <a:miter lim="800000"/>
              <a:headEnd/>
              <a:tailEnd/>
            </a:ln>
          </p:spPr>
          <p:txBody>
            <a:bodyPr/>
            <a:lstStyle/>
            <a:p>
              <a:pPr algn="ctr">
                <a:spcBef>
                  <a:spcPct val="20000"/>
                </a:spcBef>
                <a:defRPr/>
              </a:pPr>
              <a:r>
                <a:rPr lang="es-ES" sz="2400" b="1" dirty="0">
                  <a:solidFill>
                    <a:schemeClr val="tx2"/>
                  </a:solidFill>
                  <a:latin typeface="+mj-lt"/>
                </a:rPr>
                <a:t>Calificación (1)x(2)</a:t>
              </a:r>
              <a:endParaRPr lang="en-US" sz="2400" b="1" dirty="0">
                <a:solidFill>
                  <a:schemeClr val="tx2"/>
                </a:solidFill>
                <a:latin typeface="+mj-lt"/>
              </a:endParaRPr>
            </a:p>
          </p:txBody>
        </p:sp>
        <p:sp>
          <p:nvSpPr>
            <p:cNvPr id="67609" name="Rectangle 25"/>
            <p:cNvSpPr>
              <a:spLocks noChangeArrowheads="1"/>
            </p:cNvSpPr>
            <p:nvPr/>
          </p:nvSpPr>
          <p:spPr bwMode="auto">
            <a:xfrm>
              <a:off x="3126" y="432"/>
              <a:ext cx="1245" cy="977"/>
            </a:xfrm>
            <a:prstGeom prst="rect">
              <a:avLst/>
            </a:prstGeom>
            <a:noFill/>
            <a:ln w="9525">
              <a:noFill/>
              <a:miter lim="800000"/>
              <a:headEnd/>
              <a:tailEnd/>
            </a:ln>
          </p:spPr>
          <p:txBody>
            <a:bodyPr/>
            <a:lstStyle/>
            <a:p>
              <a:pPr algn="ctr">
                <a:spcBef>
                  <a:spcPct val="20000"/>
                </a:spcBef>
                <a:defRPr/>
              </a:pPr>
              <a:r>
                <a:rPr lang="es-ES" sz="2400" b="1" dirty="0">
                  <a:solidFill>
                    <a:schemeClr val="tx2"/>
                  </a:solidFill>
                  <a:latin typeface="+mj-lt"/>
                </a:rPr>
                <a:t>Valor dominio organización (escala 1 – 10) (2) </a:t>
              </a:r>
              <a:endParaRPr lang="en-US" sz="2400" b="1" dirty="0">
                <a:solidFill>
                  <a:schemeClr val="tx2"/>
                </a:solidFill>
                <a:latin typeface="+mj-lt"/>
              </a:endParaRPr>
            </a:p>
          </p:txBody>
        </p:sp>
        <p:sp>
          <p:nvSpPr>
            <p:cNvPr id="67610" name="Rectangle 26"/>
            <p:cNvSpPr>
              <a:spLocks noChangeArrowheads="1"/>
            </p:cNvSpPr>
            <p:nvPr/>
          </p:nvSpPr>
          <p:spPr bwMode="auto">
            <a:xfrm>
              <a:off x="2136" y="432"/>
              <a:ext cx="960" cy="977"/>
            </a:xfrm>
            <a:prstGeom prst="rect">
              <a:avLst/>
            </a:prstGeom>
            <a:noFill/>
            <a:ln w="9525">
              <a:noFill/>
              <a:miter lim="800000"/>
              <a:headEnd/>
              <a:tailEnd/>
            </a:ln>
          </p:spPr>
          <p:txBody>
            <a:bodyPr/>
            <a:lstStyle/>
            <a:p>
              <a:pPr algn="ctr">
                <a:spcBef>
                  <a:spcPct val="20000"/>
                </a:spcBef>
                <a:defRPr/>
              </a:pPr>
              <a:r>
                <a:rPr lang="es-ES" sz="2400" b="1" dirty="0">
                  <a:solidFill>
                    <a:schemeClr val="tx2"/>
                  </a:solidFill>
                  <a:latin typeface="+mj-lt"/>
                </a:rPr>
                <a:t>Peso específico    (1)</a:t>
              </a:r>
              <a:endParaRPr lang="en-US" sz="2400" b="1" dirty="0">
                <a:solidFill>
                  <a:schemeClr val="tx2"/>
                </a:solidFill>
                <a:latin typeface="+mj-lt"/>
              </a:endParaRPr>
            </a:p>
          </p:txBody>
        </p:sp>
        <p:sp>
          <p:nvSpPr>
            <p:cNvPr id="67611" name="Rectangle 27"/>
            <p:cNvSpPr>
              <a:spLocks noChangeArrowheads="1"/>
            </p:cNvSpPr>
            <p:nvPr/>
          </p:nvSpPr>
          <p:spPr bwMode="auto">
            <a:xfrm>
              <a:off x="336" y="432"/>
              <a:ext cx="2208" cy="977"/>
            </a:xfrm>
            <a:prstGeom prst="rect">
              <a:avLst/>
            </a:prstGeom>
            <a:noFill/>
            <a:ln w="9525">
              <a:noFill/>
              <a:miter lim="800000"/>
              <a:headEnd/>
              <a:tailEnd/>
            </a:ln>
          </p:spPr>
          <p:txBody>
            <a:bodyPr/>
            <a:lstStyle/>
            <a:p>
              <a:pPr algn="ctr">
                <a:spcBef>
                  <a:spcPct val="20000"/>
                </a:spcBef>
                <a:defRPr/>
              </a:pPr>
              <a:r>
                <a:rPr lang="es-ES" sz="2400" b="1" dirty="0">
                  <a:solidFill>
                    <a:schemeClr val="tx2"/>
                  </a:solidFill>
                  <a:latin typeface="+mj-lt"/>
                </a:rPr>
                <a:t>FCE y variables</a:t>
              </a:r>
            </a:p>
            <a:p>
              <a:pPr algn="ctr">
                <a:spcBef>
                  <a:spcPct val="20000"/>
                </a:spcBef>
                <a:defRPr/>
              </a:pPr>
              <a:r>
                <a:rPr lang="es-ES" sz="2400" b="1" dirty="0">
                  <a:solidFill>
                    <a:schemeClr val="tx2"/>
                  </a:solidFill>
                  <a:latin typeface="+mj-lt"/>
                </a:rPr>
                <a:t>internas</a:t>
              </a:r>
              <a:endParaRPr lang="en-US" sz="2400" b="1" dirty="0">
                <a:solidFill>
                  <a:schemeClr val="tx2"/>
                </a:solidFill>
                <a:latin typeface="+mj-lt"/>
              </a:endParaRPr>
            </a:p>
          </p:txBody>
        </p:sp>
        <p:sp>
          <p:nvSpPr>
            <p:cNvPr id="67612" name="Line 28"/>
            <p:cNvSpPr>
              <a:spLocks noChangeShapeType="1"/>
            </p:cNvSpPr>
            <p:nvPr/>
          </p:nvSpPr>
          <p:spPr bwMode="auto">
            <a:xfrm>
              <a:off x="336" y="432"/>
              <a:ext cx="5184" cy="0"/>
            </a:xfrm>
            <a:prstGeom prst="line">
              <a:avLst/>
            </a:prstGeom>
            <a:noFill/>
            <a:ln w="28575" cap="sq">
              <a:solidFill>
                <a:schemeClr val="tx1"/>
              </a:solidFill>
              <a:round/>
              <a:headEnd/>
              <a:tailEnd/>
            </a:ln>
          </p:spPr>
          <p:txBody>
            <a:bodyPr/>
            <a:lstStyle/>
            <a:p>
              <a:pPr>
                <a:defRPr/>
              </a:pPr>
              <a:endParaRPr lang="es-ES" sz="2400">
                <a:solidFill>
                  <a:schemeClr val="tx2"/>
                </a:solidFill>
                <a:latin typeface="+mj-lt"/>
              </a:endParaRPr>
            </a:p>
          </p:txBody>
        </p:sp>
        <p:sp>
          <p:nvSpPr>
            <p:cNvPr id="67613" name="Line 29"/>
            <p:cNvSpPr>
              <a:spLocks noChangeShapeType="1"/>
            </p:cNvSpPr>
            <p:nvPr/>
          </p:nvSpPr>
          <p:spPr bwMode="auto">
            <a:xfrm>
              <a:off x="336" y="1409"/>
              <a:ext cx="5184" cy="0"/>
            </a:xfrm>
            <a:prstGeom prst="line">
              <a:avLst/>
            </a:prstGeom>
            <a:noFill/>
            <a:ln w="12700">
              <a:solidFill>
                <a:schemeClr val="tx1"/>
              </a:solidFill>
              <a:round/>
              <a:headEnd/>
              <a:tailEnd/>
            </a:ln>
          </p:spPr>
          <p:txBody>
            <a:bodyPr/>
            <a:lstStyle/>
            <a:p>
              <a:pPr>
                <a:defRPr/>
              </a:pPr>
              <a:endParaRPr lang="es-ES" sz="2400">
                <a:solidFill>
                  <a:schemeClr val="tx2"/>
                </a:solidFill>
                <a:latin typeface="+mj-lt"/>
              </a:endParaRPr>
            </a:p>
          </p:txBody>
        </p:sp>
        <p:sp>
          <p:nvSpPr>
            <p:cNvPr id="67614" name="Line 30"/>
            <p:cNvSpPr>
              <a:spLocks noChangeShapeType="1"/>
            </p:cNvSpPr>
            <p:nvPr/>
          </p:nvSpPr>
          <p:spPr bwMode="auto">
            <a:xfrm>
              <a:off x="336" y="1872"/>
              <a:ext cx="5184" cy="0"/>
            </a:xfrm>
            <a:prstGeom prst="line">
              <a:avLst/>
            </a:prstGeom>
            <a:noFill/>
            <a:ln w="12700">
              <a:solidFill>
                <a:schemeClr val="tx1"/>
              </a:solidFill>
              <a:round/>
              <a:headEnd/>
              <a:tailEnd/>
            </a:ln>
          </p:spPr>
          <p:txBody>
            <a:bodyPr/>
            <a:lstStyle/>
            <a:p>
              <a:pPr>
                <a:defRPr/>
              </a:pPr>
              <a:endParaRPr lang="es-ES" sz="2400">
                <a:solidFill>
                  <a:schemeClr val="tx2"/>
                </a:solidFill>
                <a:latin typeface="+mj-lt"/>
              </a:endParaRPr>
            </a:p>
          </p:txBody>
        </p:sp>
        <p:sp>
          <p:nvSpPr>
            <p:cNvPr id="67615" name="Line 31"/>
            <p:cNvSpPr>
              <a:spLocks noChangeShapeType="1"/>
            </p:cNvSpPr>
            <p:nvPr/>
          </p:nvSpPr>
          <p:spPr bwMode="auto">
            <a:xfrm>
              <a:off x="336" y="2352"/>
              <a:ext cx="5184" cy="0"/>
            </a:xfrm>
            <a:prstGeom prst="line">
              <a:avLst/>
            </a:prstGeom>
            <a:noFill/>
            <a:ln w="12700">
              <a:solidFill>
                <a:schemeClr val="tx1"/>
              </a:solidFill>
              <a:round/>
              <a:headEnd/>
              <a:tailEnd/>
            </a:ln>
          </p:spPr>
          <p:txBody>
            <a:bodyPr/>
            <a:lstStyle/>
            <a:p>
              <a:pPr>
                <a:defRPr/>
              </a:pPr>
              <a:endParaRPr lang="es-ES" sz="2400">
                <a:solidFill>
                  <a:schemeClr val="tx2"/>
                </a:solidFill>
                <a:latin typeface="+mj-lt"/>
              </a:endParaRPr>
            </a:p>
          </p:txBody>
        </p:sp>
        <p:sp>
          <p:nvSpPr>
            <p:cNvPr id="67616" name="Line 32"/>
            <p:cNvSpPr>
              <a:spLocks noChangeShapeType="1"/>
            </p:cNvSpPr>
            <p:nvPr/>
          </p:nvSpPr>
          <p:spPr bwMode="auto">
            <a:xfrm>
              <a:off x="336" y="2828"/>
              <a:ext cx="5184" cy="0"/>
            </a:xfrm>
            <a:prstGeom prst="line">
              <a:avLst/>
            </a:prstGeom>
            <a:noFill/>
            <a:ln w="12700">
              <a:solidFill>
                <a:schemeClr val="tx1"/>
              </a:solidFill>
              <a:round/>
              <a:headEnd/>
              <a:tailEnd/>
            </a:ln>
          </p:spPr>
          <p:txBody>
            <a:bodyPr/>
            <a:lstStyle/>
            <a:p>
              <a:pPr>
                <a:defRPr/>
              </a:pPr>
              <a:endParaRPr lang="es-ES" sz="2400">
                <a:solidFill>
                  <a:schemeClr val="tx2"/>
                </a:solidFill>
                <a:latin typeface="+mj-lt"/>
              </a:endParaRPr>
            </a:p>
          </p:txBody>
        </p:sp>
        <p:sp>
          <p:nvSpPr>
            <p:cNvPr id="67617" name="Line 33"/>
            <p:cNvSpPr>
              <a:spLocks noChangeShapeType="1"/>
            </p:cNvSpPr>
            <p:nvPr/>
          </p:nvSpPr>
          <p:spPr bwMode="auto">
            <a:xfrm>
              <a:off x="336" y="3238"/>
              <a:ext cx="5184" cy="0"/>
            </a:xfrm>
            <a:prstGeom prst="line">
              <a:avLst/>
            </a:prstGeom>
            <a:noFill/>
            <a:ln w="12700">
              <a:solidFill>
                <a:schemeClr val="tx1"/>
              </a:solidFill>
              <a:round/>
              <a:headEnd/>
              <a:tailEnd/>
            </a:ln>
          </p:spPr>
          <p:txBody>
            <a:bodyPr/>
            <a:lstStyle/>
            <a:p>
              <a:pPr>
                <a:defRPr/>
              </a:pPr>
              <a:endParaRPr lang="es-ES" sz="2400">
                <a:solidFill>
                  <a:schemeClr val="tx2"/>
                </a:solidFill>
                <a:latin typeface="+mj-lt"/>
              </a:endParaRPr>
            </a:p>
          </p:txBody>
        </p:sp>
        <p:sp>
          <p:nvSpPr>
            <p:cNvPr id="67618" name="Line 34"/>
            <p:cNvSpPr>
              <a:spLocks noChangeShapeType="1"/>
            </p:cNvSpPr>
            <p:nvPr/>
          </p:nvSpPr>
          <p:spPr bwMode="auto">
            <a:xfrm>
              <a:off x="336" y="3597"/>
              <a:ext cx="5184" cy="0"/>
            </a:xfrm>
            <a:prstGeom prst="line">
              <a:avLst/>
            </a:prstGeom>
            <a:noFill/>
            <a:ln w="28575" cap="sq">
              <a:solidFill>
                <a:schemeClr val="tx1"/>
              </a:solidFill>
              <a:round/>
              <a:headEnd/>
              <a:tailEnd/>
            </a:ln>
          </p:spPr>
          <p:txBody>
            <a:bodyPr/>
            <a:lstStyle/>
            <a:p>
              <a:pPr>
                <a:defRPr/>
              </a:pPr>
              <a:endParaRPr lang="es-ES" sz="2400">
                <a:solidFill>
                  <a:schemeClr val="tx2"/>
                </a:solidFill>
                <a:latin typeface="+mj-lt"/>
              </a:endParaRPr>
            </a:p>
          </p:txBody>
        </p:sp>
        <p:sp>
          <p:nvSpPr>
            <p:cNvPr id="67619" name="Line 35"/>
            <p:cNvSpPr>
              <a:spLocks noChangeShapeType="1"/>
            </p:cNvSpPr>
            <p:nvPr/>
          </p:nvSpPr>
          <p:spPr bwMode="auto">
            <a:xfrm>
              <a:off x="336" y="432"/>
              <a:ext cx="0" cy="3165"/>
            </a:xfrm>
            <a:prstGeom prst="line">
              <a:avLst/>
            </a:prstGeom>
            <a:noFill/>
            <a:ln w="28575" cap="sq">
              <a:solidFill>
                <a:schemeClr val="tx1"/>
              </a:solidFill>
              <a:round/>
              <a:headEnd/>
              <a:tailEnd/>
            </a:ln>
          </p:spPr>
          <p:txBody>
            <a:bodyPr/>
            <a:lstStyle/>
            <a:p>
              <a:pPr>
                <a:defRPr/>
              </a:pPr>
              <a:endParaRPr lang="es-ES" sz="2400">
                <a:solidFill>
                  <a:schemeClr val="tx2"/>
                </a:solidFill>
                <a:latin typeface="+mj-lt"/>
              </a:endParaRPr>
            </a:p>
          </p:txBody>
        </p:sp>
        <p:sp>
          <p:nvSpPr>
            <p:cNvPr id="67620" name="Line 36"/>
            <p:cNvSpPr>
              <a:spLocks noChangeShapeType="1"/>
            </p:cNvSpPr>
            <p:nvPr/>
          </p:nvSpPr>
          <p:spPr bwMode="auto">
            <a:xfrm>
              <a:off x="2136" y="342"/>
              <a:ext cx="0" cy="3165"/>
            </a:xfrm>
            <a:prstGeom prst="line">
              <a:avLst/>
            </a:prstGeom>
            <a:noFill/>
            <a:ln w="12700">
              <a:solidFill>
                <a:schemeClr val="tx1"/>
              </a:solidFill>
              <a:round/>
              <a:headEnd/>
              <a:tailEnd/>
            </a:ln>
          </p:spPr>
          <p:txBody>
            <a:bodyPr/>
            <a:lstStyle/>
            <a:p>
              <a:pPr>
                <a:defRPr/>
              </a:pPr>
              <a:endParaRPr lang="es-ES" sz="2400">
                <a:solidFill>
                  <a:schemeClr val="tx2"/>
                </a:solidFill>
                <a:latin typeface="+mj-lt"/>
              </a:endParaRPr>
            </a:p>
          </p:txBody>
        </p:sp>
        <p:sp>
          <p:nvSpPr>
            <p:cNvPr id="67621" name="Line 37"/>
            <p:cNvSpPr>
              <a:spLocks noChangeShapeType="1"/>
            </p:cNvSpPr>
            <p:nvPr/>
          </p:nvSpPr>
          <p:spPr bwMode="auto">
            <a:xfrm>
              <a:off x="3126" y="432"/>
              <a:ext cx="0" cy="3165"/>
            </a:xfrm>
            <a:prstGeom prst="line">
              <a:avLst/>
            </a:prstGeom>
            <a:noFill/>
            <a:ln w="12700">
              <a:solidFill>
                <a:schemeClr val="tx1"/>
              </a:solidFill>
              <a:round/>
              <a:headEnd/>
              <a:tailEnd/>
            </a:ln>
          </p:spPr>
          <p:txBody>
            <a:bodyPr/>
            <a:lstStyle/>
            <a:p>
              <a:pPr>
                <a:defRPr/>
              </a:pPr>
              <a:endParaRPr lang="es-ES" sz="2400">
                <a:solidFill>
                  <a:schemeClr val="tx2"/>
                </a:solidFill>
                <a:latin typeface="+mj-lt"/>
              </a:endParaRPr>
            </a:p>
          </p:txBody>
        </p:sp>
        <p:sp>
          <p:nvSpPr>
            <p:cNvPr id="67622" name="Line 38"/>
            <p:cNvSpPr>
              <a:spLocks noChangeShapeType="1"/>
            </p:cNvSpPr>
            <p:nvPr/>
          </p:nvSpPr>
          <p:spPr bwMode="auto">
            <a:xfrm>
              <a:off x="4386" y="432"/>
              <a:ext cx="0" cy="3165"/>
            </a:xfrm>
            <a:prstGeom prst="line">
              <a:avLst/>
            </a:prstGeom>
            <a:noFill/>
            <a:ln w="12700">
              <a:solidFill>
                <a:schemeClr val="tx1"/>
              </a:solidFill>
              <a:round/>
              <a:headEnd/>
              <a:tailEnd/>
            </a:ln>
          </p:spPr>
          <p:txBody>
            <a:bodyPr/>
            <a:lstStyle/>
            <a:p>
              <a:pPr>
                <a:defRPr/>
              </a:pPr>
              <a:endParaRPr lang="es-ES" sz="2400">
                <a:solidFill>
                  <a:schemeClr val="tx2"/>
                </a:solidFill>
                <a:latin typeface="+mj-lt"/>
              </a:endParaRPr>
            </a:p>
          </p:txBody>
        </p:sp>
        <p:sp>
          <p:nvSpPr>
            <p:cNvPr id="67623" name="Line 39"/>
            <p:cNvSpPr>
              <a:spLocks noChangeShapeType="1"/>
            </p:cNvSpPr>
            <p:nvPr/>
          </p:nvSpPr>
          <p:spPr bwMode="auto">
            <a:xfrm>
              <a:off x="5520" y="432"/>
              <a:ext cx="0" cy="3165"/>
            </a:xfrm>
            <a:prstGeom prst="line">
              <a:avLst/>
            </a:prstGeom>
            <a:noFill/>
            <a:ln w="28575" cap="sq">
              <a:solidFill>
                <a:schemeClr val="tx1"/>
              </a:solidFill>
              <a:round/>
              <a:headEnd/>
              <a:tailEnd/>
            </a:ln>
          </p:spPr>
          <p:txBody>
            <a:bodyPr/>
            <a:lstStyle/>
            <a:p>
              <a:pPr>
                <a:defRPr/>
              </a:pPr>
              <a:endParaRPr lang="es-ES" sz="2400">
                <a:solidFill>
                  <a:schemeClr val="tx2"/>
                </a:solidFill>
                <a:latin typeface="+mj-lt"/>
              </a:endParaRPr>
            </a:p>
          </p:txBody>
        </p:sp>
      </p:grpSp>
      <p:sp>
        <p:nvSpPr>
          <p:cNvPr id="40" name="Text Box 2050"/>
          <p:cNvSpPr txBox="1">
            <a:spLocks noChangeArrowheads="1"/>
          </p:cNvSpPr>
          <p:nvPr/>
        </p:nvSpPr>
        <p:spPr bwMode="auto">
          <a:xfrm>
            <a:off x="0" y="285750"/>
            <a:ext cx="8858250" cy="517525"/>
          </a:xfrm>
          <a:prstGeom prst="rect">
            <a:avLst/>
          </a:prstGeom>
          <a:solidFill>
            <a:schemeClr val="accent3">
              <a:lumMod val="60000"/>
              <a:lumOff val="40000"/>
            </a:schemeClr>
          </a:solidFill>
          <a:ln w="12700">
            <a:noFill/>
            <a:miter lim="800000"/>
            <a:headEnd/>
            <a:tailEnd/>
          </a:ln>
          <a:effectLst/>
        </p:spPr>
        <p:txBody>
          <a:bodyPr wrap="none"/>
          <a:lstStyle/>
          <a:p>
            <a:pPr algn="ctr" fontAlgn="auto">
              <a:spcBef>
                <a:spcPts val="0"/>
              </a:spcBef>
              <a:spcAft>
                <a:spcPts val="0"/>
              </a:spcAft>
              <a:defRPr/>
            </a:pPr>
            <a:r>
              <a:rPr lang="es-ES_tradnl" sz="3200" b="1" dirty="0">
                <a:solidFill>
                  <a:schemeClr val="accent3">
                    <a:lumMod val="50000"/>
                  </a:schemeClr>
                </a:solidFill>
                <a:latin typeface="+mn-lt"/>
              </a:rPr>
              <a:t>ANALISIS INTERNO</a:t>
            </a:r>
          </a:p>
        </p:txBody>
      </p:sp>
    </p:spTree>
    <p:extLst>
      <p:ext uri="{BB962C8B-B14F-4D97-AF65-F5344CB8AC3E}">
        <p14:creationId xmlns:p14="http://schemas.microsoft.com/office/powerpoint/2010/main" val="32822244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682" name="Group 2"/>
          <p:cNvGrpSpPr>
            <a:grpSpLocks/>
          </p:cNvGrpSpPr>
          <p:nvPr/>
        </p:nvGrpSpPr>
        <p:grpSpPr bwMode="auto">
          <a:xfrm>
            <a:off x="214313" y="1357313"/>
            <a:ext cx="8610600" cy="4178300"/>
            <a:chOff x="192" y="528"/>
            <a:chExt cx="5424" cy="2632"/>
          </a:xfrm>
        </p:grpSpPr>
        <p:sp>
          <p:nvSpPr>
            <p:cNvPr id="68637" name="Rectangle 3"/>
            <p:cNvSpPr>
              <a:spLocks noChangeArrowheads="1"/>
            </p:cNvSpPr>
            <p:nvPr/>
          </p:nvSpPr>
          <p:spPr bwMode="auto">
            <a:xfrm>
              <a:off x="4368" y="2698"/>
              <a:ext cx="1248" cy="462"/>
            </a:xfrm>
            <a:prstGeom prst="rect">
              <a:avLst/>
            </a:prstGeom>
            <a:noFill/>
            <a:ln w="9525">
              <a:noFill/>
              <a:miter lim="800000"/>
              <a:headEnd/>
              <a:tailEnd/>
            </a:ln>
          </p:spPr>
          <p:txBody>
            <a:bodyPr/>
            <a:lstStyle/>
            <a:p>
              <a:pPr>
                <a:spcBef>
                  <a:spcPct val="20000"/>
                </a:spcBef>
                <a:defRPr/>
              </a:pPr>
              <a:endParaRPr lang="es-ES_tradnl" sz="3200">
                <a:solidFill>
                  <a:schemeClr val="tx2"/>
                </a:solidFill>
                <a:latin typeface="+mn-lt"/>
              </a:endParaRPr>
            </a:p>
          </p:txBody>
        </p:sp>
        <p:sp>
          <p:nvSpPr>
            <p:cNvPr id="68638" name="Rectangle 4"/>
            <p:cNvSpPr>
              <a:spLocks noChangeArrowheads="1"/>
            </p:cNvSpPr>
            <p:nvPr/>
          </p:nvSpPr>
          <p:spPr bwMode="auto">
            <a:xfrm>
              <a:off x="3120" y="2698"/>
              <a:ext cx="1248" cy="462"/>
            </a:xfrm>
            <a:prstGeom prst="rect">
              <a:avLst/>
            </a:prstGeom>
            <a:noFill/>
            <a:ln w="9525">
              <a:noFill/>
              <a:miter lim="800000"/>
              <a:headEnd/>
              <a:tailEnd/>
            </a:ln>
          </p:spPr>
          <p:txBody>
            <a:bodyPr/>
            <a:lstStyle/>
            <a:p>
              <a:pPr>
                <a:spcBef>
                  <a:spcPct val="20000"/>
                </a:spcBef>
                <a:defRPr/>
              </a:pPr>
              <a:endParaRPr lang="es-ES_tradnl" sz="3200">
                <a:solidFill>
                  <a:schemeClr val="tx2"/>
                </a:solidFill>
                <a:latin typeface="+mn-lt"/>
              </a:endParaRPr>
            </a:p>
          </p:txBody>
        </p:sp>
        <p:sp>
          <p:nvSpPr>
            <p:cNvPr id="68639" name="Rectangle 5"/>
            <p:cNvSpPr>
              <a:spLocks noChangeArrowheads="1"/>
            </p:cNvSpPr>
            <p:nvPr/>
          </p:nvSpPr>
          <p:spPr bwMode="auto">
            <a:xfrm>
              <a:off x="1968" y="2698"/>
              <a:ext cx="1152" cy="462"/>
            </a:xfrm>
            <a:prstGeom prst="rect">
              <a:avLst/>
            </a:prstGeom>
            <a:noFill/>
            <a:ln w="9525">
              <a:noFill/>
              <a:miter lim="800000"/>
              <a:headEnd/>
              <a:tailEnd/>
            </a:ln>
          </p:spPr>
          <p:txBody>
            <a:bodyPr/>
            <a:lstStyle/>
            <a:p>
              <a:pPr>
                <a:spcBef>
                  <a:spcPct val="20000"/>
                </a:spcBef>
                <a:defRPr/>
              </a:pPr>
              <a:endParaRPr lang="es-ES_tradnl" sz="3200">
                <a:solidFill>
                  <a:schemeClr val="tx2"/>
                </a:solidFill>
                <a:latin typeface="+mn-lt"/>
              </a:endParaRPr>
            </a:p>
          </p:txBody>
        </p:sp>
        <p:sp>
          <p:nvSpPr>
            <p:cNvPr id="68640" name="Rectangle 6"/>
            <p:cNvSpPr>
              <a:spLocks noChangeArrowheads="1"/>
            </p:cNvSpPr>
            <p:nvPr/>
          </p:nvSpPr>
          <p:spPr bwMode="auto">
            <a:xfrm>
              <a:off x="192" y="2698"/>
              <a:ext cx="1776" cy="462"/>
            </a:xfrm>
            <a:prstGeom prst="rect">
              <a:avLst/>
            </a:prstGeom>
            <a:noFill/>
            <a:ln w="9525">
              <a:noFill/>
              <a:miter lim="800000"/>
              <a:headEnd/>
              <a:tailEnd/>
            </a:ln>
          </p:spPr>
          <p:txBody>
            <a:bodyPr/>
            <a:lstStyle/>
            <a:p>
              <a:pPr>
                <a:spcBef>
                  <a:spcPct val="20000"/>
                </a:spcBef>
                <a:defRPr/>
              </a:pPr>
              <a:r>
                <a:rPr lang="es-ES" sz="3200">
                  <a:solidFill>
                    <a:schemeClr val="tx2"/>
                  </a:solidFill>
                  <a:latin typeface="+mn-lt"/>
                </a:rPr>
                <a:t>5</a:t>
              </a:r>
              <a:endParaRPr lang="en-US" sz="3200">
                <a:solidFill>
                  <a:schemeClr val="tx2"/>
                </a:solidFill>
                <a:latin typeface="+mn-lt"/>
              </a:endParaRPr>
            </a:p>
          </p:txBody>
        </p:sp>
        <p:sp>
          <p:nvSpPr>
            <p:cNvPr id="68641" name="Rectangle 7"/>
            <p:cNvSpPr>
              <a:spLocks noChangeArrowheads="1"/>
            </p:cNvSpPr>
            <p:nvPr/>
          </p:nvSpPr>
          <p:spPr bwMode="auto">
            <a:xfrm>
              <a:off x="4368" y="2238"/>
              <a:ext cx="1248" cy="460"/>
            </a:xfrm>
            <a:prstGeom prst="rect">
              <a:avLst/>
            </a:prstGeom>
            <a:noFill/>
            <a:ln w="9525">
              <a:noFill/>
              <a:miter lim="800000"/>
              <a:headEnd/>
              <a:tailEnd/>
            </a:ln>
          </p:spPr>
          <p:txBody>
            <a:bodyPr/>
            <a:lstStyle/>
            <a:p>
              <a:pPr>
                <a:spcBef>
                  <a:spcPct val="20000"/>
                </a:spcBef>
                <a:defRPr/>
              </a:pPr>
              <a:endParaRPr lang="es-ES_tradnl" sz="3200">
                <a:solidFill>
                  <a:schemeClr val="tx2"/>
                </a:solidFill>
                <a:latin typeface="+mn-lt"/>
              </a:endParaRPr>
            </a:p>
          </p:txBody>
        </p:sp>
        <p:sp>
          <p:nvSpPr>
            <p:cNvPr id="68642" name="Rectangle 8"/>
            <p:cNvSpPr>
              <a:spLocks noChangeArrowheads="1"/>
            </p:cNvSpPr>
            <p:nvPr/>
          </p:nvSpPr>
          <p:spPr bwMode="auto">
            <a:xfrm>
              <a:off x="3120" y="2238"/>
              <a:ext cx="1248" cy="460"/>
            </a:xfrm>
            <a:prstGeom prst="rect">
              <a:avLst/>
            </a:prstGeom>
            <a:noFill/>
            <a:ln w="9525">
              <a:noFill/>
              <a:miter lim="800000"/>
              <a:headEnd/>
              <a:tailEnd/>
            </a:ln>
          </p:spPr>
          <p:txBody>
            <a:bodyPr/>
            <a:lstStyle/>
            <a:p>
              <a:pPr>
                <a:spcBef>
                  <a:spcPct val="20000"/>
                </a:spcBef>
                <a:defRPr/>
              </a:pPr>
              <a:endParaRPr lang="es-ES_tradnl" sz="3200">
                <a:solidFill>
                  <a:schemeClr val="tx2"/>
                </a:solidFill>
                <a:latin typeface="+mn-lt"/>
              </a:endParaRPr>
            </a:p>
          </p:txBody>
        </p:sp>
        <p:sp>
          <p:nvSpPr>
            <p:cNvPr id="68643" name="Rectangle 9"/>
            <p:cNvSpPr>
              <a:spLocks noChangeArrowheads="1"/>
            </p:cNvSpPr>
            <p:nvPr/>
          </p:nvSpPr>
          <p:spPr bwMode="auto">
            <a:xfrm>
              <a:off x="1968" y="2238"/>
              <a:ext cx="1152" cy="460"/>
            </a:xfrm>
            <a:prstGeom prst="rect">
              <a:avLst/>
            </a:prstGeom>
            <a:noFill/>
            <a:ln w="9525">
              <a:noFill/>
              <a:miter lim="800000"/>
              <a:headEnd/>
              <a:tailEnd/>
            </a:ln>
          </p:spPr>
          <p:txBody>
            <a:bodyPr/>
            <a:lstStyle/>
            <a:p>
              <a:pPr>
                <a:spcBef>
                  <a:spcPct val="20000"/>
                </a:spcBef>
                <a:defRPr/>
              </a:pPr>
              <a:endParaRPr lang="es-ES_tradnl" sz="3200">
                <a:solidFill>
                  <a:schemeClr val="tx2"/>
                </a:solidFill>
                <a:latin typeface="+mn-lt"/>
              </a:endParaRPr>
            </a:p>
          </p:txBody>
        </p:sp>
        <p:sp>
          <p:nvSpPr>
            <p:cNvPr id="68644" name="Rectangle 10"/>
            <p:cNvSpPr>
              <a:spLocks noChangeArrowheads="1"/>
            </p:cNvSpPr>
            <p:nvPr/>
          </p:nvSpPr>
          <p:spPr bwMode="auto">
            <a:xfrm>
              <a:off x="192" y="2238"/>
              <a:ext cx="1776" cy="460"/>
            </a:xfrm>
            <a:prstGeom prst="rect">
              <a:avLst/>
            </a:prstGeom>
            <a:noFill/>
            <a:ln w="9525">
              <a:noFill/>
              <a:miter lim="800000"/>
              <a:headEnd/>
              <a:tailEnd/>
            </a:ln>
          </p:spPr>
          <p:txBody>
            <a:bodyPr/>
            <a:lstStyle/>
            <a:p>
              <a:pPr>
                <a:spcBef>
                  <a:spcPct val="20000"/>
                </a:spcBef>
                <a:defRPr/>
              </a:pPr>
              <a:r>
                <a:rPr lang="es-ES" sz="3200">
                  <a:solidFill>
                    <a:schemeClr val="tx2"/>
                  </a:solidFill>
                  <a:latin typeface="+mn-lt"/>
                </a:rPr>
                <a:t>4</a:t>
              </a:r>
              <a:endParaRPr lang="en-US" sz="3200">
                <a:solidFill>
                  <a:schemeClr val="tx2"/>
                </a:solidFill>
                <a:latin typeface="+mn-lt"/>
              </a:endParaRPr>
            </a:p>
          </p:txBody>
        </p:sp>
        <p:sp>
          <p:nvSpPr>
            <p:cNvPr id="68645" name="Rectangle 11"/>
            <p:cNvSpPr>
              <a:spLocks noChangeArrowheads="1"/>
            </p:cNvSpPr>
            <p:nvPr/>
          </p:nvSpPr>
          <p:spPr bwMode="auto">
            <a:xfrm>
              <a:off x="4368" y="1776"/>
              <a:ext cx="1248" cy="462"/>
            </a:xfrm>
            <a:prstGeom prst="rect">
              <a:avLst/>
            </a:prstGeom>
            <a:noFill/>
            <a:ln w="9525">
              <a:noFill/>
              <a:miter lim="800000"/>
              <a:headEnd/>
              <a:tailEnd/>
            </a:ln>
          </p:spPr>
          <p:txBody>
            <a:bodyPr/>
            <a:lstStyle/>
            <a:p>
              <a:pPr>
                <a:spcBef>
                  <a:spcPct val="20000"/>
                </a:spcBef>
                <a:defRPr/>
              </a:pPr>
              <a:endParaRPr lang="es-ES_tradnl" sz="3200">
                <a:solidFill>
                  <a:schemeClr val="tx2"/>
                </a:solidFill>
                <a:latin typeface="+mn-lt"/>
              </a:endParaRPr>
            </a:p>
          </p:txBody>
        </p:sp>
        <p:sp>
          <p:nvSpPr>
            <p:cNvPr id="68646" name="Rectangle 12"/>
            <p:cNvSpPr>
              <a:spLocks noChangeArrowheads="1"/>
            </p:cNvSpPr>
            <p:nvPr/>
          </p:nvSpPr>
          <p:spPr bwMode="auto">
            <a:xfrm>
              <a:off x="3120" y="1776"/>
              <a:ext cx="1248" cy="462"/>
            </a:xfrm>
            <a:prstGeom prst="rect">
              <a:avLst/>
            </a:prstGeom>
            <a:noFill/>
            <a:ln w="9525">
              <a:noFill/>
              <a:miter lim="800000"/>
              <a:headEnd/>
              <a:tailEnd/>
            </a:ln>
          </p:spPr>
          <p:txBody>
            <a:bodyPr/>
            <a:lstStyle/>
            <a:p>
              <a:pPr>
                <a:spcBef>
                  <a:spcPct val="20000"/>
                </a:spcBef>
                <a:defRPr/>
              </a:pPr>
              <a:endParaRPr lang="es-ES_tradnl" sz="3200">
                <a:solidFill>
                  <a:schemeClr val="tx2"/>
                </a:solidFill>
                <a:latin typeface="+mn-lt"/>
              </a:endParaRPr>
            </a:p>
          </p:txBody>
        </p:sp>
        <p:sp>
          <p:nvSpPr>
            <p:cNvPr id="68647" name="Rectangle 13"/>
            <p:cNvSpPr>
              <a:spLocks noChangeArrowheads="1"/>
            </p:cNvSpPr>
            <p:nvPr/>
          </p:nvSpPr>
          <p:spPr bwMode="auto">
            <a:xfrm>
              <a:off x="1968" y="1776"/>
              <a:ext cx="1152" cy="462"/>
            </a:xfrm>
            <a:prstGeom prst="rect">
              <a:avLst/>
            </a:prstGeom>
            <a:noFill/>
            <a:ln w="9525">
              <a:noFill/>
              <a:miter lim="800000"/>
              <a:headEnd/>
              <a:tailEnd/>
            </a:ln>
          </p:spPr>
          <p:txBody>
            <a:bodyPr/>
            <a:lstStyle/>
            <a:p>
              <a:pPr>
                <a:spcBef>
                  <a:spcPct val="20000"/>
                </a:spcBef>
                <a:defRPr/>
              </a:pPr>
              <a:endParaRPr lang="es-ES_tradnl" sz="3200">
                <a:solidFill>
                  <a:schemeClr val="tx2"/>
                </a:solidFill>
                <a:latin typeface="+mn-lt"/>
              </a:endParaRPr>
            </a:p>
          </p:txBody>
        </p:sp>
        <p:sp>
          <p:nvSpPr>
            <p:cNvPr id="68648" name="Rectangle 14"/>
            <p:cNvSpPr>
              <a:spLocks noChangeArrowheads="1"/>
            </p:cNvSpPr>
            <p:nvPr/>
          </p:nvSpPr>
          <p:spPr bwMode="auto">
            <a:xfrm>
              <a:off x="192" y="1776"/>
              <a:ext cx="1776" cy="462"/>
            </a:xfrm>
            <a:prstGeom prst="rect">
              <a:avLst/>
            </a:prstGeom>
            <a:noFill/>
            <a:ln w="9525">
              <a:noFill/>
              <a:miter lim="800000"/>
              <a:headEnd/>
              <a:tailEnd/>
            </a:ln>
          </p:spPr>
          <p:txBody>
            <a:bodyPr/>
            <a:lstStyle/>
            <a:p>
              <a:pPr>
                <a:spcBef>
                  <a:spcPct val="20000"/>
                </a:spcBef>
                <a:defRPr/>
              </a:pPr>
              <a:r>
                <a:rPr lang="es-ES" sz="3200">
                  <a:solidFill>
                    <a:schemeClr val="tx2"/>
                  </a:solidFill>
                  <a:latin typeface="+mn-lt"/>
                </a:rPr>
                <a:t>3</a:t>
              </a:r>
              <a:endParaRPr lang="en-US" sz="3200">
                <a:solidFill>
                  <a:schemeClr val="tx2"/>
                </a:solidFill>
                <a:latin typeface="+mn-lt"/>
              </a:endParaRPr>
            </a:p>
          </p:txBody>
        </p:sp>
        <p:sp>
          <p:nvSpPr>
            <p:cNvPr id="68649" name="Rectangle 15"/>
            <p:cNvSpPr>
              <a:spLocks noChangeArrowheads="1"/>
            </p:cNvSpPr>
            <p:nvPr/>
          </p:nvSpPr>
          <p:spPr bwMode="auto">
            <a:xfrm>
              <a:off x="4368" y="1314"/>
              <a:ext cx="1248" cy="462"/>
            </a:xfrm>
            <a:prstGeom prst="rect">
              <a:avLst/>
            </a:prstGeom>
            <a:noFill/>
            <a:ln w="9525">
              <a:noFill/>
              <a:miter lim="800000"/>
              <a:headEnd/>
              <a:tailEnd/>
            </a:ln>
          </p:spPr>
          <p:txBody>
            <a:bodyPr/>
            <a:lstStyle/>
            <a:p>
              <a:pPr>
                <a:spcBef>
                  <a:spcPct val="20000"/>
                </a:spcBef>
                <a:defRPr/>
              </a:pPr>
              <a:endParaRPr lang="es-ES_tradnl" sz="3200">
                <a:solidFill>
                  <a:schemeClr val="tx2"/>
                </a:solidFill>
                <a:latin typeface="+mn-lt"/>
              </a:endParaRPr>
            </a:p>
          </p:txBody>
        </p:sp>
        <p:sp>
          <p:nvSpPr>
            <p:cNvPr id="68650" name="Rectangle 16"/>
            <p:cNvSpPr>
              <a:spLocks noChangeArrowheads="1"/>
            </p:cNvSpPr>
            <p:nvPr/>
          </p:nvSpPr>
          <p:spPr bwMode="auto">
            <a:xfrm>
              <a:off x="3120" y="1314"/>
              <a:ext cx="1248" cy="462"/>
            </a:xfrm>
            <a:prstGeom prst="rect">
              <a:avLst/>
            </a:prstGeom>
            <a:noFill/>
            <a:ln w="9525">
              <a:noFill/>
              <a:miter lim="800000"/>
              <a:headEnd/>
              <a:tailEnd/>
            </a:ln>
          </p:spPr>
          <p:txBody>
            <a:bodyPr/>
            <a:lstStyle/>
            <a:p>
              <a:pPr>
                <a:spcBef>
                  <a:spcPct val="20000"/>
                </a:spcBef>
                <a:defRPr/>
              </a:pPr>
              <a:endParaRPr lang="es-ES_tradnl" sz="3200">
                <a:solidFill>
                  <a:schemeClr val="tx2"/>
                </a:solidFill>
                <a:latin typeface="+mn-lt"/>
              </a:endParaRPr>
            </a:p>
          </p:txBody>
        </p:sp>
        <p:sp>
          <p:nvSpPr>
            <p:cNvPr id="68651" name="Rectangle 17"/>
            <p:cNvSpPr>
              <a:spLocks noChangeArrowheads="1"/>
            </p:cNvSpPr>
            <p:nvPr/>
          </p:nvSpPr>
          <p:spPr bwMode="auto">
            <a:xfrm>
              <a:off x="1968" y="1314"/>
              <a:ext cx="1152" cy="462"/>
            </a:xfrm>
            <a:prstGeom prst="rect">
              <a:avLst/>
            </a:prstGeom>
            <a:noFill/>
            <a:ln w="9525">
              <a:noFill/>
              <a:miter lim="800000"/>
              <a:headEnd/>
              <a:tailEnd/>
            </a:ln>
          </p:spPr>
          <p:txBody>
            <a:bodyPr/>
            <a:lstStyle/>
            <a:p>
              <a:pPr>
                <a:spcBef>
                  <a:spcPct val="20000"/>
                </a:spcBef>
                <a:defRPr/>
              </a:pPr>
              <a:endParaRPr lang="es-ES_tradnl" sz="3200">
                <a:solidFill>
                  <a:schemeClr val="tx2"/>
                </a:solidFill>
                <a:latin typeface="+mn-lt"/>
              </a:endParaRPr>
            </a:p>
          </p:txBody>
        </p:sp>
        <p:sp>
          <p:nvSpPr>
            <p:cNvPr id="68652" name="Rectangle 18"/>
            <p:cNvSpPr>
              <a:spLocks noChangeArrowheads="1"/>
            </p:cNvSpPr>
            <p:nvPr/>
          </p:nvSpPr>
          <p:spPr bwMode="auto">
            <a:xfrm>
              <a:off x="192" y="1314"/>
              <a:ext cx="1776" cy="462"/>
            </a:xfrm>
            <a:prstGeom prst="rect">
              <a:avLst/>
            </a:prstGeom>
            <a:noFill/>
            <a:ln w="9525">
              <a:noFill/>
              <a:miter lim="800000"/>
              <a:headEnd/>
              <a:tailEnd/>
            </a:ln>
          </p:spPr>
          <p:txBody>
            <a:bodyPr/>
            <a:lstStyle/>
            <a:p>
              <a:pPr>
                <a:spcBef>
                  <a:spcPct val="20000"/>
                </a:spcBef>
                <a:defRPr/>
              </a:pPr>
              <a:r>
                <a:rPr lang="es-ES" sz="3200">
                  <a:solidFill>
                    <a:schemeClr val="tx2"/>
                  </a:solidFill>
                  <a:latin typeface="+mn-lt"/>
                </a:rPr>
                <a:t>2</a:t>
              </a:r>
              <a:endParaRPr lang="en-US" sz="3200">
                <a:solidFill>
                  <a:schemeClr val="tx2"/>
                </a:solidFill>
                <a:latin typeface="+mn-lt"/>
              </a:endParaRPr>
            </a:p>
          </p:txBody>
        </p:sp>
        <p:sp>
          <p:nvSpPr>
            <p:cNvPr id="68653" name="Rectangle 19"/>
            <p:cNvSpPr>
              <a:spLocks noChangeArrowheads="1"/>
            </p:cNvSpPr>
            <p:nvPr/>
          </p:nvSpPr>
          <p:spPr bwMode="auto">
            <a:xfrm>
              <a:off x="4368" y="854"/>
              <a:ext cx="1248" cy="460"/>
            </a:xfrm>
            <a:prstGeom prst="rect">
              <a:avLst/>
            </a:prstGeom>
            <a:noFill/>
            <a:ln w="9525">
              <a:noFill/>
              <a:miter lim="800000"/>
              <a:headEnd/>
              <a:tailEnd/>
            </a:ln>
          </p:spPr>
          <p:txBody>
            <a:bodyPr/>
            <a:lstStyle/>
            <a:p>
              <a:pPr>
                <a:spcBef>
                  <a:spcPct val="20000"/>
                </a:spcBef>
                <a:defRPr/>
              </a:pPr>
              <a:endParaRPr lang="es-ES_tradnl" sz="3200">
                <a:solidFill>
                  <a:schemeClr val="tx2"/>
                </a:solidFill>
                <a:latin typeface="+mn-lt"/>
              </a:endParaRPr>
            </a:p>
          </p:txBody>
        </p:sp>
        <p:sp>
          <p:nvSpPr>
            <p:cNvPr id="68654" name="Rectangle 20"/>
            <p:cNvSpPr>
              <a:spLocks noChangeArrowheads="1"/>
            </p:cNvSpPr>
            <p:nvPr/>
          </p:nvSpPr>
          <p:spPr bwMode="auto">
            <a:xfrm>
              <a:off x="3120" y="854"/>
              <a:ext cx="1248" cy="460"/>
            </a:xfrm>
            <a:prstGeom prst="rect">
              <a:avLst/>
            </a:prstGeom>
            <a:noFill/>
            <a:ln w="9525">
              <a:noFill/>
              <a:miter lim="800000"/>
              <a:headEnd/>
              <a:tailEnd/>
            </a:ln>
          </p:spPr>
          <p:txBody>
            <a:bodyPr/>
            <a:lstStyle/>
            <a:p>
              <a:pPr>
                <a:spcBef>
                  <a:spcPct val="20000"/>
                </a:spcBef>
                <a:defRPr/>
              </a:pPr>
              <a:endParaRPr lang="es-ES_tradnl" sz="3200">
                <a:solidFill>
                  <a:schemeClr val="tx2"/>
                </a:solidFill>
                <a:latin typeface="+mn-lt"/>
              </a:endParaRPr>
            </a:p>
          </p:txBody>
        </p:sp>
        <p:sp>
          <p:nvSpPr>
            <p:cNvPr id="68655" name="Rectangle 21"/>
            <p:cNvSpPr>
              <a:spLocks noChangeArrowheads="1"/>
            </p:cNvSpPr>
            <p:nvPr/>
          </p:nvSpPr>
          <p:spPr bwMode="auto">
            <a:xfrm>
              <a:off x="1968" y="854"/>
              <a:ext cx="1152" cy="460"/>
            </a:xfrm>
            <a:prstGeom prst="rect">
              <a:avLst/>
            </a:prstGeom>
            <a:noFill/>
            <a:ln w="9525">
              <a:noFill/>
              <a:miter lim="800000"/>
              <a:headEnd/>
              <a:tailEnd/>
            </a:ln>
          </p:spPr>
          <p:txBody>
            <a:bodyPr/>
            <a:lstStyle/>
            <a:p>
              <a:pPr>
                <a:spcBef>
                  <a:spcPct val="20000"/>
                </a:spcBef>
                <a:defRPr/>
              </a:pPr>
              <a:endParaRPr lang="es-ES_tradnl" sz="3200">
                <a:solidFill>
                  <a:schemeClr val="tx2"/>
                </a:solidFill>
                <a:latin typeface="+mn-lt"/>
              </a:endParaRPr>
            </a:p>
          </p:txBody>
        </p:sp>
        <p:sp>
          <p:nvSpPr>
            <p:cNvPr id="68656" name="Rectangle 22"/>
            <p:cNvSpPr>
              <a:spLocks noChangeArrowheads="1"/>
            </p:cNvSpPr>
            <p:nvPr/>
          </p:nvSpPr>
          <p:spPr bwMode="auto">
            <a:xfrm>
              <a:off x="192" y="854"/>
              <a:ext cx="1776" cy="460"/>
            </a:xfrm>
            <a:prstGeom prst="rect">
              <a:avLst/>
            </a:prstGeom>
            <a:noFill/>
            <a:ln w="9525">
              <a:noFill/>
              <a:miter lim="800000"/>
              <a:headEnd/>
              <a:tailEnd/>
            </a:ln>
          </p:spPr>
          <p:txBody>
            <a:bodyPr/>
            <a:lstStyle/>
            <a:p>
              <a:pPr>
                <a:spcBef>
                  <a:spcPct val="20000"/>
                </a:spcBef>
                <a:defRPr/>
              </a:pPr>
              <a:r>
                <a:rPr lang="es-ES" sz="3200">
                  <a:solidFill>
                    <a:schemeClr val="tx2"/>
                  </a:solidFill>
                  <a:latin typeface="+mn-lt"/>
                </a:rPr>
                <a:t>1</a:t>
              </a:r>
              <a:endParaRPr lang="en-US" sz="3200">
                <a:solidFill>
                  <a:schemeClr val="tx2"/>
                </a:solidFill>
                <a:latin typeface="+mn-lt"/>
              </a:endParaRPr>
            </a:p>
          </p:txBody>
        </p:sp>
        <p:sp>
          <p:nvSpPr>
            <p:cNvPr id="68657" name="Rectangle 23"/>
            <p:cNvSpPr>
              <a:spLocks noChangeArrowheads="1"/>
            </p:cNvSpPr>
            <p:nvPr/>
          </p:nvSpPr>
          <p:spPr bwMode="auto">
            <a:xfrm>
              <a:off x="4368" y="528"/>
              <a:ext cx="1248" cy="326"/>
            </a:xfrm>
            <a:prstGeom prst="rect">
              <a:avLst/>
            </a:prstGeom>
            <a:noFill/>
            <a:ln w="9525">
              <a:noFill/>
              <a:miter lim="800000"/>
              <a:headEnd/>
              <a:tailEnd/>
            </a:ln>
          </p:spPr>
          <p:txBody>
            <a:bodyPr/>
            <a:lstStyle/>
            <a:p>
              <a:pPr algn="ctr">
                <a:spcBef>
                  <a:spcPct val="20000"/>
                </a:spcBef>
                <a:defRPr/>
              </a:pPr>
              <a:r>
                <a:rPr lang="es-ES" sz="3200" b="1">
                  <a:solidFill>
                    <a:schemeClr val="tx2"/>
                  </a:solidFill>
                  <a:latin typeface="+mn-lt"/>
                </a:rPr>
                <a:t>Fuerte</a:t>
              </a:r>
              <a:endParaRPr lang="en-US" sz="3200" b="1">
                <a:solidFill>
                  <a:schemeClr val="tx2"/>
                </a:solidFill>
                <a:latin typeface="+mn-lt"/>
              </a:endParaRPr>
            </a:p>
          </p:txBody>
        </p:sp>
        <p:sp>
          <p:nvSpPr>
            <p:cNvPr id="68658" name="Rectangle 24"/>
            <p:cNvSpPr>
              <a:spLocks noChangeArrowheads="1"/>
            </p:cNvSpPr>
            <p:nvPr/>
          </p:nvSpPr>
          <p:spPr bwMode="auto">
            <a:xfrm>
              <a:off x="3120" y="528"/>
              <a:ext cx="1248" cy="326"/>
            </a:xfrm>
            <a:prstGeom prst="rect">
              <a:avLst/>
            </a:prstGeom>
            <a:noFill/>
            <a:ln w="9525">
              <a:noFill/>
              <a:miter lim="800000"/>
              <a:headEnd/>
              <a:tailEnd/>
            </a:ln>
          </p:spPr>
          <p:txBody>
            <a:bodyPr/>
            <a:lstStyle/>
            <a:p>
              <a:pPr algn="ctr">
                <a:spcBef>
                  <a:spcPct val="20000"/>
                </a:spcBef>
                <a:defRPr/>
              </a:pPr>
              <a:r>
                <a:rPr lang="es-ES" sz="3200" b="1">
                  <a:solidFill>
                    <a:schemeClr val="tx2"/>
                  </a:solidFill>
                  <a:latin typeface="+mn-lt"/>
                </a:rPr>
                <a:t>Medio</a:t>
              </a:r>
              <a:endParaRPr lang="en-US" sz="3200" b="1">
                <a:solidFill>
                  <a:schemeClr val="tx2"/>
                </a:solidFill>
                <a:latin typeface="+mn-lt"/>
              </a:endParaRPr>
            </a:p>
          </p:txBody>
        </p:sp>
        <p:sp>
          <p:nvSpPr>
            <p:cNvPr id="68659" name="Rectangle 25"/>
            <p:cNvSpPr>
              <a:spLocks noChangeArrowheads="1"/>
            </p:cNvSpPr>
            <p:nvPr/>
          </p:nvSpPr>
          <p:spPr bwMode="auto">
            <a:xfrm>
              <a:off x="1968" y="528"/>
              <a:ext cx="1152" cy="326"/>
            </a:xfrm>
            <a:prstGeom prst="rect">
              <a:avLst/>
            </a:prstGeom>
            <a:noFill/>
            <a:ln w="9525">
              <a:noFill/>
              <a:miter lim="800000"/>
              <a:headEnd/>
              <a:tailEnd/>
            </a:ln>
          </p:spPr>
          <p:txBody>
            <a:bodyPr/>
            <a:lstStyle/>
            <a:p>
              <a:pPr algn="ctr">
                <a:spcBef>
                  <a:spcPct val="20000"/>
                </a:spcBef>
                <a:defRPr/>
              </a:pPr>
              <a:r>
                <a:rPr lang="es-ES" sz="3200" b="1">
                  <a:solidFill>
                    <a:schemeClr val="tx2"/>
                  </a:solidFill>
                  <a:latin typeface="+mn-lt"/>
                </a:rPr>
                <a:t>Débil</a:t>
              </a:r>
              <a:endParaRPr lang="en-US" sz="3200" b="1">
                <a:solidFill>
                  <a:schemeClr val="tx2"/>
                </a:solidFill>
                <a:latin typeface="+mn-lt"/>
              </a:endParaRPr>
            </a:p>
          </p:txBody>
        </p:sp>
        <p:sp>
          <p:nvSpPr>
            <p:cNvPr id="68660" name="Rectangle 26"/>
            <p:cNvSpPr>
              <a:spLocks noChangeArrowheads="1"/>
            </p:cNvSpPr>
            <p:nvPr/>
          </p:nvSpPr>
          <p:spPr bwMode="auto">
            <a:xfrm>
              <a:off x="192" y="528"/>
              <a:ext cx="1776" cy="326"/>
            </a:xfrm>
            <a:prstGeom prst="rect">
              <a:avLst/>
            </a:prstGeom>
            <a:noFill/>
            <a:ln w="9525">
              <a:noFill/>
              <a:miter lim="800000"/>
              <a:headEnd/>
              <a:tailEnd/>
            </a:ln>
          </p:spPr>
          <p:txBody>
            <a:bodyPr/>
            <a:lstStyle/>
            <a:p>
              <a:pPr>
                <a:spcBef>
                  <a:spcPct val="20000"/>
                </a:spcBef>
                <a:defRPr/>
              </a:pPr>
              <a:r>
                <a:rPr lang="es-ES" sz="3200" b="1" dirty="0">
                  <a:solidFill>
                    <a:schemeClr val="tx2"/>
                  </a:solidFill>
                  <a:latin typeface="+mn-lt"/>
                </a:rPr>
                <a:t>FCE</a:t>
              </a:r>
              <a:endParaRPr lang="en-US" sz="3200" b="1" dirty="0">
                <a:solidFill>
                  <a:schemeClr val="tx2"/>
                </a:solidFill>
                <a:latin typeface="+mn-lt"/>
              </a:endParaRPr>
            </a:p>
          </p:txBody>
        </p:sp>
        <p:sp>
          <p:nvSpPr>
            <p:cNvPr id="68661" name="Line 27"/>
            <p:cNvSpPr>
              <a:spLocks noChangeShapeType="1"/>
            </p:cNvSpPr>
            <p:nvPr/>
          </p:nvSpPr>
          <p:spPr bwMode="auto">
            <a:xfrm>
              <a:off x="192" y="528"/>
              <a:ext cx="1776" cy="0"/>
            </a:xfrm>
            <a:prstGeom prst="line">
              <a:avLst/>
            </a:prstGeom>
            <a:noFill/>
            <a:ln w="12700">
              <a:solidFill>
                <a:schemeClr val="tx1"/>
              </a:solidFill>
              <a:round/>
              <a:headEnd/>
              <a:tailEnd/>
            </a:ln>
          </p:spPr>
          <p:txBody>
            <a:bodyPr/>
            <a:lstStyle/>
            <a:p>
              <a:pPr>
                <a:defRPr/>
              </a:pPr>
              <a:endParaRPr lang="es-ES" sz="3200">
                <a:solidFill>
                  <a:schemeClr val="tx2"/>
                </a:solidFill>
                <a:latin typeface="+mn-lt"/>
              </a:endParaRPr>
            </a:p>
          </p:txBody>
        </p:sp>
        <p:sp>
          <p:nvSpPr>
            <p:cNvPr id="68662" name="Line 28"/>
            <p:cNvSpPr>
              <a:spLocks noChangeShapeType="1"/>
            </p:cNvSpPr>
            <p:nvPr/>
          </p:nvSpPr>
          <p:spPr bwMode="auto">
            <a:xfrm>
              <a:off x="192" y="854"/>
              <a:ext cx="5424" cy="0"/>
            </a:xfrm>
            <a:prstGeom prst="line">
              <a:avLst/>
            </a:prstGeom>
            <a:noFill/>
            <a:ln w="12700">
              <a:solidFill>
                <a:schemeClr val="tx1"/>
              </a:solidFill>
              <a:round/>
              <a:headEnd/>
              <a:tailEnd/>
            </a:ln>
          </p:spPr>
          <p:txBody>
            <a:bodyPr/>
            <a:lstStyle/>
            <a:p>
              <a:pPr>
                <a:defRPr/>
              </a:pPr>
              <a:endParaRPr lang="es-ES" sz="3200">
                <a:solidFill>
                  <a:schemeClr val="tx2"/>
                </a:solidFill>
                <a:latin typeface="+mn-lt"/>
              </a:endParaRPr>
            </a:p>
          </p:txBody>
        </p:sp>
        <p:sp>
          <p:nvSpPr>
            <p:cNvPr id="68663" name="Line 29"/>
            <p:cNvSpPr>
              <a:spLocks noChangeShapeType="1"/>
            </p:cNvSpPr>
            <p:nvPr/>
          </p:nvSpPr>
          <p:spPr bwMode="auto">
            <a:xfrm>
              <a:off x="192" y="1314"/>
              <a:ext cx="5424" cy="0"/>
            </a:xfrm>
            <a:prstGeom prst="line">
              <a:avLst/>
            </a:prstGeom>
            <a:noFill/>
            <a:ln w="12700">
              <a:solidFill>
                <a:schemeClr val="tx1"/>
              </a:solidFill>
              <a:round/>
              <a:headEnd/>
              <a:tailEnd/>
            </a:ln>
          </p:spPr>
          <p:txBody>
            <a:bodyPr/>
            <a:lstStyle/>
            <a:p>
              <a:pPr>
                <a:defRPr/>
              </a:pPr>
              <a:endParaRPr lang="es-ES" sz="3200">
                <a:solidFill>
                  <a:schemeClr val="tx2"/>
                </a:solidFill>
                <a:latin typeface="+mn-lt"/>
              </a:endParaRPr>
            </a:p>
          </p:txBody>
        </p:sp>
        <p:sp>
          <p:nvSpPr>
            <p:cNvPr id="68664" name="Line 30"/>
            <p:cNvSpPr>
              <a:spLocks noChangeShapeType="1"/>
            </p:cNvSpPr>
            <p:nvPr/>
          </p:nvSpPr>
          <p:spPr bwMode="auto">
            <a:xfrm>
              <a:off x="192" y="1776"/>
              <a:ext cx="5424" cy="0"/>
            </a:xfrm>
            <a:prstGeom prst="line">
              <a:avLst/>
            </a:prstGeom>
            <a:noFill/>
            <a:ln w="12700">
              <a:solidFill>
                <a:schemeClr val="tx1"/>
              </a:solidFill>
              <a:round/>
              <a:headEnd/>
              <a:tailEnd/>
            </a:ln>
          </p:spPr>
          <p:txBody>
            <a:bodyPr/>
            <a:lstStyle/>
            <a:p>
              <a:pPr>
                <a:defRPr/>
              </a:pPr>
              <a:endParaRPr lang="es-ES" sz="3200">
                <a:solidFill>
                  <a:schemeClr val="tx2"/>
                </a:solidFill>
                <a:latin typeface="+mn-lt"/>
              </a:endParaRPr>
            </a:p>
          </p:txBody>
        </p:sp>
        <p:sp>
          <p:nvSpPr>
            <p:cNvPr id="68665" name="Line 31"/>
            <p:cNvSpPr>
              <a:spLocks noChangeShapeType="1"/>
            </p:cNvSpPr>
            <p:nvPr/>
          </p:nvSpPr>
          <p:spPr bwMode="auto">
            <a:xfrm>
              <a:off x="192" y="2238"/>
              <a:ext cx="5424" cy="0"/>
            </a:xfrm>
            <a:prstGeom prst="line">
              <a:avLst/>
            </a:prstGeom>
            <a:noFill/>
            <a:ln w="12700">
              <a:solidFill>
                <a:schemeClr val="tx1"/>
              </a:solidFill>
              <a:round/>
              <a:headEnd/>
              <a:tailEnd/>
            </a:ln>
          </p:spPr>
          <p:txBody>
            <a:bodyPr/>
            <a:lstStyle/>
            <a:p>
              <a:pPr>
                <a:defRPr/>
              </a:pPr>
              <a:endParaRPr lang="es-ES" sz="3200">
                <a:solidFill>
                  <a:schemeClr val="tx2"/>
                </a:solidFill>
                <a:latin typeface="+mn-lt"/>
              </a:endParaRPr>
            </a:p>
          </p:txBody>
        </p:sp>
        <p:sp>
          <p:nvSpPr>
            <p:cNvPr id="68666" name="Line 32"/>
            <p:cNvSpPr>
              <a:spLocks noChangeShapeType="1"/>
            </p:cNvSpPr>
            <p:nvPr/>
          </p:nvSpPr>
          <p:spPr bwMode="auto">
            <a:xfrm>
              <a:off x="192" y="2698"/>
              <a:ext cx="5424" cy="0"/>
            </a:xfrm>
            <a:prstGeom prst="line">
              <a:avLst/>
            </a:prstGeom>
            <a:noFill/>
            <a:ln w="12700">
              <a:solidFill>
                <a:schemeClr val="tx1"/>
              </a:solidFill>
              <a:round/>
              <a:headEnd/>
              <a:tailEnd/>
            </a:ln>
          </p:spPr>
          <p:txBody>
            <a:bodyPr/>
            <a:lstStyle/>
            <a:p>
              <a:pPr>
                <a:defRPr/>
              </a:pPr>
              <a:endParaRPr lang="es-ES" sz="3200">
                <a:solidFill>
                  <a:schemeClr val="tx2"/>
                </a:solidFill>
                <a:latin typeface="+mn-lt"/>
              </a:endParaRPr>
            </a:p>
          </p:txBody>
        </p:sp>
        <p:sp>
          <p:nvSpPr>
            <p:cNvPr id="68667" name="Line 33"/>
            <p:cNvSpPr>
              <a:spLocks noChangeShapeType="1"/>
            </p:cNvSpPr>
            <p:nvPr/>
          </p:nvSpPr>
          <p:spPr bwMode="auto">
            <a:xfrm>
              <a:off x="192" y="3160"/>
              <a:ext cx="5424" cy="0"/>
            </a:xfrm>
            <a:prstGeom prst="line">
              <a:avLst/>
            </a:prstGeom>
            <a:noFill/>
            <a:ln w="28575" cap="sq">
              <a:solidFill>
                <a:schemeClr val="tx1"/>
              </a:solidFill>
              <a:round/>
              <a:headEnd/>
              <a:tailEnd/>
            </a:ln>
          </p:spPr>
          <p:txBody>
            <a:bodyPr/>
            <a:lstStyle/>
            <a:p>
              <a:pPr>
                <a:defRPr/>
              </a:pPr>
              <a:endParaRPr lang="es-ES" sz="3200">
                <a:solidFill>
                  <a:schemeClr val="tx2"/>
                </a:solidFill>
                <a:latin typeface="+mn-lt"/>
              </a:endParaRPr>
            </a:p>
          </p:txBody>
        </p:sp>
        <p:sp>
          <p:nvSpPr>
            <p:cNvPr id="68668" name="Line 34"/>
            <p:cNvSpPr>
              <a:spLocks noChangeShapeType="1"/>
            </p:cNvSpPr>
            <p:nvPr/>
          </p:nvSpPr>
          <p:spPr bwMode="auto">
            <a:xfrm>
              <a:off x="192" y="528"/>
              <a:ext cx="0" cy="2632"/>
            </a:xfrm>
            <a:prstGeom prst="line">
              <a:avLst/>
            </a:prstGeom>
            <a:noFill/>
            <a:ln w="28575" cap="sq">
              <a:solidFill>
                <a:schemeClr val="tx1"/>
              </a:solidFill>
              <a:round/>
              <a:headEnd/>
              <a:tailEnd/>
            </a:ln>
          </p:spPr>
          <p:txBody>
            <a:bodyPr/>
            <a:lstStyle/>
            <a:p>
              <a:pPr>
                <a:defRPr/>
              </a:pPr>
              <a:endParaRPr lang="es-ES" sz="3200">
                <a:solidFill>
                  <a:schemeClr val="tx2"/>
                </a:solidFill>
                <a:latin typeface="+mn-lt"/>
              </a:endParaRPr>
            </a:p>
          </p:txBody>
        </p:sp>
        <p:sp>
          <p:nvSpPr>
            <p:cNvPr id="68669" name="Line 35"/>
            <p:cNvSpPr>
              <a:spLocks noChangeShapeType="1"/>
            </p:cNvSpPr>
            <p:nvPr/>
          </p:nvSpPr>
          <p:spPr bwMode="auto">
            <a:xfrm>
              <a:off x="1968" y="528"/>
              <a:ext cx="0" cy="2632"/>
            </a:xfrm>
            <a:prstGeom prst="line">
              <a:avLst/>
            </a:prstGeom>
            <a:noFill/>
            <a:ln w="12700">
              <a:solidFill>
                <a:schemeClr val="tx1"/>
              </a:solidFill>
              <a:round/>
              <a:headEnd/>
              <a:tailEnd/>
            </a:ln>
          </p:spPr>
          <p:txBody>
            <a:bodyPr/>
            <a:lstStyle/>
            <a:p>
              <a:pPr>
                <a:defRPr/>
              </a:pPr>
              <a:endParaRPr lang="es-ES" sz="3200">
                <a:solidFill>
                  <a:schemeClr val="tx2"/>
                </a:solidFill>
                <a:latin typeface="+mn-lt"/>
              </a:endParaRPr>
            </a:p>
          </p:txBody>
        </p:sp>
        <p:sp>
          <p:nvSpPr>
            <p:cNvPr id="68670" name="Line 36"/>
            <p:cNvSpPr>
              <a:spLocks noChangeShapeType="1"/>
            </p:cNvSpPr>
            <p:nvPr/>
          </p:nvSpPr>
          <p:spPr bwMode="auto">
            <a:xfrm>
              <a:off x="3120" y="528"/>
              <a:ext cx="0" cy="2632"/>
            </a:xfrm>
            <a:prstGeom prst="line">
              <a:avLst/>
            </a:prstGeom>
            <a:noFill/>
            <a:ln w="12700">
              <a:solidFill>
                <a:schemeClr val="tx1"/>
              </a:solidFill>
              <a:round/>
              <a:headEnd/>
              <a:tailEnd/>
            </a:ln>
          </p:spPr>
          <p:txBody>
            <a:bodyPr/>
            <a:lstStyle/>
            <a:p>
              <a:pPr>
                <a:defRPr/>
              </a:pPr>
              <a:endParaRPr lang="es-ES" sz="3200">
                <a:solidFill>
                  <a:schemeClr val="tx2"/>
                </a:solidFill>
                <a:latin typeface="+mn-lt"/>
              </a:endParaRPr>
            </a:p>
          </p:txBody>
        </p:sp>
        <p:sp>
          <p:nvSpPr>
            <p:cNvPr id="68671" name="Line 37"/>
            <p:cNvSpPr>
              <a:spLocks noChangeShapeType="1"/>
            </p:cNvSpPr>
            <p:nvPr/>
          </p:nvSpPr>
          <p:spPr bwMode="auto">
            <a:xfrm>
              <a:off x="4368" y="528"/>
              <a:ext cx="0" cy="2632"/>
            </a:xfrm>
            <a:prstGeom prst="line">
              <a:avLst/>
            </a:prstGeom>
            <a:noFill/>
            <a:ln w="12700">
              <a:solidFill>
                <a:schemeClr val="tx1"/>
              </a:solidFill>
              <a:round/>
              <a:headEnd/>
              <a:tailEnd/>
            </a:ln>
          </p:spPr>
          <p:txBody>
            <a:bodyPr/>
            <a:lstStyle/>
            <a:p>
              <a:pPr>
                <a:defRPr/>
              </a:pPr>
              <a:endParaRPr lang="es-ES" sz="3200">
                <a:solidFill>
                  <a:schemeClr val="tx2"/>
                </a:solidFill>
                <a:latin typeface="+mn-lt"/>
              </a:endParaRPr>
            </a:p>
          </p:txBody>
        </p:sp>
        <p:sp>
          <p:nvSpPr>
            <p:cNvPr id="68672" name="Line 38"/>
            <p:cNvSpPr>
              <a:spLocks noChangeShapeType="1"/>
            </p:cNvSpPr>
            <p:nvPr/>
          </p:nvSpPr>
          <p:spPr bwMode="auto">
            <a:xfrm>
              <a:off x="5616" y="528"/>
              <a:ext cx="0" cy="2632"/>
            </a:xfrm>
            <a:prstGeom prst="line">
              <a:avLst/>
            </a:prstGeom>
            <a:noFill/>
            <a:ln w="28575" cap="sq">
              <a:solidFill>
                <a:schemeClr val="tx1"/>
              </a:solidFill>
              <a:round/>
              <a:headEnd/>
              <a:tailEnd/>
            </a:ln>
          </p:spPr>
          <p:txBody>
            <a:bodyPr/>
            <a:lstStyle/>
            <a:p>
              <a:pPr>
                <a:defRPr/>
              </a:pPr>
              <a:endParaRPr lang="es-ES" sz="3200">
                <a:solidFill>
                  <a:schemeClr val="tx2"/>
                </a:solidFill>
                <a:latin typeface="+mn-lt"/>
              </a:endParaRPr>
            </a:p>
          </p:txBody>
        </p:sp>
        <p:sp>
          <p:nvSpPr>
            <p:cNvPr id="68673" name="Line 39"/>
            <p:cNvSpPr>
              <a:spLocks noChangeShapeType="1"/>
            </p:cNvSpPr>
            <p:nvPr/>
          </p:nvSpPr>
          <p:spPr bwMode="auto">
            <a:xfrm>
              <a:off x="1968" y="528"/>
              <a:ext cx="3648" cy="0"/>
            </a:xfrm>
            <a:prstGeom prst="line">
              <a:avLst/>
            </a:prstGeom>
            <a:noFill/>
            <a:ln w="28575" cap="sq">
              <a:solidFill>
                <a:schemeClr val="tx1"/>
              </a:solidFill>
              <a:round/>
              <a:headEnd/>
              <a:tailEnd/>
            </a:ln>
          </p:spPr>
          <p:txBody>
            <a:bodyPr/>
            <a:lstStyle/>
            <a:p>
              <a:pPr>
                <a:defRPr/>
              </a:pPr>
              <a:endParaRPr lang="es-ES" sz="3200">
                <a:solidFill>
                  <a:schemeClr val="tx2"/>
                </a:solidFill>
                <a:latin typeface="+mn-lt"/>
              </a:endParaRPr>
            </a:p>
          </p:txBody>
        </p:sp>
      </p:grpSp>
      <p:sp>
        <p:nvSpPr>
          <p:cNvPr id="71683" name="Text Box 41"/>
          <p:cNvSpPr txBox="1">
            <a:spLocks noChangeArrowheads="1"/>
          </p:cNvSpPr>
          <p:nvPr/>
        </p:nvSpPr>
        <p:spPr bwMode="auto">
          <a:xfrm>
            <a:off x="214313" y="5572125"/>
            <a:ext cx="50720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s-ES" altLang="es-ES" sz="2800">
                <a:solidFill>
                  <a:schemeClr val="tx2"/>
                </a:solidFill>
                <a:latin typeface="Calibri" panose="020F0502020204030204" pitchFamily="34" charset="0"/>
              </a:rPr>
              <a:t>Empresa situación actual</a:t>
            </a:r>
            <a:endParaRPr lang="en-US" altLang="es-ES" sz="2800">
              <a:solidFill>
                <a:schemeClr val="tx2"/>
              </a:solidFill>
              <a:latin typeface="Calibri" panose="020F0502020204030204" pitchFamily="34" charset="0"/>
            </a:endParaRPr>
          </a:p>
        </p:txBody>
      </p:sp>
      <p:sp>
        <p:nvSpPr>
          <p:cNvPr id="71684" name="Text Box 42"/>
          <p:cNvSpPr txBox="1">
            <a:spLocks noChangeArrowheads="1"/>
          </p:cNvSpPr>
          <p:nvPr/>
        </p:nvSpPr>
        <p:spPr bwMode="auto">
          <a:xfrm>
            <a:off x="285750" y="6000750"/>
            <a:ext cx="35004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s-ES" altLang="es-ES" sz="2800">
                <a:solidFill>
                  <a:schemeClr val="tx2"/>
                </a:solidFill>
                <a:latin typeface="Calibri" panose="020F0502020204030204" pitchFamily="34" charset="0"/>
              </a:rPr>
              <a:t>Competencia</a:t>
            </a:r>
            <a:endParaRPr lang="en-US" altLang="es-ES" sz="2800">
              <a:solidFill>
                <a:schemeClr val="tx2"/>
              </a:solidFill>
              <a:latin typeface="Calibri" panose="020F0502020204030204" pitchFamily="34" charset="0"/>
            </a:endParaRPr>
          </a:p>
        </p:txBody>
      </p:sp>
      <p:sp>
        <p:nvSpPr>
          <p:cNvPr id="71685" name="Text Box 43"/>
          <p:cNvSpPr txBox="1">
            <a:spLocks noChangeArrowheads="1"/>
          </p:cNvSpPr>
          <p:nvPr/>
        </p:nvSpPr>
        <p:spPr bwMode="auto">
          <a:xfrm>
            <a:off x="142875" y="6400800"/>
            <a:ext cx="51435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s-ES" altLang="es-ES" sz="2800">
                <a:solidFill>
                  <a:schemeClr val="tx2"/>
                </a:solidFill>
                <a:latin typeface="Calibri" panose="020F0502020204030204" pitchFamily="34" charset="0"/>
              </a:rPr>
              <a:t>Empresa situación requerida</a:t>
            </a:r>
            <a:endParaRPr lang="en-US" altLang="es-ES" sz="2800">
              <a:solidFill>
                <a:schemeClr val="tx2"/>
              </a:solidFill>
              <a:latin typeface="Calibri" panose="020F0502020204030204" pitchFamily="34" charset="0"/>
            </a:endParaRPr>
          </a:p>
        </p:txBody>
      </p:sp>
      <p:grpSp>
        <p:nvGrpSpPr>
          <p:cNvPr id="71686" name="Group 46"/>
          <p:cNvGrpSpPr>
            <a:grpSpLocks/>
          </p:cNvGrpSpPr>
          <p:nvPr/>
        </p:nvGrpSpPr>
        <p:grpSpPr bwMode="auto">
          <a:xfrm>
            <a:off x="3059832" y="1973932"/>
            <a:ext cx="2895600" cy="3543300"/>
            <a:chOff x="2256" y="1008"/>
            <a:chExt cx="1824" cy="1968"/>
          </a:xfrm>
        </p:grpSpPr>
        <p:sp>
          <p:nvSpPr>
            <p:cNvPr id="71702" name="Line 47"/>
            <p:cNvSpPr>
              <a:spLocks noChangeShapeType="1"/>
            </p:cNvSpPr>
            <p:nvPr/>
          </p:nvSpPr>
          <p:spPr bwMode="auto">
            <a:xfrm flipH="1">
              <a:off x="2736" y="1008"/>
              <a:ext cx="1008" cy="480"/>
            </a:xfrm>
            <a:prstGeom prst="line">
              <a:avLst/>
            </a:prstGeom>
            <a:noFill/>
            <a:ln w="38100">
              <a:solidFill>
                <a:srgbClr val="FF66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71703" name="Line 48"/>
            <p:cNvSpPr>
              <a:spLocks noChangeShapeType="1"/>
            </p:cNvSpPr>
            <p:nvPr/>
          </p:nvSpPr>
          <p:spPr bwMode="auto">
            <a:xfrm>
              <a:off x="2736" y="1488"/>
              <a:ext cx="1200" cy="432"/>
            </a:xfrm>
            <a:prstGeom prst="line">
              <a:avLst/>
            </a:prstGeom>
            <a:noFill/>
            <a:ln w="38100">
              <a:solidFill>
                <a:srgbClr val="FF66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71704" name="Line 49"/>
            <p:cNvSpPr>
              <a:spLocks noChangeShapeType="1"/>
            </p:cNvSpPr>
            <p:nvPr/>
          </p:nvSpPr>
          <p:spPr bwMode="auto">
            <a:xfrm>
              <a:off x="3936" y="1920"/>
              <a:ext cx="144" cy="432"/>
            </a:xfrm>
            <a:prstGeom prst="line">
              <a:avLst/>
            </a:prstGeom>
            <a:noFill/>
            <a:ln w="38100">
              <a:solidFill>
                <a:srgbClr val="FF66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71705" name="Line 50"/>
            <p:cNvSpPr>
              <a:spLocks noChangeShapeType="1"/>
            </p:cNvSpPr>
            <p:nvPr/>
          </p:nvSpPr>
          <p:spPr bwMode="auto">
            <a:xfrm flipH="1">
              <a:off x="2688" y="2352"/>
              <a:ext cx="1392" cy="240"/>
            </a:xfrm>
            <a:prstGeom prst="line">
              <a:avLst/>
            </a:prstGeom>
            <a:noFill/>
            <a:ln w="38100">
              <a:solidFill>
                <a:srgbClr val="FF66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71706" name="Line 51"/>
            <p:cNvSpPr>
              <a:spLocks noChangeShapeType="1"/>
            </p:cNvSpPr>
            <p:nvPr/>
          </p:nvSpPr>
          <p:spPr bwMode="auto">
            <a:xfrm flipH="1">
              <a:off x="2256" y="2592"/>
              <a:ext cx="432" cy="384"/>
            </a:xfrm>
            <a:prstGeom prst="line">
              <a:avLst/>
            </a:prstGeom>
            <a:noFill/>
            <a:ln w="38100">
              <a:solidFill>
                <a:srgbClr val="FF6600"/>
              </a:solidFill>
              <a:round/>
              <a:headEnd/>
              <a:tailEnd/>
            </a:ln>
            <a:extLst>
              <a:ext uri="{909E8E84-426E-40DD-AFC4-6F175D3DCCD1}">
                <a14:hiddenFill xmlns:a14="http://schemas.microsoft.com/office/drawing/2010/main">
                  <a:noFill/>
                </a14:hiddenFill>
              </a:ext>
            </a:extLst>
          </p:spPr>
          <p:txBody>
            <a:bodyPr/>
            <a:lstStyle/>
            <a:p>
              <a:endParaRPr lang="es-ES"/>
            </a:p>
          </p:txBody>
        </p:sp>
      </p:grpSp>
      <p:grpSp>
        <p:nvGrpSpPr>
          <p:cNvPr id="71687" name="Group 54"/>
          <p:cNvGrpSpPr>
            <a:grpSpLocks/>
          </p:cNvGrpSpPr>
          <p:nvPr/>
        </p:nvGrpSpPr>
        <p:grpSpPr bwMode="auto">
          <a:xfrm>
            <a:off x="4467944" y="1916832"/>
            <a:ext cx="3200400" cy="3624263"/>
            <a:chOff x="3456" y="912"/>
            <a:chExt cx="2016" cy="2112"/>
          </a:xfrm>
        </p:grpSpPr>
        <p:sp>
          <p:nvSpPr>
            <p:cNvPr id="71698" name="Line 55"/>
            <p:cNvSpPr>
              <a:spLocks noChangeShapeType="1"/>
            </p:cNvSpPr>
            <p:nvPr/>
          </p:nvSpPr>
          <p:spPr bwMode="auto">
            <a:xfrm flipH="1">
              <a:off x="4032" y="912"/>
              <a:ext cx="1392" cy="624"/>
            </a:xfrm>
            <a:prstGeom prst="line">
              <a:avLst/>
            </a:prstGeom>
            <a:noFill/>
            <a:ln w="38100" cap="rnd">
              <a:solidFill>
                <a:schemeClr val="tx2"/>
              </a:solidFill>
              <a:prstDash val="sysDot"/>
              <a:round/>
              <a:headEnd/>
              <a:tailEnd/>
            </a:ln>
            <a:extLst>
              <a:ext uri="{909E8E84-426E-40DD-AFC4-6F175D3DCCD1}">
                <a14:hiddenFill xmlns:a14="http://schemas.microsoft.com/office/drawing/2010/main">
                  <a:noFill/>
                </a14:hiddenFill>
              </a:ext>
            </a:extLst>
          </p:spPr>
          <p:txBody>
            <a:bodyPr/>
            <a:lstStyle/>
            <a:p>
              <a:endParaRPr lang="es-ES"/>
            </a:p>
          </p:txBody>
        </p:sp>
        <p:sp>
          <p:nvSpPr>
            <p:cNvPr id="71699" name="Line 56"/>
            <p:cNvSpPr>
              <a:spLocks noChangeShapeType="1"/>
            </p:cNvSpPr>
            <p:nvPr/>
          </p:nvSpPr>
          <p:spPr bwMode="auto">
            <a:xfrm>
              <a:off x="4032" y="1536"/>
              <a:ext cx="1104" cy="432"/>
            </a:xfrm>
            <a:prstGeom prst="line">
              <a:avLst/>
            </a:prstGeom>
            <a:noFill/>
            <a:ln w="38100" cap="rnd">
              <a:solidFill>
                <a:schemeClr val="tx2"/>
              </a:solidFill>
              <a:prstDash val="sysDot"/>
              <a:round/>
              <a:headEnd/>
              <a:tailEnd/>
            </a:ln>
            <a:extLst>
              <a:ext uri="{909E8E84-426E-40DD-AFC4-6F175D3DCCD1}">
                <a14:hiddenFill xmlns:a14="http://schemas.microsoft.com/office/drawing/2010/main">
                  <a:noFill/>
                </a14:hiddenFill>
              </a:ext>
            </a:extLst>
          </p:spPr>
          <p:txBody>
            <a:bodyPr/>
            <a:lstStyle/>
            <a:p>
              <a:endParaRPr lang="es-ES"/>
            </a:p>
          </p:txBody>
        </p:sp>
        <p:sp>
          <p:nvSpPr>
            <p:cNvPr id="71700" name="Line 57"/>
            <p:cNvSpPr>
              <a:spLocks noChangeShapeType="1"/>
            </p:cNvSpPr>
            <p:nvPr/>
          </p:nvSpPr>
          <p:spPr bwMode="auto">
            <a:xfrm>
              <a:off x="5136" y="1968"/>
              <a:ext cx="336" cy="528"/>
            </a:xfrm>
            <a:prstGeom prst="line">
              <a:avLst/>
            </a:prstGeom>
            <a:noFill/>
            <a:ln w="38100" cap="rnd">
              <a:solidFill>
                <a:schemeClr val="tx2"/>
              </a:solidFill>
              <a:prstDash val="sysDot"/>
              <a:round/>
              <a:headEnd/>
              <a:tailEnd/>
            </a:ln>
            <a:extLst>
              <a:ext uri="{909E8E84-426E-40DD-AFC4-6F175D3DCCD1}">
                <a14:hiddenFill xmlns:a14="http://schemas.microsoft.com/office/drawing/2010/main">
                  <a:noFill/>
                </a14:hiddenFill>
              </a:ext>
            </a:extLst>
          </p:spPr>
          <p:txBody>
            <a:bodyPr/>
            <a:lstStyle/>
            <a:p>
              <a:endParaRPr lang="es-ES"/>
            </a:p>
          </p:txBody>
        </p:sp>
        <p:sp>
          <p:nvSpPr>
            <p:cNvPr id="71701" name="Line 58"/>
            <p:cNvSpPr>
              <a:spLocks noChangeShapeType="1"/>
            </p:cNvSpPr>
            <p:nvPr/>
          </p:nvSpPr>
          <p:spPr bwMode="auto">
            <a:xfrm flipH="1">
              <a:off x="3456" y="2496"/>
              <a:ext cx="2016" cy="528"/>
            </a:xfrm>
            <a:prstGeom prst="line">
              <a:avLst/>
            </a:prstGeom>
            <a:noFill/>
            <a:ln w="38100" cap="rnd">
              <a:solidFill>
                <a:schemeClr val="tx2"/>
              </a:solidFill>
              <a:prstDash val="sysDot"/>
              <a:round/>
              <a:headEnd/>
              <a:tailEnd/>
            </a:ln>
            <a:extLst>
              <a:ext uri="{909E8E84-426E-40DD-AFC4-6F175D3DCCD1}">
                <a14:hiddenFill xmlns:a14="http://schemas.microsoft.com/office/drawing/2010/main">
                  <a:noFill/>
                </a14:hiddenFill>
              </a:ext>
            </a:extLst>
          </p:spPr>
          <p:txBody>
            <a:bodyPr/>
            <a:lstStyle/>
            <a:p>
              <a:endParaRPr lang="es-ES"/>
            </a:p>
          </p:txBody>
        </p:sp>
      </p:grpSp>
      <p:grpSp>
        <p:nvGrpSpPr>
          <p:cNvPr id="71688" name="Group 61"/>
          <p:cNvGrpSpPr>
            <a:grpSpLocks/>
          </p:cNvGrpSpPr>
          <p:nvPr/>
        </p:nvGrpSpPr>
        <p:grpSpPr bwMode="auto">
          <a:xfrm>
            <a:off x="6084168" y="1978124"/>
            <a:ext cx="2133600" cy="3467100"/>
            <a:chOff x="4128" y="1056"/>
            <a:chExt cx="1344" cy="2016"/>
          </a:xfrm>
        </p:grpSpPr>
        <p:sp>
          <p:nvSpPr>
            <p:cNvPr id="71694" name="Line 62"/>
            <p:cNvSpPr>
              <a:spLocks noChangeShapeType="1"/>
            </p:cNvSpPr>
            <p:nvPr/>
          </p:nvSpPr>
          <p:spPr bwMode="auto">
            <a:xfrm flipH="1">
              <a:off x="4704" y="1056"/>
              <a:ext cx="768" cy="480"/>
            </a:xfrm>
            <a:prstGeom prst="line">
              <a:avLst/>
            </a:prstGeom>
            <a:noFill/>
            <a:ln w="38100">
              <a:solidFill>
                <a:srgbClr val="33CC33"/>
              </a:solidFill>
              <a:prstDash val="dash"/>
              <a:round/>
              <a:headEnd/>
              <a:tailEnd/>
            </a:ln>
            <a:extLst>
              <a:ext uri="{909E8E84-426E-40DD-AFC4-6F175D3DCCD1}">
                <a14:hiddenFill xmlns:a14="http://schemas.microsoft.com/office/drawing/2010/main">
                  <a:noFill/>
                </a14:hiddenFill>
              </a:ext>
            </a:extLst>
          </p:spPr>
          <p:txBody>
            <a:bodyPr/>
            <a:lstStyle/>
            <a:p>
              <a:endParaRPr lang="es-ES"/>
            </a:p>
          </p:txBody>
        </p:sp>
        <p:sp>
          <p:nvSpPr>
            <p:cNvPr id="71695" name="Line 63"/>
            <p:cNvSpPr>
              <a:spLocks noChangeShapeType="1"/>
            </p:cNvSpPr>
            <p:nvPr/>
          </p:nvSpPr>
          <p:spPr bwMode="auto">
            <a:xfrm>
              <a:off x="4704" y="1536"/>
              <a:ext cx="672" cy="480"/>
            </a:xfrm>
            <a:prstGeom prst="line">
              <a:avLst/>
            </a:prstGeom>
            <a:noFill/>
            <a:ln w="38100">
              <a:solidFill>
                <a:srgbClr val="33CC33"/>
              </a:solidFill>
              <a:prstDash val="dash"/>
              <a:round/>
              <a:headEnd/>
              <a:tailEnd/>
            </a:ln>
            <a:extLst>
              <a:ext uri="{909E8E84-426E-40DD-AFC4-6F175D3DCCD1}">
                <a14:hiddenFill xmlns:a14="http://schemas.microsoft.com/office/drawing/2010/main">
                  <a:noFill/>
                </a14:hiddenFill>
              </a:ext>
            </a:extLst>
          </p:spPr>
          <p:txBody>
            <a:bodyPr/>
            <a:lstStyle/>
            <a:p>
              <a:endParaRPr lang="es-ES"/>
            </a:p>
          </p:txBody>
        </p:sp>
        <p:sp>
          <p:nvSpPr>
            <p:cNvPr id="71696" name="Line 64"/>
            <p:cNvSpPr>
              <a:spLocks noChangeShapeType="1"/>
            </p:cNvSpPr>
            <p:nvPr/>
          </p:nvSpPr>
          <p:spPr bwMode="auto">
            <a:xfrm flipH="1">
              <a:off x="4656" y="2016"/>
              <a:ext cx="720" cy="432"/>
            </a:xfrm>
            <a:prstGeom prst="line">
              <a:avLst/>
            </a:prstGeom>
            <a:noFill/>
            <a:ln w="38100">
              <a:solidFill>
                <a:srgbClr val="33CC33"/>
              </a:solidFill>
              <a:prstDash val="dash"/>
              <a:round/>
              <a:headEnd/>
              <a:tailEnd/>
            </a:ln>
            <a:extLst>
              <a:ext uri="{909E8E84-426E-40DD-AFC4-6F175D3DCCD1}">
                <a14:hiddenFill xmlns:a14="http://schemas.microsoft.com/office/drawing/2010/main">
                  <a:noFill/>
                </a14:hiddenFill>
              </a:ext>
            </a:extLst>
          </p:spPr>
          <p:txBody>
            <a:bodyPr/>
            <a:lstStyle/>
            <a:p>
              <a:endParaRPr lang="es-ES"/>
            </a:p>
          </p:txBody>
        </p:sp>
        <p:sp>
          <p:nvSpPr>
            <p:cNvPr id="71697" name="Line 65"/>
            <p:cNvSpPr>
              <a:spLocks noChangeShapeType="1"/>
            </p:cNvSpPr>
            <p:nvPr/>
          </p:nvSpPr>
          <p:spPr bwMode="auto">
            <a:xfrm flipH="1">
              <a:off x="4128" y="2448"/>
              <a:ext cx="528" cy="624"/>
            </a:xfrm>
            <a:prstGeom prst="line">
              <a:avLst/>
            </a:prstGeom>
            <a:noFill/>
            <a:ln w="38100">
              <a:solidFill>
                <a:srgbClr val="33CC33"/>
              </a:solidFill>
              <a:prstDash val="dash"/>
              <a:round/>
              <a:headEnd/>
              <a:tailEnd/>
            </a:ln>
            <a:extLst>
              <a:ext uri="{909E8E84-426E-40DD-AFC4-6F175D3DCCD1}">
                <a14:hiddenFill xmlns:a14="http://schemas.microsoft.com/office/drawing/2010/main">
                  <a:noFill/>
                </a14:hiddenFill>
              </a:ext>
            </a:extLst>
          </p:spPr>
          <p:txBody>
            <a:bodyPr/>
            <a:lstStyle/>
            <a:p>
              <a:endParaRPr lang="es-ES"/>
            </a:p>
          </p:txBody>
        </p:sp>
      </p:grpSp>
      <p:sp>
        <p:nvSpPr>
          <p:cNvPr id="71689" name="Line 45"/>
          <p:cNvSpPr>
            <a:spLocks noChangeShapeType="1"/>
          </p:cNvSpPr>
          <p:nvPr/>
        </p:nvSpPr>
        <p:spPr bwMode="auto">
          <a:xfrm>
            <a:off x="6143625" y="5857875"/>
            <a:ext cx="1066800" cy="0"/>
          </a:xfrm>
          <a:prstGeom prst="line">
            <a:avLst/>
          </a:prstGeom>
          <a:noFill/>
          <a:ln w="38100">
            <a:solidFill>
              <a:srgbClr val="FF66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71690" name="Line 53"/>
          <p:cNvSpPr>
            <a:spLocks noChangeShapeType="1"/>
          </p:cNvSpPr>
          <p:nvPr/>
        </p:nvSpPr>
        <p:spPr bwMode="auto">
          <a:xfrm>
            <a:off x="6143625" y="6215063"/>
            <a:ext cx="1066800" cy="0"/>
          </a:xfrm>
          <a:prstGeom prst="line">
            <a:avLst/>
          </a:prstGeom>
          <a:noFill/>
          <a:ln w="38100" cap="rnd">
            <a:solidFill>
              <a:schemeClr val="tx2"/>
            </a:solidFill>
            <a:prstDash val="sysDot"/>
            <a:round/>
            <a:headEnd/>
            <a:tailEnd/>
          </a:ln>
          <a:extLst>
            <a:ext uri="{909E8E84-426E-40DD-AFC4-6F175D3DCCD1}">
              <a14:hiddenFill xmlns:a14="http://schemas.microsoft.com/office/drawing/2010/main">
                <a:noFill/>
              </a14:hiddenFill>
            </a:ext>
          </a:extLst>
        </p:spPr>
        <p:txBody>
          <a:bodyPr/>
          <a:lstStyle/>
          <a:p>
            <a:endParaRPr lang="es-ES"/>
          </a:p>
        </p:txBody>
      </p:sp>
      <p:sp>
        <p:nvSpPr>
          <p:cNvPr id="71691" name="Line 60"/>
          <p:cNvSpPr>
            <a:spLocks noChangeShapeType="1"/>
          </p:cNvSpPr>
          <p:nvPr/>
        </p:nvSpPr>
        <p:spPr bwMode="auto">
          <a:xfrm>
            <a:off x="6143625" y="6643688"/>
            <a:ext cx="1143000" cy="0"/>
          </a:xfrm>
          <a:prstGeom prst="line">
            <a:avLst/>
          </a:prstGeom>
          <a:noFill/>
          <a:ln w="38100">
            <a:solidFill>
              <a:srgbClr val="33CC33"/>
            </a:solidFill>
            <a:prstDash val="dash"/>
            <a:round/>
            <a:headEnd/>
            <a:tailEnd/>
          </a:ln>
          <a:extLst>
            <a:ext uri="{909E8E84-426E-40DD-AFC4-6F175D3DCCD1}">
              <a14:hiddenFill xmlns:a14="http://schemas.microsoft.com/office/drawing/2010/main">
                <a:noFill/>
              </a14:hiddenFill>
            </a:ext>
          </a:extLst>
        </p:spPr>
        <p:txBody>
          <a:bodyPr/>
          <a:lstStyle/>
          <a:p>
            <a:endParaRPr lang="es-ES"/>
          </a:p>
        </p:txBody>
      </p:sp>
      <p:sp>
        <p:nvSpPr>
          <p:cNvPr id="71692" name="Text Box 2"/>
          <p:cNvSpPr txBox="1">
            <a:spLocks noChangeArrowheads="1"/>
          </p:cNvSpPr>
          <p:nvPr/>
        </p:nvSpPr>
        <p:spPr bwMode="auto">
          <a:xfrm>
            <a:off x="428625" y="785813"/>
            <a:ext cx="8382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ES" altLang="es-ES" sz="3200" b="1">
                <a:solidFill>
                  <a:schemeClr val="tx2"/>
                </a:solidFill>
                <a:latin typeface="Calibri" panose="020F0502020204030204" pitchFamily="34" charset="0"/>
              </a:rPr>
              <a:t>Perfil estratégico de la empresa</a:t>
            </a:r>
            <a:endParaRPr lang="en-US" altLang="es-ES" sz="3200" b="1">
              <a:solidFill>
                <a:schemeClr val="tx2"/>
              </a:solidFill>
              <a:latin typeface="Calibri" panose="020F0502020204030204" pitchFamily="34" charset="0"/>
            </a:endParaRPr>
          </a:p>
        </p:txBody>
      </p:sp>
      <p:sp>
        <p:nvSpPr>
          <p:cNvPr id="70" name="Text Box 2050"/>
          <p:cNvSpPr txBox="1">
            <a:spLocks noChangeArrowheads="1"/>
          </p:cNvSpPr>
          <p:nvPr/>
        </p:nvSpPr>
        <p:spPr bwMode="auto">
          <a:xfrm>
            <a:off x="0" y="285750"/>
            <a:ext cx="8858250" cy="517525"/>
          </a:xfrm>
          <a:prstGeom prst="rect">
            <a:avLst/>
          </a:prstGeom>
          <a:solidFill>
            <a:schemeClr val="accent3">
              <a:lumMod val="60000"/>
              <a:lumOff val="40000"/>
            </a:schemeClr>
          </a:solidFill>
          <a:ln w="12700">
            <a:noFill/>
            <a:miter lim="800000"/>
            <a:headEnd/>
            <a:tailEnd/>
          </a:ln>
          <a:effectLst/>
        </p:spPr>
        <p:txBody>
          <a:bodyPr wrap="none"/>
          <a:lstStyle/>
          <a:p>
            <a:pPr algn="ctr" fontAlgn="auto">
              <a:spcBef>
                <a:spcPts val="0"/>
              </a:spcBef>
              <a:spcAft>
                <a:spcPts val="0"/>
              </a:spcAft>
              <a:defRPr/>
            </a:pPr>
            <a:r>
              <a:rPr lang="es-ES_tradnl" sz="3200" b="1" dirty="0">
                <a:solidFill>
                  <a:schemeClr val="accent3">
                    <a:lumMod val="50000"/>
                  </a:schemeClr>
                </a:solidFill>
                <a:latin typeface="+mn-lt"/>
              </a:rPr>
              <a:t>ANALISIS INTERNO</a:t>
            </a:r>
          </a:p>
        </p:txBody>
      </p:sp>
    </p:spTree>
    <p:extLst>
      <p:ext uri="{BB962C8B-B14F-4D97-AF65-F5344CB8AC3E}">
        <p14:creationId xmlns:p14="http://schemas.microsoft.com/office/powerpoint/2010/main" val="26664371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79511" y="764704"/>
            <a:ext cx="8771057" cy="5940088"/>
          </a:xfrm>
          <a:prstGeom prst="rect">
            <a:avLst/>
          </a:prstGeom>
          <a:solidFill>
            <a:srgbClr val="FFFF66"/>
          </a:solidFill>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ES" sz="2000" b="1" dirty="0">
                <a:latin typeface="Verdana" panose="020B0604030504040204" pitchFamily="34" charset="0"/>
                <a:ea typeface="Verdana" panose="020B0604030504040204" pitchFamily="34" charset="0"/>
                <a:cs typeface="Verdana" panose="020B0604030504040204" pitchFamily="34" charset="0"/>
              </a:rPr>
              <a:t>El análisis de la </a:t>
            </a:r>
            <a:r>
              <a:rPr lang="es-ES" sz="2000" b="1" dirty="0">
                <a:solidFill>
                  <a:srgbClr val="FF0000"/>
                </a:solidFill>
                <a:latin typeface="Verdana" panose="020B0604030504040204" pitchFamily="34" charset="0"/>
                <a:ea typeface="Verdana" panose="020B0604030504040204" pitchFamily="34" charset="0"/>
                <a:cs typeface="Verdana" panose="020B0604030504040204" pitchFamily="34" charset="0"/>
              </a:rPr>
              <a:t>Cadena de Valor</a:t>
            </a:r>
            <a:r>
              <a:rPr lang="es-ES" sz="2000" b="1" dirty="0">
                <a:latin typeface="Verdana" panose="020B0604030504040204" pitchFamily="34" charset="0"/>
                <a:ea typeface="Verdana" panose="020B0604030504040204" pitchFamily="34" charset="0"/>
                <a:cs typeface="Verdana" panose="020B0604030504040204" pitchFamily="34" charset="0"/>
              </a:rPr>
              <a:t> propuesta por Porter (1987) contempla la empresa como una sucesión de actividades que van añadiendo valor al producto o servicio que la compañía va generando y que finalmente su cliente (consumidor o empresa) le comprará.</a:t>
            </a:r>
          </a:p>
          <a:p>
            <a:pPr algn="just"/>
            <a:endParaRPr lang="es-ES" sz="2000" b="1" dirty="0">
              <a:latin typeface="Verdana" panose="020B0604030504040204" pitchFamily="34" charset="0"/>
              <a:ea typeface="Verdana" panose="020B0604030504040204" pitchFamily="34" charset="0"/>
              <a:cs typeface="Verdana" panose="020B0604030504040204" pitchFamily="34" charset="0"/>
            </a:endParaRPr>
          </a:p>
          <a:p>
            <a:pPr algn="just"/>
            <a:r>
              <a:rPr lang="es-ES" sz="2000" b="1" dirty="0">
                <a:latin typeface="Verdana" panose="020B0604030504040204" pitchFamily="34" charset="0"/>
                <a:ea typeface="Verdana" panose="020B0604030504040204" pitchFamily="34" charset="0"/>
                <a:cs typeface="Verdana" panose="020B0604030504040204" pitchFamily="34" charset="0"/>
              </a:rPr>
              <a:t>Este método es útil para entender las fortalezas constructoras de ventajas competitivas o competencias nucleares.</a:t>
            </a:r>
          </a:p>
          <a:p>
            <a:pPr algn="just"/>
            <a:endParaRPr lang="es-ES" sz="2000" b="1" dirty="0">
              <a:latin typeface="Verdana" panose="020B0604030504040204" pitchFamily="34" charset="0"/>
              <a:ea typeface="Verdana" panose="020B0604030504040204" pitchFamily="34" charset="0"/>
              <a:cs typeface="Verdana" panose="020B0604030504040204" pitchFamily="34" charset="0"/>
            </a:endParaRPr>
          </a:p>
          <a:p>
            <a:pPr algn="just"/>
            <a:r>
              <a:rPr lang="es-ES" sz="2000" b="1" dirty="0">
                <a:latin typeface="Verdana" panose="020B0604030504040204" pitchFamily="34" charset="0"/>
                <a:ea typeface="Verdana" panose="020B0604030504040204" pitchFamily="34" charset="0"/>
                <a:cs typeface="Verdana" panose="020B0604030504040204" pitchFamily="34" charset="0"/>
              </a:rPr>
              <a:t>En términos competitivos, el valor es la cantidad que los compradores están dispuestos a pagar por lo que una empresa les proporciona. </a:t>
            </a:r>
          </a:p>
          <a:p>
            <a:pPr algn="just"/>
            <a:endParaRPr lang="es-ES" sz="2000" b="1" dirty="0">
              <a:latin typeface="Verdana" panose="020B0604030504040204" pitchFamily="34" charset="0"/>
              <a:ea typeface="Verdana" panose="020B0604030504040204" pitchFamily="34" charset="0"/>
              <a:cs typeface="Verdana" panose="020B0604030504040204" pitchFamily="34" charset="0"/>
            </a:endParaRPr>
          </a:p>
          <a:p>
            <a:pPr algn="just"/>
            <a:r>
              <a:rPr lang="es-ES" sz="2000" b="1" dirty="0">
                <a:latin typeface="Verdana" panose="020B0604030504040204" pitchFamily="34" charset="0"/>
                <a:ea typeface="Verdana" panose="020B0604030504040204" pitchFamily="34" charset="0"/>
                <a:cs typeface="Verdana" panose="020B0604030504040204" pitchFamily="34" charset="0"/>
              </a:rPr>
              <a:t>El valor se mide por los ingresos totales, que reflejan el precio de los pedidos de productos de la empresa y de la cantidad que vende. </a:t>
            </a:r>
            <a:r>
              <a:rPr lang="es-ES" sz="2000" b="1" dirty="0">
                <a:solidFill>
                  <a:srgbClr val="FF0000"/>
                </a:solidFill>
                <a:latin typeface="Verdana" panose="020B0604030504040204" pitchFamily="34" charset="0"/>
                <a:ea typeface="Verdana" panose="020B0604030504040204" pitchFamily="34" charset="0"/>
                <a:cs typeface="Verdana" panose="020B0604030504040204" pitchFamily="34" charset="0"/>
              </a:rPr>
              <a:t>Una empresa es rentable mientras el valor que recibe excede los costes totales involucrados en la creación de su propio producto o servicio.</a:t>
            </a:r>
          </a:p>
        </p:txBody>
      </p:sp>
      <p:sp>
        <p:nvSpPr>
          <p:cNvPr id="4" name="Text Box 2050"/>
          <p:cNvSpPr txBox="1">
            <a:spLocks noChangeArrowheads="1"/>
          </p:cNvSpPr>
          <p:nvPr/>
        </p:nvSpPr>
        <p:spPr bwMode="auto">
          <a:xfrm>
            <a:off x="0" y="116632"/>
            <a:ext cx="9144000" cy="517525"/>
          </a:xfrm>
          <a:prstGeom prst="rect">
            <a:avLst/>
          </a:prstGeom>
          <a:solidFill>
            <a:schemeClr val="accent3">
              <a:lumMod val="60000"/>
              <a:lumOff val="40000"/>
            </a:schemeClr>
          </a:solidFill>
          <a:ln w="12700">
            <a:noFill/>
            <a:miter lim="800000"/>
            <a:headEnd/>
            <a:tailEnd/>
          </a:ln>
          <a:effectLst/>
        </p:spPr>
        <p:txBody>
          <a:bodyPr wrap="none"/>
          <a:lstStyle/>
          <a:p>
            <a:pPr algn="ctr" fontAlgn="auto">
              <a:spcBef>
                <a:spcPts val="0"/>
              </a:spcBef>
              <a:spcAft>
                <a:spcPts val="0"/>
              </a:spcAft>
              <a:defRPr/>
            </a:pPr>
            <a:r>
              <a:rPr lang="es-ES_tradnl" sz="3200" b="1" dirty="0">
                <a:solidFill>
                  <a:schemeClr val="accent3">
                    <a:lumMod val="50000"/>
                  </a:schemeClr>
                </a:solidFill>
                <a:latin typeface="+mn-lt"/>
              </a:rPr>
              <a:t>ANALISIS INTERNO</a:t>
            </a:r>
          </a:p>
        </p:txBody>
      </p:sp>
    </p:spTree>
    <p:extLst>
      <p:ext uri="{BB962C8B-B14F-4D97-AF65-F5344CB8AC3E}">
        <p14:creationId xmlns:p14="http://schemas.microsoft.com/office/powerpoint/2010/main" val="283763265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lamada con línea 1 3"/>
          <p:cNvSpPr/>
          <p:nvPr/>
        </p:nvSpPr>
        <p:spPr>
          <a:xfrm rot="7201509">
            <a:off x="7145273" y="5235957"/>
            <a:ext cx="2230334" cy="741410"/>
          </a:xfrm>
          <a:prstGeom prst="borderCallout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600" b="1" dirty="0"/>
          </a:p>
        </p:txBody>
      </p:sp>
      <p:grpSp>
        <p:nvGrpSpPr>
          <p:cNvPr id="72706" name="Group 2"/>
          <p:cNvGrpSpPr>
            <a:grpSpLocks/>
          </p:cNvGrpSpPr>
          <p:nvPr/>
        </p:nvGrpSpPr>
        <p:grpSpPr bwMode="auto">
          <a:xfrm>
            <a:off x="0" y="714375"/>
            <a:ext cx="9144000" cy="5878513"/>
            <a:chOff x="0" y="0"/>
            <a:chExt cx="5760" cy="4162"/>
          </a:xfrm>
        </p:grpSpPr>
        <p:sp>
          <p:nvSpPr>
            <p:cNvPr id="72708" name="Line 3"/>
            <p:cNvSpPr>
              <a:spLocks noChangeShapeType="1"/>
            </p:cNvSpPr>
            <p:nvPr/>
          </p:nvSpPr>
          <p:spPr bwMode="auto">
            <a:xfrm>
              <a:off x="2112" y="2640"/>
              <a:ext cx="0" cy="0"/>
            </a:xfrm>
            <a:prstGeom prst="line">
              <a:avLst/>
            </a:prstGeom>
            <a:noFill/>
            <a:ln w="9525">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es-ES"/>
            </a:p>
          </p:txBody>
        </p:sp>
        <p:sp>
          <p:nvSpPr>
            <p:cNvPr id="72709" name="Line 4"/>
            <p:cNvSpPr>
              <a:spLocks noChangeShapeType="1"/>
            </p:cNvSpPr>
            <p:nvPr/>
          </p:nvSpPr>
          <p:spPr bwMode="auto">
            <a:xfrm>
              <a:off x="624" y="3696"/>
              <a:ext cx="4128" cy="0"/>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es-ES"/>
            </a:p>
          </p:txBody>
        </p:sp>
        <p:sp>
          <p:nvSpPr>
            <p:cNvPr id="72710" name="Line 5"/>
            <p:cNvSpPr>
              <a:spLocks noChangeShapeType="1"/>
            </p:cNvSpPr>
            <p:nvPr/>
          </p:nvSpPr>
          <p:spPr bwMode="auto">
            <a:xfrm>
              <a:off x="624" y="2256"/>
              <a:ext cx="4608" cy="0"/>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es-ES"/>
            </a:p>
          </p:txBody>
        </p:sp>
        <p:sp>
          <p:nvSpPr>
            <p:cNvPr id="72711" name="Line 6"/>
            <p:cNvSpPr>
              <a:spLocks noChangeShapeType="1"/>
            </p:cNvSpPr>
            <p:nvPr/>
          </p:nvSpPr>
          <p:spPr bwMode="auto">
            <a:xfrm>
              <a:off x="624" y="1920"/>
              <a:ext cx="4416" cy="0"/>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es-ES"/>
            </a:p>
          </p:txBody>
        </p:sp>
        <p:sp>
          <p:nvSpPr>
            <p:cNvPr id="72712" name="Line 7"/>
            <p:cNvSpPr>
              <a:spLocks noChangeShapeType="1"/>
            </p:cNvSpPr>
            <p:nvPr/>
          </p:nvSpPr>
          <p:spPr bwMode="auto">
            <a:xfrm>
              <a:off x="624" y="1584"/>
              <a:ext cx="4176" cy="0"/>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es-ES"/>
            </a:p>
          </p:txBody>
        </p:sp>
        <p:sp>
          <p:nvSpPr>
            <p:cNvPr id="72713" name="Line 8"/>
            <p:cNvSpPr>
              <a:spLocks noChangeShapeType="1"/>
            </p:cNvSpPr>
            <p:nvPr/>
          </p:nvSpPr>
          <p:spPr bwMode="auto">
            <a:xfrm>
              <a:off x="624" y="1248"/>
              <a:ext cx="4032" cy="0"/>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es-ES"/>
            </a:p>
          </p:txBody>
        </p:sp>
        <p:sp>
          <p:nvSpPr>
            <p:cNvPr id="69641" name="Line 9"/>
            <p:cNvSpPr>
              <a:spLocks noChangeShapeType="1"/>
            </p:cNvSpPr>
            <p:nvPr/>
          </p:nvSpPr>
          <p:spPr bwMode="auto">
            <a:xfrm>
              <a:off x="624" y="864"/>
              <a:ext cx="4128" cy="0"/>
            </a:xfrm>
            <a:prstGeom prst="line">
              <a:avLst/>
            </a:prstGeom>
            <a:noFill/>
            <a:ln w="57150">
              <a:solidFill>
                <a:schemeClr val="tx2"/>
              </a:solidFill>
              <a:round/>
              <a:headEnd/>
              <a:tailEnd/>
            </a:ln>
          </p:spPr>
          <p:txBody>
            <a:bodyPr wrap="none" anchor="ctr"/>
            <a:lstStyle/>
            <a:p>
              <a:pPr>
                <a:defRPr/>
              </a:pPr>
              <a:endParaRPr lang="es-ES" dirty="0">
                <a:latin typeface="+mn-lt"/>
              </a:endParaRPr>
            </a:p>
          </p:txBody>
        </p:sp>
        <p:sp>
          <p:nvSpPr>
            <p:cNvPr id="72715" name="Line 10"/>
            <p:cNvSpPr>
              <a:spLocks noChangeShapeType="1"/>
            </p:cNvSpPr>
            <p:nvPr/>
          </p:nvSpPr>
          <p:spPr bwMode="auto">
            <a:xfrm flipV="1">
              <a:off x="624" y="864"/>
              <a:ext cx="0" cy="2832"/>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es-ES"/>
            </a:p>
          </p:txBody>
        </p:sp>
        <p:sp>
          <p:nvSpPr>
            <p:cNvPr id="72716" name="Line 11"/>
            <p:cNvSpPr>
              <a:spLocks noChangeShapeType="1"/>
            </p:cNvSpPr>
            <p:nvPr/>
          </p:nvSpPr>
          <p:spPr bwMode="auto">
            <a:xfrm flipH="1">
              <a:off x="4704" y="2256"/>
              <a:ext cx="816" cy="1440"/>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es-ES"/>
            </a:p>
          </p:txBody>
        </p:sp>
        <p:sp>
          <p:nvSpPr>
            <p:cNvPr id="72717" name="Line 12"/>
            <p:cNvSpPr>
              <a:spLocks noChangeShapeType="1"/>
            </p:cNvSpPr>
            <p:nvPr/>
          </p:nvSpPr>
          <p:spPr bwMode="auto">
            <a:xfrm flipH="1" flipV="1">
              <a:off x="4752" y="864"/>
              <a:ext cx="768" cy="1392"/>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es-ES"/>
            </a:p>
          </p:txBody>
        </p:sp>
        <p:sp>
          <p:nvSpPr>
            <p:cNvPr id="72718" name="Text Box 13"/>
            <p:cNvSpPr txBox="1">
              <a:spLocks noChangeArrowheads="1"/>
            </p:cNvSpPr>
            <p:nvPr/>
          </p:nvSpPr>
          <p:spPr bwMode="auto">
            <a:xfrm>
              <a:off x="720" y="912"/>
              <a:ext cx="3936" cy="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MX" altLang="es-ES" sz="2800" b="1">
                  <a:latin typeface="Calibri" panose="020F0502020204030204" pitchFamily="34" charset="0"/>
                </a:rPr>
                <a:t>Infraestructura de la empresa</a:t>
              </a:r>
              <a:endParaRPr lang="es-ES" altLang="es-ES" sz="2800" b="1">
                <a:latin typeface="Calibri" panose="020F0502020204030204" pitchFamily="34" charset="0"/>
              </a:endParaRPr>
            </a:p>
          </p:txBody>
        </p:sp>
        <p:sp>
          <p:nvSpPr>
            <p:cNvPr id="72719" name="Text Box 14"/>
            <p:cNvSpPr txBox="1">
              <a:spLocks noChangeArrowheads="1"/>
            </p:cNvSpPr>
            <p:nvPr/>
          </p:nvSpPr>
          <p:spPr bwMode="auto">
            <a:xfrm>
              <a:off x="720" y="1248"/>
              <a:ext cx="3936" cy="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MX" altLang="es-ES" sz="2800" b="1">
                  <a:latin typeface="Calibri" panose="020F0502020204030204" pitchFamily="34" charset="0"/>
                </a:rPr>
                <a:t>Gestión de recursos humanos</a:t>
              </a:r>
              <a:endParaRPr lang="es-ES" altLang="es-ES" sz="2800" b="1">
                <a:latin typeface="Calibri" panose="020F0502020204030204" pitchFamily="34" charset="0"/>
              </a:endParaRPr>
            </a:p>
          </p:txBody>
        </p:sp>
        <p:sp>
          <p:nvSpPr>
            <p:cNvPr id="72720" name="Text Box 15"/>
            <p:cNvSpPr txBox="1">
              <a:spLocks noChangeArrowheads="1"/>
            </p:cNvSpPr>
            <p:nvPr/>
          </p:nvSpPr>
          <p:spPr bwMode="auto">
            <a:xfrm>
              <a:off x="816" y="1584"/>
              <a:ext cx="3936" cy="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MX" altLang="es-ES" sz="2800" b="1">
                  <a:latin typeface="Calibri" panose="020F0502020204030204" pitchFamily="34" charset="0"/>
                </a:rPr>
                <a:t>Desarrollo de la tecnología</a:t>
              </a:r>
              <a:endParaRPr lang="es-ES" altLang="es-ES" sz="2800" b="1">
                <a:latin typeface="Calibri" panose="020F0502020204030204" pitchFamily="34" charset="0"/>
              </a:endParaRPr>
            </a:p>
          </p:txBody>
        </p:sp>
        <p:sp>
          <p:nvSpPr>
            <p:cNvPr id="72721" name="Text Box 16"/>
            <p:cNvSpPr txBox="1">
              <a:spLocks noChangeArrowheads="1"/>
            </p:cNvSpPr>
            <p:nvPr/>
          </p:nvSpPr>
          <p:spPr bwMode="auto">
            <a:xfrm>
              <a:off x="960" y="1920"/>
              <a:ext cx="3936" cy="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MX" altLang="es-ES" sz="2800" b="1">
                  <a:latin typeface="Calibri" panose="020F0502020204030204" pitchFamily="34" charset="0"/>
                </a:rPr>
                <a:t>Aprovisionamiento</a:t>
              </a:r>
              <a:endParaRPr lang="es-ES" altLang="es-ES" sz="2800" b="1">
                <a:latin typeface="Calibri" panose="020F0502020204030204" pitchFamily="34" charset="0"/>
              </a:endParaRPr>
            </a:p>
          </p:txBody>
        </p:sp>
        <p:sp>
          <p:nvSpPr>
            <p:cNvPr id="72722" name="Line 17"/>
            <p:cNvSpPr>
              <a:spLocks noChangeShapeType="1"/>
            </p:cNvSpPr>
            <p:nvPr/>
          </p:nvSpPr>
          <p:spPr bwMode="auto">
            <a:xfrm>
              <a:off x="1440" y="2256"/>
              <a:ext cx="0" cy="1440"/>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es-ES"/>
            </a:p>
          </p:txBody>
        </p:sp>
        <p:sp>
          <p:nvSpPr>
            <p:cNvPr id="72723" name="Line 18"/>
            <p:cNvSpPr>
              <a:spLocks noChangeShapeType="1"/>
            </p:cNvSpPr>
            <p:nvPr/>
          </p:nvSpPr>
          <p:spPr bwMode="auto">
            <a:xfrm>
              <a:off x="2256" y="2256"/>
              <a:ext cx="0" cy="1440"/>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es-ES"/>
            </a:p>
          </p:txBody>
        </p:sp>
        <p:sp>
          <p:nvSpPr>
            <p:cNvPr id="72724" name="Line 19"/>
            <p:cNvSpPr>
              <a:spLocks noChangeShapeType="1"/>
            </p:cNvSpPr>
            <p:nvPr/>
          </p:nvSpPr>
          <p:spPr bwMode="auto">
            <a:xfrm>
              <a:off x="3120" y="2256"/>
              <a:ext cx="0" cy="1440"/>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es-ES"/>
            </a:p>
          </p:txBody>
        </p:sp>
        <p:sp>
          <p:nvSpPr>
            <p:cNvPr id="72725" name="Line 20"/>
            <p:cNvSpPr>
              <a:spLocks noChangeShapeType="1"/>
            </p:cNvSpPr>
            <p:nvPr/>
          </p:nvSpPr>
          <p:spPr bwMode="auto">
            <a:xfrm>
              <a:off x="3888" y="2256"/>
              <a:ext cx="0" cy="1440"/>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es-ES"/>
            </a:p>
          </p:txBody>
        </p:sp>
        <p:sp>
          <p:nvSpPr>
            <p:cNvPr id="72726" name="Line 21"/>
            <p:cNvSpPr>
              <a:spLocks noChangeShapeType="1"/>
            </p:cNvSpPr>
            <p:nvPr/>
          </p:nvSpPr>
          <p:spPr bwMode="auto">
            <a:xfrm>
              <a:off x="4704" y="2256"/>
              <a:ext cx="0" cy="1440"/>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es-ES"/>
            </a:p>
          </p:txBody>
        </p:sp>
        <p:sp>
          <p:nvSpPr>
            <p:cNvPr id="72727" name="Text Box 22"/>
            <p:cNvSpPr txBox="1">
              <a:spLocks noChangeArrowheads="1"/>
            </p:cNvSpPr>
            <p:nvPr/>
          </p:nvSpPr>
          <p:spPr bwMode="auto">
            <a:xfrm rot="-5394870">
              <a:off x="497" y="2718"/>
              <a:ext cx="1057" cy="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MX" altLang="es-ES" sz="2800" b="1">
                  <a:latin typeface="Calibri" panose="020F0502020204030204" pitchFamily="34" charset="0"/>
                </a:rPr>
                <a:t>Logística interna</a:t>
              </a:r>
              <a:endParaRPr lang="es-ES" altLang="es-ES" sz="2800" b="1">
                <a:latin typeface="Calibri" panose="020F0502020204030204" pitchFamily="34" charset="0"/>
              </a:endParaRPr>
            </a:p>
          </p:txBody>
        </p:sp>
        <p:sp>
          <p:nvSpPr>
            <p:cNvPr id="72728" name="Text Box 23"/>
            <p:cNvSpPr txBox="1">
              <a:spLocks noChangeArrowheads="1"/>
            </p:cNvSpPr>
            <p:nvPr/>
          </p:nvSpPr>
          <p:spPr bwMode="auto">
            <a:xfrm rot="16205130">
              <a:off x="1139" y="2710"/>
              <a:ext cx="1467" cy="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MX" altLang="es-ES" sz="2800" b="1" dirty="0">
                  <a:latin typeface="Calibri" panose="020F0502020204030204" pitchFamily="34" charset="0"/>
                </a:rPr>
                <a:t>Operaciones</a:t>
              </a:r>
            </a:p>
            <a:p>
              <a:pPr algn="ctr" eaLnBrk="1" hangingPunct="1"/>
              <a:r>
                <a:rPr lang="es-MX" altLang="es-ES" sz="2800" b="1" dirty="0">
                  <a:latin typeface="Calibri" panose="020F0502020204030204" pitchFamily="34" charset="0"/>
                </a:rPr>
                <a:t>(Producción)</a:t>
              </a:r>
              <a:endParaRPr lang="es-ES" altLang="es-ES" sz="2800" b="1" dirty="0">
                <a:latin typeface="Calibri" panose="020F0502020204030204" pitchFamily="34" charset="0"/>
              </a:endParaRPr>
            </a:p>
          </p:txBody>
        </p:sp>
        <p:sp>
          <p:nvSpPr>
            <p:cNvPr id="72729" name="Text Box 24"/>
            <p:cNvSpPr txBox="1">
              <a:spLocks noChangeArrowheads="1"/>
            </p:cNvSpPr>
            <p:nvPr/>
          </p:nvSpPr>
          <p:spPr bwMode="auto">
            <a:xfrm rot="16205130">
              <a:off x="2858" y="2745"/>
              <a:ext cx="1292" cy="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MX" altLang="es-ES" sz="2800" b="1" dirty="0">
                  <a:latin typeface="Calibri" panose="020F0502020204030204" pitchFamily="34" charset="0"/>
                </a:rPr>
                <a:t>Marketing y Ventas</a:t>
              </a:r>
              <a:endParaRPr lang="es-ES" altLang="es-ES" sz="2800" b="1" dirty="0">
                <a:latin typeface="Calibri" panose="020F0502020204030204" pitchFamily="34" charset="0"/>
              </a:endParaRPr>
            </a:p>
          </p:txBody>
        </p:sp>
        <p:sp>
          <p:nvSpPr>
            <p:cNvPr id="72730" name="Text Box 25"/>
            <p:cNvSpPr txBox="1">
              <a:spLocks noChangeArrowheads="1"/>
            </p:cNvSpPr>
            <p:nvPr/>
          </p:nvSpPr>
          <p:spPr bwMode="auto">
            <a:xfrm rot="-5394870">
              <a:off x="2130" y="2724"/>
              <a:ext cx="1057" cy="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MX" altLang="es-ES" sz="2800" b="1">
                  <a:latin typeface="Calibri" panose="020F0502020204030204" pitchFamily="34" charset="0"/>
                </a:rPr>
                <a:t>Logística externa</a:t>
              </a:r>
              <a:endParaRPr lang="es-ES" altLang="es-ES" sz="2800" b="1">
                <a:latin typeface="Calibri" panose="020F0502020204030204" pitchFamily="34" charset="0"/>
              </a:endParaRPr>
            </a:p>
          </p:txBody>
        </p:sp>
        <p:sp>
          <p:nvSpPr>
            <p:cNvPr id="72731" name="Text Box 26"/>
            <p:cNvSpPr txBox="1">
              <a:spLocks noChangeArrowheads="1"/>
            </p:cNvSpPr>
            <p:nvPr/>
          </p:nvSpPr>
          <p:spPr bwMode="auto">
            <a:xfrm rot="-5394870">
              <a:off x="3791" y="2812"/>
              <a:ext cx="1057"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MX" altLang="es-ES" sz="2800" b="1">
                  <a:latin typeface="Calibri" panose="020F0502020204030204" pitchFamily="34" charset="0"/>
                </a:rPr>
                <a:t>Servicios</a:t>
              </a:r>
              <a:endParaRPr lang="es-ES" altLang="es-ES" sz="2800" b="1">
                <a:latin typeface="Calibri" panose="020F0502020204030204" pitchFamily="34" charset="0"/>
              </a:endParaRPr>
            </a:p>
          </p:txBody>
        </p:sp>
        <p:sp>
          <p:nvSpPr>
            <p:cNvPr id="72732" name="Line 27"/>
            <p:cNvSpPr>
              <a:spLocks noChangeShapeType="1"/>
            </p:cNvSpPr>
            <p:nvPr/>
          </p:nvSpPr>
          <p:spPr bwMode="auto">
            <a:xfrm flipV="1">
              <a:off x="4704" y="2256"/>
              <a:ext cx="528" cy="864"/>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es-ES"/>
            </a:p>
          </p:txBody>
        </p:sp>
        <p:sp>
          <p:nvSpPr>
            <p:cNvPr id="72733" name="Line 28"/>
            <p:cNvSpPr>
              <a:spLocks noChangeShapeType="1"/>
            </p:cNvSpPr>
            <p:nvPr/>
          </p:nvSpPr>
          <p:spPr bwMode="auto">
            <a:xfrm flipH="1" flipV="1">
              <a:off x="4416" y="864"/>
              <a:ext cx="816" cy="1392"/>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es-ES"/>
            </a:p>
          </p:txBody>
        </p:sp>
        <p:sp>
          <p:nvSpPr>
            <p:cNvPr id="72734" name="Text Box 29"/>
            <p:cNvSpPr txBox="1">
              <a:spLocks noChangeArrowheads="1"/>
            </p:cNvSpPr>
            <p:nvPr/>
          </p:nvSpPr>
          <p:spPr bwMode="auto">
            <a:xfrm rot="19821584">
              <a:off x="4912" y="1264"/>
              <a:ext cx="288" cy="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MX" altLang="es-ES" b="1" dirty="0">
                  <a:latin typeface="Calibri" panose="020F0502020204030204" pitchFamily="34" charset="0"/>
                </a:rPr>
                <a:t>MA</a:t>
              </a:r>
            </a:p>
            <a:p>
              <a:pPr algn="ctr" eaLnBrk="1" hangingPunct="1">
                <a:spcBef>
                  <a:spcPct val="50000"/>
                </a:spcBef>
              </a:pPr>
              <a:r>
                <a:rPr lang="es-MX" altLang="es-ES" b="1" dirty="0">
                  <a:latin typeface="Calibri" panose="020F0502020204030204" pitchFamily="34" charset="0"/>
                </a:rPr>
                <a:t>R</a:t>
              </a:r>
              <a:endParaRPr lang="es-ES" altLang="es-ES" b="1" dirty="0">
                <a:latin typeface="Calibri" panose="020F0502020204030204" pitchFamily="34" charset="0"/>
              </a:endParaRPr>
            </a:p>
          </p:txBody>
        </p:sp>
        <p:sp>
          <p:nvSpPr>
            <p:cNvPr id="72735" name="Text Box 30"/>
            <p:cNvSpPr txBox="1">
              <a:spLocks noChangeArrowheads="1"/>
            </p:cNvSpPr>
            <p:nvPr/>
          </p:nvSpPr>
          <p:spPr bwMode="auto">
            <a:xfrm rot="1830152">
              <a:off x="5040" y="2205"/>
              <a:ext cx="288" cy="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MX" altLang="es-ES" b="1" dirty="0">
                  <a:latin typeface="Calibri" panose="020F0502020204030204" pitchFamily="34" charset="0"/>
                </a:rPr>
                <a:t>G</a:t>
              </a:r>
            </a:p>
            <a:p>
              <a:pPr algn="ctr" eaLnBrk="1" hangingPunct="1">
                <a:spcBef>
                  <a:spcPct val="50000"/>
                </a:spcBef>
              </a:pPr>
              <a:r>
                <a:rPr lang="es-MX" altLang="es-ES" b="1" dirty="0">
                  <a:latin typeface="Calibri" panose="020F0502020204030204" pitchFamily="34" charset="0"/>
                </a:rPr>
                <a:t>E</a:t>
              </a:r>
            </a:p>
            <a:p>
              <a:pPr algn="ctr" eaLnBrk="1" hangingPunct="1">
                <a:spcBef>
                  <a:spcPct val="50000"/>
                </a:spcBef>
              </a:pPr>
              <a:r>
                <a:rPr lang="es-MX" altLang="es-ES" b="1" dirty="0">
                  <a:latin typeface="Calibri" panose="020F0502020204030204" pitchFamily="34" charset="0"/>
                </a:rPr>
                <a:t>N</a:t>
              </a:r>
              <a:endParaRPr lang="es-ES" altLang="es-ES" b="1" dirty="0">
                <a:latin typeface="Calibri" panose="020F0502020204030204" pitchFamily="34" charset="0"/>
              </a:endParaRPr>
            </a:p>
          </p:txBody>
        </p:sp>
        <p:sp>
          <p:nvSpPr>
            <p:cNvPr id="72736" name="Text Box 31"/>
            <p:cNvSpPr txBox="1">
              <a:spLocks noChangeArrowheads="1"/>
            </p:cNvSpPr>
            <p:nvPr/>
          </p:nvSpPr>
          <p:spPr bwMode="auto">
            <a:xfrm>
              <a:off x="864" y="3792"/>
              <a:ext cx="3600" cy="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MX" altLang="es-ES" sz="2800" b="1" dirty="0">
                  <a:latin typeface="Calibri" panose="020F0502020204030204" pitchFamily="34" charset="0"/>
                </a:rPr>
                <a:t>ACTIVIDADES PRIMARIAS</a:t>
              </a:r>
              <a:endParaRPr lang="es-ES" altLang="es-ES" sz="2800" b="1" dirty="0">
                <a:latin typeface="Calibri" panose="020F0502020204030204" pitchFamily="34" charset="0"/>
              </a:endParaRPr>
            </a:p>
          </p:txBody>
        </p:sp>
        <p:sp>
          <p:nvSpPr>
            <p:cNvPr id="72737" name="Text Box 32"/>
            <p:cNvSpPr txBox="1">
              <a:spLocks noChangeArrowheads="1"/>
            </p:cNvSpPr>
            <p:nvPr/>
          </p:nvSpPr>
          <p:spPr bwMode="auto">
            <a:xfrm rot="16194684">
              <a:off x="-144" y="1420"/>
              <a:ext cx="1151"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MX" altLang="es-ES" sz="2800" b="1" dirty="0">
                  <a:latin typeface="Calibri" panose="020F0502020204030204" pitchFamily="34" charset="0"/>
                </a:rPr>
                <a:t>APOYO</a:t>
              </a:r>
              <a:endParaRPr lang="es-ES" altLang="es-ES" sz="2800" b="1" dirty="0">
                <a:latin typeface="Calibri" panose="020F0502020204030204" pitchFamily="34" charset="0"/>
              </a:endParaRPr>
            </a:p>
          </p:txBody>
        </p:sp>
        <p:sp>
          <p:nvSpPr>
            <p:cNvPr id="72738" name="Text Box 33"/>
            <p:cNvSpPr txBox="1">
              <a:spLocks noChangeArrowheads="1"/>
            </p:cNvSpPr>
            <p:nvPr/>
          </p:nvSpPr>
          <p:spPr bwMode="auto">
            <a:xfrm>
              <a:off x="0" y="0"/>
              <a:ext cx="5760" cy="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s-MX" altLang="es-ES" sz="2400" b="1" dirty="0">
                  <a:latin typeface="Calibri" panose="020F0502020204030204" pitchFamily="34" charset="0"/>
                </a:rPr>
                <a:t>LA CADENA DE VALOR </a:t>
              </a:r>
              <a:r>
                <a:rPr lang="es-ES" altLang="es-ES" sz="2400" b="1" dirty="0">
                  <a:latin typeface="Calibri" panose="020F0502020204030204" pitchFamily="34" charset="0"/>
                </a:rPr>
                <a:t>como instrumento para el análisis de las fuentes de la ventaja competitiva</a:t>
              </a:r>
              <a:r>
                <a:rPr lang="es-MX" altLang="es-ES" sz="2400" b="1" dirty="0">
                  <a:latin typeface="Calibri" panose="020F0502020204030204" pitchFamily="34" charset="0"/>
                </a:rPr>
                <a:t>                                       (M. PORTER)</a:t>
              </a:r>
              <a:endParaRPr lang="es-ES" altLang="es-ES" sz="2400" b="1" dirty="0">
                <a:latin typeface="Calibri" panose="020F0502020204030204" pitchFamily="34" charset="0"/>
              </a:endParaRPr>
            </a:p>
          </p:txBody>
        </p:sp>
      </p:grpSp>
      <p:sp>
        <p:nvSpPr>
          <p:cNvPr id="34" name="Text Box 2050"/>
          <p:cNvSpPr txBox="1">
            <a:spLocks noChangeArrowheads="1"/>
          </p:cNvSpPr>
          <p:nvPr/>
        </p:nvSpPr>
        <p:spPr bwMode="auto">
          <a:xfrm>
            <a:off x="0" y="188640"/>
            <a:ext cx="9144000" cy="517525"/>
          </a:xfrm>
          <a:prstGeom prst="rect">
            <a:avLst/>
          </a:prstGeom>
          <a:solidFill>
            <a:schemeClr val="accent3">
              <a:lumMod val="60000"/>
              <a:lumOff val="40000"/>
            </a:schemeClr>
          </a:solidFill>
          <a:ln w="12700">
            <a:noFill/>
            <a:miter lim="800000"/>
            <a:headEnd/>
            <a:tailEnd/>
          </a:ln>
          <a:effectLst/>
        </p:spPr>
        <p:txBody>
          <a:bodyPr wrap="none"/>
          <a:lstStyle/>
          <a:p>
            <a:pPr algn="ctr" fontAlgn="auto">
              <a:spcBef>
                <a:spcPts val="0"/>
              </a:spcBef>
              <a:spcAft>
                <a:spcPts val="0"/>
              </a:spcAft>
              <a:defRPr/>
            </a:pPr>
            <a:r>
              <a:rPr lang="es-ES_tradnl" sz="3200" b="1" dirty="0">
                <a:solidFill>
                  <a:schemeClr val="accent3">
                    <a:lumMod val="50000"/>
                  </a:schemeClr>
                </a:solidFill>
                <a:latin typeface="+mn-lt"/>
              </a:rPr>
              <a:t>ANALISIS INTERNO</a:t>
            </a:r>
          </a:p>
        </p:txBody>
      </p:sp>
      <p:sp>
        <p:nvSpPr>
          <p:cNvPr id="2" name="Rectángulo 1"/>
          <p:cNvSpPr/>
          <p:nvPr/>
        </p:nvSpPr>
        <p:spPr>
          <a:xfrm rot="18095485">
            <a:off x="7068090" y="5279103"/>
            <a:ext cx="2445357" cy="738664"/>
          </a:xfrm>
          <a:prstGeom prst="rect">
            <a:avLst/>
          </a:prstGeom>
        </p:spPr>
        <p:txBody>
          <a:bodyPr wrap="square">
            <a:spAutoFit/>
          </a:bodyPr>
          <a:lstStyle/>
          <a:p>
            <a:pPr algn="ctr">
              <a:spcAft>
                <a:spcPts val="0"/>
              </a:spcAft>
            </a:pPr>
            <a:r>
              <a:rPr lang="es-ES" sz="1400" b="1" dirty="0">
                <a:latin typeface="Arial" panose="020B0604020202020204" pitchFamily="34" charset="0"/>
                <a:ea typeface="Times New Roman" panose="02020603050405020304" pitchFamily="18" charset="0"/>
              </a:rPr>
              <a:t>diferencia entre el precio y el costo de las actividades. </a:t>
            </a:r>
            <a:endParaRPr lang="es-ES" sz="1400"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7828339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ChangeArrowheads="1"/>
          </p:cNvSpPr>
          <p:nvPr/>
        </p:nvSpPr>
        <p:spPr bwMode="auto">
          <a:xfrm>
            <a:off x="0" y="764704"/>
            <a:ext cx="3429000" cy="954087"/>
          </a:xfrm>
          <a:prstGeom prst="rect">
            <a:avLst/>
          </a:prstGeom>
          <a:noFill/>
          <a:ln w="9525">
            <a:noFill/>
            <a:miter lim="800000"/>
            <a:headEnd/>
            <a:tailEnd/>
          </a:ln>
        </p:spPr>
        <p:txBody>
          <a:bodyPr wrap="square">
            <a:spAutoFit/>
          </a:bodyPr>
          <a:lstStyle/>
          <a:p>
            <a:pPr algn="ctr">
              <a:spcBef>
                <a:spcPct val="50000"/>
              </a:spcBef>
              <a:defRPr/>
            </a:pPr>
            <a:r>
              <a:rPr lang="es-MX" sz="2800" b="1" dirty="0">
                <a:latin typeface="+mn-lt"/>
              </a:rPr>
              <a:t>Finalidad del análisis de la cadena de valor.</a:t>
            </a:r>
            <a:endParaRPr lang="es-ES" sz="2800" b="1" dirty="0">
              <a:latin typeface="+mn-lt"/>
            </a:endParaRPr>
          </a:p>
        </p:txBody>
      </p:sp>
      <p:sp>
        <p:nvSpPr>
          <p:cNvPr id="73731" name="Text Box 3"/>
          <p:cNvSpPr txBox="1">
            <a:spLocks noChangeArrowheads="1"/>
          </p:cNvSpPr>
          <p:nvPr/>
        </p:nvSpPr>
        <p:spPr bwMode="auto">
          <a:xfrm>
            <a:off x="52754" y="2216993"/>
            <a:ext cx="905575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buFontTx/>
              <a:buAutoNum type="arabicPeriod"/>
            </a:pPr>
            <a:r>
              <a:rPr lang="es-ES" altLang="es-ES" sz="3200" b="1" dirty="0">
                <a:latin typeface="Calibri" panose="020F0502020204030204" pitchFamily="34" charset="0"/>
              </a:rPr>
              <a:t>Eliminar en lo posible gastos que no aportan valor al cliente, ni afectan los objetivos que debe cumplir cada eslabón. Reducir costos.</a:t>
            </a:r>
          </a:p>
          <a:p>
            <a:pPr algn="just" eaLnBrk="1" hangingPunct="1">
              <a:buFontTx/>
              <a:buAutoNum type="arabicPeriod"/>
            </a:pPr>
            <a:r>
              <a:rPr lang="es-ES" altLang="es-ES" sz="3200" b="1" dirty="0">
                <a:latin typeface="Calibri" panose="020F0502020204030204" pitchFamily="34" charset="0"/>
              </a:rPr>
              <a:t>Potenciar las actividades que añaden valor al cliente.</a:t>
            </a:r>
          </a:p>
          <a:p>
            <a:pPr algn="just" eaLnBrk="1" hangingPunct="1">
              <a:buFontTx/>
              <a:buAutoNum type="arabicPeriod"/>
            </a:pPr>
            <a:r>
              <a:rPr lang="es-ES" altLang="es-ES" sz="3200" b="1" dirty="0">
                <a:latin typeface="Calibri" panose="020F0502020204030204" pitchFamily="34" charset="0"/>
              </a:rPr>
              <a:t>Coordinación (interna/externa) de los procesos y actividades.</a:t>
            </a:r>
          </a:p>
          <a:p>
            <a:pPr algn="just" eaLnBrk="1" hangingPunct="1">
              <a:buFontTx/>
              <a:buAutoNum type="arabicPeriod"/>
            </a:pPr>
            <a:r>
              <a:rPr lang="es-ES" altLang="es-ES" sz="3200" b="1" dirty="0">
                <a:latin typeface="Calibri" panose="020F0502020204030204" pitchFamily="34" charset="0"/>
              </a:rPr>
              <a:t>Buscar fuentes de diferenciación que puedan aportar ventajas competitivas.</a:t>
            </a:r>
            <a:endParaRPr lang="en-US" altLang="es-ES" sz="3200" b="1" dirty="0">
              <a:latin typeface="Calibri" panose="020F0502020204030204" pitchFamily="34" charset="0"/>
            </a:endParaRPr>
          </a:p>
        </p:txBody>
      </p:sp>
      <p:sp>
        <p:nvSpPr>
          <p:cNvPr id="73732" name="Text Box 6"/>
          <p:cNvSpPr txBox="1">
            <a:spLocks noChangeArrowheads="1"/>
          </p:cNvSpPr>
          <p:nvPr/>
        </p:nvSpPr>
        <p:spPr bwMode="auto">
          <a:xfrm>
            <a:off x="3571875" y="692696"/>
            <a:ext cx="5464621"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Arial" panose="020B0604020202020204" pitchFamily="34" charset="0"/>
              <a:buChar char="•"/>
            </a:pPr>
            <a:r>
              <a:rPr lang="es-ES" altLang="es-ES" sz="2800" dirty="0">
                <a:latin typeface="Calibri" panose="020F0502020204030204" pitchFamily="34" charset="0"/>
              </a:rPr>
              <a:t>Optimizar</a:t>
            </a:r>
          </a:p>
          <a:p>
            <a:pPr eaLnBrk="1" hangingPunct="1">
              <a:buFont typeface="Arial" panose="020B0604020202020204" pitchFamily="34" charset="0"/>
              <a:buChar char="•"/>
            </a:pPr>
            <a:r>
              <a:rPr lang="es-ES" altLang="es-ES" sz="2800" dirty="0">
                <a:latin typeface="Calibri" panose="020F0502020204030204" pitchFamily="34" charset="0"/>
              </a:rPr>
              <a:t>Coordinación  </a:t>
            </a:r>
            <a:r>
              <a:rPr lang="es-ES" altLang="es-ES" sz="2800" dirty="0" err="1">
                <a:latin typeface="Calibri" panose="020F0502020204030204" pitchFamily="34" charset="0"/>
              </a:rPr>
              <a:t>intra</a:t>
            </a:r>
            <a:r>
              <a:rPr lang="es-ES" altLang="es-ES" sz="2800" dirty="0">
                <a:latin typeface="Calibri" panose="020F0502020204030204" pitchFamily="34" charset="0"/>
              </a:rPr>
              <a:t> e </a:t>
            </a:r>
            <a:r>
              <a:rPr lang="es-ES" altLang="es-ES" sz="2800" dirty="0" err="1">
                <a:latin typeface="Calibri" panose="020F0502020204030204" pitchFamily="34" charset="0"/>
              </a:rPr>
              <a:t>interfuncional</a:t>
            </a:r>
            <a:endParaRPr lang="es-ES" altLang="es-ES" sz="2800" dirty="0">
              <a:latin typeface="Calibri" panose="020F0502020204030204" pitchFamily="34" charset="0"/>
            </a:endParaRPr>
          </a:p>
          <a:p>
            <a:pPr eaLnBrk="1" hangingPunct="1">
              <a:buFont typeface="Arial" panose="020B0604020202020204" pitchFamily="34" charset="0"/>
              <a:buChar char="•"/>
            </a:pPr>
            <a:r>
              <a:rPr lang="es-ES" altLang="es-ES" sz="2800" dirty="0">
                <a:latin typeface="Calibri" panose="020F0502020204030204" pitchFamily="34" charset="0"/>
              </a:rPr>
              <a:t>Coordinación externa.</a:t>
            </a:r>
            <a:endParaRPr lang="en-US" altLang="es-ES" sz="2400" dirty="0">
              <a:latin typeface="Calibri" panose="020F0502020204030204" pitchFamily="34" charset="0"/>
            </a:endParaRPr>
          </a:p>
        </p:txBody>
      </p:sp>
      <p:sp>
        <p:nvSpPr>
          <p:cNvPr id="12" name="Text Box 2050"/>
          <p:cNvSpPr txBox="1">
            <a:spLocks noChangeArrowheads="1"/>
          </p:cNvSpPr>
          <p:nvPr/>
        </p:nvSpPr>
        <p:spPr bwMode="auto">
          <a:xfrm>
            <a:off x="0" y="44624"/>
            <a:ext cx="9144000" cy="517525"/>
          </a:xfrm>
          <a:prstGeom prst="rect">
            <a:avLst/>
          </a:prstGeom>
          <a:solidFill>
            <a:schemeClr val="accent3">
              <a:lumMod val="60000"/>
              <a:lumOff val="40000"/>
            </a:schemeClr>
          </a:solidFill>
          <a:ln w="12700">
            <a:noFill/>
            <a:miter lim="800000"/>
            <a:headEnd/>
            <a:tailEnd/>
          </a:ln>
          <a:effectLst/>
        </p:spPr>
        <p:txBody>
          <a:bodyPr wrap="none"/>
          <a:lstStyle/>
          <a:p>
            <a:pPr algn="ctr" fontAlgn="auto">
              <a:spcBef>
                <a:spcPts val="0"/>
              </a:spcBef>
              <a:spcAft>
                <a:spcPts val="0"/>
              </a:spcAft>
              <a:defRPr/>
            </a:pPr>
            <a:r>
              <a:rPr lang="es-ES_tradnl" sz="3200" b="1" dirty="0">
                <a:solidFill>
                  <a:schemeClr val="accent3">
                    <a:lumMod val="50000"/>
                  </a:schemeClr>
                </a:solidFill>
                <a:latin typeface="+mn-lt"/>
              </a:rPr>
              <a:t>ANALISIS INTERNO</a:t>
            </a:r>
          </a:p>
        </p:txBody>
      </p:sp>
      <p:sp>
        <p:nvSpPr>
          <p:cNvPr id="15" name="14 Flecha derecha"/>
          <p:cNvSpPr/>
          <p:nvPr/>
        </p:nvSpPr>
        <p:spPr>
          <a:xfrm>
            <a:off x="3214688" y="1072605"/>
            <a:ext cx="357187" cy="484187"/>
          </a:xfrm>
          <a:prstGeom prst="right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cxnSp>
        <p:nvCxnSpPr>
          <p:cNvPr id="17" name="16 Conector recto"/>
          <p:cNvCxnSpPr/>
          <p:nvPr/>
        </p:nvCxnSpPr>
        <p:spPr>
          <a:xfrm>
            <a:off x="106238" y="2060848"/>
            <a:ext cx="8858250" cy="1588"/>
          </a:xfrm>
          <a:prstGeom prst="line">
            <a:avLst/>
          </a:prstGeom>
          <a:ln w="2540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93543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4754" name="Group 2"/>
          <p:cNvGrpSpPr>
            <a:grpSpLocks/>
          </p:cNvGrpSpPr>
          <p:nvPr/>
        </p:nvGrpSpPr>
        <p:grpSpPr bwMode="auto">
          <a:xfrm>
            <a:off x="285750" y="3286125"/>
            <a:ext cx="2057400" cy="1524000"/>
            <a:chOff x="192" y="1584"/>
            <a:chExt cx="1296" cy="960"/>
          </a:xfrm>
        </p:grpSpPr>
        <p:grpSp>
          <p:nvGrpSpPr>
            <p:cNvPr id="74796" name="Group 3"/>
            <p:cNvGrpSpPr>
              <a:grpSpLocks/>
            </p:cNvGrpSpPr>
            <p:nvPr/>
          </p:nvGrpSpPr>
          <p:grpSpPr bwMode="auto">
            <a:xfrm>
              <a:off x="192" y="1584"/>
              <a:ext cx="1296" cy="960"/>
              <a:chOff x="240" y="893"/>
              <a:chExt cx="1392" cy="1200"/>
            </a:xfrm>
          </p:grpSpPr>
          <p:sp>
            <p:nvSpPr>
              <p:cNvPr id="71725" name="Line 4"/>
              <p:cNvSpPr>
                <a:spLocks noChangeShapeType="1"/>
              </p:cNvSpPr>
              <p:nvPr/>
            </p:nvSpPr>
            <p:spPr bwMode="auto">
              <a:xfrm>
                <a:off x="663" y="1646"/>
                <a:ext cx="0" cy="0"/>
              </a:xfrm>
              <a:prstGeom prst="line">
                <a:avLst/>
              </a:prstGeom>
              <a:noFill/>
              <a:ln w="9525">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726" name="Line 5"/>
              <p:cNvSpPr>
                <a:spLocks noChangeShapeType="1"/>
              </p:cNvSpPr>
              <p:nvPr/>
            </p:nvSpPr>
            <p:spPr bwMode="auto">
              <a:xfrm>
                <a:off x="240" y="2093"/>
                <a:ext cx="1174" cy="0"/>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727" name="Line 6"/>
              <p:cNvSpPr>
                <a:spLocks noChangeShapeType="1"/>
              </p:cNvSpPr>
              <p:nvPr/>
            </p:nvSpPr>
            <p:spPr bwMode="auto">
              <a:xfrm>
                <a:off x="240" y="893"/>
                <a:ext cx="1174" cy="0"/>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728" name="Line 7"/>
              <p:cNvSpPr>
                <a:spLocks noChangeShapeType="1"/>
              </p:cNvSpPr>
              <p:nvPr/>
            </p:nvSpPr>
            <p:spPr bwMode="auto">
              <a:xfrm flipV="1">
                <a:off x="240" y="893"/>
                <a:ext cx="0" cy="1200"/>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729" name="Line 8"/>
              <p:cNvSpPr>
                <a:spLocks noChangeShapeType="1"/>
              </p:cNvSpPr>
              <p:nvPr/>
            </p:nvSpPr>
            <p:spPr bwMode="auto">
              <a:xfrm flipH="1">
                <a:off x="1400" y="1482"/>
                <a:ext cx="232" cy="611"/>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730" name="Line 9"/>
              <p:cNvSpPr>
                <a:spLocks noChangeShapeType="1"/>
              </p:cNvSpPr>
              <p:nvPr/>
            </p:nvSpPr>
            <p:spPr bwMode="auto">
              <a:xfrm flipH="1" flipV="1">
                <a:off x="1414" y="893"/>
                <a:ext cx="218" cy="589"/>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grpSp>
        <p:sp>
          <p:nvSpPr>
            <p:cNvPr id="71724" name="Text Box 10"/>
            <p:cNvSpPr txBox="1">
              <a:spLocks noChangeArrowheads="1"/>
            </p:cNvSpPr>
            <p:nvPr/>
          </p:nvSpPr>
          <p:spPr bwMode="auto">
            <a:xfrm>
              <a:off x="288" y="1920"/>
              <a:ext cx="1008" cy="291"/>
            </a:xfrm>
            <a:prstGeom prst="rect">
              <a:avLst/>
            </a:prstGeom>
            <a:noFill/>
            <a:ln w="9525">
              <a:solidFill>
                <a:schemeClr val="accent3">
                  <a:lumMod val="50000"/>
                </a:schemeClr>
              </a:solidFill>
              <a:miter lim="800000"/>
              <a:headEnd/>
              <a:tailEnd/>
            </a:ln>
          </p:spPr>
          <p:txBody>
            <a:bodyPr>
              <a:spAutoFit/>
            </a:bodyPr>
            <a:lstStyle/>
            <a:p>
              <a:pPr>
                <a:spcBef>
                  <a:spcPct val="50000"/>
                </a:spcBef>
                <a:defRPr/>
              </a:pPr>
              <a:r>
                <a:rPr lang="es-ES" sz="2400" b="1" dirty="0">
                  <a:solidFill>
                    <a:schemeClr val="tx2"/>
                  </a:solidFill>
                  <a:latin typeface="Calibri" pitchFamily="34" charset="0"/>
                </a:rPr>
                <a:t>Proveedor</a:t>
              </a:r>
              <a:endParaRPr lang="en-US" sz="2400" b="1" dirty="0">
                <a:solidFill>
                  <a:schemeClr val="tx2"/>
                </a:solidFill>
                <a:latin typeface="Calibri" pitchFamily="34" charset="0"/>
              </a:endParaRPr>
            </a:p>
          </p:txBody>
        </p:sp>
      </p:grpSp>
      <p:grpSp>
        <p:nvGrpSpPr>
          <p:cNvPr id="74755" name="Group 11"/>
          <p:cNvGrpSpPr>
            <a:grpSpLocks/>
          </p:cNvGrpSpPr>
          <p:nvPr/>
        </p:nvGrpSpPr>
        <p:grpSpPr bwMode="auto">
          <a:xfrm>
            <a:off x="4643438" y="3357563"/>
            <a:ext cx="2057400" cy="1524000"/>
            <a:chOff x="192" y="1584"/>
            <a:chExt cx="1296" cy="960"/>
          </a:xfrm>
        </p:grpSpPr>
        <p:grpSp>
          <p:nvGrpSpPr>
            <p:cNvPr id="74788" name="Group 12"/>
            <p:cNvGrpSpPr>
              <a:grpSpLocks/>
            </p:cNvGrpSpPr>
            <p:nvPr/>
          </p:nvGrpSpPr>
          <p:grpSpPr bwMode="auto">
            <a:xfrm>
              <a:off x="192" y="1584"/>
              <a:ext cx="1296" cy="960"/>
              <a:chOff x="240" y="893"/>
              <a:chExt cx="1392" cy="1200"/>
            </a:xfrm>
          </p:grpSpPr>
          <p:sp>
            <p:nvSpPr>
              <p:cNvPr id="71717" name="Line 13"/>
              <p:cNvSpPr>
                <a:spLocks noChangeShapeType="1"/>
              </p:cNvSpPr>
              <p:nvPr/>
            </p:nvSpPr>
            <p:spPr bwMode="auto">
              <a:xfrm>
                <a:off x="663" y="1645"/>
                <a:ext cx="0" cy="0"/>
              </a:xfrm>
              <a:prstGeom prst="line">
                <a:avLst/>
              </a:prstGeom>
              <a:noFill/>
              <a:ln w="9525">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718" name="Line 14"/>
              <p:cNvSpPr>
                <a:spLocks noChangeShapeType="1"/>
              </p:cNvSpPr>
              <p:nvPr/>
            </p:nvSpPr>
            <p:spPr bwMode="auto">
              <a:xfrm>
                <a:off x="240" y="2093"/>
                <a:ext cx="1174" cy="0"/>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719" name="Line 15"/>
              <p:cNvSpPr>
                <a:spLocks noChangeShapeType="1"/>
              </p:cNvSpPr>
              <p:nvPr/>
            </p:nvSpPr>
            <p:spPr bwMode="auto">
              <a:xfrm>
                <a:off x="240" y="893"/>
                <a:ext cx="1174" cy="0"/>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720" name="Line 16"/>
              <p:cNvSpPr>
                <a:spLocks noChangeShapeType="1"/>
              </p:cNvSpPr>
              <p:nvPr/>
            </p:nvSpPr>
            <p:spPr bwMode="auto">
              <a:xfrm flipV="1">
                <a:off x="240" y="893"/>
                <a:ext cx="0" cy="1200"/>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721" name="Line 17"/>
              <p:cNvSpPr>
                <a:spLocks noChangeShapeType="1"/>
              </p:cNvSpPr>
              <p:nvPr/>
            </p:nvSpPr>
            <p:spPr bwMode="auto">
              <a:xfrm flipH="1">
                <a:off x="1400" y="1482"/>
                <a:ext cx="232" cy="611"/>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722" name="Line 18"/>
              <p:cNvSpPr>
                <a:spLocks noChangeShapeType="1"/>
              </p:cNvSpPr>
              <p:nvPr/>
            </p:nvSpPr>
            <p:spPr bwMode="auto">
              <a:xfrm flipH="1" flipV="1">
                <a:off x="1414" y="893"/>
                <a:ext cx="218" cy="589"/>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grpSp>
        <p:sp>
          <p:nvSpPr>
            <p:cNvPr id="71716" name="Text Box 19"/>
            <p:cNvSpPr txBox="1">
              <a:spLocks noChangeArrowheads="1"/>
            </p:cNvSpPr>
            <p:nvPr/>
          </p:nvSpPr>
          <p:spPr bwMode="auto">
            <a:xfrm>
              <a:off x="237" y="1809"/>
              <a:ext cx="1119" cy="523"/>
            </a:xfrm>
            <a:prstGeom prst="rect">
              <a:avLst/>
            </a:prstGeom>
            <a:noFill/>
            <a:ln w="9525">
              <a:solidFill>
                <a:schemeClr val="accent3">
                  <a:lumMod val="50000"/>
                </a:schemeClr>
              </a:solidFill>
              <a:miter lim="800000"/>
              <a:headEnd/>
              <a:tailEnd/>
            </a:ln>
          </p:spPr>
          <p:txBody>
            <a:bodyPr>
              <a:spAutoFit/>
            </a:bodyPr>
            <a:lstStyle/>
            <a:p>
              <a:pPr algn="ctr">
                <a:spcBef>
                  <a:spcPct val="50000"/>
                </a:spcBef>
                <a:defRPr/>
              </a:pPr>
              <a:r>
                <a:rPr lang="es-ES" sz="2400" b="1" dirty="0">
                  <a:solidFill>
                    <a:schemeClr val="tx2"/>
                  </a:solidFill>
                  <a:latin typeface="Calibri" pitchFamily="34" charset="0"/>
                </a:rPr>
                <a:t>Canal de distribución</a:t>
              </a:r>
              <a:endParaRPr lang="en-US" sz="2400" b="1" dirty="0">
                <a:solidFill>
                  <a:schemeClr val="tx2"/>
                </a:solidFill>
                <a:latin typeface="Calibri" pitchFamily="34" charset="0"/>
              </a:endParaRPr>
            </a:p>
          </p:txBody>
        </p:sp>
      </p:grpSp>
      <p:sp>
        <p:nvSpPr>
          <p:cNvPr id="74756" name="Line 20"/>
          <p:cNvSpPr>
            <a:spLocks noChangeShapeType="1"/>
          </p:cNvSpPr>
          <p:nvPr/>
        </p:nvSpPr>
        <p:spPr bwMode="auto">
          <a:xfrm>
            <a:off x="5273675" y="5497513"/>
            <a:ext cx="0" cy="0"/>
          </a:xfrm>
          <a:prstGeom prst="line">
            <a:avLst/>
          </a:prstGeom>
          <a:noFill/>
          <a:ln w="9525">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es-ES"/>
          </a:p>
        </p:txBody>
      </p:sp>
      <p:grpSp>
        <p:nvGrpSpPr>
          <p:cNvPr id="74757" name="Group 21"/>
          <p:cNvGrpSpPr>
            <a:grpSpLocks/>
          </p:cNvGrpSpPr>
          <p:nvPr/>
        </p:nvGrpSpPr>
        <p:grpSpPr bwMode="auto">
          <a:xfrm>
            <a:off x="6929438" y="3286125"/>
            <a:ext cx="2057400" cy="1600200"/>
            <a:chOff x="2064" y="2928"/>
            <a:chExt cx="1296" cy="1155"/>
          </a:xfrm>
        </p:grpSpPr>
        <p:sp>
          <p:nvSpPr>
            <p:cNvPr id="71708" name="Line 22"/>
            <p:cNvSpPr>
              <a:spLocks noChangeShapeType="1"/>
            </p:cNvSpPr>
            <p:nvPr/>
          </p:nvSpPr>
          <p:spPr bwMode="auto">
            <a:xfrm flipH="1">
              <a:off x="3120" y="3504"/>
              <a:ext cx="216" cy="579"/>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grpSp>
          <p:nvGrpSpPr>
            <p:cNvPr id="74782" name="Group 23"/>
            <p:cNvGrpSpPr>
              <a:grpSpLocks/>
            </p:cNvGrpSpPr>
            <p:nvPr/>
          </p:nvGrpSpPr>
          <p:grpSpPr bwMode="auto">
            <a:xfrm>
              <a:off x="2064" y="2928"/>
              <a:ext cx="1296" cy="1138"/>
              <a:chOff x="2928" y="2750"/>
              <a:chExt cx="1296" cy="1138"/>
            </a:xfrm>
          </p:grpSpPr>
          <p:sp>
            <p:nvSpPr>
              <p:cNvPr id="71710" name="Line 24"/>
              <p:cNvSpPr>
                <a:spLocks noChangeShapeType="1"/>
              </p:cNvSpPr>
              <p:nvPr/>
            </p:nvSpPr>
            <p:spPr bwMode="auto">
              <a:xfrm>
                <a:off x="2928" y="3888"/>
                <a:ext cx="1093" cy="0"/>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711" name="Line 25"/>
              <p:cNvSpPr>
                <a:spLocks noChangeShapeType="1"/>
              </p:cNvSpPr>
              <p:nvPr/>
            </p:nvSpPr>
            <p:spPr bwMode="auto">
              <a:xfrm>
                <a:off x="2928" y="2750"/>
                <a:ext cx="1093" cy="0"/>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712" name="Line 26"/>
              <p:cNvSpPr>
                <a:spLocks noChangeShapeType="1"/>
              </p:cNvSpPr>
              <p:nvPr/>
            </p:nvSpPr>
            <p:spPr bwMode="auto">
              <a:xfrm flipV="1">
                <a:off x="2928" y="2750"/>
                <a:ext cx="0" cy="1138"/>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713" name="Line 27"/>
              <p:cNvSpPr>
                <a:spLocks noChangeShapeType="1"/>
              </p:cNvSpPr>
              <p:nvPr/>
            </p:nvSpPr>
            <p:spPr bwMode="auto">
              <a:xfrm flipH="1" flipV="1">
                <a:off x="4021" y="2750"/>
                <a:ext cx="203" cy="559"/>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714" name="Text Box 28"/>
              <p:cNvSpPr txBox="1">
                <a:spLocks noChangeArrowheads="1"/>
              </p:cNvSpPr>
              <p:nvPr/>
            </p:nvSpPr>
            <p:spPr bwMode="auto">
              <a:xfrm>
                <a:off x="2976" y="3168"/>
                <a:ext cx="1104" cy="330"/>
              </a:xfrm>
              <a:prstGeom prst="rect">
                <a:avLst/>
              </a:prstGeom>
              <a:noFill/>
              <a:ln w="9525">
                <a:solidFill>
                  <a:schemeClr val="accent3">
                    <a:lumMod val="50000"/>
                  </a:schemeClr>
                </a:solidFill>
                <a:miter lim="800000"/>
                <a:headEnd/>
                <a:tailEnd/>
              </a:ln>
            </p:spPr>
            <p:txBody>
              <a:bodyPr>
                <a:spAutoFit/>
              </a:bodyPr>
              <a:lstStyle/>
              <a:p>
                <a:pPr algn="ctr">
                  <a:spcBef>
                    <a:spcPct val="50000"/>
                  </a:spcBef>
                  <a:defRPr/>
                </a:pPr>
                <a:r>
                  <a:rPr lang="es-ES" sz="2400" b="1" dirty="0">
                    <a:solidFill>
                      <a:schemeClr val="tx2"/>
                    </a:solidFill>
                    <a:latin typeface="Calibri" pitchFamily="34" charset="0"/>
                  </a:rPr>
                  <a:t>Comprador</a:t>
                </a:r>
                <a:endParaRPr lang="en-US" sz="2400" b="1" dirty="0">
                  <a:solidFill>
                    <a:schemeClr val="tx2"/>
                  </a:solidFill>
                  <a:latin typeface="Calibri" pitchFamily="34" charset="0"/>
                </a:endParaRPr>
              </a:p>
            </p:txBody>
          </p:sp>
        </p:grpSp>
      </p:grpSp>
      <p:grpSp>
        <p:nvGrpSpPr>
          <p:cNvPr id="74758" name="Group 29"/>
          <p:cNvGrpSpPr>
            <a:grpSpLocks/>
          </p:cNvGrpSpPr>
          <p:nvPr/>
        </p:nvGrpSpPr>
        <p:grpSpPr bwMode="auto">
          <a:xfrm>
            <a:off x="2484438" y="3286125"/>
            <a:ext cx="2001838" cy="2028825"/>
            <a:chOff x="1571" y="1584"/>
            <a:chExt cx="1261" cy="1278"/>
          </a:xfrm>
        </p:grpSpPr>
        <p:grpSp>
          <p:nvGrpSpPr>
            <p:cNvPr id="74762" name="Group 30"/>
            <p:cNvGrpSpPr>
              <a:grpSpLocks/>
            </p:cNvGrpSpPr>
            <p:nvPr/>
          </p:nvGrpSpPr>
          <p:grpSpPr bwMode="auto">
            <a:xfrm>
              <a:off x="1584" y="1584"/>
              <a:ext cx="1248" cy="960"/>
              <a:chOff x="1584" y="1584"/>
              <a:chExt cx="1248" cy="960"/>
            </a:xfrm>
          </p:grpSpPr>
          <p:sp>
            <p:nvSpPr>
              <p:cNvPr id="71691" name="Line 31"/>
              <p:cNvSpPr>
                <a:spLocks noChangeShapeType="1"/>
              </p:cNvSpPr>
              <p:nvPr/>
            </p:nvSpPr>
            <p:spPr bwMode="auto">
              <a:xfrm>
                <a:off x="1963" y="2186"/>
                <a:ext cx="0" cy="0"/>
              </a:xfrm>
              <a:prstGeom prst="line">
                <a:avLst/>
              </a:prstGeom>
              <a:noFill/>
              <a:ln w="9525">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692" name="Line 32"/>
              <p:cNvSpPr>
                <a:spLocks noChangeShapeType="1"/>
              </p:cNvSpPr>
              <p:nvPr/>
            </p:nvSpPr>
            <p:spPr bwMode="auto">
              <a:xfrm>
                <a:off x="1584" y="2544"/>
                <a:ext cx="1052" cy="0"/>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693" name="Line 33"/>
              <p:cNvSpPr>
                <a:spLocks noChangeShapeType="1"/>
              </p:cNvSpPr>
              <p:nvPr/>
            </p:nvSpPr>
            <p:spPr bwMode="auto">
              <a:xfrm>
                <a:off x="1584" y="2056"/>
                <a:ext cx="1175" cy="0"/>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694" name="Line 34"/>
              <p:cNvSpPr>
                <a:spLocks noChangeShapeType="1"/>
              </p:cNvSpPr>
              <p:nvPr/>
            </p:nvSpPr>
            <p:spPr bwMode="auto">
              <a:xfrm>
                <a:off x="1584" y="1942"/>
                <a:ext cx="1125" cy="0"/>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695" name="Line 35"/>
              <p:cNvSpPr>
                <a:spLocks noChangeShapeType="1"/>
              </p:cNvSpPr>
              <p:nvPr/>
            </p:nvSpPr>
            <p:spPr bwMode="auto">
              <a:xfrm>
                <a:off x="1584" y="1828"/>
                <a:ext cx="1064" cy="0"/>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696" name="Line 36"/>
              <p:cNvSpPr>
                <a:spLocks noChangeShapeType="1"/>
              </p:cNvSpPr>
              <p:nvPr/>
            </p:nvSpPr>
            <p:spPr bwMode="auto">
              <a:xfrm>
                <a:off x="1584" y="1714"/>
                <a:ext cx="1028" cy="0"/>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697" name="Line 37"/>
              <p:cNvSpPr>
                <a:spLocks noChangeShapeType="1"/>
              </p:cNvSpPr>
              <p:nvPr/>
            </p:nvSpPr>
            <p:spPr bwMode="auto">
              <a:xfrm>
                <a:off x="1584" y="1584"/>
                <a:ext cx="1052" cy="0"/>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698" name="Line 38"/>
              <p:cNvSpPr>
                <a:spLocks noChangeShapeType="1"/>
              </p:cNvSpPr>
              <p:nvPr/>
            </p:nvSpPr>
            <p:spPr bwMode="auto">
              <a:xfrm flipV="1">
                <a:off x="1584" y="1584"/>
                <a:ext cx="0" cy="960"/>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699" name="Line 39"/>
              <p:cNvSpPr>
                <a:spLocks noChangeShapeType="1"/>
              </p:cNvSpPr>
              <p:nvPr/>
            </p:nvSpPr>
            <p:spPr bwMode="auto">
              <a:xfrm flipH="1">
                <a:off x="2624" y="2056"/>
                <a:ext cx="208" cy="488"/>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700" name="Line 40"/>
              <p:cNvSpPr>
                <a:spLocks noChangeShapeType="1"/>
              </p:cNvSpPr>
              <p:nvPr/>
            </p:nvSpPr>
            <p:spPr bwMode="auto">
              <a:xfrm flipH="1" flipV="1">
                <a:off x="2636" y="1584"/>
                <a:ext cx="196" cy="472"/>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701" name="Line 41"/>
              <p:cNvSpPr>
                <a:spLocks noChangeShapeType="1"/>
              </p:cNvSpPr>
              <p:nvPr/>
            </p:nvSpPr>
            <p:spPr bwMode="auto">
              <a:xfrm>
                <a:off x="1792" y="2056"/>
                <a:ext cx="0" cy="488"/>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702" name="Line 42"/>
              <p:cNvSpPr>
                <a:spLocks noChangeShapeType="1"/>
              </p:cNvSpPr>
              <p:nvPr/>
            </p:nvSpPr>
            <p:spPr bwMode="auto">
              <a:xfrm>
                <a:off x="2000" y="2056"/>
                <a:ext cx="0" cy="488"/>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703" name="Line 43"/>
              <p:cNvSpPr>
                <a:spLocks noChangeShapeType="1"/>
              </p:cNvSpPr>
              <p:nvPr/>
            </p:nvSpPr>
            <p:spPr bwMode="auto">
              <a:xfrm>
                <a:off x="2220" y="2056"/>
                <a:ext cx="0" cy="488"/>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704" name="Line 44"/>
              <p:cNvSpPr>
                <a:spLocks noChangeShapeType="1"/>
              </p:cNvSpPr>
              <p:nvPr/>
            </p:nvSpPr>
            <p:spPr bwMode="auto">
              <a:xfrm>
                <a:off x="2416" y="2056"/>
                <a:ext cx="0" cy="488"/>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705" name="Line 45"/>
              <p:cNvSpPr>
                <a:spLocks noChangeShapeType="1"/>
              </p:cNvSpPr>
              <p:nvPr/>
            </p:nvSpPr>
            <p:spPr bwMode="auto">
              <a:xfrm>
                <a:off x="2624" y="2056"/>
                <a:ext cx="0" cy="488"/>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706" name="Line 46"/>
              <p:cNvSpPr>
                <a:spLocks noChangeShapeType="1"/>
              </p:cNvSpPr>
              <p:nvPr/>
            </p:nvSpPr>
            <p:spPr bwMode="auto">
              <a:xfrm flipV="1">
                <a:off x="2624" y="2056"/>
                <a:ext cx="135" cy="293"/>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sp>
            <p:nvSpPr>
              <p:cNvPr id="71707" name="Line 47"/>
              <p:cNvSpPr>
                <a:spLocks noChangeShapeType="1"/>
              </p:cNvSpPr>
              <p:nvPr/>
            </p:nvSpPr>
            <p:spPr bwMode="auto">
              <a:xfrm flipH="1" flipV="1">
                <a:off x="2551" y="1584"/>
                <a:ext cx="208" cy="472"/>
              </a:xfrm>
              <a:prstGeom prst="line">
                <a:avLst/>
              </a:prstGeom>
              <a:noFill/>
              <a:ln w="57150">
                <a:solidFill>
                  <a:schemeClr val="accent3">
                    <a:lumMod val="50000"/>
                  </a:schemeClr>
                </a:solidFill>
                <a:round/>
                <a:headEnd/>
                <a:tailEnd/>
              </a:ln>
            </p:spPr>
            <p:txBody>
              <a:bodyPr wrap="none" anchor="ctr"/>
              <a:lstStyle/>
              <a:p>
                <a:pPr>
                  <a:defRPr/>
                </a:pPr>
                <a:endParaRPr lang="es-ES">
                  <a:solidFill>
                    <a:schemeClr val="tx2"/>
                  </a:solidFill>
                  <a:latin typeface="Arial" charset="0"/>
                </a:endParaRPr>
              </a:p>
            </p:txBody>
          </p:sp>
        </p:grpSp>
        <p:sp>
          <p:nvSpPr>
            <p:cNvPr id="71690" name="Text Box 48"/>
            <p:cNvSpPr txBox="1">
              <a:spLocks noChangeArrowheads="1"/>
            </p:cNvSpPr>
            <p:nvPr/>
          </p:nvSpPr>
          <p:spPr bwMode="auto">
            <a:xfrm>
              <a:off x="1571" y="2574"/>
              <a:ext cx="980" cy="288"/>
            </a:xfrm>
            <a:prstGeom prst="rect">
              <a:avLst/>
            </a:prstGeom>
            <a:noFill/>
            <a:ln w="9525">
              <a:solidFill>
                <a:schemeClr val="accent3">
                  <a:lumMod val="50000"/>
                </a:schemeClr>
              </a:solidFill>
              <a:miter lim="800000"/>
              <a:headEnd/>
              <a:tailEnd/>
            </a:ln>
          </p:spPr>
          <p:txBody>
            <a:bodyPr wrap="square">
              <a:spAutoFit/>
            </a:bodyPr>
            <a:lstStyle/>
            <a:p>
              <a:pPr algn="ctr">
                <a:spcBef>
                  <a:spcPct val="50000"/>
                </a:spcBef>
                <a:defRPr/>
              </a:pPr>
              <a:r>
                <a:rPr lang="es-ES" sz="2400" b="1" dirty="0">
                  <a:solidFill>
                    <a:schemeClr val="tx2"/>
                  </a:solidFill>
                  <a:latin typeface="Calibri" pitchFamily="34" charset="0"/>
                </a:rPr>
                <a:t>EMPRESA</a:t>
              </a:r>
              <a:endParaRPr lang="en-US" sz="2400" b="1" dirty="0">
                <a:solidFill>
                  <a:schemeClr val="tx2"/>
                </a:solidFill>
                <a:latin typeface="Calibri" pitchFamily="34" charset="0"/>
              </a:endParaRPr>
            </a:p>
          </p:txBody>
        </p:sp>
      </p:grpSp>
      <p:sp>
        <p:nvSpPr>
          <p:cNvPr id="74759" name="Text Box 49"/>
          <p:cNvSpPr txBox="1">
            <a:spLocks noChangeArrowheads="1"/>
          </p:cNvSpPr>
          <p:nvPr/>
        </p:nvSpPr>
        <p:spPr bwMode="auto">
          <a:xfrm>
            <a:off x="642938" y="1268760"/>
            <a:ext cx="75438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ES" altLang="es-ES" sz="3200" b="1" dirty="0">
                <a:latin typeface="Calibri" panose="020F0502020204030204" pitchFamily="34" charset="0"/>
              </a:rPr>
              <a:t>SISTEMA DE LAS CADENAS DE VALOR</a:t>
            </a:r>
          </a:p>
          <a:p>
            <a:pPr algn="ctr" eaLnBrk="1" hangingPunct="1"/>
            <a:r>
              <a:rPr lang="es-ES" altLang="es-ES" sz="3200" b="1" dirty="0">
                <a:latin typeface="Calibri" panose="020F0502020204030204" pitchFamily="34" charset="0"/>
              </a:rPr>
              <a:t>COORDINACIÓN EXTERNA</a:t>
            </a:r>
            <a:endParaRPr lang="en-US" altLang="es-ES" sz="3200" b="1" dirty="0">
              <a:latin typeface="Calibri" panose="020F0502020204030204" pitchFamily="34" charset="0"/>
            </a:endParaRPr>
          </a:p>
        </p:txBody>
      </p:sp>
      <p:sp>
        <p:nvSpPr>
          <p:cNvPr id="74760" name="Text Box 50"/>
          <p:cNvSpPr txBox="1">
            <a:spLocks noChangeArrowheads="1"/>
          </p:cNvSpPr>
          <p:nvPr/>
        </p:nvSpPr>
        <p:spPr bwMode="auto">
          <a:xfrm>
            <a:off x="285750" y="5429250"/>
            <a:ext cx="82296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s-ES" altLang="es-ES" sz="3200" b="1" dirty="0">
                <a:latin typeface="Calibri" panose="020F0502020204030204" pitchFamily="34" charset="0"/>
              </a:rPr>
              <a:t>La ventaja competitiva puede apoyarse en la coordinación con los socios.</a:t>
            </a:r>
            <a:endParaRPr lang="en-US" altLang="es-ES" sz="3200" b="1" dirty="0">
              <a:latin typeface="Calibri" panose="020F0502020204030204" pitchFamily="34" charset="0"/>
            </a:endParaRPr>
          </a:p>
        </p:txBody>
      </p:sp>
      <p:sp>
        <p:nvSpPr>
          <p:cNvPr id="51" name="Text Box 2050"/>
          <p:cNvSpPr txBox="1">
            <a:spLocks noChangeArrowheads="1"/>
          </p:cNvSpPr>
          <p:nvPr/>
        </p:nvSpPr>
        <p:spPr bwMode="auto">
          <a:xfrm>
            <a:off x="0" y="285750"/>
            <a:ext cx="9144000" cy="517525"/>
          </a:xfrm>
          <a:prstGeom prst="rect">
            <a:avLst/>
          </a:prstGeom>
          <a:solidFill>
            <a:schemeClr val="accent3">
              <a:lumMod val="60000"/>
              <a:lumOff val="40000"/>
            </a:schemeClr>
          </a:solidFill>
          <a:ln w="12700">
            <a:noFill/>
            <a:miter lim="800000"/>
            <a:headEnd/>
            <a:tailEnd/>
          </a:ln>
          <a:effectLst/>
        </p:spPr>
        <p:txBody>
          <a:bodyPr wrap="none"/>
          <a:lstStyle/>
          <a:p>
            <a:pPr algn="ctr" fontAlgn="auto">
              <a:spcBef>
                <a:spcPts val="0"/>
              </a:spcBef>
              <a:spcAft>
                <a:spcPts val="0"/>
              </a:spcAft>
              <a:defRPr/>
            </a:pPr>
            <a:r>
              <a:rPr lang="es-ES_tradnl" sz="3200" b="1" dirty="0">
                <a:solidFill>
                  <a:schemeClr val="accent3">
                    <a:lumMod val="50000"/>
                  </a:schemeClr>
                </a:solidFill>
                <a:latin typeface="+mn-lt"/>
              </a:rPr>
              <a:t>ANALISIS INTERNO</a:t>
            </a:r>
          </a:p>
        </p:txBody>
      </p:sp>
    </p:spTree>
    <p:extLst>
      <p:ext uri="{BB962C8B-B14F-4D97-AF65-F5344CB8AC3E}">
        <p14:creationId xmlns:p14="http://schemas.microsoft.com/office/powerpoint/2010/main" val="376966405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 Box 2050"/>
          <p:cNvSpPr txBox="1">
            <a:spLocks noChangeArrowheads="1"/>
          </p:cNvSpPr>
          <p:nvPr/>
        </p:nvSpPr>
        <p:spPr bwMode="auto">
          <a:xfrm>
            <a:off x="0" y="1000125"/>
            <a:ext cx="9144000" cy="517525"/>
          </a:xfrm>
          <a:prstGeom prst="rect">
            <a:avLst/>
          </a:prstGeom>
          <a:solidFill>
            <a:schemeClr val="accent3">
              <a:lumMod val="60000"/>
              <a:lumOff val="40000"/>
            </a:schemeClr>
          </a:solidFill>
          <a:ln w="12700">
            <a:noFill/>
            <a:miter lim="800000"/>
            <a:headEnd/>
            <a:tailEnd/>
          </a:ln>
          <a:effectLst/>
        </p:spPr>
        <p:txBody>
          <a:bodyPr wrap="none"/>
          <a:lstStyle/>
          <a:p>
            <a:pPr algn="ctr" fontAlgn="auto">
              <a:spcBef>
                <a:spcPts val="0"/>
              </a:spcBef>
              <a:spcAft>
                <a:spcPts val="0"/>
              </a:spcAft>
              <a:defRPr/>
            </a:pPr>
            <a:r>
              <a:rPr lang="es-ES_tradnl" sz="3200" b="1" dirty="0">
                <a:solidFill>
                  <a:schemeClr val="accent3">
                    <a:lumMod val="50000"/>
                  </a:schemeClr>
                </a:solidFill>
                <a:latin typeface="+mn-lt"/>
              </a:rPr>
              <a:t>ANALISIS INTERNO. RESULTADO.</a:t>
            </a:r>
          </a:p>
        </p:txBody>
      </p:sp>
      <p:sp>
        <p:nvSpPr>
          <p:cNvPr id="59395" name="Text Box 2051"/>
          <p:cNvSpPr txBox="1">
            <a:spLocks noChangeArrowheads="1"/>
          </p:cNvSpPr>
          <p:nvPr/>
        </p:nvSpPr>
        <p:spPr bwMode="auto">
          <a:xfrm>
            <a:off x="142874" y="1712997"/>
            <a:ext cx="8749605" cy="4524315"/>
          </a:xfrm>
          <a:prstGeom prst="rect">
            <a:avLst/>
          </a:prstGeom>
          <a:noFill/>
          <a:ln w="57150" cmpd="thinThick">
            <a:noFill/>
            <a:miter lim="800000"/>
            <a:headEnd/>
            <a:tailEnd/>
          </a:ln>
          <a:effectLst/>
        </p:spPr>
        <p:txBody>
          <a:bodyPr wrap="square">
            <a:spAutoFit/>
          </a:bodyPr>
          <a:lstStyle/>
          <a:p>
            <a:pPr algn="just">
              <a:defRPr/>
            </a:pPr>
            <a:r>
              <a:rPr lang="es-ES_tradnl" sz="3200" b="1" dirty="0">
                <a:latin typeface="+mn-lt"/>
              </a:rPr>
              <a:t>Fortalezas:</a:t>
            </a:r>
            <a:r>
              <a:rPr lang="es-ES_tradnl" sz="3200" dirty="0">
                <a:latin typeface="+mn-lt"/>
              </a:rPr>
              <a:t> Identificación de los principales factores propios de una organización, que constituye puntos fuertes en los cuales apoyarse para trabajar hacia el cumplimiento de la misión.</a:t>
            </a:r>
          </a:p>
          <a:p>
            <a:pPr algn="just">
              <a:defRPr/>
            </a:pPr>
            <a:endParaRPr lang="es-ES_tradnl" sz="3200" dirty="0"/>
          </a:p>
          <a:p>
            <a:pPr algn="just">
              <a:defRPr/>
            </a:pPr>
            <a:r>
              <a:rPr lang="es-ES_tradnl" sz="3200" b="1" dirty="0"/>
              <a:t>Debilidades:</a:t>
            </a:r>
            <a:r>
              <a:rPr lang="es-ES_tradnl" sz="3200" dirty="0"/>
              <a:t> Identificación de los principales factores de la organización que constituyen aspectos débiles que son necesarios superar para lograr mayores niveles de efectividad.</a:t>
            </a:r>
          </a:p>
        </p:txBody>
      </p:sp>
      <p:sp>
        <p:nvSpPr>
          <p:cNvPr id="6" name="5 CuadroTexto"/>
          <p:cNvSpPr txBox="1"/>
          <p:nvPr/>
        </p:nvSpPr>
        <p:spPr>
          <a:xfrm>
            <a:off x="0" y="285750"/>
            <a:ext cx="9144000" cy="584200"/>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defRPr/>
            </a:pPr>
            <a:r>
              <a:rPr lang="es-ES" sz="3200" b="1" dirty="0">
                <a:latin typeface="+mj-lt"/>
              </a:rPr>
              <a:t>Diagnóstico estratégico.</a:t>
            </a:r>
          </a:p>
        </p:txBody>
      </p:sp>
    </p:spTree>
    <p:extLst>
      <p:ext uri="{BB962C8B-B14F-4D97-AF65-F5344CB8AC3E}">
        <p14:creationId xmlns:p14="http://schemas.microsoft.com/office/powerpoint/2010/main" val="4783846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4313" y="274638"/>
            <a:ext cx="8472487" cy="490066"/>
          </a:xfrm>
        </p:spPr>
        <p:style>
          <a:lnRef idx="2">
            <a:schemeClr val="accent2"/>
          </a:lnRef>
          <a:fillRef idx="1">
            <a:schemeClr val="lt1"/>
          </a:fillRef>
          <a:effectRef idx="0">
            <a:schemeClr val="accent2"/>
          </a:effectRef>
          <a:fontRef idx="minor">
            <a:schemeClr val="dk1"/>
          </a:fontRef>
        </p:style>
        <p:txBody>
          <a:bodyPr rtlCol="0">
            <a:normAutofit/>
          </a:bodyPr>
          <a:lstStyle/>
          <a:p>
            <a:pPr eaLnBrk="1" fontAlgn="auto" hangingPunct="1">
              <a:spcAft>
                <a:spcPts val="0"/>
              </a:spcAft>
              <a:defRPr/>
            </a:pPr>
            <a:r>
              <a:rPr lang="es-ES_tradnl" sz="2600" b="1" dirty="0">
                <a:latin typeface="Verdana" panose="020B0604030504040204" pitchFamily="34" charset="0"/>
                <a:ea typeface="Verdana" panose="020B0604030504040204" pitchFamily="34" charset="0"/>
                <a:cs typeface="Verdana" panose="020B0604030504040204" pitchFamily="34" charset="0"/>
              </a:rPr>
              <a:t>Representación gráfica de la matriz DAFO.</a:t>
            </a:r>
            <a:endParaRPr lang="es-ES" sz="2600" b="1" dirty="0">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1215273883"/>
              </p:ext>
            </p:extLst>
          </p:nvPr>
        </p:nvGraphicFramePr>
        <p:xfrm>
          <a:off x="457200" y="1052735"/>
          <a:ext cx="8363271" cy="5400600"/>
        </p:xfrm>
        <a:graphic>
          <a:graphicData uri="http://schemas.openxmlformats.org/drawingml/2006/table">
            <a:tbl>
              <a:tblPr firstRow="1" bandRow="1">
                <a:tableStyleId>{5C22544A-7EE6-4342-B048-85BDC9FD1C3A}</a:tableStyleId>
              </a:tblPr>
              <a:tblGrid>
                <a:gridCol w="2584472">
                  <a:extLst>
                    <a:ext uri="{9D8B030D-6E8A-4147-A177-3AD203B41FA5}">
                      <a16:colId xmlns:a16="http://schemas.microsoft.com/office/drawing/2014/main" val="20000"/>
                    </a:ext>
                  </a:extLst>
                </a:gridCol>
                <a:gridCol w="2991042">
                  <a:extLst>
                    <a:ext uri="{9D8B030D-6E8A-4147-A177-3AD203B41FA5}">
                      <a16:colId xmlns:a16="http://schemas.microsoft.com/office/drawing/2014/main" val="20001"/>
                    </a:ext>
                  </a:extLst>
                </a:gridCol>
                <a:gridCol w="2787757">
                  <a:extLst>
                    <a:ext uri="{9D8B030D-6E8A-4147-A177-3AD203B41FA5}">
                      <a16:colId xmlns:a16="http://schemas.microsoft.com/office/drawing/2014/main" val="20002"/>
                    </a:ext>
                  </a:extLst>
                </a:gridCol>
              </a:tblGrid>
              <a:tr h="607464">
                <a:tc>
                  <a:txBody>
                    <a:bodyPr/>
                    <a:lstStyle/>
                    <a:p>
                      <a:pPr algn="just">
                        <a:spcAft>
                          <a:spcPts val="0"/>
                        </a:spcAft>
                      </a:pPr>
                      <a:endParaRPr lang="es-ES_tradnl" sz="2400" dirty="0">
                        <a:solidFill>
                          <a:schemeClr val="tx2"/>
                        </a:solidFill>
                        <a:latin typeface="Arial"/>
                        <a:ea typeface="Times New Roman"/>
                        <a:cs typeface="Times New Roman"/>
                      </a:endParaRPr>
                    </a:p>
                  </a:txBody>
                  <a:tcPr marL="44450" marR="44450" marT="0" marB="0">
                    <a:solidFill>
                      <a:schemeClr val="accent3">
                        <a:lumMod val="40000"/>
                        <a:lumOff val="60000"/>
                      </a:schemeClr>
                    </a:solidFill>
                  </a:tcPr>
                </a:tc>
                <a:tc>
                  <a:txBody>
                    <a:bodyPr/>
                    <a:lstStyle/>
                    <a:p>
                      <a:pPr algn="just">
                        <a:spcAft>
                          <a:spcPts val="0"/>
                        </a:spcAft>
                      </a:pPr>
                      <a:r>
                        <a:rPr lang="es-ES_tradnl" sz="2400" dirty="0">
                          <a:solidFill>
                            <a:schemeClr val="tx2"/>
                          </a:solidFill>
                          <a:latin typeface="Arial"/>
                          <a:ea typeface="Times New Roman"/>
                          <a:cs typeface="Times New Roman"/>
                        </a:rPr>
                        <a:t>  OPORTUNIDADES</a:t>
                      </a:r>
                      <a:endParaRPr lang="es-ES" sz="2400" dirty="0">
                        <a:solidFill>
                          <a:schemeClr val="tx2"/>
                        </a:solidFill>
                        <a:latin typeface="Times New Roman"/>
                        <a:ea typeface="Times New Roman"/>
                        <a:cs typeface="Times New Roman"/>
                      </a:endParaRPr>
                    </a:p>
                  </a:txBody>
                  <a:tcPr marL="44450" marR="44450" marT="0" marB="0">
                    <a:solidFill>
                      <a:schemeClr val="accent3">
                        <a:lumMod val="60000"/>
                        <a:lumOff val="40000"/>
                      </a:schemeClr>
                    </a:solidFill>
                  </a:tcPr>
                </a:tc>
                <a:tc>
                  <a:txBody>
                    <a:bodyPr/>
                    <a:lstStyle/>
                    <a:p>
                      <a:pPr algn="just">
                        <a:spcAft>
                          <a:spcPts val="0"/>
                        </a:spcAft>
                      </a:pPr>
                      <a:r>
                        <a:rPr lang="es-ES_tradnl" sz="2400" dirty="0">
                          <a:solidFill>
                            <a:schemeClr val="tx2"/>
                          </a:solidFill>
                          <a:latin typeface="Arial"/>
                          <a:ea typeface="Times New Roman"/>
                          <a:cs typeface="Times New Roman"/>
                        </a:rPr>
                        <a:t>       AMENAZAS</a:t>
                      </a:r>
                      <a:endParaRPr lang="es-ES" sz="2400" dirty="0">
                        <a:solidFill>
                          <a:schemeClr val="tx2"/>
                        </a:solidFill>
                        <a:latin typeface="Times New Roman"/>
                        <a:ea typeface="Times New Roman"/>
                        <a:cs typeface="Times New Roman"/>
                      </a:endParaRPr>
                    </a:p>
                  </a:txBody>
                  <a:tcPr marL="44450" marR="44450" marT="0" marB="0">
                    <a:solidFill>
                      <a:schemeClr val="accent3">
                        <a:lumMod val="60000"/>
                        <a:lumOff val="40000"/>
                      </a:schemeClr>
                    </a:solidFill>
                  </a:tcPr>
                </a:tc>
                <a:extLst>
                  <a:ext uri="{0D108BD9-81ED-4DB2-BD59-A6C34878D82A}">
                    <a16:rowId xmlns:a16="http://schemas.microsoft.com/office/drawing/2014/main" val="10000"/>
                  </a:ext>
                </a:extLst>
              </a:tr>
              <a:tr h="2396568">
                <a:tc>
                  <a:txBody>
                    <a:bodyPr/>
                    <a:lstStyle/>
                    <a:p>
                      <a:pPr algn="just">
                        <a:spcAft>
                          <a:spcPts val="0"/>
                        </a:spcAft>
                      </a:pPr>
                      <a:r>
                        <a:rPr lang="es-ES_tradnl" sz="2400" b="1" dirty="0">
                          <a:solidFill>
                            <a:schemeClr val="tx2"/>
                          </a:solidFill>
                          <a:latin typeface="Arial"/>
                          <a:ea typeface="Times New Roman"/>
                          <a:cs typeface="Times New Roman"/>
                        </a:rPr>
                        <a:t>FORTALEZAS</a:t>
                      </a:r>
                      <a:endParaRPr lang="es-ES" sz="2400" b="1" dirty="0">
                        <a:solidFill>
                          <a:schemeClr val="tx2"/>
                        </a:solidFill>
                        <a:latin typeface="Times New Roman"/>
                        <a:ea typeface="Times New Roman"/>
                        <a:cs typeface="Times New Roman"/>
                      </a:endParaRPr>
                    </a:p>
                  </a:txBody>
                  <a:tcPr marL="44450" marR="44450" marT="0" marB="0"/>
                </a:tc>
                <a:tc>
                  <a:txBody>
                    <a:bodyPr/>
                    <a:lstStyle/>
                    <a:p>
                      <a:pPr algn="just">
                        <a:spcAft>
                          <a:spcPts val="0"/>
                        </a:spcAft>
                      </a:pPr>
                      <a:r>
                        <a:rPr lang="es-ES_tradnl" sz="2400" dirty="0">
                          <a:solidFill>
                            <a:schemeClr val="tx2"/>
                          </a:solidFill>
                          <a:latin typeface="Arial"/>
                          <a:ea typeface="Times New Roman"/>
                          <a:cs typeface="Times New Roman"/>
                        </a:rPr>
                        <a:t>¿En qué medida la fortaleza X me permite aprovechar la oportunidad Y?</a:t>
                      </a:r>
                    </a:p>
                  </a:txBody>
                  <a:tcPr marL="44450" marR="44450" marT="0" marB="0">
                    <a:solidFill>
                      <a:schemeClr val="accent3">
                        <a:lumMod val="60000"/>
                        <a:lumOff val="40000"/>
                      </a:schemeClr>
                    </a:solidFill>
                  </a:tcPr>
                </a:tc>
                <a:tc>
                  <a:txBody>
                    <a:bodyPr/>
                    <a:lstStyle/>
                    <a:p>
                      <a:pPr algn="just">
                        <a:spcAft>
                          <a:spcPts val="0"/>
                        </a:spcAft>
                      </a:pPr>
                      <a:r>
                        <a:rPr lang="es-ES_tradnl" sz="2400" dirty="0">
                          <a:solidFill>
                            <a:schemeClr val="tx2"/>
                          </a:solidFill>
                          <a:latin typeface="Arial"/>
                          <a:ea typeface="Times New Roman"/>
                          <a:cs typeface="Times New Roman"/>
                        </a:rPr>
                        <a:t> ¿En qué medida la fortaleza X me permite minimizar la amenaza Z?</a:t>
                      </a:r>
                    </a:p>
                  </a:txBody>
                  <a:tcPr marL="44450" marR="44450" marT="0" marB="0">
                    <a:solidFill>
                      <a:schemeClr val="accent3">
                        <a:lumMod val="60000"/>
                        <a:lumOff val="40000"/>
                      </a:schemeClr>
                    </a:solidFill>
                  </a:tcPr>
                </a:tc>
                <a:extLst>
                  <a:ext uri="{0D108BD9-81ED-4DB2-BD59-A6C34878D82A}">
                    <a16:rowId xmlns:a16="http://schemas.microsoft.com/office/drawing/2014/main" val="10001"/>
                  </a:ext>
                </a:extLst>
              </a:tr>
              <a:tr h="2396568">
                <a:tc>
                  <a:txBody>
                    <a:bodyPr/>
                    <a:lstStyle/>
                    <a:p>
                      <a:pPr algn="just">
                        <a:spcAft>
                          <a:spcPts val="0"/>
                        </a:spcAft>
                      </a:pPr>
                      <a:r>
                        <a:rPr lang="es-ES_tradnl" sz="2400" b="1" dirty="0">
                          <a:solidFill>
                            <a:schemeClr val="tx2"/>
                          </a:solidFill>
                          <a:latin typeface="Arial"/>
                          <a:ea typeface="Times New Roman"/>
                          <a:cs typeface="Times New Roman"/>
                        </a:rPr>
                        <a:t>     DEBILIDADES</a:t>
                      </a:r>
                      <a:endParaRPr lang="es-ES" sz="2400" b="1" dirty="0">
                        <a:solidFill>
                          <a:schemeClr val="tx2"/>
                        </a:solidFill>
                        <a:latin typeface="Times New Roman"/>
                        <a:ea typeface="Times New Roman"/>
                        <a:cs typeface="Times New Roman"/>
                      </a:endParaRPr>
                    </a:p>
                  </a:txBody>
                  <a:tcPr marL="44450" marR="44450" marT="0" marB="0"/>
                </a:tc>
                <a:tc>
                  <a:txBody>
                    <a:bodyPr/>
                    <a:lstStyle/>
                    <a:p>
                      <a:pPr algn="just">
                        <a:spcAft>
                          <a:spcPts val="0"/>
                        </a:spcAft>
                      </a:pPr>
                      <a:r>
                        <a:rPr lang="es-ES_tradnl" sz="2400" dirty="0">
                          <a:solidFill>
                            <a:schemeClr val="tx2"/>
                          </a:solidFill>
                          <a:latin typeface="Arial"/>
                          <a:ea typeface="Times New Roman"/>
                          <a:cs typeface="Times New Roman"/>
                        </a:rPr>
                        <a:t>¿En qué medida la debilidad</a:t>
                      </a:r>
                      <a:r>
                        <a:rPr lang="es-ES_tradnl" sz="2400" baseline="0" dirty="0">
                          <a:solidFill>
                            <a:schemeClr val="tx2"/>
                          </a:solidFill>
                          <a:latin typeface="Arial"/>
                          <a:ea typeface="Times New Roman"/>
                          <a:cs typeface="Times New Roman"/>
                        </a:rPr>
                        <a:t> K me impide aprovechar la oportunidad Y ?</a:t>
                      </a:r>
                      <a:endParaRPr lang="es-ES_tradnl" sz="2400" dirty="0">
                        <a:solidFill>
                          <a:schemeClr val="tx2"/>
                        </a:solidFill>
                        <a:latin typeface="Arial"/>
                        <a:ea typeface="Times New Roman"/>
                        <a:cs typeface="Times New Roman"/>
                      </a:endParaRPr>
                    </a:p>
                  </a:txBody>
                  <a:tcPr marL="44450" marR="44450" marT="0" marB="0">
                    <a:solidFill>
                      <a:schemeClr val="accent3">
                        <a:lumMod val="60000"/>
                        <a:lumOff val="40000"/>
                      </a:schemeClr>
                    </a:solidFill>
                  </a:tcPr>
                </a:tc>
                <a:tc>
                  <a:txBody>
                    <a:bodyPr/>
                    <a:lstStyle/>
                    <a:p>
                      <a:pPr algn="just">
                        <a:spcAft>
                          <a:spcPts val="0"/>
                        </a:spcAft>
                      </a:pPr>
                      <a:r>
                        <a:rPr lang="es-ES_tradnl" sz="2400" dirty="0">
                          <a:solidFill>
                            <a:schemeClr val="tx2"/>
                          </a:solidFill>
                          <a:latin typeface="Arial"/>
                          <a:ea typeface="Times New Roman"/>
                          <a:cs typeface="Times New Roman"/>
                        </a:rPr>
                        <a:t>¿En qué medida la debilidad</a:t>
                      </a:r>
                      <a:r>
                        <a:rPr lang="es-ES_tradnl" sz="2400" baseline="0" dirty="0">
                          <a:solidFill>
                            <a:schemeClr val="tx2"/>
                          </a:solidFill>
                          <a:latin typeface="Arial"/>
                          <a:ea typeface="Times New Roman"/>
                          <a:cs typeface="Times New Roman"/>
                        </a:rPr>
                        <a:t> K me potencia el efecto de la amenaza Z?</a:t>
                      </a:r>
                      <a:endParaRPr lang="es-ES_tradnl" sz="2400" dirty="0">
                        <a:solidFill>
                          <a:schemeClr val="tx2"/>
                        </a:solidFill>
                        <a:latin typeface="Arial"/>
                        <a:ea typeface="Times New Roman"/>
                        <a:cs typeface="Times New Roman"/>
                      </a:endParaRPr>
                    </a:p>
                  </a:txBody>
                  <a:tcPr marL="44450" marR="44450" marT="0" marB="0">
                    <a:solidFill>
                      <a:schemeClr val="accent3">
                        <a:lumMod val="60000"/>
                        <a:lumOff val="4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5835389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1 Título"/>
          <p:cNvSpPr>
            <a:spLocks noGrp="1"/>
          </p:cNvSpPr>
          <p:nvPr>
            <p:ph type="title"/>
          </p:nvPr>
        </p:nvSpPr>
        <p:spPr>
          <a:xfrm>
            <a:off x="457200" y="274638"/>
            <a:ext cx="8229600" cy="418058"/>
          </a:xfrm>
        </p:spPr>
        <p:style>
          <a:lnRef idx="2">
            <a:schemeClr val="accent1"/>
          </a:lnRef>
          <a:fillRef idx="1">
            <a:schemeClr val="lt1"/>
          </a:fillRef>
          <a:effectRef idx="0">
            <a:schemeClr val="accent1"/>
          </a:effectRef>
          <a:fontRef idx="minor">
            <a:schemeClr val="dk1"/>
          </a:fontRef>
        </p:style>
        <p:txBody>
          <a:bodyPr>
            <a:normAutofit fontScale="90000"/>
          </a:bodyPr>
          <a:lstStyle/>
          <a:p>
            <a:pPr eaLnBrk="1" hangingPunct="1">
              <a:defRPr/>
            </a:pPr>
            <a:r>
              <a:rPr lang="es-ES" sz="3200" b="1" dirty="0">
                <a:latin typeface="Verdana" panose="020B0604030504040204" pitchFamily="34" charset="0"/>
                <a:ea typeface="Verdana" panose="020B0604030504040204" pitchFamily="34" charset="0"/>
                <a:cs typeface="Verdana" panose="020B0604030504040204" pitchFamily="34" charset="0"/>
              </a:rPr>
              <a:t>Resultado del análisis estratégico.</a:t>
            </a:r>
          </a:p>
        </p:txBody>
      </p:sp>
      <p:sp>
        <p:nvSpPr>
          <p:cNvPr id="77827" name="2 Marcador de contenido"/>
          <p:cNvSpPr>
            <a:spLocks noGrp="1"/>
          </p:cNvSpPr>
          <p:nvPr>
            <p:ph idx="1"/>
          </p:nvPr>
        </p:nvSpPr>
        <p:spPr bwMode="auto">
          <a:xfrm>
            <a:off x="214313" y="1124744"/>
            <a:ext cx="8715375" cy="5544616"/>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noAutofit/>
          </a:bodyPr>
          <a:lstStyle/>
          <a:p>
            <a:pPr algn="just" eaLnBrk="1" hangingPunct="1"/>
            <a:r>
              <a:rPr lang="es-ES" altLang="es-ES" sz="2800" b="1" dirty="0">
                <a:solidFill>
                  <a:schemeClr val="tx1"/>
                </a:solidFill>
                <a:latin typeface="Verdana" panose="020B0604030504040204" pitchFamily="34" charset="0"/>
                <a:ea typeface="Verdana" panose="020B0604030504040204" pitchFamily="34" charset="0"/>
                <a:cs typeface="Verdana" panose="020B0604030504040204" pitchFamily="34" charset="0"/>
              </a:rPr>
              <a:t>Problema estratégico general: </a:t>
            </a:r>
            <a:r>
              <a:rPr lang="es-ES" altLang="es-ES" sz="2800" dirty="0">
                <a:solidFill>
                  <a:schemeClr val="tx1"/>
                </a:solidFill>
                <a:latin typeface="Verdana" panose="020B0604030504040204" pitchFamily="34" charset="0"/>
                <a:ea typeface="Verdana" panose="020B0604030504040204" pitchFamily="34" charset="0"/>
                <a:cs typeface="Verdana" panose="020B0604030504040204" pitchFamily="34" charset="0"/>
              </a:rPr>
              <a:t>Si se materializan las amenazas, teniendo en cuenta las debilidades de la organización, no podrán utilizarse, las fortalezas para aprovechar plenamente las oportunidades.</a:t>
            </a:r>
          </a:p>
          <a:p>
            <a:pPr marL="0" indent="0" algn="just" eaLnBrk="1" hangingPunct="1">
              <a:buNone/>
            </a:pPr>
            <a:endParaRPr lang="es-ES" altLang="es-ES" sz="28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algn="just" eaLnBrk="1" hangingPunct="1"/>
            <a:r>
              <a:rPr lang="es-ES" altLang="es-ES" sz="2800" b="1" dirty="0">
                <a:solidFill>
                  <a:schemeClr val="tx1"/>
                </a:solidFill>
                <a:latin typeface="Verdana" panose="020B0604030504040204" pitchFamily="34" charset="0"/>
                <a:ea typeface="Verdana" panose="020B0604030504040204" pitchFamily="34" charset="0"/>
                <a:cs typeface="Verdana" panose="020B0604030504040204" pitchFamily="34" charset="0"/>
              </a:rPr>
              <a:t>Solución estratégica general</a:t>
            </a:r>
            <a:r>
              <a:rPr lang="es-ES" altLang="es-ES" sz="2800" dirty="0">
                <a:solidFill>
                  <a:schemeClr val="tx1"/>
                </a:solidFill>
                <a:latin typeface="Verdana" panose="020B0604030504040204" pitchFamily="34" charset="0"/>
                <a:ea typeface="Verdana" panose="020B0604030504040204" pitchFamily="34" charset="0"/>
                <a:cs typeface="Verdana" panose="020B0604030504040204" pitchFamily="34" charset="0"/>
              </a:rPr>
              <a:t>: Si utilizamos plenamente nuestras fortalezas sobre las oportunidades que se presentan, minimizaremos el efecto de las amenazas que existen y superaremos nuestras debilidades.</a:t>
            </a:r>
          </a:p>
          <a:p>
            <a:pPr algn="just" eaLnBrk="1" hangingPunct="1"/>
            <a:endParaRPr lang="es-ES" altLang="es-ES" sz="28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algn="just" eaLnBrk="1" hangingPunct="1"/>
            <a:endParaRPr lang="es-ES" altLang="es-ES" sz="28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572295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4" name="Rectángulo 3"/>
          <p:cNvSpPr/>
          <p:nvPr/>
        </p:nvSpPr>
        <p:spPr>
          <a:xfrm>
            <a:off x="251520" y="188640"/>
            <a:ext cx="4896544" cy="3170099"/>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just"/>
            <a:r>
              <a:rPr lang="es-ES" sz="2000" b="1" dirty="0">
                <a:latin typeface="Verdana" panose="020B0604030504040204" pitchFamily="34" charset="0"/>
                <a:ea typeface="Verdana" panose="020B0604030504040204" pitchFamily="34" charset="0"/>
                <a:cs typeface="Verdana" panose="020B0604030504040204" pitchFamily="34" charset="0"/>
              </a:rPr>
              <a:t>Concierne a las acciones y los enfoques creados por la administración con el fin de producir un desempeño  exitoso en una línea  de negocios específica; el  </a:t>
            </a:r>
            <a:r>
              <a:rPr lang="es-ES" sz="2000" b="1" dirty="0">
                <a:solidFill>
                  <a:srgbClr val="FF0000"/>
                </a:solidFill>
                <a:latin typeface="Verdana" panose="020B0604030504040204" pitchFamily="34" charset="0"/>
                <a:ea typeface="Verdana" panose="020B0604030504040204" pitchFamily="34" charset="0"/>
                <a:cs typeface="Verdana" panose="020B0604030504040204" pitchFamily="34" charset="0"/>
              </a:rPr>
              <a:t>aspecto fundamental  de la estrategia de negocio, es cómo desarrollar una posición competitiva más poderosa a largo plazo. </a:t>
            </a:r>
          </a:p>
        </p:txBody>
      </p:sp>
      <p:sp>
        <p:nvSpPr>
          <p:cNvPr id="7" name="Rectángulo 6"/>
          <p:cNvSpPr/>
          <p:nvPr/>
        </p:nvSpPr>
        <p:spPr>
          <a:xfrm>
            <a:off x="251520" y="3617729"/>
            <a:ext cx="8568952" cy="132343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s-ES" sz="2000" b="1" dirty="0">
                <a:latin typeface="Verdana" panose="020B0604030504040204" pitchFamily="34" charset="0"/>
                <a:ea typeface="Verdana" panose="020B0604030504040204" pitchFamily="34" charset="0"/>
                <a:cs typeface="Verdana" panose="020B0604030504040204" pitchFamily="34" charset="0"/>
              </a:rPr>
              <a:t>La estrategia de negocios (o estrategia a nivel del negocio) se refiere al plan de acción que pone en marcha la administración para un solo negocio. Es donde las empresas despliegan sus capacidades distintivas.</a:t>
            </a:r>
          </a:p>
        </p:txBody>
      </p:sp>
      <p:sp>
        <p:nvSpPr>
          <p:cNvPr id="8" name="Rectángulo 7"/>
          <p:cNvSpPr/>
          <p:nvPr/>
        </p:nvSpPr>
        <p:spPr>
          <a:xfrm>
            <a:off x="251520" y="5085184"/>
            <a:ext cx="8568952" cy="163121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ES" sz="2000" b="1" dirty="0">
                <a:solidFill>
                  <a:srgbClr val="000000"/>
                </a:solidFill>
                <a:latin typeface="Verdana" panose="020B0604030504040204" pitchFamily="34" charset="0"/>
              </a:rPr>
              <a:t>En general se considera que la estrategia de negocio es el </a:t>
            </a:r>
            <a:r>
              <a:rPr lang="es-ES" sz="2000" b="1" dirty="0">
                <a:solidFill>
                  <a:srgbClr val="FF0000"/>
                </a:solidFill>
                <a:latin typeface="Verdana" panose="020B0604030504040204" pitchFamily="34" charset="0"/>
              </a:rPr>
              <a:t>cómo introducirse, mantenerse y crecer en el mercado</a:t>
            </a:r>
            <a:r>
              <a:rPr lang="es-ES" sz="2000" b="1" dirty="0">
                <a:solidFill>
                  <a:srgbClr val="000000"/>
                </a:solidFill>
                <a:latin typeface="Verdana" panose="020B0604030504040204" pitchFamily="34" charset="0"/>
              </a:rPr>
              <a:t>, mediante una </a:t>
            </a:r>
            <a:r>
              <a:rPr lang="es-ES" sz="2000" b="1" dirty="0">
                <a:solidFill>
                  <a:srgbClr val="FF0000"/>
                </a:solidFill>
                <a:latin typeface="Verdana" panose="020B0604030504040204" pitchFamily="34" charset="0"/>
              </a:rPr>
              <a:t>ventaja competitiva </a:t>
            </a:r>
            <a:r>
              <a:rPr lang="es-ES" sz="2000" b="1" dirty="0">
                <a:solidFill>
                  <a:srgbClr val="000000"/>
                </a:solidFill>
                <a:latin typeface="Verdana" panose="020B0604030504040204" pitchFamily="34" charset="0"/>
              </a:rPr>
              <a:t>frente a los competidores. Por lo que si no se posee la ventaja habrá que crearla, para poder competir. </a:t>
            </a:r>
            <a:endParaRPr lang="es-ES" sz="2000" b="1" dirty="0"/>
          </a:p>
        </p:txBody>
      </p:sp>
      <p:pic>
        <p:nvPicPr>
          <p:cNvPr id="9" name="Picture 2" descr="http://planeamientoestrategico.pbworks.com/f/ESTRATEGIA%20DE%20NEGOCIO-FIGURA1.jpg"/>
          <p:cNvPicPr>
            <a:picLocks noChangeAspect="1" noChangeArrowheads="1"/>
          </p:cNvPicPr>
          <p:nvPr/>
        </p:nvPicPr>
        <p:blipFill>
          <a:blip r:embed="rId2" cstate="print"/>
          <a:srcRect/>
          <a:stretch>
            <a:fillRect/>
          </a:stretch>
        </p:blipFill>
        <p:spPr bwMode="auto">
          <a:xfrm>
            <a:off x="5406153" y="263753"/>
            <a:ext cx="3414319" cy="2301151"/>
          </a:xfrm>
          <a:prstGeom prst="rect">
            <a:avLst/>
          </a:prstGeom>
          <a:noFill/>
          <a:ln w="57150">
            <a:solidFill>
              <a:srgbClr val="FFC000"/>
            </a:solidFill>
          </a:ln>
        </p:spPr>
      </p:pic>
    </p:spTree>
    <p:extLst>
      <p:ext uri="{BB962C8B-B14F-4D97-AF65-F5344CB8AC3E}">
        <p14:creationId xmlns:p14="http://schemas.microsoft.com/office/powerpoint/2010/main" val="177570874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1 Título"/>
          <p:cNvSpPr>
            <a:spLocks noGrp="1"/>
          </p:cNvSpPr>
          <p:nvPr>
            <p:ph type="title"/>
          </p:nvPr>
        </p:nvSpPr>
        <p:spPr>
          <a:xfrm>
            <a:off x="251520" y="285750"/>
            <a:ext cx="8352928" cy="487363"/>
          </a:xfrm>
          <a:solidFill>
            <a:srgbClr val="95F002"/>
          </a:solidFill>
          <a:ln w="57150">
            <a:solidFill>
              <a:srgbClr val="00B050"/>
            </a:solidFill>
          </a:ln>
        </p:spPr>
        <p:txBody>
          <a:bodyPr>
            <a:normAutofit fontScale="90000"/>
          </a:bodyPr>
          <a:lstStyle/>
          <a:p>
            <a:pPr eaLnBrk="1" hangingPunct="1">
              <a:defRPr/>
            </a:pPr>
            <a:r>
              <a:rPr lang="es-ES" sz="3200" b="1" dirty="0">
                <a:latin typeface="+mj-lt"/>
                <a:cs typeface="Arial" charset="0"/>
              </a:rPr>
              <a:t>Interpretación de los cuadrantes de la matriz DAFO.</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1990310755"/>
              </p:ext>
            </p:extLst>
          </p:nvPr>
        </p:nvGraphicFramePr>
        <p:xfrm>
          <a:off x="106808" y="1071563"/>
          <a:ext cx="8929688" cy="5511800"/>
        </p:xfrm>
        <a:graphic>
          <a:graphicData uri="http://schemas.openxmlformats.org/drawingml/2006/table">
            <a:tbl>
              <a:tblPr firstRow="1" bandRow="1">
                <a:tableStyleId>{5C22544A-7EE6-4342-B048-85BDC9FD1C3A}</a:tableStyleId>
              </a:tblPr>
              <a:tblGrid>
                <a:gridCol w="1903048">
                  <a:extLst>
                    <a:ext uri="{9D8B030D-6E8A-4147-A177-3AD203B41FA5}">
                      <a16:colId xmlns:a16="http://schemas.microsoft.com/office/drawing/2014/main" val="20000"/>
                    </a:ext>
                  </a:extLst>
                </a:gridCol>
                <a:gridCol w="3597660">
                  <a:extLst>
                    <a:ext uri="{9D8B030D-6E8A-4147-A177-3AD203B41FA5}">
                      <a16:colId xmlns:a16="http://schemas.microsoft.com/office/drawing/2014/main" val="20001"/>
                    </a:ext>
                  </a:extLst>
                </a:gridCol>
                <a:gridCol w="3428980">
                  <a:extLst>
                    <a:ext uri="{9D8B030D-6E8A-4147-A177-3AD203B41FA5}">
                      <a16:colId xmlns:a16="http://schemas.microsoft.com/office/drawing/2014/main" val="20002"/>
                    </a:ext>
                  </a:extLst>
                </a:gridCol>
              </a:tblGrid>
              <a:tr h="398773">
                <a:tc>
                  <a:txBody>
                    <a:bodyPr/>
                    <a:lstStyle/>
                    <a:p>
                      <a:pPr algn="just">
                        <a:spcAft>
                          <a:spcPts val="0"/>
                        </a:spcAft>
                      </a:pPr>
                      <a:endParaRPr lang="es-ES_tradnl" sz="2400" dirty="0">
                        <a:solidFill>
                          <a:schemeClr val="tx2"/>
                        </a:solidFill>
                        <a:latin typeface="+mn-lt"/>
                        <a:ea typeface="Times New Roman"/>
                        <a:cs typeface="Times New Roman"/>
                      </a:endParaRPr>
                    </a:p>
                  </a:txBody>
                  <a:tcPr marL="44450" marR="44450" marT="0" marB="0">
                    <a:solidFill>
                      <a:schemeClr val="accent3">
                        <a:lumMod val="60000"/>
                        <a:lumOff val="40000"/>
                      </a:schemeClr>
                    </a:solidFill>
                  </a:tcPr>
                </a:tc>
                <a:tc>
                  <a:txBody>
                    <a:bodyPr/>
                    <a:lstStyle/>
                    <a:p>
                      <a:pPr algn="just">
                        <a:spcAft>
                          <a:spcPts val="0"/>
                        </a:spcAft>
                      </a:pPr>
                      <a:r>
                        <a:rPr lang="es-ES_tradnl" sz="2400" dirty="0">
                          <a:solidFill>
                            <a:schemeClr val="tx2"/>
                          </a:solidFill>
                          <a:latin typeface="+mn-lt"/>
                          <a:ea typeface="Times New Roman"/>
                          <a:cs typeface="Times New Roman"/>
                        </a:rPr>
                        <a:t>    </a:t>
                      </a:r>
                      <a:r>
                        <a:rPr lang="es-ES_tradnl" sz="2400" b="1" dirty="0">
                          <a:solidFill>
                            <a:schemeClr val="tx2"/>
                          </a:solidFill>
                          <a:latin typeface="+mn-lt"/>
                          <a:ea typeface="Times New Roman"/>
                          <a:cs typeface="Times New Roman"/>
                        </a:rPr>
                        <a:t>OPORTUNIDADES</a:t>
                      </a:r>
                      <a:endParaRPr lang="es-ES" sz="2400" dirty="0">
                        <a:solidFill>
                          <a:schemeClr val="tx2"/>
                        </a:solidFill>
                        <a:latin typeface="+mn-lt"/>
                        <a:ea typeface="Times New Roman"/>
                        <a:cs typeface="Times New Roman"/>
                      </a:endParaRPr>
                    </a:p>
                  </a:txBody>
                  <a:tcPr marL="44450" marR="44450" marT="0" marB="0">
                    <a:solidFill>
                      <a:schemeClr val="accent3">
                        <a:lumMod val="60000"/>
                        <a:lumOff val="40000"/>
                      </a:schemeClr>
                    </a:solidFill>
                  </a:tcPr>
                </a:tc>
                <a:tc>
                  <a:txBody>
                    <a:bodyPr/>
                    <a:lstStyle/>
                    <a:p>
                      <a:pPr algn="just">
                        <a:spcAft>
                          <a:spcPts val="0"/>
                        </a:spcAft>
                      </a:pPr>
                      <a:r>
                        <a:rPr lang="es-ES_tradnl" sz="2400" b="1" dirty="0">
                          <a:solidFill>
                            <a:schemeClr val="tx2"/>
                          </a:solidFill>
                          <a:latin typeface="+mn-lt"/>
                          <a:ea typeface="Times New Roman"/>
                          <a:cs typeface="Times New Roman"/>
                        </a:rPr>
                        <a:t>        AMENAZAS</a:t>
                      </a:r>
                      <a:endParaRPr lang="es-ES" sz="2400" b="1" dirty="0">
                        <a:solidFill>
                          <a:schemeClr val="tx2"/>
                        </a:solidFill>
                        <a:latin typeface="+mn-lt"/>
                        <a:ea typeface="Times New Roman"/>
                        <a:cs typeface="Times New Roman"/>
                      </a:endParaRPr>
                    </a:p>
                  </a:txBody>
                  <a:tcPr marL="44450" marR="44450" marT="0" marB="0">
                    <a:solidFill>
                      <a:schemeClr val="accent3">
                        <a:lumMod val="60000"/>
                        <a:lumOff val="40000"/>
                      </a:schemeClr>
                    </a:solidFill>
                  </a:tcPr>
                </a:tc>
                <a:extLst>
                  <a:ext uri="{0D108BD9-81ED-4DB2-BD59-A6C34878D82A}">
                    <a16:rowId xmlns:a16="http://schemas.microsoft.com/office/drawing/2014/main" val="10000"/>
                  </a:ext>
                </a:extLst>
              </a:tr>
              <a:tr h="2359859">
                <a:tc>
                  <a:txBody>
                    <a:bodyPr/>
                    <a:lstStyle/>
                    <a:p>
                      <a:pPr algn="just">
                        <a:spcAft>
                          <a:spcPts val="0"/>
                        </a:spcAft>
                      </a:pPr>
                      <a:endParaRPr lang="es-ES_tradnl" sz="2400" dirty="0">
                        <a:solidFill>
                          <a:schemeClr val="tx2"/>
                        </a:solidFill>
                        <a:latin typeface="+mn-lt"/>
                        <a:ea typeface="Times New Roman"/>
                        <a:cs typeface="Times New Roman"/>
                      </a:endParaRPr>
                    </a:p>
                    <a:p>
                      <a:pPr algn="just">
                        <a:spcAft>
                          <a:spcPts val="0"/>
                        </a:spcAft>
                      </a:pPr>
                      <a:r>
                        <a:rPr lang="es-ES_tradnl" sz="2400" dirty="0">
                          <a:solidFill>
                            <a:schemeClr val="tx2"/>
                          </a:solidFill>
                          <a:latin typeface="+mn-lt"/>
                          <a:ea typeface="Times New Roman"/>
                          <a:cs typeface="Times New Roman"/>
                        </a:rPr>
                        <a:t>     </a:t>
                      </a:r>
                      <a:r>
                        <a:rPr lang="es-ES_tradnl" sz="2400" b="1" dirty="0">
                          <a:solidFill>
                            <a:schemeClr val="tx2"/>
                          </a:solidFill>
                          <a:latin typeface="+mn-lt"/>
                          <a:ea typeface="Times New Roman"/>
                          <a:cs typeface="Times New Roman"/>
                        </a:rPr>
                        <a:t>FORTALEZAS</a:t>
                      </a:r>
                      <a:endParaRPr lang="es-ES" sz="2400" dirty="0">
                        <a:solidFill>
                          <a:schemeClr val="tx2"/>
                        </a:solidFill>
                        <a:latin typeface="+mn-lt"/>
                        <a:ea typeface="Times New Roman"/>
                        <a:cs typeface="Times New Roman"/>
                      </a:endParaRPr>
                    </a:p>
                  </a:txBody>
                  <a:tcPr marL="44450" marR="44450" marT="0" marB="0"/>
                </a:tc>
                <a:tc>
                  <a:txBody>
                    <a:bodyPr/>
                    <a:lstStyle/>
                    <a:p>
                      <a:pPr algn="just">
                        <a:spcAft>
                          <a:spcPts val="0"/>
                        </a:spcAft>
                      </a:pPr>
                      <a:r>
                        <a:rPr lang="es-ES" sz="2400" b="0" dirty="0">
                          <a:solidFill>
                            <a:schemeClr val="tx2"/>
                          </a:solidFill>
                          <a:latin typeface="+mn-lt"/>
                          <a:ea typeface="Times New Roman"/>
                          <a:cs typeface="Times New Roman"/>
                        </a:rPr>
                        <a:t>Intentar aprovechar al máximo las posibilidades.</a:t>
                      </a:r>
                    </a:p>
                    <a:p>
                      <a:pPr algn="just">
                        <a:spcAft>
                          <a:spcPts val="0"/>
                        </a:spcAft>
                      </a:pPr>
                      <a:endParaRPr lang="es-ES_tradnl" sz="2400" b="1" dirty="0">
                        <a:solidFill>
                          <a:schemeClr val="tx2"/>
                        </a:solidFill>
                        <a:latin typeface="+mn-lt"/>
                        <a:ea typeface="Times New Roman"/>
                        <a:cs typeface="Times New Roman"/>
                      </a:endParaRPr>
                    </a:p>
                    <a:p>
                      <a:pPr algn="just">
                        <a:spcAft>
                          <a:spcPts val="0"/>
                        </a:spcAft>
                      </a:pPr>
                      <a:r>
                        <a:rPr lang="es-ES_tradnl" sz="2400" b="1" dirty="0">
                          <a:solidFill>
                            <a:schemeClr val="tx2"/>
                          </a:solidFill>
                          <a:latin typeface="+mn-lt"/>
                          <a:ea typeface="Times New Roman"/>
                          <a:cs typeface="Times New Roman"/>
                        </a:rPr>
                        <a:t>Estrategia de desarrollo</a:t>
                      </a:r>
                      <a:r>
                        <a:rPr lang="es-ES_tradnl" sz="2400" b="1" baseline="0" dirty="0">
                          <a:solidFill>
                            <a:schemeClr val="tx2"/>
                          </a:solidFill>
                          <a:latin typeface="+mn-lt"/>
                          <a:ea typeface="Times New Roman"/>
                          <a:cs typeface="Times New Roman"/>
                        </a:rPr>
                        <a:t>. Ofensivas.</a:t>
                      </a:r>
                      <a:endParaRPr lang="es-ES" sz="2400" b="1" dirty="0">
                        <a:solidFill>
                          <a:schemeClr val="tx2"/>
                        </a:solidFill>
                        <a:latin typeface="+mn-lt"/>
                        <a:ea typeface="Times New Roman"/>
                        <a:cs typeface="Times New Roman"/>
                      </a:endParaRPr>
                    </a:p>
                    <a:p>
                      <a:pPr algn="just">
                        <a:spcAft>
                          <a:spcPts val="0"/>
                        </a:spcAft>
                      </a:pPr>
                      <a:r>
                        <a:rPr lang="es-ES_tradnl" sz="2400" b="1" dirty="0">
                          <a:solidFill>
                            <a:schemeClr val="tx2"/>
                          </a:solidFill>
                          <a:latin typeface="+mn-lt"/>
                          <a:ea typeface="Times New Roman"/>
                          <a:cs typeface="Times New Roman"/>
                        </a:rPr>
                        <a:t>         MAXI – MAXI.</a:t>
                      </a:r>
                      <a:endParaRPr lang="es-ES" sz="2400" b="1" dirty="0">
                        <a:solidFill>
                          <a:schemeClr val="tx2"/>
                        </a:solidFill>
                        <a:latin typeface="+mn-lt"/>
                        <a:ea typeface="Times New Roman"/>
                        <a:cs typeface="Times New Roman"/>
                      </a:endParaRPr>
                    </a:p>
                  </a:txBody>
                  <a:tcPr marL="44450" marR="44450" marT="0" marB="0">
                    <a:solidFill>
                      <a:schemeClr val="accent3">
                        <a:lumMod val="60000"/>
                        <a:lumOff val="40000"/>
                      </a:schemeClr>
                    </a:solidFill>
                  </a:tcPr>
                </a:tc>
                <a:tc>
                  <a:txBody>
                    <a:bodyPr/>
                    <a:lstStyle/>
                    <a:p>
                      <a:pPr algn="just">
                        <a:spcAft>
                          <a:spcPts val="0"/>
                        </a:spcAft>
                      </a:pPr>
                      <a:r>
                        <a:rPr lang="es-ES" sz="2400" b="0" dirty="0">
                          <a:solidFill>
                            <a:schemeClr val="tx2"/>
                          </a:solidFill>
                          <a:latin typeface="+mn-lt"/>
                          <a:ea typeface="Times New Roman"/>
                          <a:cs typeface="Times New Roman"/>
                        </a:rPr>
                        <a:t>Protegerse de las amenazas apoyándose en las fortalezas. </a:t>
                      </a:r>
                    </a:p>
                    <a:p>
                      <a:pPr algn="just">
                        <a:spcAft>
                          <a:spcPts val="0"/>
                        </a:spcAft>
                      </a:pPr>
                      <a:r>
                        <a:rPr lang="es-ES" sz="2400" b="1" dirty="0">
                          <a:solidFill>
                            <a:schemeClr val="tx2"/>
                          </a:solidFill>
                          <a:latin typeface="+mn-lt"/>
                          <a:ea typeface="Times New Roman"/>
                          <a:cs typeface="Times New Roman"/>
                        </a:rPr>
                        <a:t>Estrategias de protección. Defensivas.</a:t>
                      </a:r>
                    </a:p>
                    <a:p>
                      <a:pPr algn="just">
                        <a:spcAft>
                          <a:spcPts val="0"/>
                        </a:spcAft>
                      </a:pPr>
                      <a:r>
                        <a:rPr lang="es-ES_tradnl" sz="2400" b="1" dirty="0">
                          <a:solidFill>
                            <a:schemeClr val="tx2"/>
                          </a:solidFill>
                          <a:latin typeface="+mn-lt"/>
                          <a:ea typeface="Times New Roman"/>
                          <a:cs typeface="Times New Roman"/>
                        </a:rPr>
                        <a:t>      MAXI – MINI.</a:t>
                      </a:r>
                      <a:endParaRPr lang="es-ES" sz="2400" b="1" dirty="0">
                        <a:solidFill>
                          <a:schemeClr val="tx2"/>
                        </a:solidFill>
                        <a:latin typeface="+mn-lt"/>
                        <a:ea typeface="Times New Roman"/>
                        <a:cs typeface="Times New Roman"/>
                      </a:endParaRPr>
                    </a:p>
                  </a:txBody>
                  <a:tcPr marL="44450" marR="44450" marT="0" marB="0">
                    <a:solidFill>
                      <a:schemeClr val="accent3">
                        <a:lumMod val="60000"/>
                        <a:lumOff val="40000"/>
                      </a:schemeClr>
                    </a:solidFill>
                  </a:tcPr>
                </a:tc>
                <a:extLst>
                  <a:ext uri="{0D108BD9-81ED-4DB2-BD59-A6C34878D82A}">
                    <a16:rowId xmlns:a16="http://schemas.microsoft.com/office/drawing/2014/main" val="10001"/>
                  </a:ext>
                </a:extLst>
              </a:tr>
              <a:tr h="2753168">
                <a:tc>
                  <a:txBody>
                    <a:bodyPr/>
                    <a:lstStyle/>
                    <a:p>
                      <a:pPr algn="just">
                        <a:spcAft>
                          <a:spcPts val="0"/>
                        </a:spcAft>
                      </a:pPr>
                      <a:endParaRPr lang="es-ES_tradnl" sz="2400" dirty="0">
                        <a:solidFill>
                          <a:schemeClr val="tx2"/>
                        </a:solidFill>
                        <a:latin typeface="+mn-lt"/>
                        <a:ea typeface="Times New Roman"/>
                        <a:cs typeface="Times New Roman"/>
                      </a:endParaRPr>
                    </a:p>
                    <a:p>
                      <a:pPr algn="just">
                        <a:spcAft>
                          <a:spcPts val="0"/>
                        </a:spcAft>
                      </a:pPr>
                      <a:r>
                        <a:rPr lang="es-ES_tradnl" sz="2400" dirty="0">
                          <a:solidFill>
                            <a:schemeClr val="tx2"/>
                          </a:solidFill>
                          <a:latin typeface="+mn-lt"/>
                          <a:ea typeface="Times New Roman"/>
                          <a:cs typeface="Times New Roman"/>
                        </a:rPr>
                        <a:t>     </a:t>
                      </a:r>
                      <a:r>
                        <a:rPr lang="es-ES_tradnl" sz="2400" b="1" dirty="0">
                          <a:solidFill>
                            <a:schemeClr val="tx2"/>
                          </a:solidFill>
                          <a:latin typeface="+mn-lt"/>
                          <a:ea typeface="Times New Roman"/>
                          <a:cs typeface="Times New Roman"/>
                        </a:rPr>
                        <a:t>DEBILIDADES</a:t>
                      </a:r>
                      <a:endParaRPr lang="es-ES" sz="2400" dirty="0">
                        <a:solidFill>
                          <a:schemeClr val="tx2"/>
                        </a:solidFill>
                        <a:latin typeface="+mn-lt"/>
                        <a:ea typeface="Times New Roman"/>
                        <a:cs typeface="Times New Roman"/>
                      </a:endParaRPr>
                    </a:p>
                  </a:txBody>
                  <a:tcPr marL="44450" marR="44450" marT="0" marB="0"/>
                </a:tc>
                <a:tc>
                  <a:txBody>
                    <a:bodyPr/>
                    <a:lstStyle/>
                    <a:p>
                      <a:pPr algn="just">
                        <a:spcAft>
                          <a:spcPts val="0"/>
                        </a:spcAft>
                      </a:pPr>
                      <a:r>
                        <a:rPr lang="es-ES" sz="2400" b="0" dirty="0">
                          <a:solidFill>
                            <a:schemeClr val="tx2"/>
                          </a:solidFill>
                          <a:latin typeface="+mn-lt"/>
                          <a:ea typeface="Times New Roman"/>
                          <a:cs typeface="Times New Roman"/>
                        </a:rPr>
                        <a:t>Reducir o eliminar para aprovechar las oportunidades.</a:t>
                      </a:r>
                    </a:p>
                    <a:p>
                      <a:pPr algn="just">
                        <a:spcAft>
                          <a:spcPts val="0"/>
                        </a:spcAft>
                      </a:pPr>
                      <a:endParaRPr lang="es-ES_tradnl" sz="2400" b="1" dirty="0">
                        <a:solidFill>
                          <a:schemeClr val="tx2"/>
                        </a:solidFill>
                        <a:latin typeface="+mn-lt"/>
                        <a:ea typeface="Times New Roman"/>
                        <a:cs typeface="Times New Roman"/>
                      </a:endParaRPr>
                    </a:p>
                    <a:p>
                      <a:pPr algn="just">
                        <a:spcAft>
                          <a:spcPts val="0"/>
                        </a:spcAft>
                      </a:pPr>
                      <a:r>
                        <a:rPr lang="es-ES_tradnl" sz="2400" b="1" dirty="0">
                          <a:solidFill>
                            <a:schemeClr val="tx2"/>
                          </a:solidFill>
                          <a:latin typeface="+mn-lt"/>
                          <a:ea typeface="Times New Roman"/>
                          <a:cs typeface="Times New Roman"/>
                        </a:rPr>
                        <a:t>Estrategia   de desbloqueo.</a:t>
                      </a:r>
                      <a:r>
                        <a:rPr lang="es-ES" sz="2400" b="1" dirty="0">
                          <a:solidFill>
                            <a:schemeClr val="tx2"/>
                          </a:solidFill>
                          <a:latin typeface="+mn-lt"/>
                          <a:ea typeface="Times New Roman"/>
                          <a:cs typeface="Times New Roman"/>
                        </a:rPr>
                        <a:t> Adaptativas.</a:t>
                      </a:r>
                    </a:p>
                    <a:p>
                      <a:pPr algn="just">
                        <a:spcAft>
                          <a:spcPts val="0"/>
                        </a:spcAft>
                      </a:pPr>
                      <a:r>
                        <a:rPr lang="es-ES_tradnl" sz="2400" b="1" dirty="0">
                          <a:solidFill>
                            <a:schemeClr val="tx2"/>
                          </a:solidFill>
                          <a:latin typeface="+mn-lt"/>
                          <a:ea typeface="Times New Roman"/>
                          <a:cs typeface="Times New Roman"/>
                        </a:rPr>
                        <a:t>       MINI – MAXI.</a:t>
                      </a:r>
                      <a:endParaRPr lang="es-ES" sz="2400" b="1" dirty="0">
                        <a:solidFill>
                          <a:schemeClr val="tx2"/>
                        </a:solidFill>
                        <a:latin typeface="+mn-lt"/>
                        <a:ea typeface="Times New Roman"/>
                        <a:cs typeface="Times New Roman"/>
                      </a:endParaRPr>
                    </a:p>
                  </a:txBody>
                  <a:tcPr marL="44450" marR="44450" marT="0" marB="0">
                    <a:solidFill>
                      <a:schemeClr val="accent3">
                        <a:lumMod val="60000"/>
                        <a:lumOff val="40000"/>
                      </a:schemeClr>
                    </a:solidFill>
                  </a:tcPr>
                </a:tc>
                <a:tc>
                  <a:txBody>
                    <a:bodyPr/>
                    <a:lstStyle/>
                    <a:p>
                      <a:pPr algn="just">
                        <a:spcAft>
                          <a:spcPts val="0"/>
                        </a:spcAft>
                      </a:pPr>
                      <a:r>
                        <a:rPr lang="es-ES" sz="2400" b="0" dirty="0">
                          <a:solidFill>
                            <a:schemeClr val="tx2"/>
                          </a:solidFill>
                          <a:latin typeface="+mn-lt"/>
                          <a:ea typeface="Times New Roman"/>
                          <a:cs typeface="Times New Roman"/>
                        </a:rPr>
                        <a:t>Resistir sin tener que ceder para no perder posiciones. </a:t>
                      </a:r>
                    </a:p>
                    <a:p>
                      <a:pPr algn="just">
                        <a:spcAft>
                          <a:spcPts val="0"/>
                        </a:spcAft>
                      </a:pPr>
                      <a:endParaRPr lang="es-ES" sz="2400" b="1" dirty="0">
                        <a:solidFill>
                          <a:schemeClr val="tx2"/>
                        </a:solidFill>
                        <a:latin typeface="+mn-lt"/>
                        <a:ea typeface="Times New Roman"/>
                        <a:cs typeface="Times New Roman"/>
                      </a:endParaRPr>
                    </a:p>
                    <a:p>
                      <a:pPr algn="just">
                        <a:spcAft>
                          <a:spcPts val="0"/>
                        </a:spcAft>
                      </a:pPr>
                      <a:r>
                        <a:rPr lang="es-ES" sz="2300" b="1" dirty="0">
                          <a:solidFill>
                            <a:schemeClr val="tx2"/>
                          </a:solidFill>
                          <a:latin typeface="+mn-lt"/>
                          <a:ea typeface="Times New Roman"/>
                          <a:cs typeface="Times New Roman"/>
                        </a:rPr>
                        <a:t>Estrategias</a:t>
                      </a:r>
                      <a:r>
                        <a:rPr lang="es-ES" sz="2300" b="1" baseline="0" dirty="0">
                          <a:solidFill>
                            <a:schemeClr val="tx2"/>
                          </a:solidFill>
                          <a:latin typeface="+mn-lt"/>
                          <a:ea typeface="Times New Roman"/>
                          <a:cs typeface="Times New Roman"/>
                        </a:rPr>
                        <a:t> </a:t>
                      </a:r>
                      <a:r>
                        <a:rPr lang="es-ES" sz="2300" b="1" dirty="0">
                          <a:solidFill>
                            <a:schemeClr val="tx2"/>
                          </a:solidFill>
                          <a:latin typeface="+mn-lt"/>
                          <a:ea typeface="Times New Roman"/>
                          <a:cs typeface="Times New Roman"/>
                        </a:rPr>
                        <a:t>de Supervivencia.</a:t>
                      </a:r>
                      <a:r>
                        <a:rPr lang="es-ES" sz="2300" b="1" baseline="0" dirty="0">
                          <a:solidFill>
                            <a:schemeClr val="tx2"/>
                          </a:solidFill>
                          <a:latin typeface="+mn-lt"/>
                          <a:ea typeface="Times New Roman"/>
                          <a:cs typeface="Times New Roman"/>
                        </a:rPr>
                        <a:t> Defensivas.</a:t>
                      </a:r>
                      <a:endParaRPr lang="es-ES" sz="2300" b="1" dirty="0">
                        <a:solidFill>
                          <a:schemeClr val="tx2"/>
                        </a:solidFill>
                        <a:latin typeface="+mn-lt"/>
                        <a:ea typeface="Times New Roman"/>
                        <a:cs typeface="Times New Roman"/>
                      </a:endParaRPr>
                    </a:p>
                    <a:p>
                      <a:pPr algn="just">
                        <a:spcAft>
                          <a:spcPts val="0"/>
                        </a:spcAft>
                      </a:pPr>
                      <a:r>
                        <a:rPr lang="es-ES_tradnl" sz="2300" b="0" dirty="0">
                          <a:solidFill>
                            <a:schemeClr val="tx2"/>
                          </a:solidFill>
                          <a:latin typeface="+mn-lt"/>
                          <a:ea typeface="Times New Roman"/>
                          <a:cs typeface="Times New Roman"/>
                        </a:rPr>
                        <a:t>        </a:t>
                      </a:r>
                      <a:r>
                        <a:rPr lang="es-ES_tradnl" sz="2300" b="1" dirty="0">
                          <a:solidFill>
                            <a:schemeClr val="tx2"/>
                          </a:solidFill>
                          <a:latin typeface="+mn-lt"/>
                          <a:ea typeface="Times New Roman"/>
                          <a:cs typeface="Times New Roman"/>
                        </a:rPr>
                        <a:t>MINI – MINI.</a:t>
                      </a:r>
                      <a:endParaRPr lang="es-ES" sz="2300" b="1" dirty="0">
                        <a:solidFill>
                          <a:schemeClr val="tx2"/>
                        </a:solidFill>
                        <a:latin typeface="+mn-lt"/>
                        <a:ea typeface="Times New Roman"/>
                        <a:cs typeface="Times New Roman"/>
                      </a:endParaRPr>
                    </a:p>
                  </a:txBody>
                  <a:tcPr marL="44450" marR="44450" marT="0" marB="0">
                    <a:solidFill>
                      <a:schemeClr val="accent3">
                        <a:lumMod val="60000"/>
                        <a:lumOff val="4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41608486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3" name="Rectángulo 2"/>
          <p:cNvSpPr/>
          <p:nvPr/>
        </p:nvSpPr>
        <p:spPr>
          <a:xfrm>
            <a:off x="1691680" y="332656"/>
            <a:ext cx="6120680" cy="400110"/>
          </a:xfrm>
          <a:prstGeom prst="rect">
            <a:avLst/>
          </a:prstGeom>
        </p:spPr>
        <p:style>
          <a:lnRef idx="3">
            <a:schemeClr val="lt1"/>
          </a:lnRef>
          <a:fillRef idx="1">
            <a:schemeClr val="accent3"/>
          </a:fillRef>
          <a:effectRef idx="1">
            <a:schemeClr val="accent3"/>
          </a:effectRef>
          <a:fontRef idx="minor">
            <a:schemeClr val="lt1"/>
          </a:fontRef>
        </p:style>
        <p:txBody>
          <a:bodyPr wrap="square">
            <a:spAutoFit/>
          </a:bodyPr>
          <a:lstStyle/>
          <a:p>
            <a:r>
              <a:rPr lang="es-ES" sz="2000" b="1" dirty="0">
                <a:solidFill>
                  <a:srgbClr val="000000"/>
                </a:solidFill>
                <a:latin typeface="Verdana" panose="020B0604030504040204" pitchFamily="34" charset="0"/>
              </a:rPr>
              <a:t>Auditoria de recursos y capacidades </a:t>
            </a:r>
            <a:endParaRPr lang="es-ES" sz="2000" dirty="0"/>
          </a:p>
        </p:txBody>
      </p:sp>
      <p:sp>
        <p:nvSpPr>
          <p:cNvPr id="5" name="Rectángulo 4"/>
          <p:cNvSpPr/>
          <p:nvPr/>
        </p:nvSpPr>
        <p:spPr>
          <a:xfrm>
            <a:off x="323528" y="889844"/>
            <a:ext cx="8496944" cy="5324535"/>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es-ES" sz="2000" b="1" dirty="0">
                <a:latin typeface="Verdana" panose="020B0604030504040204" pitchFamily="34" charset="0"/>
                <a:ea typeface="Verdana" panose="020B0604030504040204" pitchFamily="34" charset="0"/>
                <a:cs typeface="Verdana" panose="020B0604030504040204" pitchFamily="34" charset="0"/>
              </a:rPr>
              <a:t>La importancia de este análisis es determinar las competencias que posee la organización o las que potencialmente podría poseer o las que necesita y deberá adquirir de algún modo.</a:t>
            </a:r>
          </a:p>
          <a:p>
            <a:pPr algn="just"/>
            <a:endParaRPr lang="es-ES" sz="2000" b="1" dirty="0">
              <a:latin typeface="Verdana" panose="020B0604030504040204" pitchFamily="34" charset="0"/>
              <a:ea typeface="Verdana" panose="020B0604030504040204" pitchFamily="34" charset="0"/>
              <a:cs typeface="Verdana" panose="020B0604030504040204" pitchFamily="34" charset="0"/>
            </a:endParaRPr>
          </a:p>
          <a:p>
            <a:pPr algn="just"/>
            <a:r>
              <a:rPr lang="es-ES" sz="2000" b="1" dirty="0">
                <a:latin typeface="Verdana" panose="020B0604030504040204" pitchFamily="34" charset="0"/>
                <a:ea typeface="Verdana" panose="020B0604030504040204" pitchFamily="34" charset="0"/>
                <a:cs typeface="Verdana" panose="020B0604030504040204" pitchFamily="34" charset="0"/>
              </a:rPr>
              <a:t>Por ejemplo una </a:t>
            </a:r>
            <a:r>
              <a:rPr lang="es-ES" sz="2000" b="1" dirty="0">
                <a:solidFill>
                  <a:srgbClr val="FF0000"/>
                </a:solidFill>
                <a:latin typeface="Verdana" panose="020B0604030504040204" pitchFamily="34" charset="0"/>
                <a:ea typeface="Verdana" panose="020B0604030504040204" pitchFamily="34" charset="0"/>
                <a:cs typeface="Verdana" panose="020B0604030504040204" pitchFamily="34" charset="0"/>
              </a:rPr>
              <a:t>auditoria</a:t>
            </a:r>
            <a:r>
              <a:rPr lang="es-ES" sz="2000" b="1" dirty="0">
                <a:latin typeface="Verdana" panose="020B0604030504040204" pitchFamily="34" charset="0"/>
                <a:ea typeface="Verdana" panose="020B0604030504040204" pitchFamily="34" charset="0"/>
                <a:cs typeface="Verdana" panose="020B0604030504040204" pitchFamily="34" charset="0"/>
              </a:rPr>
              <a:t> se conformaría con estudiar el número de trabajadores altamente calificados de una organización, mientras un </a:t>
            </a:r>
            <a:r>
              <a:rPr lang="es-ES" sz="2000" b="1" dirty="0">
                <a:solidFill>
                  <a:srgbClr val="FF0000"/>
                </a:solidFill>
                <a:latin typeface="Verdana" panose="020B0604030504040204" pitchFamily="34" charset="0"/>
                <a:ea typeface="Verdana" panose="020B0604030504040204" pitchFamily="34" charset="0"/>
                <a:cs typeface="Verdana" panose="020B0604030504040204" pitchFamily="34" charset="0"/>
              </a:rPr>
              <a:t>análisis</a:t>
            </a:r>
            <a:r>
              <a:rPr lang="es-ES" sz="2000" b="1" dirty="0">
                <a:latin typeface="Verdana" panose="020B0604030504040204" pitchFamily="34" charset="0"/>
                <a:ea typeface="Verdana" panose="020B0604030504040204" pitchFamily="34" charset="0"/>
                <a:cs typeface="Verdana" panose="020B0604030504040204" pitchFamily="34" charset="0"/>
              </a:rPr>
              <a:t> evaluaría si este indicador ha aumentado en el tiempo o si la organización ha perdido potencial intelectual y hasta qué punto ello es algo distintivo o representa una competencia para la organización.</a:t>
            </a:r>
          </a:p>
          <a:p>
            <a:pPr algn="just"/>
            <a:endParaRPr lang="es-ES" sz="2000" b="1" dirty="0">
              <a:latin typeface="Verdana" panose="020B0604030504040204" pitchFamily="34" charset="0"/>
              <a:ea typeface="Verdana" panose="020B0604030504040204" pitchFamily="34" charset="0"/>
              <a:cs typeface="Verdana" panose="020B0604030504040204" pitchFamily="34" charset="0"/>
            </a:endParaRPr>
          </a:p>
          <a:p>
            <a:pPr algn="just"/>
            <a:r>
              <a:rPr lang="es-ES" sz="2000" b="1" dirty="0">
                <a:latin typeface="Verdana" panose="020B0604030504040204" pitchFamily="34" charset="0"/>
                <a:ea typeface="Verdana" panose="020B0604030504040204" pitchFamily="34" charset="0"/>
                <a:cs typeface="Verdana" panose="020B0604030504040204" pitchFamily="34" charset="0"/>
              </a:rPr>
              <a:t>El análisis de Recursos y capacidades abarca la organización de manera integra y puede ser realizado en dependencia de las funciones que se desarrollan en una empresa. </a:t>
            </a:r>
          </a:p>
        </p:txBody>
      </p:sp>
    </p:spTree>
    <p:extLst>
      <p:ext uri="{BB962C8B-B14F-4D97-AF65-F5344CB8AC3E}">
        <p14:creationId xmlns:p14="http://schemas.microsoft.com/office/powerpoint/2010/main" val="12906922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4" name="Rectángulo 3"/>
          <p:cNvSpPr/>
          <p:nvPr/>
        </p:nvSpPr>
        <p:spPr>
          <a:xfrm>
            <a:off x="179512" y="188640"/>
            <a:ext cx="8712968" cy="672491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spcAft>
                <a:spcPts val="1800"/>
              </a:spcAft>
            </a:pPr>
            <a:r>
              <a:rPr lang="es-ES" sz="2600" b="1" dirty="0">
                <a:latin typeface="Arial" panose="020B0604020202020204" pitchFamily="34" charset="0"/>
                <a:ea typeface="Verdana" panose="020B0604030504040204" pitchFamily="34" charset="0"/>
                <a:cs typeface="Arial" panose="020B0604020202020204" pitchFamily="34" charset="0"/>
              </a:rPr>
              <a:t>La ventaja competitiva es la creación de valor para el cliente, pero esta se debe lograr o los costos más bajos respecto a la competencia o algo que lo diferencie, es decir, que ofrezca algo como valor único por lo cual los clientes estén dispuestos a pagar.</a:t>
            </a:r>
          </a:p>
          <a:p>
            <a:pPr algn="just">
              <a:spcAft>
                <a:spcPts val="1800"/>
              </a:spcAft>
            </a:pPr>
            <a:r>
              <a:rPr lang="es-ES" sz="2600" b="1" dirty="0">
                <a:solidFill>
                  <a:srgbClr val="FF0000"/>
                </a:solidFill>
                <a:latin typeface="Arial" panose="020B0604020202020204" pitchFamily="34" charset="0"/>
                <a:ea typeface="Verdana" panose="020B0604030504040204" pitchFamily="34" charset="0"/>
                <a:cs typeface="Arial" panose="020B0604020202020204" pitchFamily="34" charset="0"/>
              </a:rPr>
              <a:t>La ventaja competitiva puede ser en costo o en diferenciación</a:t>
            </a:r>
            <a:r>
              <a:rPr lang="es-ES" sz="2600" b="1" dirty="0">
                <a:latin typeface="Arial" panose="020B0604020202020204" pitchFamily="34" charset="0"/>
                <a:ea typeface="Verdana" panose="020B0604030504040204" pitchFamily="34" charset="0"/>
                <a:cs typeface="Arial" panose="020B0604020202020204" pitchFamily="34" charset="0"/>
              </a:rPr>
              <a:t>, de ahí que sea necesario determinar las fuentes de ventaja competitiva, por supuesto que dominar los FCE es ya una base para poseer una ventaja, pero no basta, ya que todas las organizaciones del sector pueden dominar los mismos y por tanto todos poseerían las misma ventaja, de lo que se trata es de dominar los FCE de una forma especial, que otorgue o costos bajos o diferenciación.</a:t>
            </a:r>
          </a:p>
        </p:txBody>
      </p:sp>
    </p:spTree>
    <p:extLst>
      <p:ext uri="{BB962C8B-B14F-4D97-AF65-F5344CB8AC3E}">
        <p14:creationId xmlns:p14="http://schemas.microsoft.com/office/powerpoint/2010/main" val="47744302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3" name="4 Rectángulo"/>
          <p:cNvSpPr/>
          <p:nvPr/>
        </p:nvSpPr>
        <p:spPr>
          <a:xfrm>
            <a:off x="2843808" y="188640"/>
            <a:ext cx="3204723" cy="584775"/>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es-ES" sz="3200" b="1" dirty="0">
                <a:solidFill>
                  <a:prstClr val="black"/>
                </a:solidFill>
                <a:latin typeface="Verdana" pitchFamily="34" charset="0"/>
                <a:ea typeface="Verdana" pitchFamily="34" charset="0"/>
                <a:cs typeface="Verdana" pitchFamily="34" charset="0"/>
              </a:rPr>
              <a:t>Conclusiones</a:t>
            </a:r>
            <a:endParaRPr lang="es-ES" sz="3200" dirty="0"/>
          </a:p>
        </p:txBody>
      </p:sp>
      <p:sp>
        <p:nvSpPr>
          <p:cNvPr id="4" name="Rectángulo 3"/>
          <p:cNvSpPr/>
          <p:nvPr/>
        </p:nvSpPr>
        <p:spPr>
          <a:xfrm>
            <a:off x="144016" y="1196752"/>
            <a:ext cx="8892480" cy="532453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spcAft>
                <a:spcPts val="600"/>
              </a:spcAft>
            </a:pPr>
            <a:r>
              <a:rPr lang="es-ES" sz="2000" b="1" dirty="0">
                <a:latin typeface="Verdana" panose="020B0604030504040204" pitchFamily="34" charset="0"/>
                <a:ea typeface="Verdana" panose="020B0604030504040204" pitchFamily="34" charset="0"/>
                <a:cs typeface="Verdana" panose="020B0604030504040204" pitchFamily="34" charset="0"/>
              </a:rPr>
              <a:t>El diagnostico estratégico es una pieza clave para la posterior determinación de estrategias. El conjunto de herramientas estudiados permite a las organizaciones descubrir cuales son los FCE y las ventajas competitivas. </a:t>
            </a:r>
          </a:p>
          <a:p>
            <a:pPr algn="just">
              <a:spcAft>
                <a:spcPts val="600"/>
              </a:spcAft>
            </a:pPr>
            <a:endParaRPr lang="es-ES" sz="2000" b="1" dirty="0">
              <a:latin typeface="Verdana" panose="020B0604030504040204" pitchFamily="34" charset="0"/>
              <a:ea typeface="Verdana" panose="020B0604030504040204" pitchFamily="34" charset="0"/>
              <a:cs typeface="Verdana" panose="020B0604030504040204" pitchFamily="34" charset="0"/>
            </a:endParaRPr>
          </a:p>
          <a:p>
            <a:pPr algn="just">
              <a:spcAft>
                <a:spcPts val="600"/>
              </a:spcAft>
            </a:pPr>
            <a:r>
              <a:rPr lang="es-ES" sz="2000" b="1" dirty="0">
                <a:latin typeface="Verdana" panose="020B0604030504040204" pitchFamily="34" charset="0"/>
                <a:ea typeface="Verdana" panose="020B0604030504040204" pitchFamily="34" charset="0"/>
                <a:cs typeface="Verdana" panose="020B0604030504040204" pitchFamily="34" charset="0"/>
              </a:rPr>
              <a:t>Los FCE proveen a las organizaciones de una información fundamental: cuáles son los aspectos más valorados por los clientes. Aunque las organizaciones no posean los medios para satisfacer todos estos factores, sí deben tenerlos presente pues la demanda de los clientes se desplazará hacia los negocios que mejor las satisfagan. </a:t>
            </a:r>
          </a:p>
          <a:p>
            <a:pPr algn="just">
              <a:spcAft>
                <a:spcPts val="600"/>
              </a:spcAft>
            </a:pPr>
            <a:r>
              <a:rPr lang="es-ES" sz="2000" b="1" dirty="0">
                <a:latin typeface="Verdana" panose="020B0604030504040204" pitchFamily="34" charset="0"/>
                <a:ea typeface="Verdana" panose="020B0604030504040204" pitchFamily="34" charset="0"/>
                <a:cs typeface="Verdana" panose="020B0604030504040204" pitchFamily="34" charset="0"/>
              </a:rPr>
              <a:t> </a:t>
            </a:r>
          </a:p>
          <a:p>
            <a:pPr algn="just">
              <a:spcAft>
                <a:spcPts val="600"/>
              </a:spcAft>
            </a:pPr>
            <a:r>
              <a:rPr lang="es-ES" sz="2000" b="1" dirty="0">
                <a:latin typeface="Verdana" panose="020B0604030504040204" pitchFamily="34" charset="0"/>
                <a:ea typeface="Verdana" panose="020B0604030504040204" pitchFamily="34" charset="0"/>
                <a:cs typeface="Verdana" panose="020B0604030504040204" pitchFamily="34" charset="0"/>
              </a:rPr>
              <a:t>La ventaja competitiva es la piedra central de la estrategia a nivel de negocios, de ahí que su determinación se convierte en la consecuencia lógica del análisis de estratégico y base para la definición de la estrategia de negocio.</a:t>
            </a:r>
          </a:p>
        </p:txBody>
      </p:sp>
    </p:spTree>
    <p:extLst>
      <p:ext uri="{BB962C8B-B14F-4D97-AF65-F5344CB8AC3E}">
        <p14:creationId xmlns:p14="http://schemas.microsoft.com/office/powerpoint/2010/main" val="273917967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5" name="Rectángulo 5"/>
          <p:cNvSpPr/>
          <p:nvPr/>
        </p:nvSpPr>
        <p:spPr>
          <a:xfrm>
            <a:off x="1170324" y="241484"/>
            <a:ext cx="4985852" cy="584775"/>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pPr algn="just">
              <a:spcAft>
                <a:spcPts val="0"/>
              </a:spcAft>
            </a:pPr>
            <a:r>
              <a:rPr lang="es-ES" sz="3200" b="1" dirty="0">
                <a:latin typeface="+mj-lt"/>
                <a:ea typeface="Verdana" panose="020B0604030504040204" pitchFamily="34" charset="0"/>
                <a:cs typeface="Verdana" panose="020B0604030504040204" pitchFamily="34" charset="0"/>
              </a:rPr>
              <a:t>Preguntas de Comprobación</a:t>
            </a: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613681">
            <a:off x="6835546" y="263390"/>
            <a:ext cx="1316263" cy="116077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ángulo 3"/>
          <p:cNvSpPr/>
          <p:nvPr/>
        </p:nvSpPr>
        <p:spPr>
          <a:xfrm>
            <a:off x="179513" y="1531807"/>
            <a:ext cx="8784976" cy="507831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ES" b="1" dirty="0">
                <a:latin typeface="Verdana" panose="020B0604030504040204" pitchFamily="34" charset="0"/>
                <a:ea typeface="Verdana" panose="020B0604030504040204" pitchFamily="34" charset="0"/>
                <a:cs typeface="Verdana" panose="020B0604030504040204" pitchFamily="34" charset="0"/>
              </a:rPr>
              <a:t>1. ¿Cuáles son las herramientas que se utilizan para realizar el análisis externo de un negocio para la determinación de las estrategias?</a:t>
            </a:r>
          </a:p>
          <a:p>
            <a:pPr algn="just"/>
            <a:endParaRPr lang="es-ES" b="1" dirty="0">
              <a:latin typeface="Verdana" panose="020B0604030504040204" pitchFamily="34" charset="0"/>
              <a:ea typeface="Verdana" panose="020B0604030504040204" pitchFamily="34" charset="0"/>
              <a:cs typeface="Verdana" panose="020B0604030504040204" pitchFamily="34" charset="0"/>
            </a:endParaRPr>
          </a:p>
          <a:p>
            <a:pPr algn="just"/>
            <a:r>
              <a:rPr lang="es-ES" b="1" dirty="0">
                <a:latin typeface="Verdana" panose="020B0604030504040204" pitchFamily="34" charset="0"/>
                <a:ea typeface="Verdana" panose="020B0604030504040204" pitchFamily="34" charset="0"/>
                <a:cs typeface="Verdana" panose="020B0604030504040204" pitchFamily="34" charset="0"/>
              </a:rPr>
              <a:t>2. ¿Qué elementos componen el Diamante de Porter?</a:t>
            </a:r>
          </a:p>
          <a:p>
            <a:pPr algn="just"/>
            <a:endParaRPr lang="es-ES" b="1" dirty="0">
              <a:latin typeface="Verdana" panose="020B0604030504040204" pitchFamily="34" charset="0"/>
              <a:ea typeface="Verdana" panose="020B0604030504040204" pitchFamily="34" charset="0"/>
              <a:cs typeface="Verdana" panose="020B0604030504040204" pitchFamily="34" charset="0"/>
            </a:endParaRPr>
          </a:p>
          <a:p>
            <a:pPr algn="just"/>
            <a:r>
              <a:rPr lang="es-ES" b="1" dirty="0">
                <a:latin typeface="Verdana" panose="020B0604030504040204" pitchFamily="34" charset="0"/>
                <a:ea typeface="Verdana" panose="020B0604030504040204" pitchFamily="34" charset="0"/>
                <a:cs typeface="Verdana" panose="020B0604030504040204" pitchFamily="34" charset="0"/>
              </a:rPr>
              <a:t>3. ¿Cuáles son las 5 fuerzas que plantea Porter que inciden en el sector industrial?</a:t>
            </a:r>
          </a:p>
          <a:p>
            <a:pPr algn="just"/>
            <a:endParaRPr lang="es-ES" b="1" dirty="0">
              <a:latin typeface="Verdana" panose="020B0604030504040204" pitchFamily="34" charset="0"/>
              <a:ea typeface="Verdana" panose="020B0604030504040204" pitchFamily="34" charset="0"/>
              <a:cs typeface="Verdana" panose="020B0604030504040204" pitchFamily="34" charset="0"/>
            </a:endParaRPr>
          </a:p>
          <a:p>
            <a:pPr algn="just"/>
            <a:r>
              <a:rPr lang="es-ES" b="1" dirty="0">
                <a:latin typeface="Verdana" panose="020B0604030504040204" pitchFamily="34" charset="0"/>
                <a:ea typeface="Verdana" panose="020B0604030504040204" pitchFamily="34" charset="0"/>
                <a:cs typeface="Verdana" panose="020B0604030504040204" pitchFamily="34" charset="0"/>
              </a:rPr>
              <a:t> 4. ¿Qué entiende por FCE y qué determinan los mismos?</a:t>
            </a:r>
          </a:p>
          <a:p>
            <a:pPr algn="just"/>
            <a:endParaRPr lang="es-ES" b="1" dirty="0">
              <a:latin typeface="Verdana" panose="020B0604030504040204" pitchFamily="34" charset="0"/>
              <a:ea typeface="Verdana" panose="020B0604030504040204" pitchFamily="34" charset="0"/>
              <a:cs typeface="Verdana" panose="020B0604030504040204" pitchFamily="34" charset="0"/>
            </a:endParaRPr>
          </a:p>
          <a:p>
            <a:pPr algn="just"/>
            <a:r>
              <a:rPr lang="es-ES" b="1" dirty="0">
                <a:latin typeface="Verdana" panose="020B0604030504040204" pitchFamily="34" charset="0"/>
                <a:ea typeface="Verdana" panose="020B0604030504040204" pitchFamily="34" charset="0"/>
                <a:cs typeface="Verdana" panose="020B0604030504040204" pitchFamily="34" charset="0"/>
              </a:rPr>
              <a:t>5. Mencione los tipos comunes de FCE.</a:t>
            </a:r>
          </a:p>
          <a:p>
            <a:pPr algn="just"/>
            <a:endParaRPr lang="es-ES" b="1" dirty="0">
              <a:latin typeface="Verdana" panose="020B0604030504040204" pitchFamily="34" charset="0"/>
              <a:ea typeface="Verdana" panose="020B0604030504040204" pitchFamily="34" charset="0"/>
              <a:cs typeface="Verdana" panose="020B0604030504040204" pitchFamily="34" charset="0"/>
            </a:endParaRPr>
          </a:p>
          <a:p>
            <a:pPr algn="just"/>
            <a:r>
              <a:rPr lang="es-ES" b="1" dirty="0">
                <a:latin typeface="Verdana" panose="020B0604030504040204" pitchFamily="34" charset="0"/>
                <a:ea typeface="Verdana" panose="020B0604030504040204" pitchFamily="34" charset="0"/>
                <a:cs typeface="Verdana" panose="020B0604030504040204" pitchFamily="34" charset="0"/>
              </a:rPr>
              <a:t>6. ¿Cuáles son las herramientas que se utilizan para realizar el análisis interno de un negocio para la determinación de las estrategias?</a:t>
            </a:r>
          </a:p>
          <a:p>
            <a:pPr algn="just"/>
            <a:endParaRPr lang="es-ES" b="1" dirty="0">
              <a:latin typeface="Verdana" panose="020B0604030504040204" pitchFamily="34" charset="0"/>
              <a:ea typeface="Verdana" panose="020B0604030504040204" pitchFamily="34" charset="0"/>
              <a:cs typeface="Verdana" panose="020B0604030504040204" pitchFamily="34" charset="0"/>
            </a:endParaRPr>
          </a:p>
          <a:p>
            <a:pPr algn="just"/>
            <a:r>
              <a:rPr lang="es-ES" b="1" dirty="0">
                <a:latin typeface="Verdana" panose="020B0604030504040204" pitchFamily="34" charset="0"/>
                <a:ea typeface="Verdana" panose="020B0604030504040204" pitchFamily="34" charset="0"/>
                <a:cs typeface="Verdana" panose="020B0604030504040204" pitchFamily="34" charset="0"/>
              </a:rPr>
              <a:t>7. ¿Cuál es la finalidad del análisis de la  Cadena de Valor?</a:t>
            </a:r>
          </a:p>
        </p:txBody>
      </p:sp>
    </p:spTree>
    <p:extLst>
      <p:ext uri="{BB962C8B-B14F-4D97-AF65-F5344CB8AC3E}">
        <p14:creationId xmlns:p14="http://schemas.microsoft.com/office/powerpoint/2010/main" val="117214994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209001" y="836712"/>
            <a:ext cx="8755487" cy="5688632"/>
          </a:xfrm>
          <a:prstGeom prst="rect">
            <a:avLst/>
          </a:prstGeom>
          <a:solidFill>
            <a:srgbClr val="95F00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1 Título" hidden="1"/>
          <p:cNvSpPr>
            <a:spLocks noGrp="1"/>
          </p:cNvSpPr>
          <p:nvPr>
            <p:ph type="title"/>
          </p:nvPr>
        </p:nvSpPr>
        <p:spPr/>
        <p:txBody>
          <a:bodyPr/>
          <a:lstStyle/>
          <a:p>
            <a:endParaRPr lang="es-ES"/>
          </a:p>
        </p:txBody>
      </p:sp>
      <p:sp>
        <p:nvSpPr>
          <p:cNvPr id="3" name="Rectángulo 2"/>
          <p:cNvSpPr/>
          <p:nvPr/>
        </p:nvSpPr>
        <p:spPr>
          <a:xfrm>
            <a:off x="3548532" y="87015"/>
            <a:ext cx="2175596" cy="461665"/>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pPr algn="ctr">
              <a:spcAft>
                <a:spcPts val="0"/>
              </a:spcAft>
            </a:pPr>
            <a:r>
              <a:rPr lang="es-ES" sz="2400" b="1" dirty="0">
                <a:latin typeface="Verdana" panose="020B0604030504040204" pitchFamily="34" charset="0"/>
                <a:ea typeface="Verdana" panose="020B0604030504040204" pitchFamily="34" charset="0"/>
                <a:cs typeface="Verdana" panose="020B0604030504040204" pitchFamily="34" charset="0"/>
              </a:rPr>
              <a:t>Bibliografía</a:t>
            </a:r>
            <a:endParaRPr lang="es-ES" sz="2400" dirty="0">
              <a:latin typeface="Verdana" panose="020B0604030504040204" pitchFamily="34" charset="0"/>
              <a:ea typeface="Verdana" panose="020B0604030504040204" pitchFamily="34" charset="0"/>
              <a:cs typeface="Verdana" panose="020B0604030504040204" pitchFamily="34" charset="0"/>
            </a:endParaRPr>
          </a:p>
        </p:txBody>
      </p:sp>
      <p:sp>
        <p:nvSpPr>
          <p:cNvPr id="4" name="Rectángulo 3"/>
          <p:cNvSpPr/>
          <p:nvPr/>
        </p:nvSpPr>
        <p:spPr>
          <a:xfrm>
            <a:off x="182128" y="1054477"/>
            <a:ext cx="8782360" cy="646331"/>
          </a:xfrm>
          <a:prstGeom prst="rect">
            <a:avLst/>
          </a:prstGeom>
        </p:spPr>
        <p:txBody>
          <a:bodyPr wrap="square">
            <a:spAutoFit/>
          </a:bodyPr>
          <a:lstStyle/>
          <a:p>
            <a:pPr algn="just">
              <a:spcAft>
                <a:spcPts val="0"/>
              </a:spcAft>
            </a:pPr>
            <a:r>
              <a:rPr lang="es-ES" b="1" dirty="0">
                <a:solidFill>
                  <a:srgbClr val="C00000"/>
                </a:solidFill>
                <a:latin typeface="Verdana" panose="020B0604030504040204" pitchFamily="34" charset="0"/>
                <a:ea typeface="Verdana" panose="020B0604030504040204" pitchFamily="34" charset="0"/>
                <a:cs typeface="Verdana" panose="020B0604030504040204" pitchFamily="34" charset="0"/>
              </a:rPr>
              <a:t>Bibliografía Básica:</a:t>
            </a:r>
          </a:p>
          <a:p>
            <a:pPr marL="342900" indent="-342900" algn="just">
              <a:spcAft>
                <a:spcPts val="0"/>
              </a:spcAft>
              <a:buFont typeface="Wingdings" panose="05000000000000000000" pitchFamily="2" charset="2"/>
              <a:buChar char="Ø"/>
            </a:pPr>
            <a:r>
              <a:rPr lang="es-ES" b="1" dirty="0">
                <a:latin typeface="Verdana" panose="020B0604030504040204" pitchFamily="34" charset="0"/>
                <a:ea typeface="Verdana" panose="020B0604030504040204" pitchFamily="34" charset="0"/>
                <a:cs typeface="Verdana" panose="020B0604030504040204" pitchFamily="34" charset="0"/>
              </a:rPr>
              <a:t>Estrategia organizacional, Colectivo de autores. Capítulo 5.</a:t>
            </a:r>
          </a:p>
        </p:txBody>
      </p:sp>
      <p:sp>
        <p:nvSpPr>
          <p:cNvPr id="5" name="Rectángulo 4"/>
          <p:cNvSpPr/>
          <p:nvPr/>
        </p:nvSpPr>
        <p:spPr>
          <a:xfrm>
            <a:off x="161818" y="2092786"/>
            <a:ext cx="4410182" cy="400110"/>
          </a:xfrm>
          <a:prstGeom prst="rect">
            <a:avLst/>
          </a:prstGeom>
        </p:spPr>
        <p:txBody>
          <a:bodyPr wrap="none">
            <a:spAutoFit/>
          </a:bodyPr>
          <a:lstStyle/>
          <a:p>
            <a:pPr algn="just">
              <a:spcAft>
                <a:spcPts val="0"/>
              </a:spcAft>
            </a:pPr>
            <a:r>
              <a:rPr lang="es-ES" sz="2000" b="1" dirty="0">
                <a:solidFill>
                  <a:srgbClr val="C00000"/>
                </a:solidFill>
                <a:latin typeface="Verdana" panose="020B0604030504040204" pitchFamily="34" charset="0"/>
                <a:ea typeface="Verdana" panose="020B0604030504040204" pitchFamily="34" charset="0"/>
                <a:cs typeface="Verdana" panose="020B0604030504040204" pitchFamily="34" charset="0"/>
              </a:rPr>
              <a:t>Bibliografía Complementaria:</a:t>
            </a:r>
            <a:endParaRPr lang="es-ES" sz="2000"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
        <p:nvSpPr>
          <p:cNvPr id="6" name="Rectangle 1"/>
          <p:cNvSpPr>
            <a:spLocks noChangeArrowheads="1"/>
          </p:cNvSpPr>
          <p:nvPr/>
        </p:nvSpPr>
        <p:spPr bwMode="auto">
          <a:xfrm>
            <a:off x="144016" y="2654910"/>
            <a:ext cx="8820472"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342900" lvl="0" indent="-342900" algn="just">
              <a:buFont typeface="Wingdings" panose="05000000000000000000" pitchFamily="2" charset="2"/>
              <a:buChar char="Ø"/>
            </a:pPr>
            <a:r>
              <a:rPr lang="es-ES" altLang="es-ES" sz="2000" b="1" dirty="0">
                <a:latin typeface="Verdana" panose="020B0604030504040204" pitchFamily="34" charset="0"/>
                <a:ea typeface="Verdana" panose="020B0604030504040204" pitchFamily="34" charset="0"/>
                <a:cs typeface="Verdana" panose="020B0604030504040204" pitchFamily="34" charset="0"/>
              </a:rPr>
              <a:t>Thompson. Administración Estratégica. Ed. </a:t>
            </a:r>
            <a:r>
              <a:rPr lang="es-ES" altLang="es-ES" sz="2000" b="1" dirty="0" err="1">
                <a:latin typeface="Verdana" panose="020B0604030504040204" pitchFamily="34" charset="0"/>
                <a:ea typeface="Verdana" panose="020B0604030504040204" pitchFamily="34" charset="0"/>
                <a:cs typeface="Verdana" panose="020B0604030504040204" pitchFamily="34" charset="0"/>
              </a:rPr>
              <a:t>Pretince</a:t>
            </a:r>
            <a:r>
              <a:rPr lang="es-ES" altLang="es-ES" sz="2000" b="1" dirty="0">
                <a:latin typeface="Verdana" panose="020B0604030504040204" pitchFamily="34" charset="0"/>
                <a:ea typeface="Verdana" panose="020B0604030504040204" pitchFamily="34" charset="0"/>
                <a:cs typeface="Verdana" panose="020B0604030504040204" pitchFamily="34" charset="0"/>
              </a:rPr>
              <a:t> Hall. 13ra. Ed. México. 2004.</a:t>
            </a: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tab pos="457200" algn="l"/>
              </a:tabLst>
            </a:pPr>
            <a:endParaRPr kumimoji="0" lang="es-ES" altLang="es-ES" sz="2000" b="1"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tab pos="457200" algn="l"/>
              </a:tabLst>
            </a:pPr>
            <a:r>
              <a:rPr kumimoji="0" lang="es-ES" altLang="es-ES" sz="2000" b="1"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Díaz, Ileana et al. Estrategia organizacional. La Habana: Editorial Félix Varela, 2009</a:t>
            </a: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tab pos="457200" algn="l"/>
              </a:tabLst>
            </a:pPr>
            <a:endParaRPr kumimoji="0" lang="es-ES" altLang="es-ES" sz="2000" b="1"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tab pos="457200" algn="l"/>
              </a:tabLst>
            </a:pPr>
            <a:r>
              <a:rPr kumimoji="0" lang="es-ES" altLang="es-ES" sz="2000" b="1" i="0" u="none" strike="noStrike" cap="none" normalizeH="0" baseline="0" dirty="0" err="1">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Kotler</a:t>
            </a:r>
            <a:r>
              <a:rPr kumimoji="0" lang="es-ES" altLang="es-ES" sz="2000" b="1"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 Philip. Dirección de Marketing: análisis, planificación, gestión y control. Madrid: Pearson Educación, S.A., 2000.</a:t>
            </a:r>
          </a:p>
        </p:txBody>
      </p:sp>
    </p:spTree>
    <p:extLst>
      <p:ext uri="{BB962C8B-B14F-4D97-AF65-F5344CB8AC3E}">
        <p14:creationId xmlns:p14="http://schemas.microsoft.com/office/powerpoint/2010/main" val="328081137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7" name="Rectángulo 6"/>
          <p:cNvSpPr/>
          <p:nvPr/>
        </p:nvSpPr>
        <p:spPr>
          <a:xfrm>
            <a:off x="1259632" y="116632"/>
            <a:ext cx="6789038" cy="461665"/>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s-ES" sz="2400" b="1" dirty="0">
                <a:latin typeface="Verdana" panose="020B0604030504040204" pitchFamily="34" charset="0"/>
                <a:ea typeface="Verdana" panose="020B0604030504040204" pitchFamily="34" charset="0"/>
                <a:cs typeface="Verdana" panose="020B0604030504040204" pitchFamily="34" charset="0"/>
              </a:rPr>
              <a:t>Orientación del estudio independiente</a:t>
            </a:r>
            <a:endParaRPr lang="es-ES" sz="2400" dirty="0">
              <a:latin typeface="Verdana" panose="020B0604030504040204" pitchFamily="34" charset="0"/>
              <a:ea typeface="Verdana" panose="020B0604030504040204" pitchFamily="34" charset="0"/>
              <a:cs typeface="Verdana" panose="020B0604030504040204" pitchFamily="34" charset="0"/>
            </a:endParaRPr>
          </a:p>
        </p:txBody>
      </p:sp>
      <p:sp>
        <p:nvSpPr>
          <p:cNvPr id="3" name="Rectángulo 2"/>
          <p:cNvSpPr/>
          <p:nvPr/>
        </p:nvSpPr>
        <p:spPr>
          <a:xfrm>
            <a:off x="323528" y="692696"/>
            <a:ext cx="8568952" cy="107721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s-ES" sz="1600" b="1" dirty="0">
                <a:latin typeface="Verdana" panose="020B0604030504040204" pitchFamily="34" charset="0"/>
                <a:ea typeface="Verdana" panose="020B0604030504040204" pitchFamily="34" charset="0"/>
                <a:cs typeface="Verdana" panose="020B0604030504040204" pitchFamily="34" charset="0"/>
              </a:rPr>
              <a:t>1. Valore críticamente la siguiente afirmación: “Aunque los FCE son los mismos para todas las organizaciones del sector las ventajas competitivas son únicas para las empresas.” Debata en grupos su respuesta</a:t>
            </a:r>
          </a:p>
        </p:txBody>
      </p:sp>
      <p:sp>
        <p:nvSpPr>
          <p:cNvPr id="4" name="Rectángulo 3"/>
          <p:cNvSpPr/>
          <p:nvPr/>
        </p:nvSpPr>
        <p:spPr>
          <a:xfrm>
            <a:off x="323528" y="1916832"/>
            <a:ext cx="8568952" cy="4031873"/>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lvl="0" algn="just">
              <a:spcAft>
                <a:spcPts val="0"/>
              </a:spcAft>
              <a:tabLst>
                <a:tab pos="228600" algn="l"/>
              </a:tabLst>
            </a:pPr>
            <a:r>
              <a:rPr lang="es-ES" sz="1600" b="1" dirty="0">
                <a:latin typeface="Verdana" panose="020B0604030504040204" pitchFamily="34" charset="0"/>
                <a:ea typeface="Verdana" panose="020B0604030504040204" pitchFamily="34" charset="0"/>
                <a:cs typeface="Verdana" panose="020B0604030504040204" pitchFamily="34" charset="0"/>
              </a:rPr>
              <a:t>2. A continuación se citan una serie de atributos percibidos por el cliente. ¿Qué habilidades o recursos deberían desarrollar las organizaciones para satisfacerlos? ¿Cuáles serian los FCE asociados?</a:t>
            </a:r>
          </a:p>
          <a:p>
            <a:pPr algn="just">
              <a:spcAft>
                <a:spcPts val="0"/>
              </a:spcAft>
            </a:pPr>
            <a:r>
              <a:rPr lang="es-ES_tradnl" sz="1600" b="1" dirty="0">
                <a:latin typeface="Verdana" panose="020B0604030504040204" pitchFamily="34" charset="0"/>
                <a:ea typeface="Verdana" panose="020B0604030504040204" pitchFamily="34" charset="0"/>
                <a:cs typeface="Verdana" panose="020B0604030504040204" pitchFamily="34" charset="0"/>
              </a:rPr>
              <a:t>TIENDAS TRD. </a:t>
            </a:r>
            <a:endParaRPr lang="es-ES" sz="1600" b="1" dirty="0">
              <a:latin typeface="Verdana" panose="020B0604030504040204" pitchFamily="34" charset="0"/>
              <a:ea typeface="Verdana" panose="020B0604030504040204" pitchFamily="34" charset="0"/>
              <a:cs typeface="Verdana" panose="020B0604030504040204" pitchFamily="34" charset="0"/>
            </a:endParaRPr>
          </a:p>
          <a:p>
            <a:pPr marL="742950" lvl="1" indent="-285750" algn="just">
              <a:spcAft>
                <a:spcPts val="0"/>
              </a:spcAft>
              <a:buFont typeface="Symbol" panose="05050102010706020507" pitchFamily="18" charset="2"/>
              <a:buChar char=""/>
              <a:tabLst>
                <a:tab pos="914400" algn="l"/>
              </a:tabLst>
            </a:pPr>
            <a:r>
              <a:rPr lang="es-ES" sz="1600" b="1" dirty="0">
                <a:latin typeface="Verdana" panose="020B0604030504040204" pitchFamily="34" charset="0"/>
                <a:ea typeface="Verdana" panose="020B0604030504040204" pitchFamily="34" charset="0"/>
                <a:cs typeface="Verdana" panose="020B0604030504040204" pitchFamily="34" charset="0"/>
              </a:rPr>
              <a:t>Comodidad.</a:t>
            </a:r>
          </a:p>
          <a:p>
            <a:pPr marL="742950" lvl="1" indent="-285750" algn="just">
              <a:spcAft>
                <a:spcPts val="0"/>
              </a:spcAft>
              <a:buFont typeface="Symbol" panose="05050102010706020507" pitchFamily="18" charset="2"/>
              <a:buChar char=""/>
              <a:tabLst>
                <a:tab pos="914400" algn="l"/>
              </a:tabLst>
            </a:pPr>
            <a:r>
              <a:rPr lang="es-ES" sz="1600" b="1" dirty="0">
                <a:latin typeface="Verdana" panose="020B0604030504040204" pitchFamily="34" charset="0"/>
                <a:ea typeface="Verdana" panose="020B0604030504040204" pitchFamily="34" charset="0"/>
                <a:cs typeface="Verdana" panose="020B0604030504040204" pitchFamily="34" charset="0"/>
              </a:rPr>
              <a:t>Imagen. </a:t>
            </a:r>
          </a:p>
          <a:p>
            <a:pPr marL="742950" lvl="1" indent="-285750" algn="just">
              <a:spcAft>
                <a:spcPts val="0"/>
              </a:spcAft>
              <a:buFont typeface="Symbol" panose="05050102010706020507" pitchFamily="18" charset="2"/>
              <a:buChar char=""/>
              <a:tabLst>
                <a:tab pos="914400" algn="l"/>
              </a:tabLst>
            </a:pPr>
            <a:r>
              <a:rPr lang="es-ES" sz="1600" b="1" dirty="0">
                <a:latin typeface="Verdana" panose="020B0604030504040204" pitchFamily="34" charset="0"/>
                <a:ea typeface="Verdana" panose="020B0604030504040204" pitchFamily="34" charset="0"/>
                <a:cs typeface="Verdana" panose="020B0604030504040204" pitchFamily="34" charset="0"/>
              </a:rPr>
              <a:t>Accesibilidad. </a:t>
            </a:r>
          </a:p>
          <a:p>
            <a:pPr algn="just">
              <a:spcAft>
                <a:spcPts val="0"/>
              </a:spcAft>
            </a:pPr>
            <a:r>
              <a:rPr lang="es-ES_tradnl" sz="1600" b="1" dirty="0">
                <a:latin typeface="Verdana" panose="020B0604030504040204" pitchFamily="34" charset="0"/>
                <a:ea typeface="Verdana" panose="020B0604030504040204" pitchFamily="34" charset="0"/>
                <a:cs typeface="Verdana" panose="020B0604030504040204" pitchFamily="34" charset="0"/>
              </a:rPr>
              <a:t>PANATAXIS</a:t>
            </a:r>
            <a:r>
              <a:rPr lang="es-ES" sz="1600" b="1" dirty="0">
                <a:latin typeface="Verdana" panose="020B0604030504040204" pitchFamily="34" charset="0"/>
                <a:ea typeface="Verdana" panose="020B0604030504040204" pitchFamily="34" charset="0"/>
                <a:cs typeface="Verdana" panose="020B0604030504040204" pitchFamily="34" charset="0"/>
              </a:rPr>
              <a:t>. </a:t>
            </a:r>
          </a:p>
          <a:p>
            <a:pPr marL="742950" lvl="1" indent="-285750" algn="just">
              <a:spcAft>
                <a:spcPts val="0"/>
              </a:spcAft>
              <a:buFont typeface="Symbol" panose="05050102010706020507" pitchFamily="18" charset="2"/>
              <a:buChar char=""/>
              <a:tabLst>
                <a:tab pos="914400" algn="l"/>
              </a:tabLst>
            </a:pPr>
            <a:r>
              <a:rPr lang="es-ES_tradnl" sz="1600" b="1" dirty="0">
                <a:latin typeface="Verdana" panose="020B0604030504040204" pitchFamily="34" charset="0"/>
                <a:ea typeface="Verdana" panose="020B0604030504040204" pitchFamily="34" charset="0"/>
                <a:cs typeface="Verdana" panose="020B0604030504040204" pitchFamily="34" charset="0"/>
              </a:rPr>
              <a:t>Confiabilidad (Recogida segura y en tiempo).</a:t>
            </a:r>
            <a:endParaRPr lang="es-ES" sz="1600" b="1" dirty="0">
              <a:latin typeface="Verdana" panose="020B0604030504040204" pitchFamily="34" charset="0"/>
              <a:ea typeface="Verdana" panose="020B0604030504040204" pitchFamily="34" charset="0"/>
              <a:cs typeface="Verdana" panose="020B0604030504040204" pitchFamily="34" charset="0"/>
            </a:endParaRPr>
          </a:p>
          <a:p>
            <a:pPr marL="742950" lvl="1" indent="-285750" algn="just">
              <a:spcAft>
                <a:spcPts val="0"/>
              </a:spcAft>
              <a:buFont typeface="Symbol" panose="05050102010706020507" pitchFamily="18" charset="2"/>
              <a:buChar char=""/>
              <a:tabLst>
                <a:tab pos="914400" algn="l"/>
              </a:tabLst>
            </a:pPr>
            <a:r>
              <a:rPr lang="es-ES_tradnl" sz="1600" b="1" dirty="0">
                <a:latin typeface="Verdana" panose="020B0604030504040204" pitchFamily="34" charset="0"/>
                <a:ea typeface="Verdana" panose="020B0604030504040204" pitchFamily="34" charset="0"/>
                <a:cs typeface="Verdana" panose="020B0604030504040204" pitchFamily="34" charset="0"/>
              </a:rPr>
              <a:t>Seguridad en el transporte. </a:t>
            </a:r>
            <a:endParaRPr lang="es-ES" sz="1600" b="1" dirty="0">
              <a:latin typeface="Verdana" panose="020B0604030504040204" pitchFamily="34" charset="0"/>
              <a:ea typeface="Verdana" panose="020B0604030504040204" pitchFamily="34" charset="0"/>
              <a:cs typeface="Verdana" panose="020B0604030504040204" pitchFamily="34" charset="0"/>
            </a:endParaRPr>
          </a:p>
          <a:p>
            <a:pPr marL="742950" lvl="1" indent="-285750" algn="just">
              <a:spcAft>
                <a:spcPts val="0"/>
              </a:spcAft>
              <a:buFont typeface="Symbol" panose="05050102010706020507" pitchFamily="18" charset="2"/>
              <a:buChar char=""/>
              <a:tabLst>
                <a:tab pos="914400" algn="l"/>
              </a:tabLst>
            </a:pPr>
            <a:r>
              <a:rPr lang="es-ES_tradnl" sz="1600" b="1" dirty="0">
                <a:latin typeface="Verdana" panose="020B0604030504040204" pitchFamily="34" charset="0"/>
                <a:ea typeface="Verdana" panose="020B0604030504040204" pitchFamily="34" charset="0"/>
                <a:cs typeface="Verdana" panose="020B0604030504040204" pitchFamily="34" charset="0"/>
              </a:rPr>
              <a:t>Precios módicos. </a:t>
            </a:r>
            <a:endParaRPr lang="es-ES" sz="1600" b="1"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es-ES_tradnl" sz="1600" b="1" dirty="0">
                <a:latin typeface="Verdana" panose="020B0604030504040204" pitchFamily="34" charset="0"/>
                <a:ea typeface="Verdana" panose="020B0604030504040204" pitchFamily="34" charset="0"/>
                <a:cs typeface="Verdana" panose="020B0604030504040204" pitchFamily="34" charset="0"/>
              </a:rPr>
              <a:t>HELADERIA COPPELIA. </a:t>
            </a:r>
            <a:endParaRPr lang="es-ES" sz="1600" b="1" dirty="0">
              <a:latin typeface="Verdana" panose="020B0604030504040204" pitchFamily="34" charset="0"/>
              <a:ea typeface="Verdana" panose="020B0604030504040204" pitchFamily="34" charset="0"/>
              <a:cs typeface="Verdana" panose="020B0604030504040204" pitchFamily="34" charset="0"/>
            </a:endParaRPr>
          </a:p>
          <a:p>
            <a:pPr marL="742950" lvl="1" indent="-285750" algn="just">
              <a:spcAft>
                <a:spcPts val="0"/>
              </a:spcAft>
              <a:buFont typeface="Symbol" panose="05050102010706020507" pitchFamily="18" charset="2"/>
              <a:buChar char=""/>
              <a:tabLst>
                <a:tab pos="914400" algn="l"/>
              </a:tabLst>
            </a:pPr>
            <a:r>
              <a:rPr lang="es-ES_tradnl" sz="1600" b="1" dirty="0">
                <a:latin typeface="Verdana" panose="020B0604030504040204" pitchFamily="34" charset="0"/>
                <a:ea typeface="Verdana" panose="020B0604030504040204" pitchFamily="34" charset="0"/>
                <a:cs typeface="Verdana" panose="020B0604030504040204" pitchFamily="34" charset="0"/>
              </a:rPr>
              <a:t>Limpieza. </a:t>
            </a:r>
            <a:endParaRPr lang="es-ES" sz="1600" b="1" dirty="0">
              <a:latin typeface="Verdana" panose="020B0604030504040204" pitchFamily="34" charset="0"/>
              <a:ea typeface="Verdana" panose="020B0604030504040204" pitchFamily="34" charset="0"/>
              <a:cs typeface="Verdana" panose="020B0604030504040204" pitchFamily="34" charset="0"/>
            </a:endParaRPr>
          </a:p>
          <a:p>
            <a:pPr marL="742950" lvl="1" indent="-285750" algn="just">
              <a:spcAft>
                <a:spcPts val="0"/>
              </a:spcAft>
              <a:buFont typeface="Symbol" panose="05050102010706020507" pitchFamily="18" charset="2"/>
              <a:buChar char=""/>
              <a:tabLst>
                <a:tab pos="914400" algn="l"/>
              </a:tabLst>
            </a:pPr>
            <a:r>
              <a:rPr lang="es-ES_tradnl" sz="1600" b="1" dirty="0">
                <a:latin typeface="Verdana" panose="020B0604030504040204" pitchFamily="34" charset="0"/>
                <a:ea typeface="Verdana" panose="020B0604030504040204" pitchFamily="34" charset="0"/>
                <a:cs typeface="Verdana" panose="020B0604030504040204" pitchFamily="34" charset="0"/>
              </a:rPr>
              <a:t>Buen trato. </a:t>
            </a:r>
            <a:endParaRPr lang="es-ES" sz="1600" b="1" dirty="0">
              <a:latin typeface="Verdana" panose="020B0604030504040204" pitchFamily="34" charset="0"/>
              <a:ea typeface="Verdana" panose="020B0604030504040204" pitchFamily="34" charset="0"/>
              <a:cs typeface="Verdana" panose="020B0604030504040204" pitchFamily="34" charset="0"/>
            </a:endParaRPr>
          </a:p>
          <a:p>
            <a:pPr marL="742950" lvl="1" indent="-285750" algn="just">
              <a:spcAft>
                <a:spcPts val="0"/>
              </a:spcAft>
              <a:buFont typeface="Symbol" panose="05050102010706020507" pitchFamily="18" charset="2"/>
              <a:buChar char=""/>
              <a:tabLst>
                <a:tab pos="914400" algn="l"/>
              </a:tabLst>
            </a:pPr>
            <a:r>
              <a:rPr lang="es-ES_tradnl" sz="1600" b="1" dirty="0">
                <a:latin typeface="Verdana" panose="020B0604030504040204" pitchFamily="34" charset="0"/>
                <a:ea typeface="Verdana" panose="020B0604030504040204" pitchFamily="34" charset="0"/>
                <a:cs typeface="Verdana" panose="020B0604030504040204" pitchFamily="34" charset="0"/>
              </a:rPr>
              <a:t>Satisfacción con el helado. </a:t>
            </a:r>
            <a:endParaRPr lang="es-ES" sz="1600" b="1"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es-MX" sz="1600" b="1" dirty="0">
                <a:latin typeface="Verdana" panose="020B0604030504040204" pitchFamily="34" charset="0"/>
                <a:ea typeface="Verdana" panose="020B0604030504040204" pitchFamily="34" charset="0"/>
                <a:cs typeface="Verdana" panose="020B0604030504040204" pitchFamily="34" charset="0"/>
              </a:rPr>
              <a:t> </a:t>
            </a:r>
            <a:endParaRPr lang="es-ES" sz="1600" b="1" dirty="0">
              <a:effectLst/>
              <a:latin typeface="Verdana" panose="020B0604030504040204" pitchFamily="34" charset="0"/>
              <a:ea typeface="Verdana" panose="020B0604030504040204" pitchFamily="34" charset="0"/>
              <a:cs typeface="Verdana" panose="020B0604030504040204" pitchFamily="34" charset="0"/>
            </a:endParaRPr>
          </a:p>
        </p:txBody>
      </p:sp>
      <p:sp>
        <p:nvSpPr>
          <p:cNvPr id="9" name="Rectángulo 8"/>
          <p:cNvSpPr/>
          <p:nvPr/>
        </p:nvSpPr>
        <p:spPr>
          <a:xfrm>
            <a:off x="323528" y="6093296"/>
            <a:ext cx="8568952" cy="584775"/>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lvl="0" algn="just">
              <a:spcAft>
                <a:spcPts val="0"/>
              </a:spcAft>
              <a:tabLst>
                <a:tab pos="180340" algn="l"/>
              </a:tabLst>
            </a:pPr>
            <a:r>
              <a:rPr lang="es-ES_tradnl" sz="1600" b="1" dirty="0">
                <a:latin typeface="Verdana" panose="020B0604030504040204" pitchFamily="34" charset="0"/>
                <a:ea typeface="Verdana" panose="020B0604030504040204" pitchFamily="34" charset="0"/>
                <a:cs typeface="Verdana" panose="020B0604030504040204" pitchFamily="34" charset="0"/>
              </a:rPr>
              <a:t>3.Solucione el caso “</a:t>
            </a:r>
            <a:r>
              <a:rPr lang="es-ES" sz="1600" b="1" dirty="0">
                <a:latin typeface="Verdana" panose="020B0604030504040204" pitchFamily="34" charset="0"/>
                <a:ea typeface="Verdana" panose="020B0604030504040204" pitchFamily="34" charset="0"/>
                <a:cs typeface="Verdana" panose="020B0604030504040204" pitchFamily="34" charset="0"/>
              </a:rPr>
              <a:t>La competitividad se fue de paseo”</a:t>
            </a:r>
            <a:r>
              <a:rPr lang="es-ES_tradnl" sz="1600" b="1" dirty="0">
                <a:latin typeface="Verdana" panose="020B0604030504040204" pitchFamily="34" charset="0"/>
                <a:ea typeface="Verdana" panose="020B0604030504040204" pitchFamily="34" charset="0"/>
                <a:cs typeface="Verdana" panose="020B0604030504040204" pitchFamily="34" charset="0"/>
              </a:rPr>
              <a:t> que aparece al final del capitulo 5 del texto. (Cadena de valor NOOO)</a:t>
            </a:r>
            <a:endParaRPr lang="es-ES" sz="16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61671006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4" name="Rectángulo 3"/>
          <p:cNvSpPr/>
          <p:nvPr/>
        </p:nvSpPr>
        <p:spPr>
          <a:xfrm>
            <a:off x="1331640" y="188640"/>
            <a:ext cx="6633547" cy="523220"/>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es-ES" sz="2800" b="1">
                <a:latin typeface="Verdana" panose="020B0604030504040204" pitchFamily="34" charset="0"/>
                <a:ea typeface="Verdana" panose="020B0604030504040204" pitchFamily="34" charset="0"/>
                <a:cs typeface="Verdana" panose="020B0604030504040204" pitchFamily="34" charset="0"/>
              </a:rPr>
              <a:t>Motivación próxima conferencia</a:t>
            </a:r>
            <a:endParaRPr lang="es-ES" sz="2800" dirty="0">
              <a:latin typeface="Verdana" panose="020B0604030504040204" pitchFamily="34" charset="0"/>
              <a:ea typeface="Verdana" panose="020B0604030504040204" pitchFamily="34" charset="0"/>
              <a:cs typeface="Verdana" panose="020B0604030504040204" pitchFamily="34" charset="0"/>
            </a:endParaRPr>
          </a:p>
        </p:txBody>
      </p:sp>
      <p:sp>
        <p:nvSpPr>
          <p:cNvPr id="3" name="Rectángulo 2"/>
          <p:cNvSpPr/>
          <p:nvPr/>
        </p:nvSpPr>
        <p:spPr>
          <a:xfrm>
            <a:off x="683568" y="1268760"/>
            <a:ext cx="7848872" cy="5078313"/>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just">
              <a:lnSpc>
                <a:spcPct val="150000"/>
              </a:lnSpc>
            </a:pPr>
            <a:r>
              <a:rPr lang="es-ES" sz="2400" b="1" dirty="0">
                <a:latin typeface="Verdana" panose="020B0604030504040204" pitchFamily="34" charset="0"/>
                <a:ea typeface="Verdana" panose="020B0604030504040204" pitchFamily="34" charset="0"/>
                <a:cs typeface="Verdana" panose="020B0604030504040204" pitchFamily="34" charset="0"/>
              </a:rPr>
              <a:t>Una vez conocido estos FCE del sector y la ventaja competitiva de los negocios, las organizaciones deberán desarrollar estrategias competitivas que permitan satisfacer las necesidades de los clientes, aportando a su producto las características y cualidades que los clientes valoran.</a:t>
            </a:r>
          </a:p>
          <a:p>
            <a:pPr algn="just">
              <a:lnSpc>
                <a:spcPct val="150000"/>
              </a:lnSpc>
            </a:pPr>
            <a:r>
              <a:rPr lang="es-ES" sz="2400" b="1" dirty="0">
                <a:latin typeface="Verdana" panose="020B0604030504040204" pitchFamily="34" charset="0"/>
                <a:ea typeface="Verdana" panose="020B0604030504040204" pitchFamily="34" charset="0"/>
                <a:cs typeface="Verdana" panose="020B0604030504040204" pitchFamily="34" charset="0"/>
              </a:rPr>
              <a:t> A estas estrategias está dedicada la siguiente conferencia.</a:t>
            </a:r>
          </a:p>
        </p:txBody>
      </p:sp>
    </p:spTree>
    <p:extLst>
      <p:ext uri="{BB962C8B-B14F-4D97-AF65-F5344CB8AC3E}">
        <p14:creationId xmlns:p14="http://schemas.microsoft.com/office/powerpoint/2010/main" val="61101320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pic>
        <p:nvPicPr>
          <p:cNvPr id="3" name="2 Imagen"/>
          <p:cNvPicPr/>
          <p:nvPr/>
        </p:nvPicPr>
        <p:blipFill>
          <a:blip r:embed="rId2"/>
          <a:stretch>
            <a:fillRect/>
          </a:stretch>
        </p:blipFill>
        <p:spPr>
          <a:xfrm>
            <a:off x="0" y="0"/>
            <a:ext cx="9144000" cy="6858000"/>
          </a:xfrm>
          <a:prstGeom prst="rect">
            <a:avLst/>
          </a:prstGeom>
        </p:spPr>
      </p:pic>
      <p:pic>
        <p:nvPicPr>
          <p:cNvPr id="4" name="Picture 2" descr="C:\Users\jedisua\Desktop\CAMQ3H9HCARH54XYCAO50XZWCA4ME89LCA7LCV4MCAUMHRSZCAIDIUJ8CAA43SVJCA4DYPVQCAW3P7I1CAEMMJB1CAXCA20HCAQXPXG4CAYSCRO0CA1ITW41CA5HLQZICAUZC9EZCA67D3I5CASLRAQ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86063" y="857250"/>
            <a:ext cx="4143375" cy="311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4 Cinta curvada hacia arriba"/>
          <p:cNvSpPr/>
          <p:nvPr/>
        </p:nvSpPr>
        <p:spPr>
          <a:xfrm>
            <a:off x="1214438" y="4714875"/>
            <a:ext cx="7143750" cy="1571625"/>
          </a:xfrm>
          <a:prstGeom prst="ellipseRibbon2">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solidFill>
                  <a:schemeClr val="tx1"/>
                </a:solidFill>
              </a:rPr>
              <a:t>MUCHAS GRACIAS</a:t>
            </a:r>
            <a:endParaRPr lang="es-ES" sz="2400" b="1" dirty="0">
              <a:solidFill>
                <a:schemeClr val="tx1"/>
              </a:solidFill>
            </a:endParaRPr>
          </a:p>
        </p:txBody>
      </p:sp>
    </p:spTree>
    <p:extLst>
      <p:ext uri="{BB962C8B-B14F-4D97-AF65-F5344CB8AC3E}">
        <p14:creationId xmlns:p14="http://schemas.microsoft.com/office/powerpoint/2010/main" val="1899503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3" name="Rectángulo 2"/>
          <p:cNvSpPr/>
          <p:nvPr/>
        </p:nvSpPr>
        <p:spPr>
          <a:xfrm>
            <a:off x="3491880" y="116632"/>
            <a:ext cx="2012089" cy="430887"/>
          </a:xfrm>
          <a:prstGeom prst="rect">
            <a:avLst/>
          </a:prstGeom>
        </p:spPr>
        <p:txBody>
          <a:bodyPr wrap="none">
            <a:spAutoFit/>
          </a:bodyPr>
          <a:lstStyle/>
          <a:p>
            <a:r>
              <a:rPr lang="es-ES_tradnl" sz="2200" b="1" dirty="0">
                <a:latin typeface="Verdana" panose="020B0604030504040204" pitchFamily="34" charset="0"/>
                <a:ea typeface="Verdana" panose="020B0604030504040204" pitchFamily="34" charset="0"/>
                <a:cs typeface="Verdana" panose="020B0604030504040204" pitchFamily="34" charset="0"/>
              </a:rPr>
              <a:t>Actividades</a:t>
            </a:r>
            <a:endParaRPr lang="es-ES" sz="2200" dirty="0">
              <a:latin typeface="Verdana" panose="020B0604030504040204" pitchFamily="34" charset="0"/>
              <a:ea typeface="Verdana" panose="020B0604030504040204" pitchFamily="34" charset="0"/>
              <a:cs typeface="Verdana" panose="020B0604030504040204" pitchFamily="34" charset="0"/>
            </a:endParaRPr>
          </a:p>
        </p:txBody>
      </p:sp>
      <p:pic>
        <p:nvPicPr>
          <p:cNvPr id="4" name="Imagen 3"/>
          <p:cNvPicPr>
            <a:picLocks noChangeAspect="1"/>
          </p:cNvPicPr>
          <p:nvPr/>
        </p:nvPicPr>
        <p:blipFill>
          <a:blip r:embed="rId2"/>
          <a:stretch>
            <a:fillRect/>
          </a:stretch>
        </p:blipFill>
        <p:spPr>
          <a:xfrm>
            <a:off x="683568" y="547519"/>
            <a:ext cx="7848872" cy="6049833"/>
          </a:xfrm>
          <a:prstGeom prst="rect">
            <a:avLst/>
          </a:prstGeom>
          <a:ln w="57150">
            <a:solidFill>
              <a:srgbClr val="FF0000"/>
            </a:solidFill>
          </a:ln>
        </p:spPr>
      </p:pic>
      <p:sp>
        <p:nvSpPr>
          <p:cNvPr id="5" name="Rectángulo 4"/>
          <p:cNvSpPr/>
          <p:nvPr/>
        </p:nvSpPr>
        <p:spPr>
          <a:xfrm>
            <a:off x="107504" y="3387769"/>
            <a:ext cx="1954381" cy="369332"/>
          </a:xfrm>
          <a:prstGeom prst="rect">
            <a:avLst/>
          </a:prstGeom>
        </p:spPr>
        <p:txBody>
          <a:bodyPr wrap="none">
            <a:spAutoFit/>
          </a:bodyPr>
          <a:lstStyle/>
          <a:p>
            <a:r>
              <a:rPr lang="es-ES" b="1" dirty="0">
                <a:solidFill>
                  <a:schemeClr val="tx2">
                    <a:lumMod val="75000"/>
                  </a:schemeClr>
                </a:solidFill>
                <a:latin typeface="Verdana" panose="020B0604030504040204" pitchFamily="34" charset="0"/>
              </a:rPr>
              <a:t>Herramientas</a:t>
            </a:r>
            <a:endParaRPr lang="es-ES" dirty="0">
              <a:solidFill>
                <a:schemeClr val="tx2">
                  <a:lumMod val="75000"/>
                </a:schemeClr>
              </a:solidFill>
            </a:endParaRPr>
          </a:p>
        </p:txBody>
      </p:sp>
      <p:sp>
        <p:nvSpPr>
          <p:cNvPr id="6" name="Rectángulo 5"/>
          <p:cNvSpPr/>
          <p:nvPr/>
        </p:nvSpPr>
        <p:spPr>
          <a:xfrm>
            <a:off x="7020272" y="3356992"/>
            <a:ext cx="1954381" cy="369332"/>
          </a:xfrm>
          <a:prstGeom prst="rect">
            <a:avLst/>
          </a:prstGeom>
        </p:spPr>
        <p:txBody>
          <a:bodyPr wrap="none">
            <a:spAutoFit/>
          </a:bodyPr>
          <a:lstStyle/>
          <a:p>
            <a:r>
              <a:rPr lang="es-ES" b="1" dirty="0">
                <a:solidFill>
                  <a:schemeClr val="tx2">
                    <a:lumMod val="75000"/>
                  </a:schemeClr>
                </a:solidFill>
                <a:latin typeface="Verdana" panose="020B0604030504040204" pitchFamily="34" charset="0"/>
              </a:rPr>
              <a:t>Herramientas</a:t>
            </a:r>
            <a:endParaRPr lang="es-ES" dirty="0">
              <a:solidFill>
                <a:schemeClr val="tx2">
                  <a:lumMod val="75000"/>
                </a:schemeClr>
              </a:solidFill>
            </a:endParaRPr>
          </a:p>
        </p:txBody>
      </p:sp>
    </p:spTree>
    <p:extLst>
      <p:ext uri="{BB962C8B-B14F-4D97-AF65-F5344CB8AC3E}">
        <p14:creationId xmlns:p14="http://schemas.microsoft.com/office/powerpoint/2010/main" val="833317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3" name="Rectángulo 2"/>
          <p:cNvSpPr/>
          <p:nvPr/>
        </p:nvSpPr>
        <p:spPr>
          <a:xfrm>
            <a:off x="2915816" y="116632"/>
            <a:ext cx="2355132" cy="369332"/>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r>
              <a:rPr lang="es-ES" b="1" dirty="0">
                <a:solidFill>
                  <a:srgbClr val="000000"/>
                </a:solidFill>
                <a:latin typeface="Verdana" panose="020B0604030504040204" pitchFamily="34" charset="0"/>
              </a:rPr>
              <a:t>Análisis externo </a:t>
            </a:r>
            <a:endParaRPr lang="es-ES" dirty="0"/>
          </a:p>
        </p:txBody>
      </p:sp>
      <p:sp>
        <p:nvSpPr>
          <p:cNvPr id="4" name="Rectángulo 3"/>
          <p:cNvSpPr/>
          <p:nvPr/>
        </p:nvSpPr>
        <p:spPr>
          <a:xfrm>
            <a:off x="395536" y="548680"/>
            <a:ext cx="8424936" cy="830997"/>
          </a:xfrm>
          <a:prstGeom prst="rect">
            <a:avLst/>
          </a:prstGeom>
        </p:spPr>
        <p:txBody>
          <a:bodyPr wrap="square">
            <a:spAutoFit/>
          </a:bodyPr>
          <a:lstStyle/>
          <a:p>
            <a:pPr algn="just"/>
            <a:r>
              <a:rPr lang="es-ES" sz="1600" b="1" dirty="0">
                <a:solidFill>
                  <a:srgbClr val="000000"/>
                </a:solidFill>
                <a:latin typeface="Verdana" panose="020B0604030504040204" pitchFamily="34" charset="0"/>
              </a:rPr>
              <a:t>Determinantes de la competitividad nacional o                                                                                      Diamante de Porter. Facilita la competitividad de los sectores y empresas de un país.</a:t>
            </a:r>
            <a:endParaRPr lang="es-ES" sz="1600" b="1" dirty="0"/>
          </a:p>
        </p:txBody>
      </p:sp>
      <p:pic>
        <p:nvPicPr>
          <p:cNvPr id="5" name="Imagen 4"/>
          <p:cNvPicPr>
            <a:picLocks noChangeAspect="1"/>
          </p:cNvPicPr>
          <p:nvPr/>
        </p:nvPicPr>
        <p:blipFill>
          <a:blip r:embed="rId2"/>
          <a:stretch>
            <a:fillRect/>
          </a:stretch>
        </p:blipFill>
        <p:spPr>
          <a:xfrm>
            <a:off x="683568" y="1412776"/>
            <a:ext cx="8136904" cy="4717410"/>
          </a:xfrm>
          <a:prstGeom prst="rect">
            <a:avLst/>
          </a:prstGeom>
          <a:ln w="57150">
            <a:solidFill>
              <a:srgbClr val="C00000"/>
            </a:solidFill>
          </a:ln>
        </p:spPr>
      </p:pic>
      <p:sp>
        <p:nvSpPr>
          <p:cNvPr id="7" name="Rectángulo 6"/>
          <p:cNvSpPr/>
          <p:nvPr/>
        </p:nvSpPr>
        <p:spPr>
          <a:xfrm>
            <a:off x="179512" y="6165304"/>
            <a:ext cx="8856984" cy="646331"/>
          </a:xfrm>
          <a:prstGeom prst="rect">
            <a:avLst/>
          </a:prstGeom>
        </p:spPr>
        <p:txBody>
          <a:bodyPr wrap="square">
            <a:spAutoFit/>
          </a:bodyPr>
          <a:lstStyle/>
          <a:p>
            <a:pPr algn="just"/>
            <a:r>
              <a:rPr lang="es-ES" b="1" dirty="0"/>
              <a:t>Fuente: Michael Porter La ventaja competitiva de las naciones. Ed. Plaza &amp;Janes. España, 1991. Pág. 111</a:t>
            </a:r>
          </a:p>
        </p:txBody>
      </p:sp>
    </p:spTree>
    <p:extLst>
      <p:ext uri="{BB962C8B-B14F-4D97-AF65-F5344CB8AC3E}">
        <p14:creationId xmlns:p14="http://schemas.microsoft.com/office/powerpoint/2010/main" val="610854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3" name="Rectángulo 2"/>
          <p:cNvSpPr/>
          <p:nvPr/>
        </p:nvSpPr>
        <p:spPr>
          <a:xfrm>
            <a:off x="2915816" y="116632"/>
            <a:ext cx="2355132" cy="369332"/>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r>
              <a:rPr lang="es-ES" b="1" dirty="0">
                <a:solidFill>
                  <a:srgbClr val="000000"/>
                </a:solidFill>
                <a:latin typeface="Verdana" panose="020B0604030504040204" pitchFamily="34" charset="0"/>
              </a:rPr>
              <a:t>Análisis externo </a:t>
            </a:r>
            <a:endParaRPr lang="es-ES" dirty="0"/>
          </a:p>
        </p:txBody>
      </p:sp>
      <p:sp>
        <p:nvSpPr>
          <p:cNvPr id="4" name="Rectángulo 3"/>
          <p:cNvSpPr/>
          <p:nvPr/>
        </p:nvSpPr>
        <p:spPr>
          <a:xfrm>
            <a:off x="130206" y="1246919"/>
            <a:ext cx="8784976" cy="92333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R="0" algn="just"/>
            <a:r>
              <a:rPr lang="es-ES" b="1" dirty="0">
                <a:solidFill>
                  <a:srgbClr val="000000"/>
                </a:solidFill>
                <a:latin typeface="Verdana" panose="020B0604030504040204" pitchFamily="34" charset="0"/>
              </a:rPr>
              <a:t>recursos físicos, humanos, conocimiento,  capital e infraestructura, que posee una nación y que le ponen en condiciones ventajosas en relación con otros países. </a:t>
            </a:r>
            <a:endParaRPr lang="es-ES" b="1" dirty="0"/>
          </a:p>
        </p:txBody>
      </p:sp>
      <p:sp>
        <p:nvSpPr>
          <p:cNvPr id="5" name="Rectángulo 4"/>
          <p:cNvSpPr/>
          <p:nvPr/>
        </p:nvSpPr>
        <p:spPr>
          <a:xfrm>
            <a:off x="207211" y="673380"/>
            <a:ext cx="4076757" cy="369332"/>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pPr marR="0" algn="just"/>
            <a:r>
              <a:rPr lang="es-ES" b="1" dirty="0">
                <a:solidFill>
                  <a:srgbClr val="000000"/>
                </a:solidFill>
                <a:latin typeface="Verdana" panose="020B0604030504040204" pitchFamily="34" charset="0"/>
              </a:rPr>
              <a:t>1. Condición de los factores    </a:t>
            </a:r>
          </a:p>
        </p:txBody>
      </p:sp>
      <p:sp>
        <p:nvSpPr>
          <p:cNvPr id="7" name="Rectángulo 6"/>
          <p:cNvSpPr/>
          <p:nvPr/>
        </p:nvSpPr>
        <p:spPr>
          <a:xfrm>
            <a:off x="2915816" y="2276872"/>
            <a:ext cx="1417376" cy="400110"/>
          </a:xfrm>
          <a:prstGeom prst="rect">
            <a:avLst/>
          </a:prstGeom>
          <a:ln w="38100"/>
        </p:spPr>
        <p:style>
          <a:lnRef idx="2">
            <a:schemeClr val="accent1"/>
          </a:lnRef>
          <a:fillRef idx="1">
            <a:schemeClr val="lt1"/>
          </a:fillRef>
          <a:effectRef idx="0">
            <a:schemeClr val="accent1"/>
          </a:effectRef>
          <a:fontRef idx="minor">
            <a:schemeClr val="dk1"/>
          </a:fontRef>
        </p:style>
        <p:txBody>
          <a:bodyPr wrap="none">
            <a:spAutoFit/>
          </a:bodyPr>
          <a:lstStyle/>
          <a:p>
            <a:r>
              <a:rPr lang="es-ES" sz="2000" b="1" dirty="0">
                <a:solidFill>
                  <a:srgbClr val="000000"/>
                </a:solidFill>
                <a:latin typeface="Verdana" panose="020B0604030504040204" pitchFamily="34" charset="0"/>
              </a:rPr>
              <a:t>Factores</a:t>
            </a:r>
            <a:endParaRPr lang="es-ES" sz="2000" b="1" dirty="0"/>
          </a:p>
        </p:txBody>
      </p:sp>
      <p:sp>
        <p:nvSpPr>
          <p:cNvPr id="8" name="Rectángulo 7"/>
          <p:cNvSpPr/>
          <p:nvPr/>
        </p:nvSpPr>
        <p:spPr>
          <a:xfrm>
            <a:off x="180523" y="2926834"/>
            <a:ext cx="2303245" cy="353943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es-ES" sz="1600" b="1" dirty="0">
                <a:solidFill>
                  <a:srgbClr val="000000"/>
                </a:solidFill>
                <a:latin typeface="Verdana" panose="020B0604030504040204" pitchFamily="34" charset="0"/>
              </a:rPr>
              <a:t>Básicos</a:t>
            </a:r>
          </a:p>
          <a:p>
            <a:pPr algn="just"/>
            <a:r>
              <a:rPr lang="es-ES" sz="1600" dirty="0">
                <a:solidFill>
                  <a:srgbClr val="000000"/>
                </a:solidFill>
                <a:latin typeface="Verdana" panose="020B0604030504040204" pitchFamily="34" charset="0"/>
              </a:rPr>
              <a:t>recursos naturales, el clima, la situación geográfica, mano de obra no especializada, etc.), son </a:t>
            </a:r>
            <a:r>
              <a:rPr lang="es-ES" sz="1600" b="1" dirty="0">
                <a:solidFill>
                  <a:srgbClr val="000000"/>
                </a:solidFill>
                <a:latin typeface="Verdana" panose="020B0604030504040204" pitchFamily="34" charset="0"/>
              </a:rPr>
              <a:t>factores HEREDADOS</a:t>
            </a:r>
            <a:r>
              <a:rPr lang="es-ES" sz="1600" dirty="0">
                <a:solidFill>
                  <a:srgbClr val="000000"/>
                </a:solidFill>
                <a:latin typeface="Verdana" panose="020B0604030504040204" pitchFamily="34" charset="0"/>
              </a:rPr>
              <a:t>, pasivamente o con poca inversión y constituyen de hecho la base de la ventaja comparativa. </a:t>
            </a:r>
          </a:p>
        </p:txBody>
      </p:sp>
      <p:sp>
        <p:nvSpPr>
          <p:cNvPr id="9" name="Rectángulo 8"/>
          <p:cNvSpPr/>
          <p:nvPr/>
        </p:nvSpPr>
        <p:spPr>
          <a:xfrm>
            <a:off x="2627784" y="2780928"/>
            <a:ext cx="3762689" cy="403187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es-ES" sz="1600" b="1" dirty="0">
                <a:solidFill>
                  <a:srgbClr val="000000"/>
                </a:solidFill>
                <a:latin typeface="Verdana" panose="020B0604030504040204" pitchFamily="34" charset="0"/>
              </a:rPr>
              <a:t>Avanzados</a:t>
            </a:r>
          </a:p>
          <a:p>
            <a:pPr algn="just"/>
            <a:r>
              <a:rPr lang="es-ES" sz="1600" dirty="0">
                <a:solidFill>
                  <a:srgbClr val="000000"/>
                </a:solidFill>
                <a:latin typeface="Verdana" panose="020B0604030504040204" pitchFamily="34" charset="0"/>
              </a:rPr>
              <a:t>son más importantes para la competitividad (moderna infraestructura de comunicación, personal altamente calificado, existencia de infraestructura científica, etc.), los que se crean sobre la base de los factores básicos, pero requieren de inversiones cuantiosas. Son más difíciles de conseguir por la competencia en el mercado mundial, ya que están vinculados a la estrategia de las empresas. </a:t>
            </a:r>
            <a:r>
              <a:rPr lang="es-ES" sz="1600" dirty="0">
                <a:solidFill>
                  <a:schemeClr val="tx1"/>
                </a:solidFill>
                <a:latin typeface="Verdana" panose="020B0604030504040204" pitchFamily="34" charset="0"/>
              </a:rPr>
              <a:t>En resumen son </a:t>
            </a:r>
            <a:r>
              <a:rPr lang="es-ES" sz="1600" b="1" dirty="0">
                <a:solidFill>
                  <a:schemeClr val="tx1"/>
                </a:solidFill>
                <a:latin typeface="Verdana" panose="020B0604030504040204" pitchFamily="34" charset="0"/>
              </a:rPr>
              <a:t>factores CREADOS.</a:t>
            </a:r>
          </a:p>
        </p:txBody>
      </p:sp>
      <p:sp>
        <p:nvSpPr>
          <p:cNvPr id="10" name="Rectángulo 9"/>
          <p:cNvSpPr/>
          <p:nvPr/>
        </p:nvSpPr>
        <p:spPr>
          <a:xfrm>
            <a:off x="6534489" y="2926834"/>
            <a:ext cx="2380693" cy="286232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es-ES" b="1" dirty="0">
                <a:solidFill>
                  <a:srgbClr val="000000"/>
                </a:solidFill>
                <a:latin typeface="Verdana" panose="020B0604030504040204" pitchFamily="34" charset="0"/>
              </a:rPr>
              <a:t>Especializados</a:t>
            </a:r>
            <a:endParaRPr lang="es-ES" dirty="0">
              <a:solidFill>
                <a:srgbClr val="000000"/>
              </a:solidFill>
              <a:latin typeface="Verdana" panose="020B0604030504040204" pitchFamily="34" charset="0"/>
            </a:endParaRPr>
          </a:p>
          <a:p>
            <a:pPr algn="just"/>
            <a:r>
              <a:rPr lang="es-ES" dirty="0">
                <a:solidFill>
                  <a:srgbClr val="000000"/>
                </a:solidFill>
                <a:latin typeface="Verdana" panose="020B0604030504040204" pitchFamily="34" charset="0"/>
              </a:rPr>
              <a:t>personal con formación muy específica, infraestructura con propiedades peculiares, bases de conocimiento en unos campos en particular, </a:t>
            </a:r>
            <a:endParaRPr lang="es-ES" dirty="0"/>
          </a:p>
        </p:txBody>
      </p:sp>
      <p:sp>
        <p:nvSpPr>
          <p:cNvPr id="11" name="Flecha izquierda y arriba 10"/>
          <p:cNvSpPr/>
          <p:nvPr/>
        </p:nvSpPr>
        <p:spPr>
          <a:xfrm>
            <a:off x="6390473" y="5949280"/>
            <a:ext cx="1205863" cy="516984"/>
          </a:xfrm>
          <a:prstGeom prst="leftUpArrow">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Rectángulo 11"/>
          <p:cNvSpPr/>
          <p:nvPr/>
        </p:nvSpPr>
        <p:spPr>
          <a:xfrm>
            <a:off x="6957379" y="6441722"/>
            <a:ext cx="1412566" cy="369332"/>
          </a:xfrm>
          <a:prstGeom prst="rect">
            <a:avLst/>
          </a:prstGeom>
        </p:spPr>
        <p:txBody>
          <a:bodyPr wrap="none">
            <a:spAutoFit/>
          </a:bodyPr>
          <a:lstStyle/>
          <a:p>
            <a:r>
              <a:rPr lang="es-ES" b="1" dirty="0">
                <a:solidFill>
                  <a:srgbClr val="000000"/>
                </a:solidFill>
                <a:latin typeface="Verdana" panose="020B0604030504040204" pitchFamily="34" charset="0"/>
              </a:rPr>
              <a:t>conjugar </a:t>
            </a:r>
            <a:endParaRPr lang="es-ES" b="1" dirty="0"/>
          </a:p>
        </p:txBody>
      </p:sp>
    </p:spTree>
    <p:extLst>
      <p:ext uri="{BB962C8B-B14F-4D97-AF65-F5344CB8AC3E}">
        <p14:creationId xmlns:p14="http://schemas.microsoft.com/office/powerpoint/2010/main" val="1242652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3" name="Rectángulo 2"/>
          <p:cNvSpPr/>
          <p:nvPr/>
        </p:nvSpPr>
        <p:spPr>
          <a:xfrm>
            <a:off x="6373298" y="188640"/>
            <a:ext cx="2355132" cy="369332"/>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r>
              <a:rPr lang="es-ES" b="1" dirty="0">
                <a:solidFill>
                  <a:srgbClr val="000000"/>
                </a:solidFill>
                <a:latin typeface="Verdana" panose="020B0604030504040204" pitchFamily="34" charset="0"/>
              </a:rPr>
              <a:t>Análisis externo </a:t>
            </a:r>
            <a:endParaRPr lang="es-ES" dirty="0"/>
          </a:p>
        </p:txBody>
      </p:sp>
      <p:sp>
        <p:nvSpPr>
          <p:cNvPr id="4" name="Rectángulo 3"/>
          <p:cNvSpPr/>
          <p:nvPr/>
        </p:nvSpPr>
        <p:spPr>
          <a:xfrm>
            <a:off x="251520" y="382017"/>
            <a:ext cx="4219425"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s-ES" b="1" dirty="0">
                <a:solidFill>
                  <a:srgbClr val="000000"/>
                </a:solidFill>
                <a:latin typeface="Verdana" panose="020B0604030504040204" pitchFamily="34" charset="0"/>
              </a:rPr>
              <a:t>2. Condiciones de la demanda: </a:t>
            </a:r>
            <a:endParaRPr lang="es-ES" dirty="0"/>
          </a:p>
        </p:txBody>
      </p:sp>
      <p:pic>
        <p:nvPicPr>
          <p:cNvPr id="5" name="Imagen 4"/>
          <p:cNvPicPr>
            <a:picLocks noChangeAspect="1"/>
          </p:cNvPicPr>
          <p:nvPr/>
        </p:nvPicPr>
        <p:blipFill>
          <a:blip r:embed="rId2"/>
          <a:stretch>
            <a:fillRect/>
          </a:stretch>
        </p:blipFill>
        <p:spPr>
          <a:xfrm>
            <a:off x="251520" y="980728"/>
            <a:ext cx="8496944" cy="5703918"/>
          </a:xfrm>
          <a:prstGeom prst="rect">
            <a:avLst/>
          </a:prstGeom>
          <a:ln w="57150">
            <a:solidFill>
              <a:srgbClr val="C00000"/>
            </a:solidFill>
          </a:ln>
        </p:spPr>
      </p:pic>
    </p:spTree>
    <p:extLst>
      <p:ext uri="{BB962C8B-B14F-4D97-AF65-F5344CB8AC3E}">
        <p14:creationId xmlns:p14="http://schemas.microsoft.com/office/powerpoint/2010/main" val="180971257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a:spAutoFit/>
      </a:bodyPr>
      <a:lstStyle>
        <a:defPPr>
          <a:spcBef>
            <a:spcPct val="50000"/>
          </a:spcBef>
          <a:defRPr b="1" dirty="0"/>
        </a:defPPr>
      </a:lstStyle>
    </a:tx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6371</TotalTime>
  <Words>4826</Words>
  <Application>Microsoft Office PowerPoint</Application>
  <PresentationFormat>Presentación en pantalla (4:3)</PresentationFormat>
  <Paragraphs>479</Paragraphs>
  <Slides>58</Slides>
  <Notes>2</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58</vt:i4>
      </vt:variant>
    </vt:vector>
  </HeadingPairs>
  <TitlesOfParts>
    <vt:vector size="66" baseType="lpstr">
      <vt:lpstr>Arial</vt:lpstr>
      <vt:lpstr>Arial Black</vt:lpstr>
      <vt:lpstr>Calibri</vt:lpstr>
      <vt:lpstr>Symbol</vt:lpstr>
      <vt:lpstr>Times New Roman</vt:lpstr>
      <vt:lpstr>Verdana</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Atractivo del sector.</vt:lpstr>
      <vt:lpstr>Posición competitiva </vt:lpstr>
      <vt:lpstr>Ejemplo en la telefonía residencial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Representación gráfica de la matriz DAFO.</vt:lpstr>
      <vt:lpstr>Resultado del análisis estratégico.</vt:lpstr>
      <vt:lpstr>Interpretación de los cuadrantes de la matriz DAFO.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Salas</dc:creator>
  <cp:lastModifiedBy>Daliannis</cp:lastModifiedBy>
  <cp:revision>658</cp:revision>
  <dcterms:created xsi:type="dcterms:W3CDTF">2014-09-13T09:11:15Z</dcterms:created>
  <dcterms:modified xsi:type="dcterms:W3CDTF">2008-12-31T23:24:37Z</dcterms:modified>
</cp:coreProperties>
</file>