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36" r:id="rId3"/>
    <p:sldId id="334" r:id="rId4"/>
    <p:sldId id="332" r:id="rId5"/>
    <p:sldId id="331" r:id="rId6"/>
    <p:sldId id="313" r:id="rId7"/>
    <p:sldId id="314" r:id="rId8"/>
    <p:sldId id="315" r:id="rId9"/>
    <p:sldId id="338" r:id="rId10"/>
    <p:sldId id="257" r:id="rId11"/>
    <p:sldId id="298" r:id="rId12"/>
    <p:sldId id="261" r:id="rId13"/>
    <p:sldId id="270" r:id="rId14"/>
    <p:sldId id="300" r:id="rId15"/>
    <p:sldId id="333" r:id="rId16"/>
    <p:sldId id="301" r:id="rId17"/>
    <p:sldId id="302" r:id="rId18"/>
    <p:sldId id="305" r:id="rId19"/>
    <p:sldId id="306" r:id="rId20"/>
    <p:sldId id="337" r:id="rId21"/>
    <p:sldId id="309" r:id="rId22"/>
    <p:sldId id="320" r:id="rId23"/>
    <p:sldId id="288" r:id="rId24"/>
    <p:sldId id="316" r:id="rId25"/>
    <p:sldId id="318" r:id="rId26"/>
    <p:sldId id="291" r:id="rId27"/>
    <p:sldId id="292" r:id="rId28"/>
    <p:sldId id="29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300" d="100"/>
        <a:sy n="3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F7BED6-950C-4C76-8100-87283A33ECA1}" type="datetimeFigureOut">
              <a:rPr lang="es-ES" smtClean="0"/>
              <a:pPr/>
              <a:t>17/02/2026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893AC3-85A7-4FC1-A793-A9382A4AB481}" type="slidenum">
              <a:rPr lang="es-ES" smtClean="0"/>
              <a:pPr/>
              <a:t>‹Nº›</a:t>
            </a:fld>
            <a:endParaRPr lang="es-ES"/>
          </a:p>
        </p:txBody>
      </p:sp>
    </p:spTree>
    <p:extLst>
      <p:ext uri="{BB962C8B-B14F-4D97-AF65-F5344CB8AC3E}">
        <p14:creationId xmlns:p14="http://schemas.microsoft.com/office/powerpoint/2010/main" val="2549035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57893AC3-85A7-4FC1-A793-A9382A4AB481}" type="slidenum">
              <a:rPr lang="es-ES" smtClean="0"/>
              <a:pPr/>
              <a:t>1</a:t>
            </a:fld>
            <a:endParaRPr lang="es-ES"/>
          </a:p>
        </p:txBody>
      </p:sp>
    </p:spTree>
    <p:extLst>
      <p:ext uri="{BB962C8B-B14F-4D97-AF65-F5344CB8AC3E}">
        <p14:creationId xmlns:p14="http://schemas.microsoft.com/office/powerpoint/2010/main" val="108779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57893AC3-85A7-4FC1-A793-A9382A4AB481}" type="slidenum">
              <a:rPr lang="es-ES" smtClean="0"/>
              <a:pPr/>
              <a:t>10</a:t>
            </a:fld>
            <a:endParaRPr lang="es-ES"/>
          </a:p>
        </p:txBody>
      </p:sp>
    </p:spTree>
    <p:extLst>
      <p:ext uri="{BB962C8B-B14F-4D97-AF65-F5344CB8AC3E}">
        <p14:creationId xmlns:p14="http://schemas.microsoft.com/office/powerpoint/2010/main" val="337231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dirty="0"/>
          </a:p>
        </p:txBody>
      </p:sp>
      <p:sp>
        <p:nvSpPr>
          <p:cNvPr id="4" name="3 Marcador de número de diapositiva"/>
          <p:cNvSpPr>
            <a:spLocks noGrp="1"/>
          </p:cNvSpPr>
          <p:nvPr>
            <p:ph type="sldNum" sz="quarter" idx="10"/>
          </p:nvPr>
        </p:nvSpPr>
        <p:spPr/>
        <p:txBody>
          <a:bodyPr/>
          <a:lstStyle/>
          <a:p>
            <a:fld id="{57893AC3-85A7-4FC1-A793-A9382A4AB481}" type="slidenum">
              <a:rPr lang="es-ES" smtClean="0"/>
              <a:pPr/>
              <a:t>11</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dirty="0"/>
          </a:p>
        </p:txBody>
      </p:sp>
      <p:sp>
        <p:nvSpPr>
          <p:cNvPr id="4" name="3 Marcador de número de diapositiva"/>
          <p:cNvSpPr>
            <a:spLocks noGrp="1"/>
          </p:cNvSpPr>
          <p:nvPr>
            <p:ph type="sldNum" sz="quarter" idx="10"/>
          </p:nvPr>
        </p:nvSpPr>
        <p:spPr/>
        <p:txBody>
          <a:bodyPr/>
          <a:lstStyle/>
          <a:p>
            <a:fld id="{57893AC3-85A7-4FC1-A793-A9382A4AB481}" type="slidenum">
              <a:rPr lang="es-ES" smtClean="0"/>
              <a:pPr/>
              <a:t>15</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57893AC3-85A7-4FC1-A793-A9382A4AB481}" type="slidenum">
              <a:rPr lang="es-ES" smtClean="0"/>
              <a:pPr/>
              <a:t>28</a:t>
            </a:fld>
            <a:endParaRPr lang="es-ES"/>
          </a:p>
        </p:txBody>
      </p:sp>
    </p:spTree>
    <p:extLst>
      <p:ext uri="{BB962C8B-B14F-4D97-AF65-F5344CB8AC3E}">
        <p14:creationId xmlns:p14="http://schemas.microsoft.com/office/powerpoint/2010/main" val="3987037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90600" y="762000"/>
            <a:ext cx="7467600" cy="4876800"/>
          </a:xfrm>
        </p:spPr>
        <p:txBody>
          <a:bodyPr>
            <a:normAutofit fontScale="90000"/>
          </a:bodyPr>
          <a:lstStyle/>
          <a:p>
            <a:r>
              <a:rPr lang="es-ES" sz="2400" b="1" dirty="0"/>
              <a:t/>
            </a:r>
            <a:br>
              <a:rPr lang="es-ES" sz="2400" b="1" dirty="0"/>
            </a:br>
            <a:r>
              <a:rPr lang="es-ES" sz="2400" b="1" dirty="0"/>
              <a:t/>
            </a:r>
            <a:br>
              <a:rPr lang="es-ES" sz="2400" b="1" dirty="0"/>
            </a:br>
            <a:r>
              <a:rPr lang="es-ES" sz="2400" b="1" dirty="0"/>
              <a:t>UCLV “Martha Abreu”. Centro de Estudios Comunitarios. (22 de enero 2025).</a:t>
            </a:r>
            <a:br>
              <a:rPr lang="es-ES" sz="2400" b="1" dirty="0"/>
            </a:br>
            <a:r>
              <a:rPr lang="es-ES" sz="2400" b="1" dirty="0"/>
              <a:t/>
            </a:r>
            <a:br>
              <a:rPr lang="es-ES" sz="2400" b="1" dirty="0"/>
            </a:br>
            <a:r>
              <a:rPr lang="es-ES" sz="2400" b="1" dirty="0"/>
              <a:t/>
            </a:r>
            <a:br>
              <a:rPr lang="es-ES" sz="2400" b="1" dirty="0"/>
            </a:br>
            <a:r>
              <a:rPr lang="es-ES" sz="2400" b="1" dirty="0"/>
              <a:t>        </a:t>
            </a:r>
            <a:r>
              <a:rPr lang="es-ES" sz="3100" b="1" dirty="0"/>
              <a:t>PENSANDO LA PROFESIONALIZACIÓN DEL TRABAJO SOCIAL EN CUBA en la actualidad.</a:t>
            </a:r>
            <a:r>
              <a:rPr lang="es-ES" sz="2400" b="1" dirty="0"/>
              <a:t/>
            </a:r>
            <a:br>
              <a:rPr lang="es-ES" sz="2400" b="1" dirty="0"/>
            </a:br>
            <a:r>
              <a:rPr lang="es-ES" sz="2400" b="1" dirty="0"/>
              <a:t/>
            </a:r>
            <a:br>
              <a:rPr lang="es-ES" sz="2400" b="1" dirty="0"/>
            </a:br>
            <a:r>
              <a:rPr lang="es-ES" sz="2400" b="1" dirty="0"/>
              <a:t/>
            </a:r>
            <a:br>
              <a:rPr lang="es-ES" sz="2400" b="1" dirty="0"/>
            </a:br>
            <a:r>
              <a:rPr lang="es-ES" sz="2400" b="1" dirty="0"/>
              <a:t/>
            </a:r>
            <a:br>
              <a:rPr lang="es-ES" sz="2400" b="1" dirty="0"/>
            </a:br>
            <a:endParaRPr lang="es-ES" b="1" dirty="0"/>
          </a:p>
        </p:txBody>
      </p:sp>
      <p:sp>
        <p:nvSpPr>
          <p:cNvPr id="3" name="2 Subtítulo"/>
          <p:cNvSpPr>
            <a:spLocks noGrp="1"/>
          </p:cNvSpPr>
          <p:nvPr>
            <p:ph type="subTitle" idx="1"/>
          </p:nvPr>
        </p:nvSpPr>
        <p:spPr>
          <a:xfrm>
            <a:off x="457200" y="4267200"/>
            <a:ext cx="8153400" cy="1371600"/>
          </a:xfrm>
        </p:spPr>
        <p:txBody>
          <a:bodyPr>
            <a:normAutofit/>
          </a:bodyPr>
          <a:lstStyle/>
          <a:p>
            <a:r>
              <a:rPr lang="es-ES" sz="2000" dirty="0">
                <a:solidFill>
                  <a:srgbClr val="000000"/>
                </a:solidFill>
                <a:latin typeface="Arial" pitchFamily="34" charset="0"/>
                <a:cs typeface="Arial" pitchFamily="34" charset="0"/>
              </a:rPr>
              <a:t>                                                   Te</a:t>
            </a:r>
            <a:r>
              <a:rPr lang="es-ES" sz="1800" dirty="0">
                <a:solidFill>
                  <a:srgbClr val="000000"/>
                </a:solidFill>
                <a:latin typeface="Arial" pitchFamily="34" charset="0"/>
                <a:cs typeface="Arial" pitchFamily="34" charset="0"/>
              </a:rPr>
              <a:t>resa Muñoz Gutiérrez.</a:t>
            </a:r>
          </a:p>
          <a:p>
            <a:r>
              <a:rPr lang="es-ES" sz="1800" dirty="0">
                <a:solidFill>
                  <a:srgbClr val="000000"/>
                </a:solidFill>
                <a:latin typeface="Arial" pitchFamily="34" charset="0"/>
                <a:cs typeface="Arial" pitchFamily="34" charset="0"/>
              </a:rPr>
              <a:t>                                                                Departamento de Sociología.</a:t>
            </a:r>
          </a:p>
          <a:p>
            <a:r>
              <a:rPr lang="es-ES" sz="1800" dirty="0">
                <a:solidFill>
                  <a:srgbClr val="000000"/>
                </a:solidFill>
                <a:latin typeface="Arial" pitchFamily="34" charset="0"/>
                <a:cs typeface="Arial" pitchFamily="34" charset="0"/>
              </a:rPr>
              <a:t>                                                              Universidad de La Habana.</a:t>
            </a:r>
          </a:p>
          <a:p>
            <a:pPr marR="0" algn="just"/>
            <a:endParaRPr lang="es-ES" sz="11200" b="1" i="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057334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81000"/>
            <a:ext cx="8229600" cy="1828800"/>
          </a:xfrm>
        </p:spPr>
        <p:txBody>
          <a:bodyPr>
            <a:normAutofit fontScale="90000"/>
          </a:bodyPr>
          <a:lstStyle/>
          <a:p>
            <a:pPr algn="r"/>
            <a:r>
              <a:rPr lang="es-ES" sz="2700" i="1" dirty="0"/>
              <a:t/>
            </a:r>
            <a:br>
              <a:rPr lang="es-ES" sz="2700" i="1" dirty="0"/>
            </a:br>
            <a:r>
              <a:rPr lang="es-ES" sz="2700" i="1" dirty="0"/>
              <a:t/>
            </a:r>
            <a:br>
              <a:rPr lang="es-ES" sz="2700" i="1" dirty="0"/>
            </a:br>
            <a:r>
              <a:rPr lang="es-ES" sz="3600" b="1" dirty="0"/>
              <a:t>Presupuestos de partida: para pensar desde el Trabajo social a Cuba.</a:t>
            </a:r>
          </a:p>
        </p:txBody>
      </p:sp>
      <p:sp>
        <p:nvSpPr>
          <p:cNvPr id="3" name="2 Marcador de contenido"/>
          <p:cNvSpPr>
            <a:spLocks noGrp="1"/>
          </p:cNvSpPr>
          <p:nvPr>
            <p:ph idx="1"/>
          </p:nvPr>
        </p:nvSpPr>
        <p:spPr/>
        <p:txBody>
          <a:bodyPr>
            <a:normAutofit fontScale="92500" lnSpcReduction="20000"/>
          </a:bodyPr>
          <a:lstStyle/>
          <a:p>
            <a:pPr marL="514350" indent="-514350" algn="just">
              <a:buFont typeface="+mj-lt"/>
              <a:buAutoNum type="arabicPeriod"/>
            </a:pPr>
            <a:r>
              <a:rPr lang="es-ES" sz="2800" dirty="0"/>
              <a:t>Considerar la naturaleza relacional e integradora de la </a:t>
            </a:r>
            <a:r>
              <a:rPr lang="es-ES" sz="2800" b="1" dirty="0"/>
              <a:t>realidad social: material-espiritual</a:t>
            </a:r>
            <a:r>
              <a:rPr lang="es-ES" sz="2800" dirty="0"/>
              <a:t>. </a:t>
            </a:r>
          </a:p>
          <a:p>
            <a:pPr marL="514350" indent="-514350" algn="just">
              <a:buFont typeface="+mj-lt"/>
              <a:buAutoNum type="arabicPeriod"/>
            </a:pPr>
            <a:r>
              <a:rPr lang="es-ES" sz="2800" dirty="0"/>
              <a:t>Desarrollar la capacidad de autorreflexión de las ciencias sociales y de la politica hacia las </a:t>
            </a:r>
            <a:r>
              <a:rPr lang="es-ES" sz="2800" b="1" dirty="0"/>
              <a:t>potencialidades de la  transformación y participación social </a:t>
            </a:r>
            <a:r>
              <a:rPr lang="es-ES" sz="2800" dirty="0"/>
              <a:t>y hacia los discursos que sobre éstas se construyen.</a:t>
            </a:r>
          </a:p>
          <a:p>
            <a:pPr marL="514350" indent="-514350" algn="just">
              <a:buFont typeface="+mj-lt"/>
              <a:buAutoNum type="arabicPeriod"/>
            </a:pPr>
            <a:r>
              <a:rPr lang="es-ES" sz="2800" dirty="0"/>
              <a:t>Conocer los </a:t>
            </a:r>
            <a:r>
              <a:rPr lang="es-ES" sz="2800" b="1" dirty="0"/>
              <a:t>contextos socio-históricos  </a:t>
            </a:r>
            <a:r>
              <a:rPr lang="es-ES" sz="2800" dirty="0"/>
              <a:t>de realización y validación de los  conocimientos y de las prácticas. </a:t>
            </a:r>
            <a:r>
              <a:rPr lang="es-ES" sz="2800" b="1" dirty="0"/>
              <a:t>Importancia de los territorios, de lo local y de los actores e instituciones que los habitan. </a:t>
            </a:r>
            <a:r>
              <a:rPr lang="es-ES" sz="2800" b="1" dirty="0" err="1"/>
              <a:t>Centralizacion-descentralizacion</a:t>
            </a:r>
            <a:endParaRPr lang="es-ES" sz="2800" b="1" dirty="0"/>
          </a:p>
          <a:p>
            <a:pPr marL="514350" indent="-514350" algn="just">
              <a:buNone/>
            </a:pPr>
            <a:endParaRPr lang="es-ES" sz="2800" b="1" dirty="0"/>
          </a:p>
          <a:p>
            <a:pPr marL="514350" indent="-514350" algn="just">
              <a:buFont typeface="+mj-lt"/>
              <a:buAutoNum type="arabicPeriod"/>
            </a:pPr>
            <a:endParaRPr lang="es-ES" b="1" dirty="0"/>
          </a:p>
          <a:p>
            <a:pPr marL="0" indent="0" algn="just">
              <a:buNone/>
            </a:pPr>
            <a:endParaRPr lang="es-ES" dirty="0"/>
          </a:p>
        </p:txBody>
      </p:sp>
    </p:spTree>
    <p:extLst>
      <p:ext uri="{BB962C8B-B14F-4D97-AF65-F5344CB8AC3E}">
        <p14:creationId xmlns:p14="http://schemas.microsoft.com/office/powerpoint/2010/main" val="1757756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latin typeface="Arial" pitchFamily="34" charset="0"/>
                <a:cs typeface="Arial" pitchFamily="34" charset="0"/>
              </a:rPr>
              <a:t>Construir conocimientos: el problema del método.</a:t>
            </a:r>
            <a:endParaRPr lang="en-US" sz="3200" dirty="0"/>
          </a:p>
        </p:txBody>
      </p:sp>
      <p:sp>
        <p:nvSpPr>
          <p:cNvPr id="3" name="2 Marcador de contenido"/>
          <p:cNvSpPr>
            <a:spLocks noGrp="1"/>
          </p:cNvSpPr>
          <p:nvPr>
            <p:ph idx="1"/>
          </p:nvPr>
        </p:nvSpPr>
        <p:spPr/>
        <p:txBody>
          <a:bodyPr>
            <a:normAutofit fontScale="62500" lnSpcReduction="20000"/>
          </a:bodyPr>
          <a:lstStyle/>
          <a:p>
            <a:pPr algn="just"/>
            <a:r>
              <a:rPr lang="es-ES" dirty="0">
                <a:latin typeface="Arial" pitchFamily="34" charset="0"/>
                <a:cs typeface="Arial" pitchFamily="34" charset="0"/>
              </a:rPr>
              <a:t>Es pertinente recordar el enfoque que propone C. Marx para el estudio de la sociedad en su libro </a:t>
            </a:r>
            <a:r>
              <a:rPr lang="es-ES" b="1" dirty="0">
                <a:latin typeface="Arial" pitchFamily="34" charset="0"/>
                <a:cs typeface="Arial" pitchFamily="34" charset="0"/>
              </a:rPr>
              <a:t>El Capital</a:t>
            </a:r>
            <a:r>
              <a:rPr lang="es-ES" dirty="0">
                <a:latin typeface="Arial" pitchFamily="34" charset="0"/>
                <a:cs typeface="Arial" pitchFamily="34" charset="0"/>
              </a:rPr>
              <a:t>, cuando afirma que, (…) la finalidad de todo trabajo científico consiste en reducir el movimiento aparente al movimiento real”. (Marx, 1968,  p.  254). Lo anterior, resulta extremadamente sugerente, si a partir del enfoque de Marx de la sociedad como totalidad pensada, reflejo de esa totalidad concreta, de su complejidad y </a:t>
            </a:r>
            <a:r>
              <a:rPr lang="es-ES" dirty="0" err="1">
                <a:latin typeface="Arial" pitchFamily="34" charset="0"/>
                <a:cs typeface="Arial" pitchFamily="34" charset="0"/>
              </a:rPr>
              <a:t>contradictoriedad</a:t>
            </a:r>
            <a:r>
              <a:rPr lang="es-ES" dirty="0">
                <a:latin typeface="Arial" pitchFamily="34" charset="0"/>
                <a:cs typeface="Arial" pitchFamily="34" charset="0"/>
              </a:rPr>
              <a:t>, se aborda el conocimiento como proceso y como un producto social, como construcción resultante del accionar de sujetos sociales. </a:t>
            </a:r>
            <a:r>
              <a:rPr lang="es-ES" b="1" dirty="0" err="1">
                <a:latin typeface="Arial" pitchFamily="34" charset="0"/>
                <a:cs typeface="Arial" pitchFamily="34" charset="0"/>
              </a:rPr>
              <a:t>Multidimensionalidad</a:t>
            </a:r>
            <a:r>
              <a:rPr lang="es-ES" b="1" dirty="0">
                <a:latin typeface="Arial" pitchFamily="34" charset="0"/>
                <a:cs typeface="Arial" pitchFamily="34" charset="0"/>
              </a:rPr>
              <a:t>, </a:t>
            </a:r>
            <a:r>
              <a:rPr lang="es-ES" b="1" dirty="0" err="1">
                <a:latin typeface="Arial" pitchFamily="34" charset="0"/>
                <a:cs typeface="Arial" pitchFamily="34" charset="0"/>
              </a:rPr>
              <a:t>interseccionalidad</a:t>
            </a:r>
            <a:r>
              <a:rPr lang="es-ES" b="1" dirty="0">
                <a:latin typeface="Arial" pitchFamily="34" charset="0"/>
                <a:cs typeface="Arial" pitchFamily="34" charset="0"/>
              </a:rPr>
              <a:t>.</a:t>
            </a:r>
          </a:p>
          <a:p>
            <a:pPr algn="just"/>
            <a:r>
              <a:rPr lang="es-ES" dirty="0">
                <a:latin typeface="Arial" pitchFamily="34" charset="0"/>
                <a:cs typeface="Arial" pitchFamily="34" charset="0"/>
              </a:rPr>
              <a:t>Estas profundas ideas sitúan la importancia de la producción de conocimiento por parte de las ciencias sociales y su utilidad en y para la transformación social. </a:t>
            </a:r>
            <a:r>
              <a:rPr lang="es-ES" b="1" dirty="0">
                <a:latin typeface="Arial" pitchFamily="34" charset="0"/>
                <a:cs typeface="Arial" pitchFamily="34" charset="0"/>
              </a:rPr>
              <a:t>El trabajo social no puede transformar sus prácticas, si no fortalece su profesionalización. Fertiliza sus discursos e incorpora a los ciudadanos como sujetos de la transformación social.</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1143000"/>
          </a:xfrm>
        </p:spPr>
        <p:txBody>
          <a:bodyPr>
            <a:normAutofit fontScale="90000"/>
          </a:bodyPr>
          <a:lstStyle/>
          <a:p>
            <a:r>
              <a:rPr lang="es-ES" sz="3600" b="1" dirty="0"/>
              <a:t>Construir conocimientos: el problema de la teoría.</a:t>
            </a:r>
          </a:p>
        </p:txBody>
      </p:sp>
      <p:sp>
        <p:nvSpPr>
          <p:cNvPr id="3" name="2 Marcador de contenido"/>
          <p:cNvSpPr>
            <a:spLocks noGrp="1"/>
          </p:cNvSpPr>
          <p:nvPr>
            <p:ph idx="1"/>
          </p:nvPr>
        </p:nvSpPr>
        <p:spPr>
          <a:xfrm>
            <a:off x="381000" y="1219200"/>
            <a:ext cx="8305800" cy="4906963"/>
          </a:xfrm>
        </p:spPr>
        <p:txBody>
          <a:bodyPr>
            <a:noAutofit/>
          </a:bodyPr>
          <a:lstStyle/>
          <a:p>
            <a:pPr algn="just">
              <a:buNone/>
            </a:pPr>
            <a:r>
              <a:rPr lang="es-ES" sz="2000" b="1" dirty="0">
                <a:latin typeface="Arial" pitchFamily="34" charset="0"/>
                <a:cs typeface="Arial" pitchFamily="34" charset="0"/>
              </a:rPr>
              <a:t> COMPRENDER: </a:t>
            </a:r>
            <a:r>
              <a:rPr lang="es-ES" sz="2000" dirty="0">
                <a:latin typeface="Arial" pitchFamily="34" charset="0"/>
                <a:cs typeface="Arial" pitchFamily="34" charset="0"/>
              </a:rPr>
              <a:t>A la sociedad como objeto de estudio, significarla como algo autónomo, que requiere de explicaciones, en la medida que se presentan hechos, procesos y eventos de difícil comprensión, e incluso que pueden no tener explicación en determinado momento histórico; </a:t>
            </a:r>
          </a:p>
          <a:p>
            <a:pPr algn="just"/>
            <a:r>
              <a:rPr lang="es-ES" sz="2000" dirty="0">
                <a:latin typeface="Arial" pitchFamily="34" charset="0"/>
                <a:cs typeface="Arial" pitchFamily="34" charset="0"/>
              </a:rPr>
              <a:t>Que aparecen problemas que son consecuencias imprevistas de las acciones de los individuos, que se apartan del orden, de lo regular, de lo esperado, pues la ley social, no es un producto de la sumatoria del accionar de cada uno de los que viven en sociedad, sino es una tendencia, la resultante de múltiples determinaciones. </a:t>
            </a:r>
          </a:p>
          <a:p>
            <a:pPr algn="just"/>
            <a:r>
              <a:rPr lang="es-ES" sz="2000" dirty="0">
                <a:latin typeface="Arial" pitchFamily="34" charset="0"/>
                <a:cs typeface="Arial" pitchFamily="34" charset="0"/>
              </a:rPr>
              <a:t>No asombrarnos porque la realidad tome cauces inesperados o que se aleje del deber ser. Esta actitud desprejuiciada nos permitirá siempre a científicos, decisores y ciudadanos estar en condiciones de intervenir en pos de la transformación social. Pero con los oídos puestos en la sociedad y los pies en sus escenarios.</a:t>
            </a:r>
          </a:p>
          <a:p>
            <a:endParaRPr lang="es-ES" sz="2000" dirty="0">
              <a:latin typeface="Arial" pitchFamily="34" charset="0"/>
              <a:cs typeface="Arial" pitchFamily="34" charset="0"/>
            </a:endParaRPr>
          </a:p>
        </p:txBody>
      </p:sp>
    </p:spTree>
    <p:extLst>
      <p:ext uri="{BB962C8B-B14F-4D97-AF65-F5344CB8AC3E}">
        <p14:creationId xmlns:p14="http://schemas.microsoft.com/office/powerpoint/2010/main" val="826527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a:bodyPr>
          <a:lstStyle/>
          <a:p>
            <a:r>
              <a:rPr lang="es-ES" sz="3600" b="1" dirty="0"/>
              <a:t>Construir conocimientos: </a:t>
            </a:r>
            <a:r>
              <a:rPr lang="es-ES" sz="2800" b="1" dirty="0">
                <a:cs typeface="Arial" pitchFamily="34" charset="0"/>
              </a:rPr>
              <a:t>el trabajo social no puede estar ajeno  y debe prepararse.</a:t>
            </a:r>
            <a:endParaRPr lang="es-ES" sz="2800" b="1" dirty="0"/>
          </a:p>
        </p:txBody>
      </p:sp>
      <p:sp>
        <p:nvSpPr>
          <p:cNvPr id="3" name="2 Marcador de contenido"/>
          <p:cNvSpPr>
            <a:spLocks noGrp="1"/>
          </p:cNvSpPr>
          <p:nvPr>
            <p:ph idx="1"/>
          </p:nvPr>
        </p:nvSpPr>
        <p:spPr>
          <a:xfrm>
            <a:off x="304800" y="1143000"/>
            <a:ext cx="8382000" cy="4983163"/>
          </a:xfrm>
        </p:spPr>
        <p:txBody>
          <a:bodyPr>
            <a:noAutofit/>
          </a:bodyPr>
          <a:lstStyle/>
          <a:p>
            <a:pPr algn="just">
              <a:lnSpc>
                <a:spcPct val="150000"/>
              </a:lnSpc>
              <a:spcAft>
                <a:spcPts val="0"/>
              </a:spcAft>
            </a:pPr>
            <a:r>
              <a:rPr lang="es-ES" sz="2000" dirty="0">
                <a:solidFill>
                  <a:srgbClr val="111111"/>
                </a:solidFill>
                <a:latin typeface="Arial" pitchFamily="34" charset="0"/>
                <a:ea typeface="Calibri"/>
                <a:cs typeface="Arial" pitchFamily="34" charset="0"/>
              </a:rPr>
              <a:t>Para tomar una dirección de búsqueda de nuevos sentidos, </a:t>
            </a:r>
            <a:r>
              <a:rPr lang="es-ES" sz="2000" b="1" dirty="0">
                <a:solidFill>
                  <a:srgbClr val="111111"/>
                </a:solidFill>
                <a:latin typeface="Arial" pitchFamily="34" charset="0"/>
                <a:ea typeface="Calibri"/>
                <a:cs typeface="Arial" pitchFamily="34" charset="0"/>
              </a:rPr>
              <a:t>SE REQUIERE</a:t>
            </a:r>
            <a:r>
              <a:rPr lang="es-ES" sz="2000" dirty="0">
                <a:solidFill>
                  <a:srgbClr val="111111"/>
                </a:solidFill>
                <a:latin typeface="Arial" pitchFamily="34" charset="0"/>
                <a:ea typeface="Calibri"/>
                <a:cs typeface="Arial" pitchFamily="34" charset="0"/>
              </a:rPr>
              <a:t> u</a:t>
            </a:r>
            <a:r>
              <a:rPr lang="es-ES" sz="2000" u="sng" dirty="0">
                <a:solidFill>
                  <a:srgbClr val="111111"/>
                </a:solidFill>
                <a:latin typeface="Arial" pitchFamily="34" charset="0"/>
                <a:ea typeface="Calibri"/>
                <a:cs typeface="Arial" pitchFamily="34" charset="0"/>
              </a:rPr>
              <a:t>n pensamiento sensible frente a lo que se prefigura como cambio de época.</a:t>
            </a:r>
            <a:r>
              <a:rPr lang="es-ES" sz="2000" dirty="0">
                <a:solidFill>
                  <a:srgbClr val="111111"/>
                </a:solidFill>
                <a:latin typeface="Arial" pitchFamily="34" charset="0"/>
                <a:ea typeface="Calibri"/>
                <a:cs typeface="Arial" pitchFamily="34" charset="0"/>
              </a:rPr>
              <a:t> </a:t>
            </a:r>
            <a:endParaRPr lang="es-ES" sz="2000" dirty="0">
              <a:latin typeface="Arial" pitchFamily="34" charset="0"/>
              <a:ea typeface="Calibri"/>
              <a:cs typeface="Arial" pitchFamily="34" charset="0"/>
            </a:endParaRPr>
          </a:p>
          <a:p>
            <a:pPr algn="just">
              <a:lnSpc>
                <a:spcPct val="150000"/>
              </a:lnSpc>
              <a:spcAft>
                <a:spcPts val="0"/>
              </a:spcAft>
            </a:pPr>
            <a:r>
              <a:rPr lang="es-ES" sz="2000" u="sng" dirty="0">
                <a:solidFill>
                  <a:srgbClr val="111111"/>
                </a:solidFill>
                <a:latin typeface="Arial" pitchFamily="34" charset="0"/>
                <a:ea typeface="Calibri"/>
                <a:cs typeface="Arial" pitchFamily="34" charset="0"/>
              </a:rPr>
              <a:t>Una epistemología adecuada para interpretar, el hecho de la crisis civilizatoria que enfrenta hoy la humanidad y que evoca el poder interpretativo de las ciencias sociales y reivindica la centralidad del actor-sujeto-agente en su complejo contexto histórico y sociocultural</a:t>
            </a:r>
            <a:r>
              <a:rPr lang="es-ES" sz="2000" dirty="0">
                <a:solidFill>
                  <a:srgbClr val="111111"/>
                </a:solidFill>
                <a:latin typeface="Arial" pitchFamily="34" charset="0"/>
                <a:ea typeface="Calibri"/>
                <a:cs typeface="Arial" pitchFamily="34" charset="0"/>
              </a:rPr>
              <a:t> (estructural o sistémico), lejos de dogmas y determinismos. </a:t>
            </a:r>
            <a:endParaRPr lang="es-ES" sz="2000" b="1" dirty="0">
              <a:solidFill>
                <a:srgbClr val="111111"/>
              </a:solidFill>
              <a:latin typeface="Arial" pitchFamily="34" charset="0"/>
              <a:ea typeface="Calibri"/>
              <a:cs typeface="Arial" pitchFamily="34" charset="0"/>
            </a:endParaRPr>
          </a:p>
          <a:p>
            <a:pPr marL="0" indent="0" algn="just">
              <a:spcAft>
                <a:spcPts val="0"/>
              </a:spcAft>
              <a:buNone/>
            </a:pPr>
            <a:endParaRPr lang="es-ES" sz="1400" b="1" dirty="0">
              <a:solidFill>
                <a:srgbClr val="111111"/>
              </a:solidFill>
              <a:latin typeface="Arial" pitchFamily="34" charset="0"/>
              <a:ea typeface="Calibri"/>
              <a:cs typeface="Arial" pitchFamily="34" charset="0"/>
            </a:endParaRPr>
          </a:p>
          <a:p>
            <a:pPr marL="0" indent="0" algn="just">
              <a:spcAft>
                <a:spcPts val="0"/>
              </a:spcAft>
              <a:buNone/>
            </a:pPr>
            <a:r>
              <a:rPr lang="es-ES" sz="1400" b="1" dirty="0">
                <a:solidFill>
                  <a:srgbClr val="111111"/>
                </a:solidFill>
                <a:latin typeface="Arial" pitchFamily="34" charset="0"/>
                <a:ea typeface="Calibri"/>
                <a:cs typeface="Arial" pitchFamily="34" charset="0"/>
              </a:rPr>
              <a:t>Pensar las ciencias sociales desde América Latina ante el cambio de época. Jaime Antonio Preciado Coronado. </a:t>
            </a:r>
            <a:r>
              <a:rPr lang="es-ES" sz="1400" dirty="0">
                <a:solidFill>
                  <a:srgbClr val="111111"/>
                </a:solidFill>
                <a:latin typeface="Arial" pitchFamily="34" charset="0"/>
                <a:ea typeface="Calibri"/>
                <a:cs typeface="Arial" pitchFamily="34" charset="0"/>
              </a:rPr>
              <a:t>Universidad de Guadalajara; Instituto Tecnológico y de Estudios Superiores de Occidente (ITESO)</a:t>
            </a:r>
            <a:endParaRPr lang="es-ES" sz="1400" dirty="0">
              <a:latin typeface="Arial" pitchFamily="34" charset="0"/>
              <a:ea typeface="Calibri"/>
              <a:cs typeface="Arial" pitchFamily="34" charset="0"/>
            </a:endParaRPr>
          </a:p>
        </p:txBody>
      </p:sp>
    </p:spTree>
    <p:extLst>
      <p:ext uri="{BB962C8B-B14F-4D97-AF65-F5344CB8AC3E}">
        <p14:creationId xmlns:p14="http://schemas.microsoft.com/office/powerpoint/2010/main" val="4287609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S" sz="3600" b="1" dirty="0"/>
              <a:t>Seguimos construyendo conocimiento: a modo de recomendación: la base sociológica.</a:t>
            </a:r>
            <a:endParaRPr lang="en-US" sz="3600" b="1" dirty="0"/>
          </a:p>
        </p:txBody>
      </p:sp>
      <p:sp>
        <p:nvSpPr>
          <p:cNvPr id="3" name="2 Marcador de contenido"/>
          <p:cNvSpPr>
            <a:spLocks noGrp="1"/>
          </p:cNvSpPr>
          <p:nvPr>
            <p:ph idx="1"/>
          </p:nvPr>
        </p:nvSpPr>
        <p:spPr/>
        <p:txBody>
          <a:bodyPr>
            <a:normAutofit fontScale="85000" lnSpcReduction="20000"/>
          </a:bodyPr>
          <a:lstStyle/>
          <a:p>
            <a:pPr marL="0" indent="0" algn="just">
              <a:buNone/>
            </a:pPr>
            <a:r>
              <a:rPr lang="es-ES" dirty="0" err="1">
                <a:cs typeface="Arial" pitchFamily="34" charset="0"/>
              </a:rPr>
              <a:t>Ch.W.</a:t>
            </a:r>
            <a:r>
              <a:rPr lang="es-ES" dirty="0">
                <a:cs typeface="Arial" pitchFamily="34" charset="0"/>
              </a:rPr>
              <a:t> </a:t>
            </a:r>
            <a:r>
              <a:rPr lang="es-ES" dirty="0" err="1">
                <a:cs typeface="Arial" pitchFamily="34" charset="0"/>
              </a:rPr>
              <a:t>Mills</a:t>
            </a:r>
            <a:r>
              <a:rPr lang="es-ES" dirty="0">
                <a:cs typeface="Arial" pitchFamily="34" charset="0"/>
              </a:rPr>
              <a:t> y su obra  La imaginación sociológica es reconocida como una muestra de la realización de un estudio, que piensa el desarrollo de la Sociología desde su tiempo y desde su espacio histórico y profesional.  </a:t>
            </a:r>
            <a:r>
              <a:rPr lang="es-ES" b="1" dirty="0">
                <a:cs typeface="Arial" pitchFamily="34" charset="0"/>
              </a:rPr>
              <a:t>Hagamos eso con el Trabajo social.</a:t>
            </a:r>
          </a:p>
          <a:p>
            <a:pPr marL="0" indent="0" algn="just">
              <a:buNone/>
            </a:pPr>
            <a:endParaRPr lang="es-ES" dirty="0">
              <a:cs typeface="Arial" pitchFamily="34" charset="0"/>
            </a:endParaRPr>
          </a:p>
          <a:p>
            <a:pPr marL="0" indent="0" algn="just">
              <a:buNone/>
            </a:pPr>
            <a:r>
              <a:rPr lang="es-ES" dirty="0">
                <a:cs typeface="Arial" pitchFamily="34" charset="0"/>
              </a:rPr>
              <a:t>Invalorable su definición de la </a:t>
            </a:r>
            <a:r>
              <a:rPr lang="es-ES" b="1" dirty="0">
                <a:cs typeface="Arial" pitchFamily="34" charset="0"/>
              </a:rPr>
              <a:t>imaginación sociológica </a:t>
            </a:r>
            <a:r>
              <a:rPr lang="es-ES" dirty="0">
                <a:cs typeface="Arial" pitchFamily="34" charset="0"/>
              </a:rPr>
              <a:t>como esa capacidad mental o cualidad que permite al estudioso, vincular la biografía con la historia, con ese marco social más amplio e insertarse en el espacio global.</a:t>
            </a:r>
          </a:p>
          <a:p>
            <a:pPr marL="0" indent="0" algn="just">
              <a:buNone/>
            </a:pPr>
            <a:endParaRPr lang="es-ES" sz="2400" dirty="0">
              <a:latin typeface="Arial" pitchFamily="34" charset="0"/>
              <a:cs typeface="Arial" pitchFamily="34" charset="0"/>
            </a:endParaRPr>
          </a:p>
          <a:p>
            <a:pPr marL="0" indent="0" algn="just">
              <a:buNone/>
            </a:pPr>
            <a:r>
              <a:rPr lang="es-ES" sz="2100" dirty="0" err="1">
                <a:latin typeface="Arial" pitchFamily="34" charset="0"/>
                <a:cs typeface="Arial" pitchFamily="34" charset="0"/>
              </a:rPr>
              <a:t>Mills</a:t>
            </a:r>
            <a:r>
              <a:rPr lang="es-ES" sz="2100" dirty="0">
                <a:latin typeface="Arial" pitchFamily="34" charset="0"/>
                <a:cs typeface="Arial" pitchFamily="34" charset="0"/>
              </a:rPr>
              <a:t>, </a:t>
            </a:r>
            <a:r>
              <a:rPr lang="es-ES" sz="2100" dirty="0" err="1">
                <a:latin typeface="Arial" pitchFamily="34" charset="0"/>
                <a:cs typeface="Arial" pitchFamily="34" charset="0"/>
              </a:rPr>
              <a:t>Ch.</a:t>
            </a:r>
            <a:r>
              <a:rPr lang="es-ES" sz="2100" dirty="0">
                <a:latin typeface="Arial" pitchFamily="34" charset="0"/>
                <a:cs typeface="Arial" pitchFamily="34" charset="0"/>
              </a:rPr>
              <a:t> (1969). La imaginación sociológica, Editora Revolucionaria, La Habana.</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4000" b="1" dirty="0"/>
              <a:t>Recomendaciones para su uso</a:t>
            </a:r>
            <a:endParaRPr lang="en-US" sz="4000" b="1" dirty="0"/>
          </a:p>
        </p:txBody>
      </p:sp>
      <p:sp>
        <p:nvSpPr>
          <p:cNvPr id="3" name="2 Marcador de contenido"/>
          <p:cNvSpPr>
            <a:spLocks noGrp="1"/>
          </p:cNvSpPr>
          <p:nvPr>
            <p:ph idx="1"/>
          </p:nvPr>
        </p:nvSpPr>
        <p:spPr/>
        <p:txBody>
          <a:bodyPr>
            <a:normAutofit fontScale="70000" lnSpcReduction="20000"/>
          </a:bodyPr>
          <a:lstStyle/>
          <a:p>
            <a:pPr marL="0" indent="0" algn="just">
              <a:buNone/>
            </a:pPr>
            <a:r>
              <a:rPr lang="es-ES" dirty="0">
                <a:latin typeface="Arial" pitchFamily="34" charset="0"/>
                <a:cs typeface="Arial" pitchFamily="34" charset="0"/>
              </a:rPr>
              <a:t>Esa </a:t>
            </a:r>
            <a:r>
              <a:rPr lang="es-ES" b="1" dirty="0">
                <a:latin typeface="Arial" pitchFamily="34" charset="0"/>
                <a:cs typeface="Arial" pitchFamily="34" charset="0"/>
              </a:rPr>
              <a:t>imaginación sociológica </a:t>
            </a:r>
            <a:r>
              <a:rPr lang="es-ES" dirty="0">
                <a:latin typeface="Arial" pitchFamily="34" charset="0"/>
                <a:cs typeface="Arial" pitchFamily="34" charset="0"/>
              </a:rPr>
              <a:t>es la capacidad de pasar de una perspectiva a otra en el análisis de la realidad: de la política a la psicológica, del examen de una sola familia a la estimación comparativa de los presupuestos nacionales del mundo,… esa cualidad la debemos lograr en los profesionales del Trabajo Social.</a:t>
            </a:r>
          </a:p>
          <a:p>
            <a:pPr marL="0" indent="0" algn="just">
              <a:buNone/>
            </a:pPr>
            <a:endParaRPr lang="es-ES" dirty="0">
              <a:latin typeface="Arial" pitchFamily="34" charset="0"/>
              <a:cs typeface="Arial" pitchFamily="34" charset="0"/>
            </a:endParaRPr>
          </a:p>
          <a:p>
            <a:pPr marL="0" indent="0" algn="just">
              <a:buNone/>
            </a:pPr>
            <a:r>
              <a:rPr lang="es-ES" dirty="0">
                <a:latin typeface="Arial" pitchFamily="34" charset="0"/>
                <a:cs typeface="Arial" pitchFamily="34" charset="0"/>
              </a:rPr>
              <a:t>Es la capacidad de pasar de las transformaciones más impersonales y remotas a las características más íntimas del yo humano, y de ver las relaciones entre ambas cosas. </a:t>
            </a:r>
          </a:p>
          <a:p>
            <a:pPr marL="0" indent="0" algn="just">
              <a:buNone/>
            </a:pPr>
            <a:r>
              <a:rPr lang="es-ES" b="1" dirty="0">
                <a:latin typeface="Arial" pitchFamily="34" charset="0"/>
                <a:cs typeface="Arial" pitchFamily="34" charset="0"/>
              </a:rPr>
              <a:t>Detrás de su uso está siempre la necesidad de saber el significado social e histórico del individuo en la sociedad y el período en que tiene su cualidad y su ser.</a:t>
            </a:r>
          </a:p>
          <a:p>
            <a:pPr marL="0" indent="0" algn="just">
              <a:buNone/>
            </a:pPr>
            <a:r>
              <a:rPr lang="es-ES" b="1" dirty="0">
                <a:latin typeface="Arial" pitchFamily="34" charset="0"/>
                <a:cs typeface="Arial" pitchFamily="34" charset="0"/>
              </a:rPr>
              <a:t>Che hablaba de la construcción de un hombre nuevo</a:t>
            </a:r>
          </a:p>
          <a:p>
            <a:pPr marL="0" indent="0" algn="just">
              <a:buNone/>
            </a:pPr>
            <a:endParaRPr lang="es-ES" dirty="0">
              <a:latin typeface="Arial" pitchFamily="34" charset="0"/>
              <a:cs typeface="Arial" pitchFamily="34" charset="0"/>
            </a:endParaRP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1066800"/>
          </a:xfrm>
        </p:spPr>
        <p:txBody>
          <a:bodyPr>
            <a:normAutofit/>
          </a:bodyPr>
          <a:lstStyle/>
          <a:p>
            <a:r>
              <a:rPr lang="es-US" sz="3200" b="1" dirty="0"/>
              <a:t>Qué preguntas formula el autor</a:t>
            </a:r>
            <a:endParaRPr lang="en-US" sz="3200" b="1" dirty="0"/>
          </a:p>
        </p:txBody>
      </p:sp>
      <p:sp>
        <p:nvSpPr>
          <p:cNvPr id="3" name="2 Marcador de contenido"/>
          <p:cNvSpPr>
            <a:spLocks noGrp="1"/>
          </p:cNvSpPr>
          <p:nvPr>
            <p:ph idx="1"/>
          </p:nvPr>
        </p:nvSpPr>
        <p:spPr>
          <a:xfrm>
            <a:off x="457200" y="1371600"/>
            <a:ext cx="8229600" cy="4754563"/>
          </a:xfrm>
        </p:spPr>
        <p:txBody>
          <a:bodyPr>
            <a:normAutofit fontScale="32500" lnSpcReduction="20000"/>
          </a:bodyPr>
          <a:lstStyle/>
          <a:p>
            <a:pPr marL="0" indent="0" algn="just">
              <a:buNone/>
            </a:pPr>
            <a:r>
              <a:rPr lang="es-ES" sz="6000" b="1" dirty="0">
                <a:latin typeface="Arial" pitchFamily="34" charset="0"/>
                <a:cs typeface="Arial" pitchFamily="34" charset="0"/>
              </a:rPr>
              <a:t>Preguntas para cualquier estudio o práctica investigativa acerca de un fenómeno o proceso social: Teoría-</a:t>
            </a:r>
            <a:r>
              <a:rPr lang="es-ES" sz="6000" b="1" dirty="0" err="1">
                <a:latin typeface="Arial" pitchFamily="34" charset="0"/>
                <a:cs typeface="Arial" pitchFamily="34" charset="0"/>
              </a:rPr>
              <a:t>empiria</a:t>
            </a:r>
            <a:endParaRPr lang="es-ES" sz="6000" b="1" dirty="0">
              <a:latin typeface="Arial" pitchFamily="34" charset="0"/>
              <a:cs typeface="Arial" pitchFamily="34" charset="0"/>
            </a:endParaRPr>
          </a:p>
          <a:p>
            <a:pPr marL="0" indent="0" algn="just">
              <a:buNone/>
            </a:pPr>
            <a:endParaRPr lang="es-ES" sz="6000" dirty="0">
              <a:latin typeface="Arial" pitchFamily="34" charset="0"/>
              <a:cs typeface="Arial" pitchFamily="34" charset="0"/>
            </a:endParaRPr>
          </a:p>
          <a:p>
            <a:pPr marL="0" indent="0" algn="just">
              <a:buNone/>
            </a:pPr>
            <a:r>
              <a:rPr lang="es-ES" sz="6000" dirty="0">
                <a:latin typeface="Arial" pitchFamily="34" charset="0"/>
                <a:cs typeface="Arial" pitchFamily="34" charset="0"/>
              </a:rPr>
              <a:t>1. ¿Cuál es la estructura de esta sociedad particular en su conjunto? ¿Cuáles son sus componentes esenciales, y cómo se relacionan entre sí? ¿En qué se diferencia de otras variedades de organización social? ¿Cuál es, dentro de ella el significado de todo rasgo particular para su continuidad o para su cambio?</a:t>
            </a:r>
          </a:p>
          <a:p>
            <a:pPr marL="0" indent="0" algn="just">
              <a:buNone/>
            </a:pPr>
            <a:endParaRPr lang="es-ES" sz="6000" dirty="0">
              <a:latin typeface="Arial" pitchFamily="34" charset="0"/>
              <a:cs typeface="Arial" pitchFamily="34" charset="0"/>
            </a:endParaRPr>
          </a:p>
          <a:p>
            <a:pPr marL="0" indent="0" algn="just">
              <a:buNone/>
            </a:pPr>
            <a:r>
              <a:rPr lang="es-ES" sz="6000" dirty="0">
                <a:latin typeface="Arial" pitchFamily="34" charset="0"/>
                <a:cs typeface="Arial" pitchFamily="34" charset="0"/>
              </a:rPr>
              <a:t>2. ¿Qué lugar ocupa esta sociedad en la historia humana' ¿Cuál es el mecanismo por el que está cambiando? ¿Cuál es su lugar en el desenvolvimiento de conjunto de la humanidad y qué significa para él? ¿Cómo afecta todo rasgo particular que estamos examinando al periodo histórico en que tiene lugar, y cómo es afectado por él? ¿Y cuáles son las características esenciales de ese periodo? ¿En qué difiere de otros periodos? ¿Cuáles son sus modos característicos de hacer historia?</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3200" b="1" dirty="0"/>
              <a:t>Preguntas </a:t>
            </a:r>
            <a:endParaRPr lang="en-US" sz="3200" b="1" dirty="0"/>
          </a:p>
        </p:txBody>
      </p:sp>
      <p:sp>
        <p:nvSpPr>
          <p:cNvPr id="3" name="2 Marcador de contenido"/>
          <p:cNvSpPr>
            <a:spLocks noGrp="1"/>
          </p:cNvSpPr>
          <p:nvPr>
            <p:ph idx="1"/>
          </p:nvPr>
        </p:nvSpPr>
        <p:spPr/>
        <p:txBody>
          <a:bodyPr>
            <a:normAutofit fontScale="77500" lnSpcReduction="20000"/>
          </a:bodyPr>
          <a:lstStyle/>
          <a:p>
            <a:pPr algn="just">
              <a:buNone/>
            </a:pPr>
            <a:r>
              <a:rPr lang="es-ES" dirty="0">
                <a:latin typeface="Arial" pitchFamily="34" charset="0"/>
                <a:cs typeface="Arial" pitchFamily="34" charset="0"/>
              </a:rPr>
              <a:t>3. ¿Qué variedades de hombres y de mujeres prevalecen ahora en esta sociedad y en este período? ¿Y qué variedades están empezando a prevalecer? ¿De qué manera son seleccionados y formados, liberados y reprimidos, sensibilizados y embotados? ¿Qué clases de «naturaleza humana» se revela en la conducta y el carácter que observamos en esta sociedad y en este periodo? ¿Y cuál es el significado para la "naturaleza humana" de todos y cada uno de los rasgos de la sociedad que examinamos? </a:t>
            </a:r>
          </a:p>
          <a:p>
            <a:pPr algn="just">
              <a:buNone/>
            </a:pPr>
            <a:r>
              <a:rPr lang="es-ES" dirty="0">
                <a:latin typeface="Arial" pitchFamily="34" charset="0"/>
                <a:cs typeface="Arial" pitchFamily="34" charset="0"/>
              </a:rPr>
              <a:t>    </a:t>
            </a:r>
          </a:p>
          <a:p>
            <a:pPr algn="just">
              <a:buNone/>
            </a:pPr>
            <a:r>
              <a:rPr lang="es-ES" dirty="0">
                <a:latin typeface="Arial" pitchFamily="34" charset="0"/>
                <a:cs typeface="Arial" pitchFamily="34" charset="0"/>
              </a:rPr>
              <a:t>    El autor escribió para nosotros y para todos los tiempos desde un pensamiento crítico construido en la academia norteamericana en el siglo pasado. </a:t>
            </a:r>
          </a:p>
          <a:p>
            <a:pPr algn="just">
              <a:buNone/>
            </a:pPr>
            <a:endParaRPr lang="es-ES" dirty="0">
              <a:latin typeface="Arial" pitchFamily="34" charset="0"/>
              <a:cs typeface="Arial" pitchFamily="34"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S" sz="3600" b="1" dirty="0"/>
              <a:t>Para pensar la sociedad para el Trabajo social</a:t>
            </a:r>
            <a:endParaRPr lang="en-US" sz="3600" dirty="0"/>
          </a:p>
        </p:txBody>
      </p:sp>
      <p:sp>
        <p:nvSpPr>
          <p:cNvPr id="3" name="2 Marcador de contenido"/>
          <p:cNvSpPr>
            <a:spLocks noGrp="1"/>
          </p:cNvSpPr>
          <p:nvPr>
            <p:ph idx="1"/>
          </p:nvPr>
        </p:nvSpPr>
        <p:spPr>
          <a:xfrm>
            <a:off x="457200" y="1295400"/>
            <a:ext cx="8229600" cy="4830763"/>
          </a:xfrm>
        </p:spPr>
        <p:txBody>
          <a:bodyPr>
            <a:normAutofit fontScale="62500" lnSpcReduction="20000"/>
          </a:bodyPr>
          <a:lstStyle/>
          <a:p>
            <a:pPr algn="just"/>
            <a:r>
              <a:rPr lang="es-US" b="1" dirty="0"/>
              <a:t>Insistir</a:t>
            </a:r>
            <a:r>
              <a:rPr lang="es-US" dirty="0"/>
              <a:t> en que Cuba es una sociedad que construye el Socialismo y por tanto, la </a:t>
            </a:r>
            <a:r>
              <a:rPr lang="es-US" b="1" dirty="0"/>
              <a:t>cuestión social asunto central del Trabajo social </a:t>
            </a:r>
            <a:r>
              <a:rPr lang="es-US" dirty="0"/>
              <a:t>desarrollada en los marcos del sistema capitalista, en nuestras condiciones tiene sus particularidades pero no desaparece, al menos en las condiciones de subdesarrollo y crisis que atraviesa la sociedad.  </a:t>
            </a:r>
            <a:r>
              <a:rPr lang="es-US" b="1" dirty="0"/>
              <a:t>Los necesitados existen en nuestras condiciones los vulnerables existen.</a:t>
            </a:r>
          </a:p>
          <a:p>
            <a:pPr algn="just">
              <a:buNone/>
            </a:pPr>
            <a:r>
              <a:rPr lang="es-US" dirty="0"/>
              <a:t>     Mientras haya capitalismo en el mundo siempre será necesaria la protección social. E</a:t>
            </a:r>
            <a:r>
              <a:rPr lang="es-US" b="1" dirty="0"/>
              <a:t>l logro de la equidad, la justicia y el bienestar de nuestros ciudadanos no es solo para ellos, si no que la única manera de lograrlo es con ellos. Educando las conciencias para la transformación.</a:t>
            </a:r>
            <a:endParaRPr lang="en-US" b="1" dirty="0"/>
          </a:p>
          <a:p>
            <a:pPr algn="just"/>
            <a:r>
              <a:rPr lang="es-US" b="1" dirty="0"/>
              <a:t>Comprender</a:t>
            </a:r>
            <a:r>
              <a:rPr lang="es-US" dirty="0"/>
              <a:t> que es una profesión que está </a:t>
            </a:r>
            <a:r>
              <a:rPr lang="es-US" b="1" dirty="0"/>
              <a:t>anclada a la responsabilidad social del Estado</a:t>
            </a:r>
            <a:r>
              <a:rPr lang="es-US" dirty="0"/>
              <a:t> desde sus orígenes y al </a:t>
            </a:r>
            <a:r>
              <a:rPr lang="es-US" b="1" dirty="0"/>
              <a:t>desarrollo de las políticas sociales</a:t>
            </a:r>
            <a:r>
              <a:rPr lang="es-US" dirty="0"/>
              <a:t>. En ese sentido, en Cuba la responsabilidad de garantizar empleo a los trabajadores sociales y de formarlos es del Estado cubano. </a:t>
            </a:r>
          </a:p>
          <a:p>
            <a:pPr algn="just"/>
            <a:r>
              <a:rPr lang="es-US" dirty="0"/>
              <a:t>Existe una demanda planteada de la profesión en la sociedad, pero no están todas las condiciones creadas para satisfacerla.</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914400"/>
          </a:xfrm>
        </p:spPr>
        <p:txBody>
          <a:bodyPr/>
          <a:lstStyle/>
          <a:p>
            <a:r>
              <a:rPr lang="es-US" sz="3200" b="1" dirty="0"/>
              <a:t>Obstáculos que se le presentan a la profesión</a:t>
            </a:r>
            <a:endParaRPr lang="en-US" dirty="0"/>
          </a:p>
        </p:txBody>
      </p:sp>
      <p:sp>
        <p:nvSpPr>
          <p:cNvPr id="3" name="2 Marcador de contenido"/>
          <p:cNvSpPr>
            <a:spLocks noGrp="1"/>
          </p:cNvSpPr>
          <p:nvPr>
            <p:ph idx="1"/>
          </p:nvPr>
        </p:nvSpPr>
        <p:spPr>
          <a:xfrm>
            <a:off x="457200" y="914400"/>
            <a:ext cx="8229600" cy="5211763"/>
          </a:xfrm>
        </p:spPr>
        <p:txBody>
          <a:bodyPr>
            <a:noAutofit/>
          </a:bodyPr>
          <a:lstStyle/>
          <a:p>
            <a:pPr>
              <a:buNone/>
            </a:pPr>
            <a:endParaRPr lang="es-US" sz="2000" dirty="0"/>
          </a:p>
          <a:p>
            <a:r>
              <a:rPr lang="es-US" sz="2000" dirty="0">
                <a:latin typeface="Arial" pitchFamily="34" charset="0"/>
                <a:cs typeface="Arial" pitchFamily="34" charset="0"/>
              </a:rPr>
              <a:t>Intermitencia institucional y falta de reconocimiento social.</a:t>
            </a:r>
            <a:endParaRPr lang="en-US" sz="2000" dirty="0">
              <a:latin typeface="Arial" pitchFamily="34" charset="0"/>
              <a:cs typeface="Arial" pitchFamily="34" charset="0"/>
            </a:endParaRPr>
          </a:p>
          <a:p>
            <a:pPr lvl="0"/>
            <a:r>
              <a:rPr lang="es-US" sz="2000" dirty="0">
                <a:latin typeface="Arial" pitchFamily="34" charset="0"/>
                <a:cs typeface="Arial" pitchFamily="34" charset="0"/>
              </a:rPr>
              <a:t>Desconocimiento acerca de la naturaleza y el papel que juega el trabajo social en la sociedad. (trabajadores sociales-actores sociales e instituciones variadas). </a:t>
            </a:r>
          </a:p>
          <a:p>
            <a:pPr lvl="0"/>
            <a:r>
              <a:rPr lang="es-US" sz="2000" dirty="0">
                <a:latin typeface="Arial" pitchFamily="34" charset="0"/>
                <a:cs typeface="Arial" pitchFamily="34" charset="0"/>
              </a:rPr>
              <a:t>Escaso desarrollo y sistematicidad en las acciones de prevención social como centro de las dinámicas profesionales.</a:t>
            </a:r>
          </a:p>
          <a:p>
            <a:pPr lvl="0"/>
            <a:r>
              <a:rPr lang="es-US" sz="2000" dirty="0">
                <a:latin typeface="Arial" pitchFamily="34" charset="0"/>
                <a:cs typeface="Arial" pitchFamily="34" charset="0"/>
              </a:rPr>
              <a:t>Intrusismo profesional y de la política en general, precisamente por el papel que se le atribuye en el perfeccionamiento de la sociedad, pero cómo hacer eso.</a:t>
            </a:r>
            <a:endParaRPr lang="en-US" sz="2000" dirty="0">
              <a:latin typeface="Arial" pitchFamily="34" charset="0"/>
              <a:cs typeface="Arial" pitchFamily="34" charset="0"/>
            </a:endParaRPr>
          </a:p>
          <a:p>
            <a:pPr lvl="0"/>
            <a:r>
              <a:rPr lang="es-US" sz="2000" dirty="0">
                <a:latin typeface="Arial" pitchFamily="34" charset="0"/>
                <a:cs typeface="Arial" pitchFamily="34" charset="0"/>
              </a:rPr>
              <a:t>Estado actual de la profesionalización del gremio, con diferencias por sectores trabajo, salud, educación y prevención.</a:t>
            </a:r>
            <a:endParaRPr lang="en-US" sz="2000" dirty="0">
              <a:latin typeface="Arial" pitchFamily="34" charset="0"/>
              <a:cs typeface="Arial" pitchFamily="34" charset="0"/>
            </a:endParaRPr>
          </a:p>
          <a:p>
            <a:pPr lvl="0"/>
            <a:r>
              <a:rPr lang="es-US" sz="2000" dirty="0">
                <a:latin typeface="Arial" pitchFamily="34" charset="0"/>
                <a:cs typeface="Arial" pitchFamily="34" charset="0"/>
              </a:rPr>
              <a:t>Confusión entre la profesión de trabajo social y el trabajo comunitario.</a:t>
            </a:r>
            <a:endParaRPr lang="en-US" sz="2000" dirty="0">
              <a:latin typeface="Arial" pitchFamily="34" charset="0"/>
              <a:cs typeface="Arial" pitchFamily="34" charset="0"/>
            </a:endParaRPr>
          </a:p>
          <a:p>
            <a:pPr lvl="0"/>
            <a:r>
              <a:rPr lang="es-US" sz="2000" dirty="0">
                <a:latin typeface="Arial" pitchFamily="34" charset="0"/>
                <a:cs typeface="Arial" pitchFamily="34" charset="0"/>
              </a:rPr>
              <a:t>Inadecuada institucionalidad creada para el desempeño, relación con los niveles del gobierno, otras instituciones y organizaciones de la sociedad.</a:t>
            </a:r>
            <a:endParaRPr lang="en-US" sz="2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914400"/>
          </a:xfrm>
        </p:spPr>
        <p:txBody>
          <a:bodyPr>
            <a:normAutofit/>
          </a:bodyPr>
          <a:lstStyle/>
          <a:p>
            <a:r>
              <a:rPr lang="es-US" sz="2800" b="1" dirty="0"/>
              <a:t>Temáticas para el debate</a:t>
            </a:r>
            <a:endParaRPr lang="en-US" sz="2800" b="1" dirty="0"/>
          </a:p>
        </p:txBody>
      </p:sp>
      <p:sp>
        <p:nvSpPr>
          <p:cNvPr id="3" name="2 Marcador de contenido"/>
          <p:cNvSpPr>
            <a:spLocks noGrp="1"/>
          </p:cNvSpPr>
          <p:nvPr>
            <p:ph idx="1"/>
          </p:nvPr>
        </p:nvSpPr>
        <p:spPr>
          <a:xfrm>
            <a:off x="457200" y="762000"/>
            <a:ext cx="8229600" cy="5364163"/>
          </a:xfrm>
        </p:spPr>
        <p:txBody>
          <a:bodyPr>
            <a:normAutofit/>
          </a:bodyPr>
          <a:lstStyle/>
          <a:p>
            <a:pPr algn="just">
              <a:buNone/>
            </a:pPr>
            <a:r>
              <a:rPr lang="es-US" sz="2400" dirty="0"/>
              <a:t> Aproximación a los principales momentos en la profesionalización del TS. en Cuba.</a:t>
            </a:r>
          </a:p>
          <a:p>
            <a:pPr algn="just">
              <a:buNone/>
            </a:pPr>
            <a:r>
              <a:rPr lang="es-US" sz="2400" dirty="0"/>
              <a:t>Pensar desde el TS a Cuba y a Cuba desde el Trabajo Social.</a:t>
            </a:r>
          </a:p>
          <a:p>
            <a:pPr algn="just">
              <a:buNone/>
            </a:pPr>
            <a:r>
              <a:rPr lang="es-US" sz="2400" dirty="0"/>
              <a:t>Principales obstáculos y potencialidades de la profesión en el país.</a:t>
            </a:r>
          </a:p>
          <a:p>
            <a:pPr algn="just">
              <a:buNone/>
            </a:pPr>
            <a:r>
              <a:rPr lang="es-US" sz="2400" dirty="0"/>
              <a:t>Construcción de conocimientos en Trabajo Social, presupuestos de partida: el problema del método y la sistematización de teoría.</a:t>
            </a:r>
          </a:p>
          <a:p>
            <a:pPr algn="just">
              <a:buNone/>
            </a:pPr>
            <a:r>
              <a:rPr lang="es-US" sz="2400" dirty="0"/>
              <a:t>Propuesta relacional e inter-disciplinar de la profesión sobre una fuerte base sociológica.</a:t>
            </a:r>
          </a:p>
          <a:p>
            <a:pPr algn="just">
              <a:buNone/>
            </a:pPr>
            <a:r>
              <a:rPr lang="es-US" sz="2400" dirty="0"/>
              <a:t>Caracterización de la profesión. Objeto de trabajo y modos de actuación.</a:t>
            </a:r>
            <a:endParaRPr lang="es-US" sz="2000" dirty="0"/>
          </a:p>
          <a:p>
            <a:pPr marL="457200" indent="-457200" algn="just">
              <a:buAutoNum type="arabicPeriod"/>
            </a:pPr>
            <a:endParaRPr lang="es-US" sz="2000" dirty="0"/>
          </a:p>
          <a:p>
            <a:pPr marL="457200" indent="-457200" algn="just">
              <a:buAutoNum type="arabicPeriod"/>
            </a:pP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2800" dirty="0">
                <a:latin typeface="Arial" pitchFamily="34" charset="0"/>
                <a:cs typeface="Arial" pitchFamily="34" charset="0"/>
              </a:rPr>
              <a:t>Obstáculos</a:t>
            </a:r>
            <a:endParaRPr lang="en-US" sz="28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70000" lnSpcReduction="20000"/>
          </a:bodyPr>
          <a:lstStyle/>
          <a:p>
            <a:pPr lvl="0" algn="just"/>
            <a:endParaRPr lang="es-US" dirty="0">
              <a:latin typeface="Arial" pitchFamily="34" charset="0"/>
              <a:cs typeface="Arial" pitchFamily="34" charset="0"/>
            </a:endParaRPr>
          </a:p>
          <a:p>
            <a:pPr lvl="0" algn="just"/>
            <a:r>
              <a:rPr lang="es-US" sz="2900" dirty="0">
                <a:latin typeface="Arial" pitchFamily="34" charset="0"/>
                <a:cs typeface="Arial" pitchFamily="34" charset="0"/>
              </a:rPr>
              <a:t>Escasa sistematización de experiencias y en consecuencia poco uso de la ciencia para transformar el estado de la profesión.</a:t>
            </a:r>
          </a:p>
          <a:p>
            <a:pPr lvl="0" algn="just"/>
            <a:r>
              <a:rPr lang="es-US" sz="2900" dirty="0">
                <a:latin typeface="Arial" pitchFamily="34" charset="0"/>
                <a:cs typeface="Arial" pitchFamily="34" charset="0"/>
              </a:rPr>
              <a:t>Predominio de las prácticas sobre la construcción y apropiación de las teorías.</a:t>
            </a:r>
          </a:p>
          <a:p>
            <a:pPr lvl="0" algn="just"/>
            <a:endParaRPr lang="es-US" sz="2900" dirty="0">
              <a:latin typeface="Arial" pitchFamily="34" charset="0"/>
              <a:cs typeface="Arial" pitchFamily="34" charset="0"/>
            </a:endParaRPr>
          </a:p>
          <a:p>
            <a:pPr lvl="0" algn="just"/>
            <a:r>
              <a:rPr lang="es-US" sz="2900" dirty="0">
                <a:latin typeface="Arial" pitchFamily="34" charset="0"/>
                <a:cs typeface="Arial" pitchFamily="34" charset="0"/>
              </a:rPr>
              <a:t>Estas </a:t>
            </a:r>
            <a:r>
              <a:rPr lang="es-US" sz="2900" b="1" dirty="0">
                <a:latin typeface="Arial" pitchFamily="34" charset="0"/>
                <a:cs typeface="Arial" pitchFamily="34" charset="0"/>
              </a:rPr>
              <a:t>prácticas</a:t>
            </a:r>
            <a:r>
              <a:rPr lang="es-US" sz="2900" dirty="0">
                <a:latin typeface="Arial" pitchFamily="34" charset="0"/>
                <a:cs typeface="Arial" pitchFamily="34" charset="0"/>
              </a:rPr>
              <a:t> han sido mayormente </a:t>
            </a:r>
            <a:r>
              <a:rPr lang="es-US" sz="2900" b="1" dirty="0">
                <a:latin typeface="Arial" pitchFamily="34" charset="0"/>
                <a:cs typeface="Arial" pitchFamily="34" charset="0"/>
              </a:rPr>
              <a:t>reactivas, sectoriales, asistencialistas</a:t>
            </a:r>
            <a:r>
              <a:rPr lang="es-US" sz="2900" dirty="0">
                <a:latin typeface="Arial" pitchFamily="34" charset="0"/>
                <a:cs typeface="Arial" pitchFamily="34" charset="0"/>
              </a:rPr>
              <a:t> y con una fuerte carga burocrática en detrimento del desarrollo profesional. y de las posibilidades de la transformación social en todas sus esferas de actuación.</a:t>
            </a:r>
            <a:endParaRPr lang="en-US" sz="2900" dirty="0">
              <a:latin typeface="Arial" pitchFamily="34" charset="0"/>
              <a:cs typeface="Arial" pitchFamily="34" charset="0"/>
            </a:endParaRPr>
          </a:p>
          <a:p>
            <a:pPr lvl="0" algn="just"/>
            <a:endParaRPr lang="es-US" sz="2900" dirty="0">
              <a:latin typeface="Arial" pitchFamily="34" charset="0"/>
              <a:cs typeface="Arial" pitchFamily="34" charset="0"/>
            </a:endParaRPr>
          </a:p>
          <a:p>
            <a:pPr lvl="0" algn="just"/>
            <a:r>
              <a:rPr lang="es-US" sz="2900" dirty="0">
                <a:latin typeface="Arial" pitchFamily="34" charset="0"/>
                <a:cs typeface="Arial" pitchFamily="34" charset="0"/>
              </a:rPr>
              <a:t>Las experiencias de  institucionalización (prácticas y formación) han sido heterogéneas y no existe un consenso en cuanto a la comprensión de la naturaleza de la profesión, de su objeto social, esferas de actuación, funciones y métodos a utilizar para su desempeño. </a:t>
            </a:r>
            <a:endParaRPr lang="en-US" sz="2900" dirty="0">
              <a:latin typeface="Arial" pitchFamily="34" charset="0"/>
              <a:cs typeface="Arial" pitchFamily="34" charset="0"/>
            </a:endParaRPr>
          </a:p>
          <a:p>
            <a:pPr algn="just"/>
            <a:endParaRPr lang="en-US" sz="3600" dirty="0"/>
          </a:p>
          <a:p>
            <a:endParaRPr lang="en-US" dirty="0"/>
          </a:p>
        </p:txBody>
      </p:sp>
      <p:sp>
        <p:nvSpPr>
          <p:cNvPr id="5" name="4 Rectángulo"/>
          <p:cNvSpPr/>
          <p:nvPr/>
        </p:nvSpPr>
        <p:spPr>
          <a:xfrm>
            <a:off x="2286000" y="2967335"/>
            <a:ext cx="4572000" cy="369332"/>
          </a:xfrm>
          <a:prstGeom prst="rect">
            <a:avLst/>
          </a:prstGeom>
        </p:spPr>
        <p:txBody>
          <a:bodyPr>
            <a:spAutoFit/>
          </a:bodyPr>
          <a:lstStyle/>
          <a:p>
            <a:pPr lvl="0"/>
            <a:r>
              <a:rPr lang="es-US" dirty="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15686"/>
            <a:ext cx="8229600" cy="522514"/>
          </a:xfrm>
        </p:spPr>
        <p:txBody>
          <a:bodyPr>
            <a:normAutofit fontScale="90000"/>
          </a:bodyPr>
          <a:lstStyle/>
          <a:p>
            <a:r>
              <a:rPr lang="es-US" sz="3100" b="1" dirty="0"/>
              <a:t>Potencialidades ¿Cómo se marcha en pos de ese sueño</a:t>
            </a:r>
            <a:r>
              <a:rPr lang="es-US" sz="3600" b="1" dirty="0"/>
              <a:t>.</a:t>
            </a:r>
            <a:endParaRPr lang="en-US" sz="3600" b="1" dirty="0"/>
          </a:p>
        </p:txBody>
      </p:sp>
      <p:sp>
        <p:nvSpPr>
          <p:cNvPr id="3" name="2 Marcador de contenido"/>
          <p:cNvSpPr>
            <a:spLocks noGrp="1"/>
          </p:cNvSpPr>
          <p:nvPr>
            <p:ph idx="1"/>
          </p:nvPr>
        </p:nvSpPr>
        <p:spPr>
          <a:xfrm>
            <a:off x="457200" y="1066799"/>
            <a:ext cx="8229600" cy="5257801"/>
          </a:xfrm>
        </p:spPr>
        <p:txBody>
          <a:bodyPr>
            <a:noAutofit/>
          </a:bodyPr>
          <a:lstStyle/>
          <a:p>
            <a:pPr lvl="0" algn="just"/>
            <a:r>
              <a:rPr lang="es-US" sz="2000" dirty="0"/>
              <a:t>Contribuyendo todos a </a:t>
            </a:r>
            <a:r>
              <a:rPr lang="es-US" sz="2000" b="1" dirty="0"/>
              <a:t>dignificar la profesión </a:t>
            </a:r>
            <a:r>
              <a:rPr lang="es-US" sz="2000" dirty="0"/>
              <a:t>(preparación técnica-humanista-amor a la patria-altruismo)</a:t>
            </a:r>
            <a:endParaRPr lang="en-US" sz="2000" dirty="0"/>
          </a:p>
          <a:p>
            <a:pPr lvl="0" algn="just"/>
            <a:r>
              <a:rPr lang="es-US" sz="2000" dirty="0"/>
              <a:t>Logrando</a:t>
            </a:r>
            <a:r>
              <a:rPr lang="es-US" sz="2000" b="1" dirty="0"/>
              <a:t> la profesionalización definitiva </a:t>
            </a:r>
            <a:r>
              <a:rPr lang="es-US" sz="2000" dirty="0"/>
              <a:t>(perfeccionamiento del Técnico medio -Técnico universitario superior- </a:t>
            </a:r>
            <a:r>
              <a:rPr lang="es-US" sz="2000" b="1" dirty="0"/>
              <a:t>Licenciatura en Trabajo Social</a:t>
            </a:r>
            <a:r>
              <a:rPr lang="es-US" sz="2000" dirty="0"/>
              <a:t>)</a:t>
            </a:r>
            <a:endParaRPr lang="en-US" sz="2000" dirty="0"/>
          </a:p>
          <a:p>
            <a:pPr lvl="0" algn="just"/>
            <a:r>
              <a:rPr lang="es-US" sz="2000" dirty="0"/>
              <a:t>Trascendiendo la sectorialización y el asistencialismo en la concepción del trabajo social y de sus prácticas, a partir de </a:t>
            </a:r>
            <a:r>
              <a:rPr lang="es-US" sz="2000" b="1" dirty="0"/>
              <a:t>incorporar una mirada holística, relacional e integradora de la profesión para la transformación social.</a:t>
            </a:r>
            <a:endParaRPr lang="en-US" sz="2000" b="1" dirty="0"/>
          </a:p>
          <a:p>
            <a:pPr lvl="0" algn="just"/>
            <a:r>
              <a:rPr lang="es-US" sz="2000" dirty="0"/>
              <a:t>Perfeccionando la </a:t>
            </a:r>
            <a:r>
              <a:rPr lang="es-US" sz="2000" b="1" dirty="0"/>
              <a:t>relación teoría-practica </a:t>
            </a:r>
            <a:r>
              <a:rPr lang="es-US" sz="2000" dirty="0"/>
              <a:t>como una </a:t>
            </a:r>
            <a:r>
              <a:rPr lang="es-US" sz="2000" b="1" dirty="0"/>
              <a:t>necesidad del profesional.</a:t>
            </a:r>
            <a:endParaRPr lang="en-US" sz="2000" b="1" dirty="0"/>
          </a:p>
          <a:p>
            <a:pPr algn="just"/>
            <a:r>
              <a:rPr lang="es-US" sz="2000" b="1" dirty="0"/>
              <a:t>Transformar la burocratización de las prácticas  </a:t>
            </a:r>
            <a:r>
              <a:rPr lang="es-US" sz="2000" dirty="0"/>
              <a:t>perfeccionado los usos de la teoría y los métodos (resultados-sistematización-socialización) apegados a los contextos de actuación.</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3200" b="1" dirty="0"/>
              <a:t>Cómo se marcha en pos de ese sueño.</a:t>
            </a:r>
            <a:endParaRPr lang="en-US" sz="3200" dirty="0"/>
          </a:p>
        </p:txBody>
      </p:sp>
      <p:sp>
        <p:nvSpPr>
          <p:cNvPr id="3" name="2 Marcador de contenido"/>
          <p:cNvSpPr>
            <a:spLocks noGrp="1"/>
          </p:cNvSpPr>
          <p:nvPr>
            <p:ph idx="1"/>
          </p:nvPr>
        </p:nvSpPr>
        <p:spPr/>
        <p:txBody>
          <a:bodyPr>
            <a:normAutofit fontScale="92500"/>
          </a:bodyPr>
          <a:lstStyle/>
          <a:p>
            <a:pPr lvl="0"/>
            <a:r>
              <a:rPr lang="es-US" sz="2600" b="1" dirty="0">
                <a:latin typeface="Arial" pitchFamily="34" charset="0"/>
                <a:cs typeface="Arial" pitchFamily="34" charset="0"/>
              </a:rPr>
              <a:t>Profesionalización e institucionalización </a:t>
            </a:r>
            <a:r>
              <a:rPr lang="es-US" sz="2600" dirty="0">
                <a:latin typeface="Arial" pitchFamily="34" charset="0"/>
                <a:cs typeface="Arial" pitchFamily="34" charset="0"/>
              </a:rPr>
              <a:t>necesaria (formación-organización de las prácticas (</a:t>
            </a:r>
            <a:r>
              <a:rPr lang="es-US" sz="2600" b="1" dirty="0">
                <a:latin typeface="Arial" pitchFamily="34" charset="0"/>
                <a:cs typeface="Arial" pitchFamily="34" charset="0"/>
              </a:rPr>
              <a:t>creación de una institucionalidad</a:t>
            </a:r>
            <a:r>
              <a:rPr lang="es-US" sz="2600" dirty="0">
                <a:latin typeface="Arial" pitchFamily="34" charset="0"/>
                <a:cs typeface="Arial" pitchFamily="34" charset="0"/>
              </a:rPr>
              <a:t>, un Instituto de Trabajo social o de Bienestar Social)-formación de una asociación.</a:t>
            </a:r>
            <a:endParaRPr lang="en-US" sz="2600" dirty="0">
              <a:latin typeface="Arial" pitchFamily="34" charset="0"/>
              <a:cs typeface="Arial" pitchFamily="34" charset="0"/>
            </a:endParaRPr>
          </a:p>
          <a:p>
            <a:pPr lvl="0" algn="just"/>
            <a:r>
              <a:rPr lang="es-US" sz="2600" b="1" dirty="0">
                <a:latin typeface="Arial" pitchFamily="34" charset="0"/>
                <a:cs typeface="Arial" pitchFamily="34" charset="0"/>
              </a:rPr>
              <a:t>Fortalecimiento del gremio profesional </a:t>
            </a:r>
            <a:r>
              <a:rPr lang="es-US" sz="2600" dirty="0">
                <a:latin typeface="Arial" pitchFamily="34" charset="0"/>
                <a:cs typeface="Arial" pitchFamily="34" charset="0"/>
              </a:rPr>
              <a:t>y construcción de un </a:t>
            </a:r>
            <a:r>
              <a:rPr lang="es-US" sz="2600" b="1" dirty="0">
                <a:latin typeface="Arial" pitchFamily="34" charset="0"/>
                <a:cs typeface="Arial" pitchFamily="34" charset="0"/>
              </a:rPr>
              <a:t>proyecto ético-político para la actuación.</a:t>
            </a:r>
            <a:endParaRPr lang="en-US" sz="2600" b="1" dirty="0">
              <a:latin typeface="Arial" pitchFamily="34" charset="0"/>
              <a:cs typeface="Arial" pitchFamily="34" charset="0"/>
            </a:endParaRPr>
          </a:p>
          <a:p>
            <a:pPr lvl="0" algn="just"/>
            <a:r>
              <a:rPr lang="es-US" sz="2600" b="1" dirty="0">
                <a:latin typeface="Arial" pitchFamily="34" charset="0"/>
                <a:cs typeface="Arial" pitchFamily="34" charset="0"/>
              </a:rPr>
              <a:t>Estrategia de comunicación </a:t>
            </a:r>
            <a:r>
              <a:rPr lang="es-US" sz="2600" dirty="0">
                <a:latin typeface="Arial" pitchFamily="34" charset="0"/>
                <a:cs typeface="Arial" pitchFamily="34" charset="0"/>
              </a:rPr>
              <a:t>en función de fortalecer la </a:t>
            </a:r>
            <a:r>
              <a:rPr lang="es-US" sz="2600" b="1" dirty="0">
                <a:latin typeface="Arial" pitchFamily="34" charset="0"/>
                <a:cs typeface="Arial" pitchFamily="34" charset="0"/>
              </a:rPr>
              <a:t>verdadera identidad de la profesión</a:t>
            </a:r>
            <a:r>
              <a:rPr lang="es-US" sz="2600" dirty="0">
                <a:latin typeface="Arial" pitchFamily="34" charset="0"/>
                <a:cs typeface="Arial" pitchFamily="34" charset="0"/>
              </a:rPr>
              <a:t>.</a:t>
            </a:r>
            <a:endParaRPr lang="en-US" sz="2600" dirty="0">
              <a:latin typeface="Arial" pitchFamily="34" charset="0"/>
              <a:cs typeface="Arial" pitchFamily="34" charset="0"/>
            </a:endParaRPr>
          </a:p>
          <a:p>
            <a:pPr lvl="0" algn="just"/>
            <a:r>
              <a:rPr lang="es-US" sz="2600" dirty="0">
                <a:latin typeface="Arial" pitchFamily="34" charset="0"/>
                <a:cs typeface="Arial" pitchFamily="34" charset="0"/>
              </a:rPr>
              <a:t>Completamiento </a:t>
            </a:r>
            <a:r>
              <a:rPr lang="es-US" sz="2600" b="1" dirty="0">
                <a:latin typeface="Arial" pitchFamily="34" charset="0"/>
                <a:cs typeface="Arial" pitchFamily="34" charset="0"/>
              </a:rPr>
              <a:t>del respaldo legal de la actuación del profesional </a:t>
            </a:r>
            <a:endParaRPr lang="en-US" sz="2600" b="1" dirty="0">
              <a:latin typeface="Arial" pitchFamily="34" charset="0"/>
              <a:cs typeface="Arial" pitchFamily="34" charset="0"/>
            </a:endParaRPr>
          </a:p>
          <a:p>
            <a:pPr>
              <a:buNone/>
            </a:pPr>
            <a:r>
              <a:rPr lang="es-US" dirty="0"/>
              <a:t> </a:t>
            </a: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1219200"/>
          </a:xfrm>
        </p:spPr>
        <p:txBody>
          <a:bodyPr>
            <a:normAutofit/>
          </a:bodyPr>
          <a:lstStyle/>
          <a:p>
            <a:r>
              <a:rPr lang="es-ES" sz="3200" b="1" dirty="0"/>
              <a:t/>
            </a:r>
            <a:br>
              <a:rPr lang="es-ES" sz="3200" b="1" dirty="0"/>
            </a:br>
            <a:r>
              <a:rPr lang="es-ES" sz="3200" b="1" dirty="0"/>
              <a:t>Que se espera del profesional. Caracterización.</a:t>
            </a:r>
          </a:p>
        </p:txBody>
      </p:sp>
      <p:sp>
        <p:nvSpPr>
          <p:cNvPr id="3" name="2 Marcador de contenido"/>
          <p:cNvSpPr>
            <a:spLocks noGrp="1"/>
          </p:cNvSpPr>
          <p:nvPr>
            <p:ph idx="1"/>
          </p:nvPr>
        </p:nvSpPr>
        <p:spPr>
          <a:xfrm>
            <a:off x="457200" y="990600"/>
            <a:ext cx="8229600" cy="5135563"/>
          </a:xfrm>
        </p:spPr>
        <p:txBody>
          <a:bodyPr>
            <a:noAutofit/>
          </a:bodyPr>
          <a:lstStyle/>
          <a:p>
            <a:pPr algn="just"/>
            <a:endParaRPr lang="es-CO" sz="2400" dirty="0">
              <a:latin typeface="Arial" pitchFamily="34" charset="0"/>
              <a:cs typeface="Arial" pitchFamily="34" charset="0"/>
            </a:endParaRPr>
          </a:p>
          <a:p>
            <a:pPr algn="just"/>
            <a:r>
              <a:rPr lang="es-CO" sz="2400" dirty="0">
                <a:latin typeface="Arial" pitchFamily="34" charset="0"/>
                <a:cs typeface="Arial" pitchFamily="34" charset="0"/>
              </a:rPr>
              <a:t>El Trabajo Social que se necesita en el proyecto social cubano debe intervenir en función de la eficacia de las políticas sociales en términos de equidad y desarrollo humano y para el logro de la transformación social y la emancipación. Para ello, la prevención social debe ocupar el centro de su actividad profesional.</a:t>
            </a:r>
          </a:p>
          <a:p>
            <a:pPr algn="just"/>
            <a:r>
              <a:rPr lang="es-CO" sz="2400" dirty="0">
                <a:latin typeface="Arial" pitchFamily="34" charset="0"/>
                <a:cs typeface="Arial" pitchFamily="34" charset="0"/>
              </a:rPr>
              <a:t>Un tipo de profesional bisagra entre la institucionalidad y la ciudadanía, entre los gobiernos locales, las comunidades y la población en función de contribuir a la solución y transformación de situaciones de vulnerabilidad y a la formación de los actores sociales.</a:t>
            </a:r>
          </a:p>
        </p:txBody>
      </p:sp>
    </p:spTree>
    <p:extLst>
      <p:ext uri="{BB962C8B-B14F-4D97-AF65-F5344CB8AC3E}">
        <p14:creationId xmlns:p14="http://schemas.microsoft.com/office/powerpoint/2010/main" val="2186292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Caracterización de la profesión.</a:t>
            </a:r>
            <a:endParaRPr lang="en-US" dirty="0"/>
          </a:p>
        </p:txBody>
      </p:sp>
      <p:sp>
        <p:nvSpPr>
          <p:cNvPr id="3" name="2 Marcador de contenido"/>
          <p:cNvSpPr>
            <a:spLocks noGrp="1"/>
          </p:cNvSpPr>
          <p:nvPr>
            <p:ph idx="1"/>
          </p:nvPr>
        </p:nvSpPr>
        <p:spPr/>
        <p:txBody>
          <a:bodyPr>
            <a:normAutofit/>
          </a:bodyPr>
          <a:lstStyle/>
          <a:p>
            <a:pPr algn="just"/>
            <a:r>
              <a:rPr lang="es-CO" sz="2400" dirty="0">
                <a:latin typeface="Arial" pitchFamily="34" charset="0"/>
                <a:cs typeface="Arial" pitchFamily="34" charset="0"/>
              </a:rPr>
              <a:t>Debe fomentar la participación y </a:t>
            </a:r>
            <a:r>
              <a:rPr lang="es-CO" sz="2400" dirty="0" err="1">
                <a:latin typeface="Arial" pitchFamily="34" charset="0"/>
                <a:cs typeface="Arial" pitchFamily="34" charset="0"/>
              </a:rPr>
              <a:t>co</a:t>
            </a:r>
            <a:r>
              <a:rPr lang="es-CO" sz="2400" dirty="0">
                <a:latin typeface="Arial" pitchFamily="34" charset="0"/>
                <a:cs typeface="Arial" pitchFamily="34" charset="0"/>
              </a:rPr>
              <a:t>-construcción ciudadana, el empoderamiento de los sujetos, la promoción de proyectos comunitarios, la movilización de recursos humanos e institucionales a partir de su intervención profesional en contextos diversos.  </a:t>
            </a:r>
            <a:endParaRPr lang="es-ES" sz="2400" dirty="0">
              <a:latin typeface="Arial" pitchFamily="34" charset="0"/>
              <a:cs typeface="Arial" pitchFamily="34" charset="0"/>
            </a:endParaRPr>
          </a:p>
          <a:p>
            <a:pPr algn="just" fontAlgn="base" hangingPunct="0"/>
            <a:r>
              <a:rPr lang="es-CO" sz="2400" dirty="0">
                <a:latin typeface="Arial" pitchFamily="34" charset="0"/>
                <a:cs typeface="Arial" pitchFamily="34" charset="0"/>
              </a:rPr>
              <a:t>Puede ayudar a la educación, movilización, concientización de los ciudadanos.</a:t>
            </a:r>
            <a:endParaRPr lang="es-CO" sz="2400" b="1" dirty="0">
              <a:latin typeface="Arial" pitchFamily="34" charset="0"/>
              <a:cs typeface="Arial" pitchFamily="34" charset="0"/>
            </a:endParaRPr>
          </a:p>
          <a:p>
            <a:pPr algn="just" fontAlgn="base" hangingPunct="0"/>
            <a:r>
              <a:rPr lang="es-CO" sz="2400" b="1" dirty="0">
                <a:latin typeface="Arial" pitchFamily="34" charset="0"/>
                <a:cs typeface="Arial" pitchFamily="34" charset="0"/>
              </a:rPr>
              <a:t>Recuperar la HISTORIA  DE LA PROFESIÓN para fortalecer la identidad.</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t>Caracterización de la profesión.</a:t>
            </a:r>
            <a:endParaRPr lang="en-US" sz="3200" dirty="0"/>
          </a:p>
        </p:txBody>
      </p:sp>
      <p:sp>
        <p:nvSpPr>
          <p:cNvPr id="3" name="2 Marcador de contenido"/>
          <p:cNvSpPr>
            <a:spLocks noGrp="1"/>
          </p:cNvSpPr>
          <p:nvPr>
            <p:ph idx="1"/>
          </p:nvPr>
        </p:nvSpPr>
        <p:spPr/>
        <p:txBody>
          <a:bodyPr>
            <a:normAutofit fontScale="92500" lnSpcReduction="10000"/>
          </a:bodyPr>
          <a:lstStyle/>
          <a:p>
            <a:pPr algn="just"/>
            <a:r>
              <a:rPr lang="es-CO" sz="2600" dirty="0">
                <a:latin typeface="Arial" pitchFamily="34" charset="0"/>
                <a:cs typeface="Arial" pitchFamily="34" charset="0"/>
              </a:rPr>
              <a:t>En correspondencia, estos profesionales en su quehacer diario según su formación, y en contacto directo con la realidad que los rodea, </a:t>
            </a:r>
            <a:r>
              <a:rPr lang="es-CO" sz="2600" b="1" dirty="0">
                <a:latin typeface="Arial" pitchFamily="34" charset="0"/>
                <a:cs typeface="Arial" pitchFamily="34" charset="0"/>
              </a:rPr>
              <a:t>detectan, analizan y evalúan cuáles son los problemas que tienen las personas, y cuáles sus necesidades y potencialidades de solución.</a:t>
            </a:r>
            <a:endParaRPr lang="es-CO" sz="2600" dirty="0">
              <a:latin typeface="Arial" pitchFamily="34" charset="0"/>
              <a:cs typeface="Arial" pitchFamily="34" charset="0"/>
            </a:endParaRPr>
          </a:p>
          <a:p>
            <a:pPr algn="just">
              <a:buNone/>
            </a:pPr>
            <a:r>
              <a:rPr lang="es-CO" sz="2600" dirty="0">
                <a:latin typeface="Arial" pitchFamily="34" charset="0"/>
                <a:cs typeface="Arial" pitchFamily="34" charset="0"/>
              </a:rPr>
              <a:t> </a:t>
            </a:r>
          </a:p>
          <a:p>
            <a:pPr algn="just"/>
            <a:r>
              <a:rPr lang="es-CO" sz="2600" b="1" dirty="0">
                <a:latin typeface="Arial" pitchFamily="34" charset="0"/>
                <a:cs typeface="Arial" pitchFamily="34" charset="0"/>
              </a:rPr>
              <a:t>Evalúan problemas sociales para contribuir a transformar las condiciones de partida en las situaciones de vulnerabilidad </a:t>
            </a:r>
            <a:r>
              <a:rPr lang="es-CO" sz="2600" dirty="0">
                <a:latin typeface="Arial" pitchFamily="34" charset="0"/>
                <a:cs typeface="Arial" pitchFamily="34" charset="0"/>
              </a:rPr>
              <a:t>que se presentan y  contribuir a hacer esos cambios sostenibles en el tiempo.</a:t>
            </a:r>
            <a:endParaRPr lang="es-ES" sz="2600" dirty="0">
              <a:latin typeface="Arial" pitchFamily="34" charset="0"/>
              <a:cs typeface="Arial" pitchFamily="34" charset="0"/>
            </a:endParaRP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a:t>Objeto de trabajo de la profesión.</a:t>
            </a:r>
          </a:p>
        </p:txBody>
      </p:sp>
      <p:sp>
        <p:nvSpPr>
          <p:cNvPr id="3" name="2 Marcador de contenido"/>
          <p:cNvSpPr>
            <a:spLocks noGrp="1"/>
          </p:cNvSpPr>
          <p:nvPr>
            <p:ph idx="1"/>
          </p:nvPr>
        </p:nvSpPr>
        <p:spPr/>
        <p:txBody>
          <a:bodyPr/>
          <a:lstStyle/>
          <a:p>
            <a:pPr marL="0" indent="0" algn="just">
              <a:buNone/>
            </a:pPr>
            <a:r>
              <a:rPr lang="es-ES_tradnl" dirty="0">
                <a:latin typeface="Arial" pitchFamily="34" charset="0"/>
                <a:cs typeface="Arial" pitchFamily="34" charset="0"/>
              </a:rPr>
              <a:t>Los problemas sociales que se convierten en trabas para el desarrollo de las personas, familias (hogares), grupos y comunidades, para contribuir a transformar situaciones de vulnerabilidad a nivel concreto y local, a través de la participación de los involucrados.</a:t>
            </a:r>
            <a:endParaRPr lang="es-ES" dirty="0">
              <a:latin typeface="Arial" pitchFamily="34" charset="0"/>
              <a:cs typeface="Arial" pitchFamily="34" charset="0"/>
            </a:endParaRPr>
          </a:p>
          <a:p>
            <a:pPr marL="0" indent="0">
              <a:buNone/>
            </a:pPr>
            <a:endParaRPr lang="es-ES" dirty="0"/>
          </a:p>
        </p:txBody>
      </p:sp>
    </p:spTree>
    <p:extLst>
      <p:ext uri="{BB962C8B-B14F-4D97-AF65-F5344CB8AC3E}">
        <p14:creationId xmlns:p14="http://schemas.microsoft.com/office/powerpoint/2010/main" val="2458776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a:t>Modos de actuación</a:t>
            </a:r>
          </a:p>
        </p:txBody>
      </p:sp>
      <p:sp>
        <p:nvSpPr>
          <p:cNvPr id="3" name="2 Marcador de contenido"/>
          <p:cNvSpPr>
            <a:spLocks noGrp="1"/>
          </p:cNvSpPr>
          <p:nvPr>
            <p:ph idx="1"/>
          </p:nvPr>
        </p:nvSpPr>
        <p:spPr/>
        <p:txBody>
          <a:bodyPr>
            <a:normAutofit/>
          </a:bodyPr>
          <a:lstStyle/>
          <a:p>
            <a:pPr lvl="0" algn="just"/>
            <a:r>
              <a:rPr lang="es-US" sz="2400" dirty="0">
                <a:latin typeface="Arial" pitchFamily="34" charset="0"/>
                <a:cs typeface="Arial" pitchFamily="34" charset="0"/>
              </a:rPr>
              <a:t>Desarrolla acciones de </a:t>
            </a:r>
            <a:r>
              <a:rPr lang="es-US" sz="2400" b="1" dirty="0">
                <a:latin typeface="Arial" pitchFamily="34" charset="0"/>
                <a:cs typeface="Arial" pitchFamily="34" charset="0"/>
              </a:rPr>
              <a:t>Asistencia y Prevención social</a:t>
            </a:r>
            <a:r>
              <a:rPr lang="es-US" sz="2400" dirty="0">
                <a:latin typeface="Arial" pitchFamily="34" charset="0"/>
                <a:cs typeface="Arial" pitchFamily="34" charset="0"/>
              </a:rPr>
              <a:t>, así como promueve las potencialidades de desarrollo en personas, familias (hogares), grupos y comunidades, sobre la base de los servicios de protección organizados donde tienen presencia mayoritaria estos profesionales.</a:t>
            </a:r>
            <a:endParaRPr lang="es-ES" sz="2400" dirty="0">
              <a:latin typeface="Arial" pitchFamily="34" charset="0"/>
              <a:cs typeface="Arial" pitchFamily="34" charset="0"/>
            </a:endParaRPr>
          </a:p>
          <a:p>
            <a:pPr algn="just"/>
            <a:r>
              <a:rPr lang="es-CO" sz="2400" b="1" dirty="0">
                <a:latin typeface="Arial" pitchFamily="34" charset="0"/>
                <a:cs typeface="Arial" pitchFamily="34" charset="0"/>
              </a:rPr>
              <a:t>Diagnostica problemas sociales </a:t>
            </a:r>
            <a:r>
              <a:rPr lang="es-CO" sz="2400" dirty="0">
                <a:latin typeface="Arial" pitchFamily="34" charset="0"/>
                <a:cs typeface="Arial" pitchFamily="34" charset="0"/>
              </a:rPr>
              <a:t>en personas, grupos, familias (hogares) y comunidades que, a su vez, condicionan las diferentes vulnerabilidades sociales</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1241491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t>Modos de actuación</a:t>
            </a:r>
          </a:p>
        </p:txBody>
      </p:sp>
      <p:sp>
        <p:nvSpPr>
          <p:cNvPr id="3" name="2 Marcador de contenido"/>
          <p:cNvSpPr>
            <a:spLocks noGrp="1"/>
          </p:cNvSpPr>
          <p:nvPr>
            <p:ph idx="1"/>
          </p:nvPr>
        </p:nvSpPr>
        <p:spPr>
          <a:xfrm>
            <a:off x="457200" y="1371600"/>
            <a:ext cx="8229600" cy="4754563"/>
          </a:xfrm>
        </p:spPr>
        <p:txBody>
          <a:bodyPr>
            <a:noAutofit/>
          </a:bodyPr>
          <a:lstStyle/>
          <a:p>
            <a:pPr lvl="0" algn="just"/>
            <a:r>
              <a:rPr lang="es-ES" sz="2400" b="1" dirty="0">
                <a:latin typeface="Arial" pitchFamily="34" charset="0"/>
                <a:cs typeface="Arial" pitchFamily="34" charset="0"/>
              </a:rPr>
              <a:t>Desarrolla procesos de intervención social </a:t>
            </a:r>
            <a:r>
              <a:rPr lang="es-ES" sz="2400" dirty="0">
                <a:latin typeface="Arial" pitchFamily="34" charset="0"/>
                <a:cs typeface="Arial" pitchFamily="34" charset="0"/>
              </a:rPr>
              <a:t>(caracteriza y jerarquiza las situaciones de vulnerabilidad con personas grupos familias (hogares) y comunidades con el objetivo de determinar causas y trazar estrategias para contribuir a cambiar las condiciones de partida a nivel concreto y local.</a:t>
            </a:r>
          </a:p>
          <a:p>
            <a:pPr lvl="0" algn="just"/>
            <a:r>
              <a:rPr lang="es-ES" sz="2400" b="1" dirty="0">
                <a:latin typeface="Arial" pitchFamily="34" charset="0"/>
                <a:cs typeface="Arial" pitchFamily="34" charset="0"/>
              </a:rPr>
              <a:t>Actúa como mediador entre el Estado y la institucionalidad </a:t>
            </a:r>
            <a:r>
              <a:rPr lang="es-ES" sz="2400" dirty="0">
                <a:latin typeface="Arial" pitchFamily="34" charset="0"/>
                <a:cs typeface="Arial" pitchFamily="34" charset="0"/>
              </a:rPr>
              <a:t>(pública y privada) para contribuir a lograr la efectividad de las políticas sociales.</a:t>
            </a:r>
          </a:p>
        </p:txBody>
      </p:sp>
    </p:spTree>
    <p:extLst>
      <p:ext uri="{BB962C8B-B14F-4D97-AF65-F5344CB8AC3E}">
        <p14:creationId xmlns:p14="http://schemas.microsoft.com/office/powerpoint/2010/main" val="2631390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3200" b="1" dirty="0"/>
              <a:t>Sueño por lograr.</a:t>
            </a:r>
            <a:endParaRPr lang="en-US" sz="3200" b="1" dirty="0"/>
          </a:p>
        </p:txBody>
      </p:sp>
      <p:sp>
        <p:nvSpPr>
          <p:cNvPr id="3" name="2 Marcador de contenido"/>
          <p:cNvSpPr>
            <a:spLocks noGrp="1"/>
          </p:cNvSpPr>
          <p:nvPr>
            <p:ph idx="1"/>
          </p:nvPr>
        </p:nvSpPr>
        <p:spPr>
          <a:xfrm>
            <a:off x="457200" y="1524000"/>
            <a:ext cx="8229600" cy="4602163"/>
          </a:xfrm>
        </p:spPr>
        <p:txBody>
          <a:bodyPr>
            <a:normAutofit/>
          </a:bodyPr>
          <a:lstStyle/>
          <a:p>
            <a:pPr algn="just"/>
            <a:r>
              <a:rPr lang="es-US" dirty="0"/>
              <a:t> </a:t>
            </a:r>
            <a:r>
              <a:rPr lang="es-US" sz="2400" dirty="0">
                <a:highlight>
                  <a:srgbClr val="FFFF00"/>
                </a:highlight>
                <a:latin typeface="Arial" pitchFamily="34" charset="0"/>
                <a:cs typeface="Arial" pitchFamily="34" charset="0"/>
              </a:rPr>
              <a:t>Dignificar el papel de los profesionales del Trabajo Social en Cuba y enaltecer las acciones de entrega altruista que realizan cada día con los más necesitados es un imperativo en nuestra sociedad.</a:t>
            </a:r>
          </a:p>
          <a:p>
            <a:pPr algn="just"/>
            <a:r>
              <a:rPr lang="es-US" sz="2400" dirty="0">
                <a:highlight>
                  <a:srgbClr val="FFFF00"/>
                </a:highlight>
                <a:latin typeface="Arial" pitchFamily="34" charset="0"/>
                <a:cs typeface="Arial" pitchFamily="34" charset="0"/>
              </a:rPr>
              <a:t>Contribuir a la profesionalización e institucionalización de este gremio y al perfeccionamiento de sus prácticas desde la ciencia y la creación . </a:t>
            </a:r>
            <a:endParaRPr lang="en-US" sz="2400" dirty="0">
              <a:highlight>
                <a:srgbClr val="FFFF00"/>
              </a:highligh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S" sz="3600" b="1" dirty="0"/>
              <a:t>A modo de Introducción</a:t>
            </a:r>
            <a:r>
              <a:rPr lang="es-US" dirty="0"/>
              <a:t>.</a:t>
            </a:r>
            <a:endParaRPr lang="en-US" dirty="0"/>
          </a:p>
        </p:txBody>
      </p:sp>
      <p:sp>
        <p:nvSpPr>
          <p:cNvPr id="3" name="2 Marcador de contenido"/>
          <p:cNvSpPr>
            <a:spLocks noGrp="1"/>
          </p:cNvSpPr>
          <p:nvPr>
            <p:ph idx="1"/>
          </p:nvPr>
        </p:nvSpPr>
        <p:spPr/>
        <p:txBody>
          <a:bodyPr>
            <a:normAutofit fontScale="70000" lnSpcReduction="20000"/>
          </a:bodyPr>
          <a:lstStyle/>
          <a:p>
            <a:pPr algn="just">
              <a:buNone/>
            </a:pPr>
            <a:r>
              <a:rPr lang="es-US" dirty="0">
                <a:latin typeface="Arial" pitchFamily="34" charset="0"/>
                <a:cs typeface="Arial" pitchFamily="34" charset="0"/>
              </a:rPr>
              <a:t>    </a:t>
            </a:r>
            <a:r>
              <a:rPr lang="es-US" sz="2900" dirty="0">
                <a:latin typeface="Arial" pitchFamily="34" charset="0"/>
                <a:cs typeface="Arial" pitchFamily="34" charset="0"/>
              </a:rPr>
              <a:t>En las condiciones actuales de Cuba se acompaña la atención de académicos e investigadores que estudian el tema con el reconocimiento y voluntad política por parte del Estado y el gobierno, de la necesidad de un </a:t>
            </a:r>
            <a:r>
              <a:rPr lang="es-US" sz="2900" b="1" dirty="0">
                <a:latin typeface="Arial" pitchFamily="34" charset="0"/>
                <a:cs typeface="Arial" pitchFamily="34" charset="0"/>
              </a:rPr>
              <a:t>Trabajo social que no sólo asista y proteja</a:t>
            </a:r>
            <a:r>
              <a:rPr lang="es-US" sz="2900" dirty="0">
                <a:latin typeface="Arial" pitchFamily="34" charset="0"/>
                <a:cs typeface="Arial" pitchFamily="34" charset="0"/>
              </a:rPr>
              <a:t>, </a:t>
            </a:r>
            <a:r>
              <a:rPr lang="es-US" sz="2900" b="1" dirty="0">
                <a:latin typeface="Arial" pitchFamily="34" charset="0"/>
                <a:cs typeface="Arial" pitchFamily="34" charset="0"/>
              </a:rPr>
              <a:t>sino que logre contribuir a transformar las situaciones de partida </a:t>
            </a:r>
            <a:r>
              <a:rPr lang="es-US" sz="2900" dirty="0">
                <a:latin typeface="Arial" pitchFamily="34" charset="0"/>
                <a:cs typeface="Arial" pitchFamily="34" charset="0"/>
              </a:rPr>
              <a:t>de personas, familias, hogares, grupos y comunidades en la búsqueda de la equidad y el bienestar humano. </a:t>
            </a:r>
          </a:p>
          <a:p>
            <a:pPr algn="just">
              <a:buNone/>
            </a:pPr>
            <a:r>
              <a:rPr lang="es-US" sz="2900" b="1" dirty="0">
                <a:latin typeface="Arial" pitchFamily="34" charset="0"/>
                <a:cs typeface="Arial" pitchFamily="34" charset="0"/>
              </a:rPr>
              <a:t>    </a:t>
            </a:r>
          </a:p>
          <a:p>
            <a:pPr algn="just">
              <a:buNone/>
            </a:pPr>
            <a:r>
              <a:rPr lang="es-US" sz="2900" b="1" dirty="0">
                <a:latin typeface="Arial" pitchFamily="34" charset="0"/>
                <a:cs typeface="Arial" pitchFamily="34" charset="0"/>
              </a:rPr>
              <a:t>    </a:t>
            </a:r>
            <a:r>
              <a:rPr lang="es-US" sz="2900" b="1" dirty="0">
                <a:highlight>
                  <a:srgbClr val="FFFF00"/>
                </a:highlight>
                <a:latin typeface="Arial" pitchFamily="34" charset="0"/>
                <a:cs typeface="Arial" pitchFamily="34" charset="0"/>
              </a:rPr>
              <a:t>UN TRABAJO SOCIAL INTEGRAL QUE contribuya a transformar LAS SITUACIONES DE VULNERABILIDAD </a:t>
            </a:r>
            <a:r>
              <a:rPr lang="es-US" sz="2900" dirty="0">
                <a:highlight>
                  <a:srgbClr val="FFFF00"/>
                </a:highlight>
                <a:latin typeface="Arial" pitchFamily="34" charset="0"/>
                <a:cs typeface="Arial" pitchFamily="34" charset="0"/>
              </a:rPr>
              <a:t>que se presentan en el escenario de crisis que vive la sociedad cubana hoy, agravado por el genocida bloqueo del gobierno de los EEUU de Norteamérica</a:t>
            </a:r>
            <a:r>
              <a:rPr lang="es-US" sz="2900" b="1" dirty="0">
                <a:highlight>
                  <a:srgbClr val="FFFF00"/>
                </a:highlight>
                <a:latin typeface="Arial" pitchFamily="34" charset="0"/>
                <a:cs typeface="Arial" pitchFamily="34" charset="0"/>
              </a:rPr>
              <a:t> y desarrolle una prevención social que se adelante a los problemas sociales emergentes. Y no solo eso, no es el único responsable, ni toda la responsabilidad es del profesional.</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S" sz="2800" b="1" dirty="0"/>
              <a:t>A modo de introducción</a:t>
            </a:r>
            <a:r>
              <a:rPr lang="es-US" sz="4000" b="1" dirty="0"/>
              <a:t>.</a:t>
            </a:r>
            <a:endParaRPr lang="en-US" sz="4000" b="1" dirty="0"/>
          </a:p>
        </p:txBody>
      </p:sp>
      <p:sp>
        <p:nvSpPr>
          <p:cNvPr id="3" name="2 Marcador de contenido"/>
          <p:cNvSpPr>
            <a:spLocks noGrp="1"/>
          </p:cNvSpPr>
          <p:nvPr>
            <p:ph idx="1"/>
          </p:nvPr>
        </p:nvSpPr>
        <p:spPr>
          <a:xfrm>
            <a:off x="457200" y="1066800"/>
            <a:ext cx="8229600" cy="5059363"/>
          </a:xfrm>
        </p:spPr>
        <p:txBody>
          <a:bodyPr>
            <a:normAutofit fontScale="92500"/>
          </a:bodyPr>
          <a:lstStyle/>
          <a:p>
            <a:pPr algn="just">
              <a:buNone/>
            </a:pPr>
            <a:r>
              <a:rPr lang="es-US" sz="2400" dirty="0">
                <a:latin typeface="Arial" pitchFamily="34" charset="0"/>
                <a:cs typeface="Arial" pitchFamily="34" charset="0"/>
              </a:rPr>
              <a:t>    </a:t>
            </a:r>
            <a:r>
              <a:rPr lang="es-US" sz="2200" dirty="0">
                <a:latin typeface="Arial" pitchFamily="34" charset="0"/>
                <a:cs typeface="Arial" pitchFamily="34" charset="0"/>
              </a:rPr>
              <a:t>Esa concepción está respaldada por una política de gobierno que parte de la búsqueda de </a:t>
            </a:r>
            <a:r>
              <a:rPr lang="es-US" sz="2200" b="1" dirty="0">
                <a:latin typeface="Arial" pitchFamily="34" charset="0"/>
                <a:cs typeface="Arial" pitchFamily="34" charset="0"/>
              </a:rPr>
              <a:t>la sostenibilidad social </a:t>
            </a:r>
            <a:r>
              <a:rPr lang="es-US" sz="2200" dirty="0">
                <a:latin typeface="Arial" pitchFamily="34" charset="0"/>
                <a:cs typeface="Arial" pitchFamily="34" charset="0"/>
              </a:rPr>
              <a:t>y trabaja para que la relación </a:t>
            </a:r>
            <a:r>
              <a:rPr lang="es-US" sz="2200" b="1" dirty="0">
                <a:latin typeface="Arial" pitchFamily="34" charset="0"/>
                <a:cs typeface="Arial" pitchFamily="34" charset="0"/>
              </a:rPr>
              <a:t>ciencia-innovación</a:t>
            </a:r>
            <a:r>
              <a:rPr lang="es-US" sz="2200" dirty="0">
                <a:latin typeface="Arial" pitchFamily="34" charset="0"/>
                <a:cs typeface="Arial" pitchFamily="34" charset="0"/>
              </a:rPr>
              <a:t> sea un eje transversal a cada acción en función del perfeccionamiento de nuestra sociedad en la defensa de </a:t>
            </a:r>
            <a:r>
              <a:rPr lang="es-US" sz="2200" b="1" dirty="0">
                <a:latin typeface="Arial" pitchFamily="34" charset="0"/>
                <a:cs typeface="Arial" pitchFamily="34" charset="0"/>
              </a:rPr>
              <a:t>nuestro derecho a construir el Socialismo.</a:t>
            </a:r>
          </a:p>
          <a:p>
            <a:pPr algn="just">
              <a:buNone/>
            </a:pPr>
            <a:r>
              <a:rPr lang="es-US" sz="2200" b="1" dirty="0">
                <a:latin typeface="Arial" pitchFamily="34" charset="0"/>
                <a:cs typeface="Arial" pitchFamily="34" charset="0"/>
              </a:rPr>
              <a:t>     </a:t>
            </a:r>
          </a:p>
          <a:p>
            <a:pPr algn="just">
              <a:buNone/>
            </a:pPr>
            <a:r>
              <a:rPr lang="es-US" sz="2200" b="1" dirty="0">
                <a:latin typeface="Arial" pitchFamily="34" charset="0"/>
                <a:cs typeface="Arial" pitchFamily="34" charset="0"/>
              </a:rPr>
              <a:t>En consecuencia, se aprueba el Acuerdo 9152 de 2021 del Consejo de Ministros.(lo </a:t>
            </a:r>
            <a:r>
              <a:rPr lang="es-US" sz="2200" b="1" dirty="0" err="1">
                <a:latin typeface="Arial" pitchFamily="34" charset="0"/>
                <a:cs typeface="Arial" pitchFamily="34" charset="0"/>
              </a:rPr>
              <a:t>acompañnan</a:t>
            </a:r>
            <a:r>
              <a:rPr lang="es-US" sz="2200" b="1" dirty="0">
                <a:latin typeface="Arial" pitchFamily="34" charset="0"/>
                <a:cs typeface="Arial" pitchFamily="34" charset="0"/>
              </a:rPr>
              <a:t> otros) Y se reconoce:</a:t>
            </a:r>
          </a:p>
          <a:p>
            <a:pPr algn="just">
              <a:buNone/>
            </a:pPr>
            <a:r>
              <a:rPr lang="es-US" sz="2000" i="1" dirty="0">
                <a:latin typeface="Arial" pitchFamily="34" charset="0"/>
                <a:cs typeface="Arial" pitchFamily="34" charset="0"/>
              </a:rPr>
              <a:t>    “La situación de vulnerabilidad social como aquella que limita  o  dificulta la capacidad de una persona, familia, hogar, grupo, comunidad en interés de anticipar, lidiar, resistir y recuperarse de una amenaza natural, económica, social o de salud, así como aprovechar  las oportunidades disponibles en cada territorio en distintos ámbitos socio-económicos y en redes de relaciones para garantizar su subsistencia, calidad de vida, bienestar o impedir su deterioro”.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066800"/>
          </a:xfrm>
        </p:spPr>
        <p:txBody>
          <a:bodyPr>
            <a:normAutofit/>
          </a:bodyPr>
          <a:lstStyle/>
          <a:p>
            <a:r>
              <a:rPr lang="es-US" sz="3200" b="1" dirty="0"/>
              <a:t>A modo de introducción.</a:t>
            </a:r>
            <a:endParaRPr lang="en-US" sz="3200" dirty="0"/>
          </a:p>
        </p:txBody>
      </p:sp>
      <p:sp>
        <p:nvSpPr>
          <p:cNvPr id="3" name="2 Marcador de contenido"/>
          <p:cNvSpPr>
            <a:spLocks noGrp="1"/>
          </p:cNvSpPr>
          <p:nvPr>
            <p:ph idx="1"/>
          </p:nvPr>
        </p:nvSpPr>
        <p:spPr>
          <a:xfrm>
            <a:off x="457200" y="1066800"/>
            <a:ext cx="8229600" cy="5059363"/>
          </a:xfrm>
        </p:spPr>
        <p:txBody>
          <a:bodyPr>
            <a:normAutofit fontScale="92500" lnSpcReduction="10000"/>
          </a:bodyPr>
          <a:lstStyle/>
          <a:p>
            <a:pPr algn="just"/>
            <a:r>
              <a:rPr lang="es-US" sz="2400" dirty="0">
                <a:latin typeface="Arial" pitchFamily="34" charset="0"/>
                <a:cs typeface="Arial" pitchFamily="34" charset="0"/>
              </a:rPr>
              <a:t>Lo anterior nos debe llevar a </a:t>
            </a:r>
            <a:r>
              <a:rPr lang="es-US" sz="2400" b="1" dirty="0">
                <a:latin typeface="Arial" pitchFamily="34" charset="0"/>
                <a:cs typeface="Arial" pitchFamily="34" charset="0"/>
              </a:rPr>
              <a:t>PENSAR Y DEBATIR </a:t>
            </a:r>
            <a:r>
              <a:rPr lang="es-US" sz="2400" dirty="0">
                <a:latin typeface="Arial" pitchFamily="34" charset="0"/>
                <a:cs typeface="Arial" pitchFamily="34" charset="0"/>
              </a:rPr>
              <a:t>sobre la mejor y mas efectiva </a:t>
            </a:r>
            <a:r>
              <a:rPr lang="es-US" sz="2400" b="1" dirty="0">
                <a:latin typeface="Arial" pitchFamily="34" charset="0"/>
                <a:cs typeface="Arial" pitchFamily="34" charset="0"/>
              </a:rPr>
              <a:t>inserción del Trabajo Social en los escenarios cubanos </a:t>
            </a:r>
            <a:r>
              <a:rPr lang="es-US" sz="2400" dirty="0">
                <a:latin typeface="Arial" pitchFamily="34" charset="0"/>
                <a:cs typeface="Arial" pitchFamily="34" charset="0"/>
              </a:rPr>
              <a:t>y en la necesidad de perfeccionar su </a:t>
            </a:r>
            <a:r>
              <a:rPr lang="es-US" sz="2400" b="1" dirty="0">
                <a:latin typeface="Arial" pitchFamily="34" charset="0"/>
                <a:cs typeface="Arial" pitchFamily="34" charset="0"/>
              </a:rPr>
              <a:t>PROFESIONALIZACION para perfeccionar sus prácticas.</a:t>
            </a:r>
          </a:p>
          <a:p>
            <a:pPr algn="just"/>
            <a:r>
              <a:rPr lang="es-US" sz="2400" dirty="0">
                <a:latin typeface="Arial" pitchFamily="34" charset="0"/>
                <a:cs typeface="Arial" pitchFamily="34" charset="0"/>
              </a:rPr>
              <a:t>En el sentido anterior, el Presidente de la República y Primer Secretario del PCC Dr. C. Miguel Díaz </a:t>
            </a:r>
            <a:r>
              <a:rPr lang="es-US" sz="2400" dirty="0" err="1">
                <a:latin typeface="Arial" pitchFamily="34" charset="0"/>
                <a:cs typeface="Arial" pitchFamily="34" charset="0"/>
              </a:rPr>
              <a:t>Canels</a:t>
            </a:r>
            <a:r>
              <a:rPr lang="es-US" sz="2400" dirty="0">
                <a:latin typeface="Arial" pitchFamily="34" charset="0"/>
                <a:cs typeface="Arial" pitchFamily="34" charset="0"/>
              </a:rPr>
              <a:t> Bermúdez ha llamado a la creación de una </a:t>
            </a:r>
            <a:r>
              <a:rPr lang="es-US" sz="2400" b="1" dirty="0">
                <a:latin typeface="Arial" pitchFamily="34" charset="0"/>
                <a:cs typeface="Arial" pitchFamily="34" charset="0"/>
              </a:rPr>
              <a:t>cultura de pensamiento</a:t>
            </a:r>
            <a:r>
              <a:rPr lang="es-US" sz="2400" dirty="0">
                <a:latin typeface="Arial" pitchFamily="34" charset="0"/>
                <a:cs typeface="Arial" pitchFamily="34" charset="0"/>
              </a:rPr>
              <a:t> como fundamento para transformar las condiciones  de la sociedad cubana actual.</a:t>
            </a:r>
            <a:endParaRPr lang="en-US" sz="2400" dirty="0">
              <a:latin typeface="Arial" pitchFamily="34" charset="0"/>
              <a:cs typeface="Arial" pitchFamily="34" charset="0"/>
            </a:endParaRPr>
          </a:p>
          <a:p>
            <a:pPr algn="just"/>
            <a:r>
              <a:rPr lang="es-US" sz="2400" dirty="0">
                <a:latin typeface="Arial" pitchFamily="34" charset="0"/>
                <a:cs typeface="Arial" pitchFamily="34" charset="0"/>
              </a:rPr>
              <a:t>Una cultura de </a:t>
            </a:r>
            <a:r>
              <a:rPr lang="es-US" sz="2400" b="1" dirty="0">
                <a:latin typeface="Arial" pitchFamily="34" charset="0"/>
                <a:cs typeface="Arial" pitchFamily="34" charset="0"/>
              </a:rPr>
              <a:t>pensamiento social </a:t>
            </a:r>
            <a:r>
              <a:rPr lang="es-US" sz="2400" dirty="0">
                <a:latin typeface="Arial" pitchFamily="34" charset="0"/>
                <a:cs typeface="Arial" pitchFamily="34" charset="0"/>
              </a:rPr>
              <a:t>en la revolución se forma y se recupera </a:t>
            </a:r>
            <a:r>
              <a:rPr lang="es-US" sz="2400" b="1" dirty="0">
                <a:latin typeface="Arial" pitchFamily="34" charset="0"/>
                <a:cs typeface="Arial" pitchFamily="34" charset="0"/>
              </a:rPr>
              <a:t>revisitando ese legado </a:t>
            </a:r>
            <a:r>
              <a:rPr lang="es-US" sz="2400" dirty="0">
                <a:latin typeface="Arial" pitchFamily="34" charset="0"/>
                <a:cs typeface="Arial" pitchFamily="34" charset="0"/>
              </a:rPr>
              <a:t>que acompaña a la revolución y </a:t>
            </a:r>
            <a:r>
              <a:rPr lang="es-US" sz="2400" b="1" dirty="0">
                <a:latin typeface="Arial" pitchFamily="34" charset="0"/>
                <a:cs typeface="Arial" pitchFamily="34" charset="0"/>
              </a:rPr>
              <a:t>utilizándolo para la formación integral de los ciudadanos</a:t>
            </a:r>
            <a:r>
              <a:rPr lang="es-US" sz="2400" dirty="0">
                <a:latin typeface="Arial" pitchFamily="34" charset="0"/>
                <a:cs typeface="Arial" pitchFamily="34" charset="0"/>
              </a:rPr>
              <a:t> en función de la defensa del proyecto socialista de sociedad sobre la base de la participación social.</a:t>
            </a:r>
            <a:r>
              <a:rPr lang="es-US" sz="2400" b="1" dirty="0">
                <a:latin typeface="Arial" pitchFamily="34" charset="0"/>
                <a:cs typeface="Arial" pitchFamily="34" charset="0"/>
              </a:rPr>
              <a:t>  </a:t>
            </a:r>
          </a:p>
          <a:p>
            <a:pPr algn="just">
              <a:buNone/>
            </a:pPr>
            <a:r>
              <a:rPr lang="es-US" sz="2800" b="1" dirty="0">
                <a:latin typeface="Arial" pitchFamily="34" charset="0"/>
                <a:cs typeface="Arial" pitchFamily="34" charset="0"/>
              </a:rPr>
              <a:t>        Convirtiéndolo en cultura para la vida </a:t>
            </a:r>
            <a:endParaRPr lang="en-US" sz="2800" b="1"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066800"/>
          </a:xfrm>
        </p:spPr>
        <p:txBody>
          <a:bodyPr>
            <a:normAutofit/>
          </a:bodyPr>
          <a:lstStyle/>
          <a:p>
            <a:r>
              <a:rPr lang="es-US" sz="3200" b="1" dirty="0">
                <a:latin typeface="Arial" pitchFamily="34" charset="0"/>
                <a:cs typeface="Arial" pitchFamily="34" charset="0"/>
              </a:rPr>
              <a:t>A modo de introducción.</a:t>
            </a:r>
            <a:endParaRPr lang="en-US" sz="3200" dirty="0">
              <a:latin typeface="Arial" pitchFamily="34" charset="0"/>
              <a:cs typeface="Arial" pitchFamily="34" charset="0"/>
            </a:endParaRPr>
          </a:p>
        </p:txBody>
      </p:sp>
      <p:sp>
        <p:nvSpPr>
          <p:cNvPr id="3" name="2 Marcador de contenido"/>
          <p:cNvSpPr>
            <a:spLocks noGrp="1"/>
          </p:cNvSpPr>
          <p:nvPr>
            <p:ph idx="1"/>
          </p:nvPr>
        </p:nvSpPr>
        <p:spPr>
          <a:xfrm>
            <a:off x="457200" y="1066800"/>
            <a:ext cx="8229600" cy="5059363"/>
          </a:xfrm>
        </p:spPr>
        <p:txBody>
          <a:bodyPr>
            <a:normAutofit fontScale="92500"/>
          </a:bodyPr>
          <a:lstStyle/>
          <a:p>
            <a:pPr algn="just">
              <a:buNone/>
            </a:pPr>
            <a:r>
              <a:rPr lang="es-ES" sz="2400" dirty="0">
                <a:latin typeface="Arial" pitchFamily="34" charset="0"/>
                <a:cs typeface="Arial" pitchFamily="34" charset="0"/>
              </a:rPr>
              <a:t>F. Castro Ruz </a:t>
            </a:r>
            <a:r>
              <a:rPr lang="es-ES" sz="2600" dirty="0">
                <a:latin typeface="Arial" pitchFamily="34" charset="0"/>
                <a:cs typeface="Arial" pitchFamily="34" charset="0"/>
              </a:rPr>
              <a:t>conductor indiscutible de estos empeños y a quien debemos a</a:t>
            </a:r>
            <a:r>
              <a:rPr lang="es-US" sz="2600" dirty="0">
                <a:latin typeface="Arial" pitchFamily="34" charset="0"/>
                <a:cs typeface="Arial" pitchFamily="34" charset="0"/>
              </a:rPr>
              <a:t>gradecer mucho por comprender como nadie la necesidad de este profesional y trabajar para lograrlo. Siendo protagonista de unos de los momentos históricos más importantes del impulso de la profesión en el país, expresó:</a:t>
            </a:r>
            <a:r>
              <a:rPr lang="es-ES" sz="2400" dirty="0">
                <a:latin typeface="Arial" pitchFamily="34" charset="0"/>
                <a:cs typeface="Arial" pitchFamily="34" charset="0"/>
              </a:rPr>
              <a:t> </a:t>
            </a:r>
          </a:p>
          <a:p>
            <a:pPr algn="just">
              <a:buNone/>
            </a:pPr>
            <a:r>
              <a:rPr lang="es-ES" sz="2400" i="1" dirty="0"/>
              <a:t>“Nosotros tenemos que crear una sociedad que sea modelo de justicia, de cultura, de preparación, de riqueza espiritual y de solución adecuada a sus necesidades materiales.” </a:t>
            </a:r>
            <a:r>
              <a:rPr lang="es-ES" sz="2400" dirty="0"/>
              <a:t>(Castro, julio de 2001) </a:t>
            </a:r>
            <a:r>
              <a:rPr lang="es-ES" sz="2400" i="1" dirty="0"/>
              <a:t>“El trabajo social tiene una tarea macro estructural dirigida al conocimiento de todos los problemas sociales con el propósito de elevar el nivel cultural de la población.”(</a:t>
            </a:r>
            <a:r>
              <a:rPr lang="es-ES" sz="2400" dirty="0"/>
              <a:t>Castro, septiembre de 2000) Para ello tiene que elevarse ellos mismos.</a:t>
            </a:r>
            <a:endParaRPr lang="es-ES" sz="2400" dirty="0">
              <a:latin typeface="Arial" pitchFamily="34" charset="0"/>
              <a:cs typeface="Arial" pitchFamily="34"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8229600" cy="762000"/>
          </a:xfrm>
        </p:spPr>
        <p:txBody>
          <a:bodyPr>
            <a:normAutofit/>
          </a:bodyPr>
          <a:lstStyle/>
          <a:p>
            <a:r>
              <a:rPr lang="es-US" sz="3200" b="1" dirty="0"/>
              <a:t>A modo de introducción.</a:t>
            </a:r>
            <a:endParaRPr lang="en-US" sz="3200" b="1" dirty="0"/>
          </a:p>
        </p:txBody>
      </p:sp>
      <p:sp>
        <p:nvSpPr>
          <p:cNvPr id="3" name="2 Marcador de contenido"/>
          <p:cNvSpPr>
            <a:spLocks noGrp="1"/>
          </p:cNvSpPr>
          <p:nvPr>
            <p:ph idx="1"/>
          </p:nvPr>
        </p:nvSpPr>
        <p:spPr>
          <a:xfrm>
            <a:off x="457200" y="990600"/>
            <a:ext cx="8229600" cy="5135563"/>
          </a:xfrm>
        </p:spPr>
        <p:txBody>
          <a:bodyPr>
            <a:normAutofit fontScale="85000" lnSpcReduction="20000"/>
          </a:bodyPr>
          <a:lstStyle/>
          <a:p>
            <a:pPr algn="just">
              <a:buNone/>
            </a:pPr>
            <a:r>
              <a:rPr lang="es-ES" sz="2400" dirty="0"/>
              <a:t>Refiriéndose al perfil ocupacional, funciones y modos de acción de los trabajadores sociales, precisa </a:t>
            </a:r>
            <a:r>
              <a:rPr lang="es-ES" sz="2400" i="1" dirty="0"/>
              <a:t>“este ejército de trabajadores sociales será el gran escudo, el gran apoyo, el gran hermano, el gran defensor”; “el trabajo del trabajador social es detectar y conocer todas y cada una de las tragedias humanas”.</a:t>
            </a:r>
            <a:r>
              <a:rPr lang="es-ES" sz="2400" b="1" dirty="0"/>
              <a:t> </a:t>
            </a:r>
            <a:r>
              <a:rPr lang="es-ES" sz="2400" dirty="0"/>
              <a:t>(Castro, octubre de 2001)</a:t>
            </a:r>
            <a:endParaRPr lang="en-US" sz="2400" dirty="0"/>
          </a:p>
          <a:p>
            <a:pPr algn="just">
              <a:buNone/>
            </a:pPr>
            <a:r>
              <a:rPr lang="es-MX" sz="2400" i="1" dirty="0"/>
              <a:t>“Los trabajadores sociales trabajarán prácticamente con toda la sociedad, se harán verdaderos profesionales”.</a:t>
            </a:r>
            <a:r>
              <a:rPr lang="es-MX" sz="2400" dirty="0"/>
              <a:t> (Castro, octubre de 2011)</a:t>
            </a:r>
          </a:p>
          <a:p>
            <a:pPr algn="just">
              <a:buNone/>
            </a:pPr>
            <a:endParaRPr lang="es-ES" sz="2400" i="1" dirty="0"/>
          </a:p>
          <a:p>
            <a:pPr algn="just">
              <a:buNone/>
            </a:pPr>
            <a:r>
              <a:rPr lang="es-ES" sz="2400" i="1" dirty="0"/>
              <a:t>“El mundo ha cambiado mucho en las ultimas décadas y han surgido fabulosos medios de transmitir información y conocimientos casi siempre usados por razones mercantiles, destruir incluso lo mejor que en niños y adultos siembran maestros, profesores y los propios padres, que son o deben ser los primeros educadores, anhelamos utilizar medios, todo cuanto sea posible, como instrumentos de la ciencia y el arte de instruir y educar. Tales medios, sin embargo, no pueden sustituir, a la madre, al padre, al educador o la educadora. Educar es la palabra clave.” </a:t>
            </a:r>
          </a:p>
          <a:p>
            <a:pPr algn="just">
              <a:buNone/>
            </a:pPr>
            <a:r>
              <a:rPr lang="es-ES" sz="2400" b="1" dirty="0"/>
              <a:t> </a:t>
            </a:r>
          </a:p>
          <a:p>
            <a:pPr algn="just">
              <a:buNone/>
            </a:pPr>
            <a:r>
              <a:rPr lang="es-ES" sz="2400" b="1" dirty="0"/>
              <a:t>FORMAR PENSAMIENTO ESTA EN EL ORDEN DEL DÍA.</a:t>
            </a:r>
            <a:endParaRPr lang="en-US" sz="2400" b="1" dirty="0"/>
          </a:p>
          <a:p>
            <a:pPr>
              <a:buNone/>
            </a:pPr>
            <a:endParaRPr lang="es-US"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a:bodyPr>
          <a:lstStyle/>
          <a:p>
            <a:r>
              <a:rPr lang="es-US" sz="3200" b="1" dirty="0"/>
              <a:t>Para construir conocimientos en TS.</a:t>
            </a:r>
            <a:endParaRPr lang="en-US" sz="3200" b="1" dirty="0"/>
          </a:p>
        </p:txBody>
      </p:sp>
      <p:sp>
        <p:nvSpPr>
          <p:cNvPr id="3" name="2 Marcador de contenido"/>
          <p:cNvSpPr>
            <a:spLocks noGrp="1"/>
          </p:cNvSpPr>
          <p:nvPr>
            <p:ph idx="1"/>
          </p:nvPr>
        </p:nvSpPr>
        <p:spPr>
          <a:xfrm>
            <a:off x="457200" y="1371600"/>
            <a:ext cx="8229600" cy="4754563"/>
          </a:xfrm>
        </p:spPr>
        <p:txBody>
          <a:bodyPr>
            <a:normAutofit fontScale="92500" lnSpcReduction="20000"/>
          </a:bodyPr>
          <a:lstStyle/>
          <a:p>
            <a:pPr marL="0" indent="0" algn="just">
              <a:buNone/>
            </a:pPr>
            <a:r>
              <a:rPr lang="es-ES" b="1" dirty="0"/>
              <a:t>Es necesario: Desarrollar </a:t>
            </a:r>
            <a:r>
              <a:rPr lang="es-ES" dirty="0"/>
              <a:t>un pensamiento crítico sobre lo producido por la profesión del trabajo social y en los trabajadores sociales</a:t>
            </a:r>
          </a:p>
          <a:p>
            <a:pPr marL="0" indent="0" algn="just">
              <a:buNone/>
            </a:pPr>
            <a:r>
              <a:rPr lang="es-ES" b="1" dirty="0"/>
              <a:t>Se debe profundizar</a:t>
            </a:r>
            <a:r>
              <a:rPr lang="es-ES" dirty="0"/>
              <a:t> en las teorías, metodologías y las prácticas construidas por la profesión desde EEUU de Norteamérica, Europa, América Latina y Asia, entre otros.</a:t>
            </a:r>
          </a:p>
          <a:p>
            <a:pPr marL="0" indent="0" algn="just">
              <a:buNone/>
            </a:pPr>
            <a:r>
              <a:rPr lang="es-ES" b="1" dirty="0"/>
              <a:t>Se debe reevaluar</a:t>
            </a:r>
            <a:r>
              <a:rPr lang="es-ES" dirty="0"/>
              <a:t> la trayectoria de la profesión en Cuba: reconocer sus antecedentes,  sus proyecciones políticas  y sus rutinas profesionales (conocimiento de las teorías y los métodos)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4478</TotalTime>
  <Words>3255</Words>
  <Application>Microsoft Office PowerPoint</Application>
  <PresentationFormat>Presentación en pantalla (4:3)</PresentationFormat>
  <Paragraphs>141</Paragraphs>
  <Slides>28</Slides>
  <Notes>5</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28</vt:i4>
      </vt:variant>
    </vt:vector>
  </HeadingPairs>
  <TitlesOfParts>
    <vt:vector size="31" baseType="lpstr">
      <vt:lpstr>Arial</vt:lpstr>
      <vt:lpstr>Calibri</vt:lpstr>
      <vt:lpstr>Office Theme</vt:lpstr>
      <vt:lpstr>  UCLV “Martha Abreu”. Centro de Estudios Comunitarios. (22 de enero 2025).           PENSANDO LA PROFESIONALIZACIÓN DEL TRABAJO SOCIAL EN CUBA en la actualidad.    </vt:lpstr>
      <vt:lpstr>Temáticas para el debate</vt:lpstr>
      <vt:lpstr>Sueño por lograr.</vt:lpstr>
      <vt:lpstr>A modo de Introducción.</vt:lpstr>
      <vt:lpstr>A modo de introducción.</vt:lpstr>
      <vt:lpstr>A modo de introducción.</vt:lpstr>
      <vt:lpstr>A modo de introducción.</vt:lpstr>
      <vt:lpstr>A modo de introducción.</vt:lpstr>
      <vt:lpstr>Para construir conocimientos en TS.</vt:lpstr>
      <vt:lpstr>  Presupuestos de partida: para pensar desde el Trabajo social a Cuba.</vt:lpstr>
      <vt:lpstr>Construir conocimientos: el problema del método.</vt:lpstr>
      <vt:lpstr>Construir conocimientos: el problema de la teoría.</vt:lpstr>
      <vt:lpstr>Construir conocimientos: el trabajo social no puede estar ajeno  y debe prepararse.</vt:lpstr>
      <vt:lpstr>Seguimos construyendo conocimiento: a modo de recomendación: la base sociológica.</vt:lpstr>
      <vt:lpstr>Recomendaciones para su uso</vt:lpstr>
      <vt:lpstr>Qué preguntas formula el autor</vt:lpstr>
      <vt:lpstr>Preguntas </vt:lpstr>
      <vt:lpstr>Para pensar la sociedad para el Trabajo social</vt:lpstr>
      <vt:lpstr>Obstáculos que se le presentan a la profesión</vt:lpstr>
      <vt:lpstr>Obstáculos</vt:lpstr>
      <vt:lpstr>Potencialidades ¿Cómo se marcha en pos de ese sueño.</vt:lpstr>
      <vt:lpstr>Cómo se marcha en pos de ese sueño.</vt:lpstr>
      <vt:lpstr> Que se espera del profesional. Caracterización.</vt:lpstr>
      <vt:lpstr>Caracterización de la profesión.</vt:lpstr>
      <vt:lpstr>Caracterización de la profesión.</vt:lpstr>
      <vt:lpstr>Objeto de trabajo de la profesión.</vt:lpstr>
      <vt:lpstr>Modos de actuación</vt:lpstr>
      <vt:lpstr>Modos de actuación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Congreso Internacional de Investigadores sobre Juventud Curso Pre-congreso</dc:title>
  <dc:creator>HOME</dc:creator>
  <cp:lastModifiedBy>Adriana</cp:lastModifiedBy>
  <cp:revision>243</cp:revision>
  <dcterms:created xsi:type="dcterms:W3CDTF">2006-08-16T00:00:00Z</dcterms:created>
  <dcterms:modified xsi:type="dcterms:W3CDTF">2026-02-17T17:01:31Z</dcterms:modified>
</cp:coreProperties>
</file>