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2" r:id="rId6"/>
    <p:sldId id="263" r:id="rId7"/>
    <p:sldId id="260" r:id="rId8"/>
    <p:sldId id="261" r:id="rId9"/>
    <p:sldId id="264" r:id="rId10"/>
    <p:sldId id="268" r:id="rId11"/>
    <p:sldId id="265" r:id="rId12"/>
    <p:sldId id="266" r:id="rId13"/>
    <p:sldId id="269" r:id="rId14"/>
    <p:sldId id="272" r:id="rId15"/>
    <p:sldId id="273" r:id="rId16"/>
    <p:sldId id="274" r:id="rId17"/>
    <p:sldId id="275" r:id="rId18"/>
    <p:sldId id="270" r:id="rId19"/>
    <p:sldId id="276" r:id="rId20"/>
    <p:sldId id="271" r:id="rId21"/>
    <p:sldId id="277" r:id="rId22"/>
    <p:sldId id="278" r:id="rId23"/>
    <p:sldId id="279" r:id="rId24"/>
    <p:sldId id="280"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945" autoAdjust="0"/>
    <p:restoredTop sz="94660"/>
  </p:normalViewPr>
  <p:slideViewPr>
    <p:cSldViewPr snapToGrid="0">
      <p:cViewPr varScale="1">
        <p:scale>
          <a:sx n="72" d="100"/>
          <a:sy n="72" d="100"/>
        </p:scale>
        <p:origin x="45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5/10/2025</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agen panorámic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s-ES"/>
              <a:t>Haga clic en el icono para agregar una imagen</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s-ES"/>
              <a:t>Haga clic para modificar el estilo de título del patrón</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Columna 3">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s-ES"/>
              <a:t>Haga clic para modificar el estilo de título del patrón</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3" name="Date Placeholder 2"/>
          <p:cNvSpPr>
            <a:spLocks noGrp="1"/>
          </p:cNvSpPr>
          <p:nvPr>
            <p:ph type="dt" sz="half" idx="10"/>
          </p:nvPr>
        </p:nvSpPr>
        <p:spPr/>
        <p:txBody>
          <a:bodyPr/>
          <a:lstStyle/>
          <a:p>
            <a:fld id="{48A87A34-81AB-432B-8DAE-1953F412C126}" type="datetimeFigureOut">
              <a:rPr lang="en-US" dirty="0"/>
              <a:t>5/10/2025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olumna de imagen 3">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s-ES"/>
              <a:t>Haga clic para modificar el estilo de título del patrón</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s-ES"/>
              <a:t>Haga clic en el icono para agregar una imagen</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s-ES"/>
              <a:t>Haga clic en el icono para agregar una imagen</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s-ES"/>
              <a:t>Haga clic en el icono para agregar una imagen</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los estilos de texto del patrón</a:t>
            </a:r>
          </a:p>
        </p:txBody>
      </p:sp>
      <p:sp>
        <p:nvSpPr>
          <p:cNvPr id="3" name="Date Placeholder 2"/>
          <p:cNvSpPr>
            <a:spLocks noGrp="1"/>
          </p:cNvSpPr>
          <p:nvPr>
            <p:ph type="dt" sz="half" idx="10"/>
          </p:nvPr>
        </p:nvSpPr>
        <p:spPr/>
        <p:txBody>
          <a:bodyPr/>
          <a:lstStyle/>
          <a:p>
            <a:fld id="{48A87A34-81AB-432B-8DAE-1953F412C126}" type="datetimeFigureOut">
              <a:rPr lang="en-US" dirty="0"/>
              <a:t>5/10/2025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5/10/2025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dirty="0"/>
              <a:t>5/10/2025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5/10/2025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Content Placeholder 3"/>
          <p:cNvSpPr>
            <a:spLocks noGrp="1"/>
          </p:cNvSpPr>
          <p:nvPr>
            <p:ph sz="half" idx="2"/>
          </p:nvPr>
        </p:nvSpPr>
        <p:spPr>
          <a:xfrm>
            <a:off x="1141410" y="3073397"/>
            <a:ext cx="4878391" cy="2717801"/>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Content Placeholder 5"/>
          <p:cNvSpPr>
            <a:spLocks noGrp="1"/>
          </p:cNvSpPr>
          <p:nvPr>
            <p:ph sz="quarter" idx="4"/>
          </p:nvPr>
        </p:nvSpPr>
        <p:spPr>
          <a:xfrm>
            <a:off x="6172200" y="3073397"/>
            <a:ext cx="4875210" cy="2717801"/>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5/10/2025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5/10/2025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5/10/2025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dirty="0"/>
              <a:t>5/10/2025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‹Nº›</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5/10/2025</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‹Nº›</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BA18B3E-71B5-9D74-D541-9B4679FF15DD}"/>
              </a:ext>
            </a:extLst>
          </p:cNvPr>
          <p:cNvSpPr>
            <a:spLocks noGrp="1"/>
          </p:cNvSpPr>
          <p:nvPr>
            <p:ph type="ctrTitle"/>
          </p:nvPr>
        </p:nvSpPr>
        <p:spPr/>
        <p:txBody>
          <a:bodyPr/>
          <a:lstStyle/>
          <a:p>
            <a:r>
              <a:rPr lang="es-ES" dirty="0"/>
              <a:t>Encuentro 4</a:t>
            </a:r>
          </a:p>
        </p:txBody>
      </p:sp>
      <p:sp>
        <p:nvSpPr>
          <p:cNvPr id="3" name="Subtítulo 2">
            <a:extLst>
              <a:ext uri="{FF2B5EF4-FFF2-40B4-BE49-F238E27FC236}">
                <a16:creationId xmlns:a16="http://schemas.microsoft.com/office/drawing/2014/main" id="{8B0F4174-370A-4CC6-6A62-148C36908499}"/>
              </a:ext>
            </a:extLst>
          </p:cNvPr>
          <p:cNvSpPr>
            <a:spLocks noGrp="1"/>
          </p:cNvSpPr>
          <p:nvPr>
            <p:ph type="subTitle" idx="1"/>
          </p:nvPr>
        </p:nvSpPr>
        <p:spPr/>
        <p:txBody>
          <a:bodyPr>
            <a:normAutofit/>
          </a:bodyPr>
          <a:lstStyle/>
          <a:p>
            <a:r>
              <a:rPr lang="es-ES" sz="2800" dirty="0">
                <a:effectLst/>
                <a:latin typeface="Arial" panose="020B0604020202020204" pitchFamily="34" charset="0"/>
                <a:ea typeface="Calibri" panose="020F0502020204030204" pitchFamily="34" charset="0"/>
              </a:rPr>
              <a:t>Software Educativos</a:t>
            </a:r>
            <a:endParaRPr lang="es-ES" sz="2800" dirty="0"/>
          </a:p>
        </p:txBody>
      </p:sp>
    </p:spTree>
    <p:extLst>
      <p:ext uri="{BB962C8B-B14F-4D97-AF65-F5344CB8AC3E}">
        <p14:creationId xmlns:p14="http://schemas.microsoft.com/office/powerpoint/2010/main" val="34481259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7D147D0-5FFD-2DE4-AD85-35761A0D614F}"/>
              </a:ext>
            </a:extLst>
          </p:cNvPr>
          <p:cNvSpPr>
            <a:spLocks noGrp="1"/>
          </p:cNvSpPr>
          <p:nvPr>
            <p:ph type="title"/>
          </p:nvPr>
        </p:nvSpPr>
        <p:spPr/>
        <p:txBody>
          <a:bodyPr/>
          <a:lstStyle/>
          <a:p>
            <a:r>
              <a:rPr lang="es-ES" sz="3600" dirty="0">
                <a:effectLst/>
                <a:latin typeface="Arial" panose="020B0604020202020204" pitchFamily="34" charset="0"/>
                <a:ea typeface="Calibri" panose="020F0502020204030204" pitchFamily="34" charset="0"/>
                <a:cs typeface="Times New Roman" panose="02020603050405020304" pitchFamily="18" charset="0"/>
              </a:rPr>
              <a:t>Características esenciales de los software educativos:</a:t>
            </a:r>
            <a:endParaRPr lang="es-ES" dirty="0"/>
          </a:p>
        </p:txBody>
      </p:sp>
      <p:sp>
        <p:nvSpPr>
          <p:cNvPr id="3" name="Marcador de contenido 2">
            <a:extLst>
              <a:ext uri="{FF2B5EF4-FFF2-40B4-BE49-F238E27FC236}">
                <a16:creationId xmlns:a16="http://schemas.microsoft.com/office/drawing/2014/main" id="{B74AFD48-EBD8-1812-F206-8EFA8DDAAF21}"/>
              </a:ext>
            </a:extLst>
          </p:cNvPr>
          <p:cNvSpPr>
            <a:spLocks noGrp="1"/>
          </p:cNvSpPr>
          <p:nvPr>
            <p:ph idx="1"/>
          </p:nvPr>
        </p:nvSpPr>
        <p:spPr/>
        <p:txBody>
          <a:bodyPr>
            <a:noAutofit/>
          </a:bodyPr>
          <a:lstStyle/>
          <a:p>
            <a:pPr marL="0" indent="0" algn="just">
              <a:lnSpc>
                <a:spcPct val="107000"/>
              </a:lnSpc>
              <a:buNone/>
            </a:pPr>
            <a:r>
              <a:rPr lang="es-ES" sz="2800" dirty="0">
                <a:effectLst/>
                <a:latin typeface="Arial" panose="020B0604020202020204" pitchFamily="34" charset="0"/>
                <a:ea typeface="Calibri" panose="020F0502020204030204" pitchFamily="34" charset="0"/>
                <a:cs typeface="Times New Roman" panose="02020603050405020304" pitchFamily="18" charset="0"/>
              </a:rPr>
              <a:t>5. La interactividad permite establecer un diálogo educador-ordenador-estudiante para implementar determinados métodos y estrategias de aprendizaje.</a:t>
            </a:r>
            <a:endParaRPr lang="es-ES" sz="2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07000"/>
              </a:lnSpc>
              <a:buNone/>
            </a:pPr>
            <a:r>
              <a:rPr lang="es-ES" sz="2800" dirty="0">
                <a:effectLst/>
                <a:latin typeface="Arial" panose="020B0604020202020204" pitchFamily="34" charset="0"/>
                <a:ea typeface="Calibri" panose="020F0502020204030204" pitchFamily="34" charset="0"/>
                <a:cs typeface="Times New Roman" panose="02020603050405020304" pitchFamily="18" charset="0"/>
              </a:rPr>
              <a:t>6. La adaptabilidad y atención a diferencias individuales permite que el usuario se apropie de los contenidos según su ritmo de trabajo.</a:t>
            </a:r>
            <a:endParaRPr lang="es-ES" sz="2800" dirty="0">
              <a:effectLst/>
              <a:latin typeface="Calibri" panose="020F0502020204030204" pitchFamily="34" charset="0"/>
              <a:ea typeface="Calibri" panose="020F0502020204030204" pitchFamily="34" charset="0"/>
              <a:cs typeface="Times New Roman" panose="02020603050405020304" pitchFamily="18" charset="0"/>
            </a:endParaRPr>
          </a:p>
          <a:p>
            <a:pPr marL="0" lvl="0" indent="0" algn="just">
              <a:lnSpc>
                <a:spcPct val="107000"/>
              </a:lnSpc>
              <a:spcAft>
                <a:spcPts val="800"/>
              </a:spcAft>
              <a:buNone/>
            </a:pPr>
            <a:r>
              <a:rPr lang="es-ES" sz="2800" dirty="0">
                <a:latin typeface="Arial" panose="020B0604020202020204" pitchFamily="34" charset="0"/>
                <a:ea typeface="Calibri" panose="020F0502020204030204" pitchFamily="34" charset="0"/>
                <a:cs typeface="Times New Roman" panose="02020603050405020304" pitchFamily="18" charset="0"/>
              </a:rPr>
              <a:t>7</a:t>
            </a:r>
            <a:r>
              <a:rPr lang="es-ES" sz="2800" dirty="0">
                <a:effectLst/>
                <a:latin typeface="Arial" panose="020B0604020202020204" pitchFamily="34" charset="0"/>
                <a:ea typeface="Calibri" panose="020F0502020204030204" pitchFamily="34" charset="0"/>
                <a:cs typeface="Times New Roman" panose="02020603050405020304" pitchFamily="18" charset="0"/>
              </a:rPr>
              <a:t>. La multimedialidad permite la integración armónica de diferentes medios como: textos, gráficos, sonidos, videos, imágenes y animaciones.</a:t>
            </a:r>
            <a:endParaRPr lang="es-ES"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es-ES" sz="2800" dirty="0"/>
          </a:p>
          <a:p>
            <a:pPr marL="0" lvl="0" indent="0" algn="just">
              <a:lnSpc>
                <a:spcPct val="107000"/>
              </a:lnSpc>
              <a:buNone/>
            </a:pPr>
            <a:endParaRPr lang="es-E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7091640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A6C18D8-72F5-9022-D6C5-B50A2E093341}"/>
              </a:ext>
            </a:extLst>
          </p:cNvPr>
          <p:cNvSpPr>
            <a:spLocks noGrp="1"/>
          </p:cNvSpPr>
          <p:nvPr>
            <p:ph type="title"/>
          </p:nvPr>
        </p:nvSpPr>
        <p:spPr/>
        <p:txBody>
          <a:bodyPr>
            <a:normAutofit/>
          </a:bodyPr>
          <a:lstStyle/>
          <a:p>
            <a:r>
              <a:rPr lang="es-ES" sz="3600" dirty="0">
                <a:effectLst/>
                <a:latin typeface="Arial" panose="020B0604020202020204" pitchFamily="34" charset="0"/>
                <a:ea typeface="Calibri" panose="020F0502020204030204" pitchFamily="34" charset="0"/>
                <a:cs typeface="Times New Roman" panose="02020603050405020304" pitchFamily="18" charset="0"/>
              </a:rPr>
              <a:t>COLECCIONES cubanas DE SOFTWARE EDUCATIVOS</a:t>
            </a:r>
            <a:endParaRPr lang="es-ES" dirty="0"/>
          </a:p>
        </p:txBody>
      </p:sp>
      <p:sp>
        <p:nvSpPr>
          <p:cNvPr id="3" name="Marcador de contenido 2">
            <a:extLst>
              <a:ext uri="{FF2B5EF4-FFF2-40B4-BE49-F238E27FC236}">
                <a16:creationId xmlns:a16="http://schemas.microsoft.com/office/drawing/2014/main" id="{E6B09DE3-D13B-8E44-16C1-3B59AC557BD5}"/>
              </a:ext>
            </a:extLst>
          </p:cNvPr>
          <p:cNvSpPr>
            <a:spLocks noGrp="1"/>
          </p:cNvSpPr>
          <p:nvPr>
            <p:ph idx="1"/>
          </p:nvPr>
        </p:nvSpPr>
        <p:spPr/>
        <p:txBody>
          <a:bodyPr/>
          <a:lstStyle/>
          <a:p>
            <a:pPr marL="0" indent="0" algn="just">
              <a:lnSpc>
                <a:spcPct val="107000"/>
              </a:lnSpc>
              <a:spcAft>
                <a:spcPts val="800"/>
              </a:spcAft>
              <a:buNone/>
            </a:pP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ES" sz="2800" dirty="0">
                <a:effectLst/>
                <a:latin typeface="Arial" panose="020B0604020202020204" pitchFamily="34" charset="0"/>
                <a:ea typeface="Calibri" panose="020F0502020204030204" pitchFamily="34" charset="0"/>
                <a:cs typeface="Times New Roman" panose="02020603050405020304" pitchFamily="18" charset="0"/>
              </a:rPr>
              <a:t>Para primara: COLECCIÓN MULTISABER</a:t>
            </a:r>
            <a:endParaRPr lang="es-ES" sz="2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ES" sz="2800" dirty="0">
                <a:effectLst/>
                <a:latin typeface="Arial" panose="020B0604020202020204" pitchFamily="34" charset="0"/>
                <a:ea typeface="Calibri" panose="020F0502020204030204" pitchFamily="34" charset="0"/>
                <a:cs typeface="Times New Roman" panose="02020603050405020304" pitchFamily="18" charset="0"/>
              </a:rPr>
              <a:t>Para Secundaria Básica: COLECCIÓN EL NAVEGANTE</a:t>
            </a:r>
            <a:endParaRPr lang="es-ES" sz="2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ES" sz="2800" dirty="0">
                <a:effectLst/>
                <a:latin typeface="Arial" panose="020B0604020202020204" pitchFamily="34" charset="0"/>
                <a:ea typeface="Calibri" panose="020F0502020204030204" pitchFamily="34" charset="0"/>
                <a:cs typeface="Times New Roman" panose="02020603050405020304" pitchFamily="18" charset="0"/>
              </a:rPr>
              <a:t>Para Preuniversitario: COLECCIÓN FUTURO</a:t>
            </a:r>
            <a:endParaRPr lang="es-ES"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es-ES" dirty="0"/>
          </a:p>
        </p:txBody>
      </p:sp>
    </p:spTree>
    <p:extLst>
      <p:ext uri="{BB962C8B-B14F-4D97-AF65-F5344CB8AC3E}">
        <p14:creationId xmlns:p14="http://schemas.microsoft.com/office/powerpoint/2010/main" val="33334801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673B263-B24B-77E7-CBB1-A3D936263D70}"/>
              </a:ext>
            </a:extLst>
          </p:cNvPr>
          <p:cNvSpPr>
            <a:spLocks noGrp="1"/>
          </p:cNvSpPr>
          <p:nvPr>
            <p:ph type="title"/>
          </p:nvPr>
        </p:nvSpPr>
        <p:spPr>
          <a:xfrm>
            <a:off x="1141413" y="48674"/>
            <a:ext cx="9905998" cy="1478570"/>
          </a:xfrm>
        </p:spPr>
        <p:txBody>
          <a:bodyPr>
            <a:normAutofit/>
          </a:bodyPr>
          <a:lstStyle/>
          <a:p>
            <a:r>
              <a:rPr lang="es-ES" sz="3600" dirty="0">
                <a:effectLst/>
                <a:latin typeface="Arial" panose="020B0604020202020204" pitchFamily="34" charset="0"/>
                <a:ea typeface="Calibri" panose="020F0502020204030204" pitchFamily="34" charset="0"/>
                <a:cs typeface="Times New Roman" panose="02020603050405020304" pitchFamily="18" charset="0"/>
              </a:rPr>
              <a:t>Colección Multisaber.</a:t>
            </a:r>
            <a:endParaRPr lang="es-ES" dirty="0"/>
          </a:p>
        </p:txBody>
      </p:sp>
      <p:sp>
        <p:nvSpPr>
          <p:cNvPr id="3" name="Marcador de contenido 2">
            <a:extLst>
              <a:ext uri="{FF2B5EF4-FFF2-40B4-BE49-F238E27FC236}">
                <a16:creationId xmlns:a16="http://schemas.microsoft.com/office/drawing/2014/main" id="{9648C6BE-9D2A-212A-8C58-9C5BCBAA6A01}"/>
              </a:ext>
            </a:extLst>
          </p:cNvPr>
          <p:cNvSpPr>
            <a:spLocks noGrp="1"/>
          </p:cNvSpPr>
          <p:nvPr>
            <p:ph idx="1"/>
          </p:nvPr>
        </p:nvSpPr>
        <p:spPr>
          <a:xfrm>
            <a:off x="1141412" y="1626633"/>
            <a:ext cx="9905999" cy="4230827"/>
          </a:xfrm>
        </p:spPr>
        <p:txBody>
          <a:bodyPr>
            <a:normAutofit fontScale="32500" lnSpcReduction="20000"/>
          </a:bodyPr>
          <a:lstStyle/>
          <a:p>
            <a:pPr algn="just">
              <a:lnSpc>
                <a:spcPct val="107000"/>
              </a:lnSpc>
              <a:spcAft>
                <a:spcPts val="800"/>
              </a:spcAft>
            </a:pP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r>
              <a:rPr lang="es-ES" sz="7400" dirty="0">
                <a:effectLst/>
                <a:latin typeface="Arial" panose="020B0604020202020204" pitchFamily="34" charset="0"/>
                <a:ea typeface="Calibri" panose="020F0502020204030204" pitchFamily="34" charset="0"/>
                <a:cs typeface="Times New Roman" panose="02020603050405020304" pitchFamily="18" charset="0"/>
              </a:rPr>
              <a:t>Los software educativos de la Colección Multisaber se sustentan en la concepción de “</a:t>
            </a:r>
            <a:r>
              <a:rPr lang="es-ES" sz="7400" dirty="0" err="1">
                <a:effectLst/>
                <a:latin typeface="Arial" panose="020B0604020202020204" pitchFamily="34" charset="0"/>
                <a:ea typeface="Calibri" panose="020F0502020204030204" pitchFamily="34" charset="0"/>
                <a:cs typeface="Times New Roman" panose="02020603050405020304" pitchFamily="18" charset="0"/>
              </a:rPr>
              <a:t>Hiperentornos</a:t>
            </a:r>
            <a:r>
              <a:rPr lang="es-ES" sz="7400" dirty="0">
                <a:effectLst/>
                <a:latin typeface="Arial" panose="020B0604020202020204" pitchFamily="34" charset="0"/>
                <a:ea typeface="Calibri" panose="020F0502020204030204" pitchFamily="34" charset="0"/>
                <a:cs typeface="Times New Roman" panose="02020603050405020304" pitchFamily="18" charset="0"/>
              </a:rPr>
              <a:t> de aprendizaje” </a:t>
            </a:r>
          </a:p>
          <a:p>
            <a:pPr marL="0" indent="0" algn="just">
              <a:lnSpc>
                <a:spcPct val="107000"/>
              </a:lnSpc>
              <a:spcAft>
                <a:spcPts val="800"/>
              </a:spcAft>
              <a:buNone/>
            </a:pPr>
            <a:r>
              <a:rPr lang="es-ES" sz="7400" dirty="0">
                <a:effectLst/>
                <a:latin typeface="Arial" panose="020B0604020202020204" pitchFamily="34" charset="0"/>
                <a:ea typeface="Calibri" panose="020F0502020204030204" pitchFamily="34" charset="0"/>
                <a:cs typeface="Times New Roman" panose="02020603050405020304" pitchFamily="18" charset="0"/>
              </a:rPr>
              <a:t> “Sistema informático basado en tecnología hipermedia que contiene una mezcla o elementos representativos de diversas tipologías de software educativos.”</a:t>
            </a:r>
          </a:p>
          <a:p>
            <a:pPr marL="0" indent="0" algn="just">
              <a:lnSpc>
                <a:spcPct val="107000"/>
              </a:lnSpc>
              <a:spcAft>
                <a:spcPts val="800"/>
              </a:spcAft>
              <a:buNone/>
            </a:pPr>
            <a:r>
              <a:rPr lang="es-ES" sz="2800" dirty="0">
                <a:effectLst/>
                <a:latin typeface="Arial" panose="020B0604020202020204" pitchFamily="34" charset="0"/>
                <a:ea typeface="Calibri" panose="020F0502020204030204" pitchFamily="34" charset="0"/>
                <a:cs typeface="Times New Roman" panose="02020603050405020304" pitchFamily="18" charset="0"/>
              </a:rPr>
              <a:t>                                                                                                                                         </a:t>
            </a:r>
            <a:r>
              <a:rPr lang="es-ES" sz="3600" dirty="0">
                <a:effectLst/>
                <a:latin typeface="Arial" panose="020B0604020202020204" pitchFamily="34" charset="0"/>
                <a:ea typeface="Calibri" panose="020F0502020204030204" pitchFamily="34" charset="0"/>
                <a:cs typeface="Times New Roman" panose="02020603050405020304" pitchFamily="18" charset="0"/>
              </a:rPr>
              <a:t>  </a:t>
            </a:r>
            <a:r>
              <a:rPr lang="es-ES" sz="5500" dirty="0" err="1">
                <a:effectLst/>
                <a:latin typeface="Arial" panose="020B0604020202020204" pitchFamily="34" charset="0"/>
                <a:ea typeface="Calibri" panose="020F0502020204030204" pitchFamily="34" charset="0"/>
                <a:cs typeface="Times New Roman" panose="02020603050405020304" pitchFamily="18" charset="0"/>
              </a:rPr>
              <a:t>MSc</a:t>
            </a:r>
            <a:r>
              <a:rPr lang="es-ES" sz="5500" dirty="0">
                <a:effectLst/>
                <a:latin typeface="Arial" panose="020B0604020202020204" pitchFamily="34" charset="0"/>
                <a:ea typeface="Calibri" panose="020F0502020204030204" pitchFamily="34" charset="0"/>
                <a:cs typeface="Times New Roman" panose="02020603050405020304" pitchFamily="18" charset="0"/>
              </a:rPr>
              <a:t>. César </a:t>
            </a:r>
            <a:r>
              <a:rPr lang="es-ES" sz="5500" dirty="0" err="1">
                <a:effectLst/>
                <a:latin typeface="Arial" panose="020B0604020202020204" pitchFamily="34" charset="0"/>
                <a:ea typeface="Calibri" panose="020F0502020204030204" pitchFamily="34" charset="0"/>
                <a:cs typeface="Times New Roman" panose="02020603050405020304" pitchFamily="18" charset="0"/>
              </a:rPr>
              <a:t>Labañino</a:t>
            </a:r>
            <a:endParaRPr lang="es-ES" sz="3600" dirty="0">
              <a:effectLst/>
              <a:latin typeface="Arial" panose="020B0604020202020204" pitchFamily="34" charset="0"/>
              <a:ea typeface="Calibri" panose="020F0502020204030204" pitchFamily="34" charset="0"/>
              <a:cs typeface="Times New Roman" panose="02020603050405020304" pitchFamily="18" charset="0"/>
            </a:endParaRPr>
          </a:p>
          <a:p>
            <a:pPr marL="0" indent="0" algn="just">
              <a:lnSpc>
                <a:spcPct val="107000"/>
              </a:lnSpc>
              <a:spcAft>
                <a:spcPts val="800"/>
              </a:spcAft>
              <a:buNone/>
            </a:pPr>
            <a:endParaRPr lang="es-ES" sz="2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buFont typeface="Wingdings" panose="05000000000000000000" pitchFamily="2" charset="2"/>
              <a:buChar char="Ø"/>
            </a:pPr>
            <a:r>
              <a:rPr lang="es-ES" sz="6200" dirty="0">
                <a:effectLst/>
                <a:latin typeface="Arial" panose="020B0604020202020204" pitchFamily="34" charset="0"/>
                <a:ea typeface="Calibri" panose="020F0502020204030204" pitchFamily="34" charset="0"/>
                <a:cs typeface="Times New Roman" panose="02020603050405020304" pitchFamily="18" charset="0"/>
              </a:rPr>
              <a:t>El título expresa metafóricamente la idea del aprendizaje de múltiples contenidos que contribuyen a satisfacer la avidez de saberes que se manifiesta en los niños y niñas desde edades tempranas.</a:t>
            </a:r>
            <a:endParaRPr lang="es-ES" sz="6200" dirty="0">
              <a:effectLst/>
              <a:latin typeface="Calibri" panose="020F0502020204030204" pitchFamily="34" charset="0"/>
              <a:ea typeface="Calibri" panose="020F0502020204030204" pitchFamily="34" charset="0"/>
              <a:cs typeface="Times New Roman" panose="02020603050405020304" pitchFamily="18" charset="0"/>
            </a:endParaRPr>
          </a:p>
          <a:p>
            <a:endParaRPr lang="es-ES" dirty="0"/>
          </a:p>
        </p:txBody>
      </p:sp>
    </p:spTree>
    <p:extLst>
      <p:ext uri="{BB962C8B-B14F-4D97-AF65-F5344CB8AC3E}">
        <p14:creationId xmlns:p14="http://schemas.microsoft.com/office/powerpoint/2010/main" val="8054589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39F0B4EA-15DD-7587-6568-7175ECBDB9BA}"/>
              </a:ext>
            </a:extLst>
          </p:cNvPr>
          <p:cNvSpPr>
            <a:spLocks noGrp="1" noChangeArrowheads="1"/>
          </p:cNvSpPr>
          <p:nvPr>
            <p:ph type="title"/>
          </p:nvPr>
        </p:nvSpPr>
        <p:spPr bwMode="auto">
          <a:xfrm>
            <a:off x="1179691" y="1066799"/>
            <a:ext cx="5432898"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s-ES" altLang="es-ES"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Colecci</a:t>
            </a:r>
            <a:r>
              <a:rPr kumimoji="0" lang="es-ES" altLang="es-ES" b="1"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ó</a:t>
            </a:r>
            <a:r>
              <a:rPr kumimoji="0" lang="es-ES" altLang="es-ES"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n El Navegante</a:t>
            </a:r>
            <a:r>
              <a:rPr kumimoji="0" lang="es-ES" altLang="es-ES" sz="14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s-ES" altLang="es-ES" sz="1100" b="0" i="0" u="none" strike="noStrike" cap="none" normalizeH="0" baseline="0" dirty="0">
              <a:ln>
                <a:noFill/>
              </a:ln>
              <a:solidFill>
                <a:schemeClr val="tx1"/>
              </a:solidFill>
              <a:effectLst/>
            </a:endParaRPr>
          </a:p>
        </p:txBody>
      </p:sp>
      <p:sp>
        <p:nvSpPr>
          <p:cNvPr id="9" name="Marcador de contenido 8">
            <a:extLst>
              <a:ext uri="{FF2B5EF4-FFF2-40B4-BE49-F238E27FC236}">
                <a16:creationId xmlns:a16="http://schemas.microsoft.com/office/drawing/2014/main" id="{39B83AA4-422A-D393-FC25-021F7B1FD8D8}"/>
              </a:ext>
            </a:extLst>
          </p:cNvPr>
          <p:cNvSpPr>
            <a:spLocks noGrp="1"/>
          </p:cNvSpPr>
          <p:nvPr>
            <p:ph idx="1"/>
          </p:nvPr>
        </p:nvSpPr>
        <p:spPr/>
        <p:txBody>
          <a:bodyPr/>
          <a:lstStyle/>
          <a:p>
            <a:pPr marL="0" marR="0" lvl="0" indent="0" algn="just" defTabSz="914400" rtl="0" eaLnBrk="0" fontAlgn="base" latinLnBrk="0" hangingPunct="0">
              <a:lnSpc>
                <a:spcPct val="100000"/>
              </a:lnSpc>
              <a:spcBef>
                <a:spcPct val="0"/>
              </a:spcBef>
              <a:spcAft>
                <a:spcPct val="0"/>
              </a:spcAft>
              <a:buClrTx/>
              <a:buSzTx/>
              <a:buFontTx/>
              <a:buNone/>
              <a:tabLst/>
            </a:pPr>
            <a:r>
              <a:rPr lang="es-ES" altLang="es-ES" sz="2800" b="1" dirty="0">
                <a:latin typeface="Calibri" panose="020F0502020204030204" pitchFamily="34" charset="0"/>
                <a:ea typeface="Times New Roman" panose="02020603050405020304" pitchFamily="18" charset="0"/>
                <a:cs typeface="Times New Roman" panose="02020603050405020304" pitchFamily="18" charset="0"/>
              </a:rPr>
              <a:t>Creada</a:t>
            </a:r>
            <a:r>
              <a:rPr lang="es-ES" altLang="es-ES" sz="2800" dirty="0">
                <a:latin typeface="Calibri" panose="020F0502020204030204" pitchFamily="34" charset="0"/>
                <a:ea typeface="Times New Roman" panose="02020603050405020304" pitchFamily="18" charset="0"/>
                <a:cs typeface="Times New Roman" panose="02020603050405020304" pitchFamily="18" charset="0"/>
              </a:rPr>
              <a:t> e</a:t>
            </a:r>
            <a:r>
              <a:rPr kumimoji="0" lang="es-ES" altLang="es-ES" sz="2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n el   2002 por un colectivo de docentes de los Institutos Superiores Pedagógicos en Cuba. Cuenta con 10 softwares educativos.</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s-ES" altLang="es-ES" sz="2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lang="es-ES" altLang="es-ES" sz="2800" dirty="0">
                <a:latin typeface="Calibri" panose="020F0502020204030204" pitchFamily="34" charset="0"/>
                <a:ea typeface="Times New Roman" panose="02020603050405020304" pitchFamily="18" charset="0"/>
                <a:cs typeface="Times New Roman" panose="02020603050405020304" pitchFamily="18" charset="0"/>
              </a:rPr>
              <a:t>I</a:t>
            </a:r>
            <a:r>
              <a:rPr kumimoji="0" lang="es-ES" altLang="es-ES" sz="28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rPr>
              <a:t>ncluye diferentes softwares educativos para el trabajo tanto de los estudiantes como de los profesores en la profundización de las diferentes materias que se imparten en los grados de 7mo., 8vo. y 9no.</a:t>
            </a:r>
            <a:endParaRPr lang="es-ES" sz="2800" dirty="0"/>
          </a:p>
        </p:txBody>
      </p:sp>
    </p:spTree>
    <p:extLst>
      <p:ext uri="{BB962C8B-B14F-4D97-AF65-F5344CB8AC3E}">
        <p14:creationId xmlns:p14="http://schemas.microsoft.com/office/powerpoint/2010/main" val="15194694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39F0B4EA-15DD-7587-6568-7175ECBDB9BA}"/>
              </a:ext>
            </a:extLst>
          </p:cNvPr>
          <p:cNvSpPr>
            <a:spLocks noGrp="1" noChangeArrowheads="1"/>
          </p:cNvSpPr>
          <p:nvPr>
            <p:ph type="title"/>
          </p:nvPr>
        </p:nvSpPr>
        <p:spPr bwMode="auto">
          <a:xfrm>
            <a:off x="1179691" y="1066799"/>
            <a:ext cx="5432898"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s-ES" altLang="es-ES"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Colecci</a:t>
            </a:r>
            <a:r>
              <a:rPr kumimoji="0" lang="es-ES" altLang="es-ES" b="1"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ó</a:t>
            </a:r>
            <a:r>
              <a:rPr kumimoji="0" lang="es-ES" altLang="es-ES"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n El Navegante</a:t>
            </a:r>
            <a:r>
              <a:rPr kumimoji="0" lang="es-ES" altLang="es-ES" sz="14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s-ES" altLang="es-ES" sz="1100" b="0" i="0" u="none" strike="noStrike" cap="none" normalizeH="0" baseline="0" dirty="0">
              <a:ln>
                <a:noFill/>
              </a:ln>
              <a:solidFill>
                <a:schemeClr val="tx1"/>
              </a:solidFill>
              <a:effectLst/>
            </a:endParaRPr>
          </a:p>
        </p:txBody>
      </p:sp>
      <p:sp>
        <p:nvSpPr>
          <p:cNvPr id="9" name="Marcador de contenido 8">
            <a:extLst>
              <a:ext uri="{FF2B5EF4-FFF2-40B4-BE49-F238E27FC236}">
                <a16:creationId xmlns:a16="http://schemas.microsoft.com/office/drawing/2014/main" id="{39B83AA4-422A-D393-FC25-021F7B1FD8D8}"/>
              </a:ext>
            </a:extLst>
          </p:cNvPr>
          <p:cNvSpPr>
            <a:spLocks noGrp="1"/>
          </p:cNvSpPr>
          <p:nvPr>
            <p:ph idx="1"/>
          </p:nvPr>
        </p:nvSpPr>
        <p:spPr/>
        <p:txBody>
          <a:bodyPr>
            <a:normAutofit fontScale="85000" lnSpcReduction="20000"/>
          </a:bodyPr>
          <a:lstStyle/>
          <a:p>
            <a:pPr algn="just">
              <a:lnSpc>
                <a:spcPct val="107000"/>
              </a:lnSpc>
              <a:spcAft>
                <a:spcPts val="800"/>
              </a:spcAft>
            </a:pPr>
            <a:r>
              <a:rPr lang="es-ES" sz="3000" dirty="0">
                <a:effectLst/>
                <a:latin typeface="Times New Roman" panose="02020603050405020304" pitchFamily="18" charset="0"/>
                <a:ea typeface="Times New Roman" panose="02020603050405020304" pitchFamily="18" charset="0"/>
                <a:cs typeface="Times New Roman" panose="02020603050405020304" pitchFamily="18" charset="0"/>
              </a:rPr>
              <a:t>El software correspondiente a la asignatura Computación se llama </a:t>
            </a:r>
            <a:r>
              <a:rPr lang="es-ES" sz="3000" u="sng" dirty="0">
                <a:effectLst/>
                <a:latin typeface="Times New Roman" panose="02020603050405020304" pitchFamily="18" charset="0"/>
                <a:ea typeface="Times New Roman" panose="02020603050405020304" pitchFamily="18" charset="0"/>
                <a:cs typeface="Times New Roman" panose="02020603050405020304" pitchFamily="18" charset="0"/>
              </a:rPr>
              <a:t>Informática Básica</a:t>
            </a:r>
            <a:r>
              <a:rPr lang="es-ES" sz="3000" dirty="0">
                <a:effectLst/>
                <a:latin typeface="Times New Roman" panose="02020603050405020304" pitchFamily="18" charset="0"/>
                <a:ea typeface="Times New Roman" panose="02020603050405020304" pitchFamily="18" charset="0"/>
                <a:cs typeface="Times New Roman" panose="02020603050405020304" pitchFamily="18" charset="0"/>
              </a:rPr>
              <a:t>. aborda los contenidos de Informática de 7mo. y 8vo. grados. </a:t>
            </a:r>
            <a:endParaRPr lang="es-ES" sz="3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ES" sz="3000" dirty="0">
                <a:effectLst/>
                <a:latin typeface="Times New Roman" panose="02020603050405020304" pitchFamily="18" charset="0"/>
                <a:ea typeface="Times New Roman" panose="02020603050405020304" pitchFamily="18" charset="0"/>
                <a:cs typeface="Times New Roman" panose="02020603050405020304" pitchFamily="18" charset="0"/>
              </a:rPr>
              <a:t>Presenta 5 temas: </a:t>
            </a:r>
            <a:endParaRPr lang="es-ES" sz="3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ES" sz="3000" dirty="0">
                <a:effectLst/>
                <a:latin typeface="Times New Roman" panose="02020603050405020304" pitchFamily="18" charset="0"/>
                <a:ea typeface="Times New Roman" panose="02020603050405020304" pitchFamily="18" charset="0"/>
                <a:cs typeface="Times New Roman" panose="02020603050405020304" pitchFamily="18" charset="0"/>
              </a:rPr>
              <a:t>1 “La informática avanza”,                     4 “Las páginas Web” y </a:t>
            </a:r>
            <a:endParaRPr lang="es-ES" sz="3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ES" sz="3000" dirty="0">
                <a:effectLst/>
                <a:latin typeface="Times New Roman" panose="02020603050405020304" pitchFamily="18" charset="0"/>
                <a:ea typeface="Times New Roman" panose="02020603050405020304" pitchFamily="18" charset="0"/>
                <a:cs typeface="Times New Roman" panose="02020603050405020304" pitchFamily="18" charset="0"/>
              </a:rPr>
              <a:t>2 “Sistema Operativo”,                           5 “Presentaciones multimedia”,</a:t>
            </a:r>
            <a:endParaRPr lang="es-ES" sz="3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r>
              <a:rPr lang="es-ES" sz="3000" dirty="0">
                <a:effectLst/>
                <a:latin typeface="Times New Roman" panose="02020603050405020304" pitchFamily="18" charset="0"/>
                <a:ea typeface="Times New Roman" panose="02020603050405020304" pitchFamily="18" charset="0"/>
                <a:cs typeface="Times New Roman" panose="02020603050405020304" pitchFamily="18" charset="0"/>
              </a:rPr>
              <a:t>3“Los procesadores de texto”, </a:t>
            </a:r>
            <a:endParaRPr lang="es-ES" sz="30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es-ES" sz="30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s-ES" sz="2800" dirty="0"/>
          </a:p>
        </p:txBody>
      </p:sp>
    </p:spTree>
    <p:extLst>
      <p:ext uri="{BB962C8B-B14F-4D97-AF65-F5344CB8AC3E}">
        <p14:creationId xmlns:p14="http://schemas.microsoft.com/office/powerpoint/2010/main" val="14894708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39F0B4EA-15DD-7587-6568-7175ECBDB9BA}"/>
              </a:ext>
            </a:extLst>
          </p:cNvPr>
          <p:cNvSpPr>
            <a:spLocks noGrp="1" noChangeArrowheads="1"/>
          </p:cNvSpPr>
          <p:nvPr>
            <p:ph type="title"/>
          </p:nvPr>
        </p:nvSpPr>
        <p:spPr bwMode="auto">
          <a:xfrm>
            <a:off x="1179691" y="1066799"/>
            <a:ext cx="5432898"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s-ES" altLang="es-ES"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Colecci</a:t>
            </a:r>
            <a:r>
              <a:rPr kumimoji="0" lang="es-ES" altLang="es-ES" b="1"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ó</a:t>
            </a:r>
            <a:r>
              <a:rPr kumimoji="0" lang="es-ES" altLang="es-ES"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n El Navegante</a:t>
            </a:r>
            <a:r>
              <a:rPr kumimoji="0" lang="es-ES" altLang="es-ES" sz="14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s-ES" altLang="es-ES" sz="1100" b="0" i="0" u="none" strike="noStrike" cap="none" normalizeH="0" baseline="0" dirty="0">
              <a:ln>
                <a:noFill/>
              </a:ln>
              <a:solidFill>
                <a:schemeClr val="tx1"/>
              </a:solidFill>
              <a:effectLst/>
            </a:endParaRPr>
          </a:p>
        </p:txBody>
      </p:sp>
      <p:sp>
        <p:nvSpPr>
          <p:cNvPr id="9" name="Marcador de contenido 8">
            <a:extLst>
              <a:ext uri="{FF2B5EF4-FFF2-40B4-BE49-F238E27FC236}">
                <a16:creationId xmlns:a16="http://schemas.microsoft.com/office/drawing/2014/main" id="{39B83AA4-422A-D393-FC25-021F7B1FD8D8}"/>
              </a:ext>
            </a:extLst>
          </p:cNvPr>
          <p:cNvSpPr>
            <a:spLocks noGrp="1"/>
          </p:cNvSpPr>
          <p:nvPr>
            <p:ph idx="1"/>
          </p:nvPr>
        </p:nvSpPr>
        <p:spPr/>
        <p:txBody>
          <a:bodyPr>
            <a:normAutofit fontScale="32500" lnSpcReduction="20000"/>
          </a:bodyPr>
          <a:lstStyle/>
          <a:p>
            <a:pPr marL="0" indent="0" algn="just">
              <a:lnSpc>
                <a:spcPct val="107000"/>
              </a:lnSpc>
              <a:spcAft>
                <a:spcPts val="800"/>
              </a:spcAft>
              <a:buNone/>
            </a:pPr>
            <a:r>
              <a:rPr lang="es-ES" sz="7000" dirty="0">
                <a:effectLst/>
                <a:latin typeface="Arial" panose="020B0604020202020204" pitchFamily="34" charset="0"/>
                <a:ea typeface="Times New Roman" panose="02020603050405020304" pitchFamily="18" charset="0"/>
                <a:cs typeface="Arial" panose="020B0604020202020204" pitchFamily="34" charset="0"/>
              </a:rPr>
              <a:t>Posee 38 ejercicios y 5 juegos:</a:t>
            </a:r>
          </a:p>
          <a:p>
            <a:pPr algn="just">
              <a:lnSpc>
                <a:spcPct val="107000"/>
              </a:lnSpc>
              <a:spcAft>
                <a:spcPts val="800"/>
              </a:spcAft>
              <a:buFont typeface="Wingdings" panose="05000000000000000000" pitchFamily="2" charset="2"/>
              <a:buChar char="q"/>
            </a:pPr>
            <a:r>
              <a:rPr lang="es-ES" sz="7000" dirty="0">
                <a:effectLst/>
                <a:latin typeface="Arial" panose="020B0604020202020204" pitchFamily="34" charset="0"/>
                <a:ea typeface="Times New Roman" panose="02020603050405020304" pitchFamily="18" charset="0"/>
                <a:cs typeface="Arial" panose="020B0604020202020204" pitchFamily="34" charset="0"/>
              </a:rPr>
              <a:t>Descubre la imagen, </a:t>
            </a:r>
          </a:p>
          <a:p>
            <a:pPr algn="just">
              <a:lnSpc>
                <a:spcPct val="107000"/>
              </a:lnSpc>
              <a:spcAft>
                <a:spcPts val="800"/>
              </a:spcAft>
              <a:buFont typeface="Wingdings" panose="05000000000000000000" pitchFamily="2" charset="2"/>
              <a:buChar char="q"/>
            </a:pPr>
            <a:r>
              <a:rPr lang="es-ES" sz="7000" dirty="0">
                <a:effectLst/>
                <a:latin typeface="Arial" panose="020B0604020202020204" pitchFamily="34" charset="0"/>
                <a:ea typeface="Times New Roman" panose="02020603050405020304" pitchFamily="18" charset="0"/>
                <a:cs typeface="Arial" panose="020B0604020202020204" pitchFamily="34" charset="0"/>
              </a:rPr>
              <a:t>Entrenador de ratón,</a:t>
            </a:r>
          </a:p>
          <a:p>
            <a:pPr algn="just">
              <a:lnSpc>
                <a:spcPct val="107000"/>
              </a:lnSpc>
              <a:spcAft>
                <a:spcPts val="800"/>
              </a:spcAft>
              <a:buFont typeface="Wingdings" panose="05000000000000000000" pitchFamily="2" charset="2"/>
              <a:buChar char="q"/>
            </a:pPr>
            <a:r>
              <a:rPr lang="es-ES" sz="7000" dirty="0">
                <a:effectLst/>
                <a:latin typeface="Arial" panose="020B0604020202020204" pitchFamily="34" charset="0"/>
                <a:ea typeface="Times New Roman" panose="02020603050405020304" pitchFamily="18" charset="0"/>
                <a:cs typeface="Arial" panose="020B0604020202020204" pitchFamily="34" charset="0"/>
              </a:rPr>
              <a:t> Entrenador de teclado, </a:t>
            </a:r>
          </a:p>
          <a:p>
            <a:pPr algn="just">
              <a:lnSpc>
                <a:spcPct val="107000"/>
              </a:lnSpc>
              <a:spcAft>
                <a:spcPts val="800"/>
              </a:spcAft>
              <a:buFont typeface="Wingdings" panose="05000000000000000000" pitchFamily="2" charset="2"/>
              <a:buChar char="q"/>
            </a:pPr>
            <a:r>
              <a:rPr lang="es-ES" sz="7000" dirty="0">
                <a:effectLst/>
                <a:latin typeface="Arial" panose="020B0604020202020204" pitchFamily="34" charset="0"/>
                <a:ea typeface="Times New Roman" panose="02020603050405020304" pitchFamily="18" charset="0"/>
                <a:cs typeface="Arial" panose="020B0604020202020204" pitchFamily="34" charset="0"/>
              </a:rPr>
              <a:t>Crucigramas y </a:t>
            </a:r>
          </a:p>
          <a:p>
            <a:pPr algn="just">
              <a:lnSpc>
                <a:spcPct val="107000"/>
              </a:lnSpc>
              <a:spcAft>
                <a:spcPts val="800"/>
              </a:spcAft>
              <a:buFont typeface="Wingdings" panose="05000000000000000000" pitchFamily="2" charset="2"/>
              <a:buChar char="q"/>
            </a:pPr>
            <a:r>
              <a:rPr lang="es-ES" sz="7000" dirty="0">
                <a:effectLst/>
                <a:latin typeface="Arial" panose="020B0604020202020204" pitchFamily="34" charset="0"/>
                <a:ea typeface="Times New Roman" panose="02020603050405020304" pitchFamily="18" charset="0"/>
                <a:cs typeface="Arial" panose="020B0604020202020204" pitchFamily="34" charset="0"/>
              </a:rPr>
              <a:t>Parchís.</a:t>
            </a:r>
          </a:p>
          <a:p>
            <a:pPr algn="just">
              <a:lnSpc>
                <a:spcPct val="107000"/>
              </a:lnSpc>
              <a:spcAft>
                <a:spcPts val="800"/>
              </a:spcAft>
            </a:pPr>
            <a:endParaRPr lang="es-ES" sz="30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s-ES" sz="2800" dirty="0"/>
          </a:p>
        </p:txBody>
      </p:sp>
    </p:spTree>
    <p:extLst>
      <p:ext uri="{BB962C8B-B14F-4D97-AF65-F5344CB8AC3E}">
        <p14:creationId xmlns:p14="http://schemas.microsoft.com/office/powerpoint/2010/main" val="89065255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39F0B4EA-15DD-7587-6568-7175ECBDB9BA}"/>
              </a:ext>
            </a:extLst>
          </p:cNvPr>
          <p:cNvSpPr>
            <a:spLocks noGrp="1" noChangeArrowheads="1"/>
          </p:cNvSpPr>
          <p:nvPr>
            <p:ph type="title"/>
          </p:nvPr>
        </p:nvSpPr>
        <p:spPr bwMode="auto">
          <a:xfrm>
            <a:off x="1179691" y="1066799"/>
            <a:ext cx="5432898"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s-ES" altLang="es-ES"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Colecci</a:t>
            </a:r>
            <a:r>
              <a:rPr kumimoji="0" lang="es-ES" altLang="es-ES" b="1"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ó</a:t>
            </a:r>
            <a:r>
              <a:rPr kumimoji="0" lang="es-ES" altLang="es-ES"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n El Navegante</a:t>
            </a:r>
            <a:r>
              <a:rPr kumimoji="0" lang="es-ES" altLang="es-ES" sz="14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s-ES" altLang="es-ES" sz="1100" b="0" i="0" u="none" strike="noStrike" cap="none" normalizeH="0" baseline="0" dirty="0">
              <a:ln>
                <a:noFill/>
              </a:ln>
              <a:solidFill>
                <a:schemeClr val="tx1"/>
              </a:solidFill>
              <a:effectLst/>
            </a:endParaRPr>
          </a:p>
        </p:txBody>
      </p:sp>
      <p:sp>
        <p:nvSpPr>
          <p:cNvPr id="9" name="Marcador de contenido 8">
            <a:extLst>
              <a:ext uri="{FF2B5EF4-FFF2-40B4-BE49-F238E27FC236}">
                <a16:creationId xmlns:a16="http://schemas.microsoft.com/office/drawing/2014/main" id="{39B83AA4-422A-D393-FC25-021F7B1FD8D8}"/>
              </a:ext>
            </a:extLst>
          </p:cNvPr>
          <p:cNvSpPr>
            <a:spLocks noGrp="1"/>
          </p:cNvSpPr>
          <p:nvPr>
            <p:ph idx="1"/>
          </p:nvPr>
        </p:nvSpPr>
        <p:spPr/>
        <p:txBody>
          <a:bodyPr>
            <a:noAutofit/>
          </a:bodyPr>
          <a:lstStyle/>
          <a:p>
            <a:pPr marL="0" indent="0" algn="just">
              <a:lnSpc>
                <a:spcPct val="107000"/>
              </a:lnSpc>
              <a:spcAft>
                <a:spcPts val="800"/>
              </a:spcAft>
              <a:buNone/>
            </a:pPr>
            <a:r>
              <a:rPr lang="es-ES" sz="2800" dirty="0">
                <a:effectLst/>
                <a:latin typeface="Times New Roman" panose="02020603050405020304" pitchFamily="18" charset="0"/>
                <a:ea typeface="Times New Roman" panose="02020603050405020304" pitchFamily="18" charset="0"/>
                <a:cs typeface="Times New Roman" panose="02020603050405020304" pitchFamily="18" charset="0"/>
              </a:rPr>
              <a:t>En la Biblioteca existen 343 palabras, 207 fotos y 17 vídeos comentados y 54 tutores.</a:t>
            </a:r>
          </a:p>
          <a:p>
            <a:pPr marL="0" indent="0" algn="just">
              <a:lnSpc>
                <a:spcPct val="107000"/>
              </a:lnSpc>
              <a:spcAft>
                <a:spcPts val="800"/>
              </a:spcAft>
              <a:buNone/>
            </a:pPr>
            <a:r>
              <a:rPr lang="es-ES" sz="2800" dirty="0">
                <a:effectLst/>
                <a:latin typeface="Times New Roman" panose="02020603050405020304" pitchFamily="18" charset="0"/>
                <a:ea typeface="Times New Roman" panose="02020603050405020304" pitchFamily="18" charset="0"/>
                <a:cs typeface="Times New Roman" panose="02020603050405020304" pitchFamily="18" charset="0"/>
              </a:rPr>
              <a:t> Aparecen 23 temas de actualización para los docentes. </a:t>
            </a:r>
          </a:p>
          <a:p>
            <a:pPr marL="0" indent="0" algn="just">
              <a:lnSpc>
                <a:spcPct val="107000"/>
              </a:lnSpc>
              <a:spcAft>
                <a:spcPts val="800"/>
              </a:spcAft>
              <a:buNone/>
            </a:pPr>
            <a:r>
              <a:rPr lang="es-ES" sz="2800" dirty="0">
                <a:effectLst/>
                <a:latin typeface="Times New Roman" panose="02020603050405020304" pitchFamily="18" charset="0"/>
                <a:ea typeface="Times New Roman" panose="02020603050405020304" pitchFamily="18" charset="0"/>
                <a:cs typeface="Times New Roman" panose="02020603050405020304" pitchFamily="18" charset="0"/>
              </a:rPr>
              <a:t>Posee servicios informáticos de búsqueda, impresión, copia de textos e imágenes a otras aplicaciones. </a:t>
            </a:r>
          </a:p>
          <a:p>
            <a:pPr marL="0" indent="0" algn="just">
              <a:lnSpc>
                <a:spcPct val="107000"/>
              </a:lnSpc>
              <a:spcAft>
                <a:spcPts val="800"/>
              </a:spcAft>
              <a:buNone/>
            </a:pPr>
            <a:r>
              <a:rPr lang="es-ES" sz="2800" dirty="0">
                <a:effectLst/>
                <a:latin typeface="Times New Roman" panose="02020603050405020304" pitchFamily="18" charset="0"/>
                <a:ea typeface="Times New Roman" panose="02020603050405020304" pitchFamily="18" charset="0"/>
                <a:cs typeface="Times New Roman" panose="02020603050405020304" pitchFamily="18" charset="0"/>
              </a:rPr>
              <a:t>Como sistema abierto posibilita la actualización de las bases de preguntas y juegos. </a:t>
            </a:r>
            <a:endParaRPr lang="es-ES" sz="2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es-E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s-ES" sz="2800" dirty="0"/>
          </a:p>
        </p:txBody>
      </p:sp>
    </p:spTree>
    <p:extLst>
      <p:ext uri="{BB962C8B-B14F-4D97-AF65-F5344CB8AC3E}">
        <p14:creationId xmlns:p14="http://schemas.microsoft.com/office/powerpoint/2010/main" val="245481140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2">
            <a:extLst>
              <a:ext uri="{FF2B5EF4-FFF2-40B4-BE49-F238E27FC236}">
                <a16:creationId xmlns:a16="http://schemas.microsoft.com/office/drawing/2014/main" id="{39F0B4EA-15DD-7587-6568-7175ECBDB9BA}"/>
              </a:ext>
            </a:extLst>
          </p:cNvPr>
          <p:cNvSpPr>
            <a:spLocks noGrp="1" noChangeArrowheads="1"/>
          </p:cNvSpPr>
          <p:nvPr>
            <p:ph type="title"/>
          </p:nvPr>
        </p:nvSpPr>
        <p:spPr bwMode="auto">
          <a:xfrm>
            <a:off x="1179691" y="1066799"/>
            <a:ext cx="5432898" cy="6463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defTabSz="914400" rtl="0" eaLnBrk="0" fontAlgn="base" latinLnBrk="0" hangingPunct="0">
              <a:lnSpc>
                <a:spcPct val="100000"/>
              </a:lnSpc>
              <a:spcBef>
                <a:spcPct val="0"/>
              </a:spcBef>
              <a:spcAft>
                <a:spcPct val="0"/>
              </a:spcAft>
              <a:buClrTx/>
              <a:buSzTx/>
              <a:buFontTx/>
              <a:buNone/>
              <a:tabLst/>
            </a:pPr>
            <a:r>
              <a:rPr kumimoji="0" lang="es-ES" altLang="es-ES"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Colecci</a:t>
            </a:r>
            <a:r>
              <a:rPr kumimoji="0" lang="es-ES" altLang="es-ES" b="1"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Arial" panose="020B0604020202020204" pitchFamily="34" charset="0"/>
              </a:rPr>
              <a:t>ó</a:t>
            </a:r>
            <a:r>
              <a:rPr kumimoji="0" lang="es-ES" altLang="es-ES"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n El Navegante</a:t>
            </a:r>
            <a:r>
              <a:rPr kumimoji="0" lang="es-ES" altLang="es-ES" sz="1400" b="1"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Arial" panose="020B0604020202020204" pitchFamily="34" charset="0"/>
              </a:rPr>
              <a:t> </a:t>
            </a:r>
            <a:endParaRPr kumimoji="0" lang="es-ES" altLang="es-ES" sz="1100" b="0" i="0" u="none" strike="noStrike" cap="none" normalizeH="0" baseline="0" dirty="0">
              <a:ln>
                <a:noFill/>
              </a:ln>
              <a:solidFill>
                <a:schemeClr val="tx1"/>
              </a:solidFill>
              <a:effectLst/>
            </a:endParaRPr>
          </a:p>
        </p:txBody>
      </p:sp>
      <p:sp>
        <p:nvSpPr>
          <p:cNvPr id="9" name="Marcador de contenido 8">
            <a:extLst>
              <a:ext uri="{FF2B5EF4-FFF2-40B4-BE49-F238E27FC236}">
                <a16:creationId xmlns:a16="http://schemas.microsoft.com/office/drawing/2014/main" id="{39B83AA4-422A-D393-FC25-021F7B1FD8D8}"/>
              </a:ext>
            </a:extLst>
          </p:cNvPr>
          <p:cNvSpPr>
            <a:spLocks noGrp="1"/>
          </p:cNvSpPr>
          <p:nvPr>
            <p:ph idx="1"/>
          </p:nvPr>
        </p:nvSpPr>
        <p:spPr/>
        <p:txBody>
          <a:bodyPr>
            <a:noAutofit/>
          </a:bodyPr>
          <a:lstStyle/>
          <a:p>
            <a:pPr marL="0" indent="0" algn="just">
              <a:lnSpc>
                <a:spcPct val="107000"/>
              </a:lnSpc>
              <a:spcAft>
                <a:spcPts val="800"/>
              </a:spcAft>
              <a:buNone/>
            </a:pPr>
            <a:r>
              <a:rPr lang="es-ES" sz="2800" u="sng" dirty="0">
                <a:latin typeface="Times New Roman" panose="02020603050405020304" pitchFamily="18" charset="0"/>
                <a:ea typeface="Times New Roman" panose="02020603050405020304" pitchFamily="18" charset="0"/>
                <a:cs typeface="Times New Roman" panose="02020603050405020304" pitchFamily="18" charset="0"/>
              </a:rPr>
              <a:t>M</a:t>
            </a:r>
            <a:r>
              <a:rPr lang="es-ES" sz="2800" u="sng" dirty="0">
                <a:effectLst/>
                <a:latin typeface="Times New Roman" panose="02020603050405020304" pitchFamily="18" charset="0"/>
                <a:ea typeface="Times New Roman" panose="02020603050405020304" pitchFamily="18" charset="0"/>
                <a:cs typeface="Times New Roman" panose="02020603050405020304" pitchFamily="18" charset="0"/>
              </a:rPr>
              <a:t>ódulos </a:t>
            </a:r>
          </a:p>
          <a:p>
            <a:pPr algn="just">
              <a:lnSpc>
                <a:spcPct val="107000"/>
              </a:lnSpc>
              <a:spcAft>
                <a:spcPts val="800"/>
              </a:spcAft>
            </a:pPr>
            <a:r>
              <a:rPr lang="es-ES" sz="2800" dirty="0">
                <a:effectLst/>
                <a:latin typeface="Times New Roman" panose="02020603050405020304" pitchFamily="18" charset="0"/>
                <a:ea typeface="Times New Roman" panose="02020603050405020304" pitchFamily="18" charset="0"/>
                <a:cs typeface="Times New Roman" panose="02020603050405020304" pitchFamily="18" charset="0"/>
              </a:rPr>
              <a:t> 1 Contenidos,                             4 Biblioteca, </a:t>
            </a:r>
          </a:p>
          <a:p>
            <a:pPr algn="just">
              <a:lnSpc>
                <a:spcPct val="107000"/>
              </a:lnSpc>
              <a:spcAft>
                <a:spcPts val="800"/>
              </a:spcAft>
            </a:pPr>
            <a:r>
              <a:rPr lang="es-ES" sz="2800" dirty="0">
                <a:effectLst/>
                <a:latin typeface="Times New Roman" panose="02020603050405020304" pitchFamily="18" charset="0"/>
                <a:ea typeface="Times New Roman" panose="02020603050405020304" pitchFamily="18" charset="0"/>
                <a:cs typeface="Times New Roman" panose="02020603050405020304" pitchFamily="18" charset="0"/>
              </a:rPr>
              <a:t>2 Ejercicios,                                5 Resultados,</a:t>
            </a:r>
          </a:p>
          <a:p>
            <a:pPr algn="just">
              <a:lnSpc>
                <a:spcPct val="107000"/>
              </a:lnSpc>
              <a:spcAft>
                <a:spcPts val="800"/>
              </a:spcAft>
            </a:pPr>
            <a:r>
              <a:rPr lang="es-ES" sz="2800" dirty="0">
                <a:effectLst/>
                <a:latin typeface="Times New Roman" panose="02020603050405020304" pitchFamily="18" charset="0"/>
                <a:ea typeface="Times New Roman" panose="02020603050405020304" pitchFamily="18" charset="0"/>
                <a:cs typeface="Times New Roman" panose="02020603050405020304" pitchFamily="18" charset="0"/>
              </a:rPr>
              <a:t>3 Juegos,                                     6 Profesor</a:t>
            </a:r>
            <a:endParaRPr lang="es-ES" sz="2800"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07000"/>
              </a:lnSpc>
              <a:spcAft>
                <a:spcPts val="800"/>
              </a:spcAft>
            </a:pPr>
            <a:endParaRPr lang="es-ES" sz="2800" dirty="0">
              <a:effectLst/>
              <a:latin typeface="Calibri" panose="020F0502020204030204" pitchFamily="34" charset="0"/>
              <a:ea typeface="Calibri" panose="020F0502020204030204" pitchFamily="34"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endParaRPr lang="es-ES" sz="2800" dirty="0"/>
          </a:p>
        </p:txBody>
      </p:sp>
    </p:spTree>
    <p:extLst>
      <p:ext uri="{BB962C8B-B14F-4D97-AF65-F5344CB8AC3E}">
        <p14:creationId xmlns:p14="http://schemas.microsoft.com/office/powerpoint/2010/main" val="9494638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A3D5F0B-DD36-457E-01DC-CCFE3D2B63E6}"/>
              </a:ext>
            </a:extLst>
          </p:cNvPr>
          <p:cNvSpPr>
            <a:spLocks noGrp="1"/>
          </p:cNvSpPr>
          <p:nvPr>
            <p:ph type="title"/>
          </p:nvPr>
        </p:nvSpPr>
        <p:spPr/>
        <p:txBody>
          <a:bodyPr/>
          <a:lstStyle/>
          <a:p>
            <a:r>
              <a:rPr lang="es-ES" sz="3600" b="1" dirty="0">
                <a:effectLst/>
                <a:latin typeface="Times New Roman" panose="02020603050405020304" pitchFamily="18" charset="0"/>
                <a:ea typeface="Times New Roman" panose="02020603050405020304" pitchFamily="18" charset="0"/>
              </a:rPr>
              <a:t>Colección Futuro.</a:t>
            </a:r>
            <a:endParaRPr lang="es-ES" dirty="0"/>
          </a:p>
        </p:txBody>
      </p:sp>
      <p:sp>
        <p:nvSpPr>
          <p:cNvPr id="3" name="Marcador de contenido 2">
            <a:extLst>
              <a:ext uri="{FF2B5EF4-FFF2-40B4-BE49-F238E27FC236}">
                <a16:creationId xmlns:a16="http://schemas.microsoft.com/office/drawing/2014/main" id="{98A0F5FF-E4F3-D7D7-54E1-28B6FA39A546}"/>
              </a:ext>
            </a:extLst>
          </p:cNvPr>
          <p:cNvSpPr>
            <a:spLocks noGrp="1"/>
          </p:cNvSpPr>
          <p:nvPr>
            <p:ph idx="1"/>
          </p:nvPr>
        </p:nvSpPr>
        <p:spPr/>
        <p:txBody>
          <a:bodyPr/>
          <a:lstStyle/>
          <a:p>
            <a:pPr algn="just"/>
            <a:endParaRPr lang="es-ES" sz="1800" dirty="0">
              <a:effectLst/>
              <a:latin typeface="Times New Roman" panose="02020603050405020304" pitchFamily="18" charset="0"/>
              <a:ea typeface="Times New Roman" panose="02020603050405020304" pitchFamily="18" charset="0"/>
            </a:endParaRPr>
          </a:p>
          <a:p>
            <a:pPr marL="0" indent="0" algn="just">
              <a:buNone/>
            </a:pPr>
            <a:r>
              <a:rPr lang="es-ES" sz="1800" dirty="0">
                <a:effectLst/>
                <a:latin typeface="Times New Roman" panose="02020603050405020304" pitchFamily="18" charset="0"/>
                <a:ea typeface="Times New Roman" panose="02020603050405020304" pitchFamily="18" charset="0"/>
              </a:rPr>
              <a:t> </a:t>
            </a:r>
          </a:p>
          <a:p>
            <a:pPr marL="0" indent="0" algn="just">
              <a:buNone/>
            </a:pPr>
            <a:r>
              <a:rPr lang="es-ES" sz="2800" dirty="0">
                <a:effectLst/>
                <a:latin typeface="Arial" panose="020B0604020202020204" pitchFamily="34" charset="0"/>
                <a:ea typeface="Times New Roman" panose="02020603050405020304" pitchFamily="18" charset="0"/>
                <a:cs typeface="Arial" panose="020B0604020202020204" pitchFamily="34" charset="0"/>
              </a:rPr>
              <a:t>Destinada a la educación preuniversitaria, contiene un total de 15 softwares que abarcan todas las asignaturas que se estudian en ese nivel. </a:t>
            </a:r>
          </a:p>
          <a:p>
            <a:endParaRPr lang="es-ES" dirty="0"/>
          </a:p>
        </p:txBody>
      </p:sp>
    </p:spTree>
    <p:extLst>
      <p:ext uri="{BB962C8B-B14F-4D97-AF65-F5344CB8AC3E}">
        <p14:creationId xmlns:p14="http://schemas.microsoft.com/office/powerpoint/2010/main" val="202643719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A3D5F0B-DD36-457E-01DC-CCFE3D2B63E6}"/>
              </a:ext>
            </a:extLst>
          </p:cNvPr>
          <p:cNvSpPr>
            <a:spLocks noGrp="1"/>
          </p:cNvSpPr>
          <p:nvPr>
            <p:ph type="title"/>
          </p:nvPr>
        </p:nvSpPr>
        <p:spPr/>
        <p:txBody>
          <a:bodyPr/>
          <a:lstStyle/>
          <a:p>
            <a:r>
              <a:rPr lang="es-ES" sz="3600" b="1" dirty="0">
                <a:effectLst/>
                <a:latin typeface="Times New Roman" panose="02020603050405020304" pitchFamily="18" charset="0"/>
                <a:ea typeface="Times New Roman" panose="02020603050405020304" pitchFamily="18" charset="0"/>
              </a:rPr>
              <a:t>Colección Futuro.</a:t>
            </a:r>
            <a:endParaRPr lang="es-ES" dirty="0"/>
          </a:p>
        </p:txBody>
      </p:sp>
      <p:sp>
        <p:nvSpPr>
          <p:cNvPr id="3" name="Marcador de contenido 2">
            <a:extLst>
              <a:ext uri="{FF2B5EF4-FFF2-40B4-BE49-F238E27FC236}">
                <a16:creationId xmlns:a16="http://schemas.microsoft.com/office/drawing/2014/main" id="{98A0F5FF-E4F3-D7D7-54E1-28B6FA39A546}"/>
              </a:ext>
            </a:extLst>
          </p:cNvPr>
          <p:cNvSpPr>
            <a:spLocks noGrp="1"/>
          </p:cNvSpPr>
          <p:nvPr>
            <p:ph idx="1"/>
          </p:nvPr>
        </p:nvSpPr>
        <p:spPr>
          <a:xfrm>
            <a:off x="1141412" y="1895061"/>
            <a:ext cx="9905999" cy="3896140"/>
          </a:xfrm>
        </p:spPr>
        <p:txBody>
          <a:bodyPr>
            <a:normAutofit/>
          </a:bodyPr>
          <a:lstStyle/>
          <a:p>
            <a:pPr algn="just"/>
            <a:endParaRPr lang="es-ES" sz="1800" dirty="0">
              <a:effectLst/>
              <a:latin typeface="Times New Roman" panose="02020603050405020304" pitchFamily="18" charset="0"/>
              <a:ea typeface="Times New Roman" panose="02020603050405020304" pitchFamily="18" charset="0"/>
            </a:endParaRPr>
          </a:p>
          <a:p>
            <a:pPr marL="0" indent="0" algn="just">
              <a:buNone/>
            </a:pPr>
            <a:r>
              <a:rPr lang="es-ES" sz="1800" dirty="0">
                <a:effectLst/>
                <a:latin typeface="Times New Roman" panose="02020603050405020304" pitchFamily="18" charset="0"/>
                <a:ea typeface="Times New Roman" panose="02020603050405020304" pitchFamily="18" charset="0"/>
              </a:rPr>
              <a:t> </a:t>
            </a:r>
          </a:p>
          <a:p>
            <a:pPr marL="0" indent="0" algn="just">
              <a:buNone/>
            </a:pPr>
            <a:r>
              <a:rPr lang="es-ES" sz="2800" dirty="0">
                <a:effectLst/>
                <a:latin typeface="Arial" panose="020B0604020202020204" pitchFamily="34" charset="0"/>
                <a:ea typeface="Times New Roman" panose="02020603050405020304" pitchFamily="18" charset="0"/>
                <a:cs typeface="Arial" panose="020B0604020202020204" pitchFamily="34" charset="0"/>
              </a:rPr>
              <a:t>El software de esta colección correspondiente a la Informática se llama </a:t>
            </a:r>
            <a:r>
              <a:rPr lang="es-ES" sz="2800" u="sng" dirty="0">
                <a:effectLst/>
                <a:latin typeface="Arial" panose="020B0604020202020204" pitchFamily="34" charset="0"/>
                <a:ea typeface="Times New Roman" panose="02020603050405020304" pitchFamily="18" charset="0"/>
                <a:cs typeface="Arial" panose="020B0604020202020204" pitchFamily="34" charset="0"/>
              </a:rPr>
              <a:t>Universo Informático</a:t>
            </a:r>
          </a:p>
          <a:p>
            <a:pPr algn="just"/>
            <a:endParaRPr lang="es-ES" sz="2800" dirty="0">
              <a:effectLst/>
              <a:latin typeface="Arial" panose="020B0604020202020204" pitchFamily="34" charset="0"/>
              <a:ea typeface="Times New Roman" panose="02020603050405020304" pitchFamily="18" charset="0"/>
              <a:cs typeface="Arial" panose="020B0604020202020204" pitchFamily="34" charset="0"/>
            </a:endParaRPr>
          </a:p>
          <a:p>
            <a:pPr marL="0" indent="0" algn="just">
              <a:buNone/>
            </a:pPr>
            <a:r>
              <a:rPr lang="es-ES" sz="2800" dirty="0">
                <a:latin typeface="Arial" panose="020B0604020202020204" pitchFamily="34" charset="0"/>
                <a:ea typeface="Times New Roman" panose="02020603050405020304" pitchFamily="18" charset="0"/>
                <a:cs typeface="Arial" panose="020B0604020202020204" pitchFamily="34" charset="0"/>
              </a:rPr>
              <a:t>M</a:t>
            </a:r>
            <a:r>
              <a:rPr lang="es-ES" sz="2800" dirty="0">
                <a:effectLst/>
                <a:latin typeface="Arial" panose="020B0604020202020204" pitchFamily="34" charset="0"/>
                <a:ea typeface="Times New Roman" panose="02020603050405020304" pitchFamily="18" charset="0"/>
                <a:cs typeface="Arial" panose="020B0604020202020204" pitchFamily="34" charset="0"/>
              </a:rPr>
              <a:t>ódulos: Libro electrónico, Entrenador o ejercitador, Glosario, Biblioteca, Registro, Módulo dedicado al profesor.</a:t>
            </a:r>
          </a:p>
          <a:p>
            <a:endParaRPr lang="es-ES" dirty="0"/>
          </a:p>
        </p:txBody>
      </p:sp>
    </p:spTree>
    <p:extLst>
      <p:ext uri="{BB962C8B-B14F-4D97-AF65-F5344CB8AC3E}">
        <p14:creationId xmlns:p14="http://schemas.microsoft.com/office/powerpoint/2010/main" val="1939108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DD62484-42B8-CA31-54A4-668D651F0D9C}"/>
              </a:ext>
            </a:extLst>
          </p:cNvPr>
          <p:cNvSpPr>
            <a:spLocks noGrp="1"/>
          </p:cNvSpPr>
          <p:nvPr>
            <p:ph type="title"/>
          </p:nvPr>
        </p:nvSpPr>
        <p:spPr/>
        <p:txBody>
          <a:bodyPr/>
          <a:lstStyle/>
          <a:p>
            <a:endParaRPr lang="es-ES"/>
          </a:p>
        </p:txBody>
      </p:sp>
      <p:pic>
        <p:nvPicPr>
          <p:cNvPr id="5" name="Marcador de contenido 4">
            <a:extLst>
              <a:ext uri="{FF2B5EF4-FFF2-40B4-BE49-F238E27FC236}">
                <a16:creationId xmlns:a16="http://schemas.microsoft.com/office/drawing/2014/main" id="{2199277F-44E1-D1EE-0B9D-79223952B422}"/>
              </a:ext>
            </a:extLst>
          </p:cNvPr>
          <p:cNvPicPr>
            <a:picLocks noGrp="1" noChangeAspect="1"/>
          </p:cNvPicPr>
          <p:nvPr>
            <p:ph idx="1"/>
          </p:nvPr>
        </p:nvPicPr>
        <p:blipFill>
          <a:blip r:embed="rId2"/>
          <a:stretch>
            <a:fillRect/>
          </a:stretch>
        </p:blipFill>
        <p:spPr>
          <a:xfrm>
            <a:off x="1433149" y="906858"/>
            <a:ext cx="9322525" cy="3854055"/>
          </a:xfrm>
        </p:spPr>
      </p:pic>
    </p:spTree>
    <p:extLst>
      <p:ext uri="{BB962C8B-B14F-4D97-AF65-F5344CB8AC3E}">
        <p14:creationId xmlns:p14="http://schemas.microsoft.com/office/powerpoint/2010/main" val="325025272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2D165D3-5D72-FF5E-55AC-5AD4B594097A}"/>
              </a:ext>
            </a:extLst>
          </p:cNvPr>
          <p:cNvSpPr>
            <a:spLocks noGrp="1"/>
          </p:cNvSpPr>
          <p:nvPr>
            <p:ph type="title"/>
          </p:nvPr>
        </p:nvSpPr>
        <p:spPr/>
        <p:txBody>
          <a:bodyPr/>
          <a:lstStyle/>
          <a:p>
            <a:r>
              <a:rPr lang="es-ES" sz="3600" dirty="0">
                <a:effectLst/>
                <a:latin typeface="Arial" panose="020B0604020202020204" pitchFamily="34" charset="0"/>
                <a:ea typeface="Calibri" panose="020F0502020204030204" pitchFamily="34" charset="0"/>
                <a:cs typeface="Times New Roman" panose="02020603050405020304" pitchFamily="18" charset="0"/>
              </a:rPr>
              <a:t>¿Qué ventajas puede tener un buen software educativo?</a:t>
            </a:r>
            <a:endParaRPr lang="es-ES" dirty="0"/>
          </a:p>
        </p:txBody>
      </p:sp>
      <p:sp>
        <p:nvSpPr>
          <p:cNvPr id="3" name="Marcador de contenido 2">
            <a:extLst>
              <a:ext uri="{FF2B5EF4-FFF2-40B4-BE49-F238E27FC236}">
                <a16:creationId xmlns:a16="http://schemas.microsoft.com/office/drawing/2014/main" id="{817881BB-2795-4394-49FF-A3F46F217FED}"/>
              </a:ext>
            </a:extLst>
          </p:cNvPr>
          <p:cNvSpPr>
            <a:spLocks noGrp="1"/>
          </p:cNvSpPr>
          <p:nvPr>
            <p:ph idx="1"/>
          </p:nvPr>
        </p:nvSpPr>
        <p:spPr/>
        <p:txBody>
          <a:bodyPr/>
          <a:lstStyle/>
          <a:p>
            <a:pPr algn="just">
              <a:lnSpc>
                <a:spcPct val="107000"/>
              </a:lnSpc>
              <a:spcAft>
                <a:spcPts val="800"/>
              </a:spcAft>
            </a:pP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mj-lt"/>
              <a:buAutoNum type="arabicPeriod"/>
            </a:pPr>
            <a:r>
              <a:rPr lang="es-ES" sz="2800" dirty="0">
                <a:effectLst/>
                <a:latin typeface="Arial" panose="020B0604020202020204" pitchFamily="34" charset="0"/>
                <a:ea typeface="Calibri" panose="020F0502020204030204" pitchFamily="34" charset="0"/>
                <a:cs typeface="Times New Roman" panose="02020603050405020304" pitchFamily="18" charset="0"/>
              </a:rPr>
              <a:t>Disminuye la carga de trabajo docente</a:t>
            </a:r>
            <a:endParaRPr lang="es-ES"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mj-lt"/>
              <a:buAutoNum type="arabicPeriod"/>
            </a:pPr>
            <a:r>
              <a:rPr lang="es-ES" sz="2800" dirty="0">
                <a:effectLst/>
                <a:latin typeface="Arial" panose="020B0604020202020204" pitchFamily="34" charset="0"/>
                <a:ea typeface="Calibri" panose="020F0502020204030204" pitchFamily="34" charset="0"/>
                <a:cs typeface="Times New Roman" panose="02020603050405020304" pitchFamily="18" charset="0"/>
              </a:rPr>
              <a:t>Permite un seguimiento académico a los estudiantes</a:t>
            </a:r>
            <a:endParaRPr lang="es-ES"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mj-lt"/>
              <a:buAutoNum type="arabicPeriod"/>
            </a:pPr>
            <a:r>
              <a:rPr lang="es-ES" sz="2800" dirty="0">
                <a:effectLst/>
                <a:latin typeface="Arial" panose="020B0604020202020204" pitchFamily="34" charset="0"/>
                <a:ea typeface="Calibri" panose="020F0502020204030204" pitchFamily="34" charset="0"/>
                <a:cs typeface="Times New Roman" panose="02020603050405020304" pitchFamily="18" charset="0"/>
              </a:rPr>
              <a:t>Cuenta con un aula virtual</a:t>
            </a:r>
            <a:endParaRPr lang="es-ES"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mj-lt"/>
              <a:buAutoNum type="arabicPeriod"/>
            </a:pPr>
            <a:r>
              <a:rPr lang="es-ES" sz="2800" dirty="0">
                <a:effectLst/>
                <a:latin typeface="Arial" panose="020B0604020202020204" pitchFamily="34" charset="0"/>
                <a:ea typeface="Calibri" panose="020F0502020204030204" pitchFamily="34" charset="0"/>
                <a:cs typeface="Times New Roman" panose="02020603050405020304" pitchFamily="18" charset="0"/>
              </a:rPr>
              <a:t>Una app para tu colegio</a:t>
            </a:r>
            <a:endParaRPr lang="es-ES"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pPr>
            <a:r>
              <a:rPr lang="es-ES" sz="2800" dirty="0">
                <a:effectLst/>
                <a:latin typeface="Arial" panose="020B0604020202020204" pitchFamily="34" charset="0"/>
                <a:ea typeface="Calibri" panose="020F0502020204030204" pitchFamily="34" charset="0"/>
                <a:cs typeface="Times New Roman" panose="02020603050405020304" pitchFamily="18" charset="0"/>
              </a:rPr>
              <a:t>Ahorra tiempo y recursos</a:t>
            </a:r>
            <a:endParaRPr lang="es-ES"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es-ES" dirty="0"/>
          </a:p>
        </p:txBody>
      </p:sp>
    </p:spTree>
    <p:extLst>
      <p:ext uri="{BB962C8B-B14F-4D97-AF65-F5344CB8AC3E}">
        <p14:creationId xmlns:p14="http://schemas.microsoft.com/office/powerpoint/2010/main" val="320035586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0B4ADF8-6F4B-D692-EE1F-6C2010ABA6DC}"/>
              </a:ext>
            </a:extLst>
          </p:cNvPr>
          <p:cNvSpPr>
            <a:spLocks noGrp="1"/>
          </p:cNvSpPr>
          <p:nvPr>
            <p:ph type="title"/>
          </p:nvPr>
        </p:nvSpPr>
        <p:spPr/>
        <p:txBody>
          <a:bodyPr/>
          <a:lstStyle/>
          <a:p>
            <a:r>
              <a:rPr lang="es-ES" sz="3600" dirty="0">
                <a:effectLst/>
                <a:latin typeface="Arial" panose="020B0604020202020204" pitchFamily="34" charset="0"/>
                <a:ea typeface="Calibri" panose="020F0502020204030204" pitchFamily="34" charset="0"/>
                <a:cs typeface="Times New Roman" panose="02020603050405020304" pitchFamily="18" charset="0"/>
              </a:rPr>
              <a:t>¿Cuáles son 3 características del software educativo?</a:t>
            </a:r>
            <a:endParaRPr lang="es-ES" dirty="0"/>
          </a:p>
        </p:txBody>
      </p:sp>
      <p:sp>
        <p:nvSpPr>
          <p:cNvPr id="3" name="Marcador de contenido 2">
            <a:extLst>
              <a:ext uri="{FF2B5EF4-FFF2-40B4-BE49-F238E27FC236}">
                <a16:creationId xmlns:a16="http://schemas.microsoft.com/office/drawing/2014/main" id="{5511EA83-89A4-FD10-8F36-0F56F46154A2}"/>
              </a:ext>
            </a:extLst>
          </p:cNvPr>
          <p:cNvSpPr>
            <a:spLocks noGrp="1"/>
          </p:cNvSpPr>
          <p:nvPr>
            <p:ph idx="1"/>
          </p:nvPr>
        </p:nvSpPr>
        <p:spPr/>
        <p:txBody>
          <a:bodyPr/>
          <a:lstStyle/>
          <a:p>
            <a:pPr algn="just">
              <a:lnSpc>
                <a:spcPct val="107000"/>
              </a:lnSpc>
              <a:spcAft>
                <a:spcPts val="800"/>
              </a:spcAft>
            </a:pPr>
            <a:endParaRPr lang="es-ES" sz="1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mj-lt"/>
              <a:buAutoNum type="arabicPeriod"/>
            </a:pPr>
            <a:r>
              <a:rPr lang="es-ES" sz="2800" dirty="0">
                <a:effectLst/>
                <a:latin typeface="Arial" panose="020B0604020202020204" pitchFamily="34" charset="0"/>
                <a:ea typeface="Calibri" panose="020F0502020204030204" pitchFamily="34" charset="0"/>
                <a:cs typeface="Times New Roman" panose="02020603050405020304" pitchFamily="18" charset="0"/>
              </a:rPr>
              <a:t>Interactividad</a:t>
            </a:r>
            <a:endParaRPr lang="es-ES"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mj-lt"/>
              <a:buAutoNum type="arabicPeriod"/>
            </a:pPr>
            <a:r>
              <a:rPr lang="es-ES" sz="2800" dirty="0">
                <a:effectLst/>
                <a:latin typeface="Arial" panose="020B0604020202020204" pitchFamily="34" charset="0"/>
                <a:ea typeface="Calibri" panose="020F0502020204030204" pitchFamily="34" charset="0"/>
                <a:cs typeface="Times New Roman" panose="02020603050405020304" pitchFamily="18" charset="0"/>
              </a:rPr>
              <a:t>Adaptabilidad </a:t>
            </a:r>
            <a:endParaRPr lang="es-ES"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spcAft>
                <a:spcPts val="800"/>
              </a:spcAft>
              <a:buFont typeface="+mj-lt"/>
              <a:buAutoNum type="arabicPeriod"/>
            </a:pPr>
            <a:r>
              <a:rPr lang="es-ES" sz="2800" dirty="0">
                <a:effectLst/>
                <a:latin typeface="Arial" panose="020B0604020202020204" pitchFamily="34" charset="0"/>
                <a:ea typeface="Calibri" panose="020F0502020204030204" pitchFamily="34" charset="0"/>
                <a:cs typeface="Times New Roman" panose="02020603050405020304" pitchFamily="18" charset="0"/>
              </a:rPr>
              <a:t>Elementos multimedia</a:t>
            </a:r>
            <a:endParaRPr lang="es-ES"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es-ES" dirty="0"/>
          </a:p>
        </p:txBody>
      </p:sp>
    </p:spTree>
    <p:extLst>
      <p:ext uri="{BB962C8B-B14F-4D97-AF65-F5344CB8AC3E}">
        <p14:creationId xmlns:p14="http://schemas.microsoft.com/office/powerpoint/2010/main" val="236073514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E9CCB90-A5E4-DE7B-C91D-2060BBBD220A}"/>
              </a:ext>
            </a:extLst>
          </p:cNvPr>
          <p:cNvSpPr>
            <a:spLocks noGrp="1"/>
          </p:cNvSpPr>
          <p:nvPr>
            <p:ph type="title"/>
          </p:nvPr>
        </p:nvSpPr>
        <p:spPr/>
        <p:txBody>
          <a:bodyPr>
            <a:normAutofit/>
          </a:bodyPr>
          <a:lstStyle/>
          <a:p>
            <a:r>
              <a:rPr lang="es-ES" sz="2800" dirty="0">
                <a:effectLst/>
                <a:latin typeface="Arial" panose="020B0604020202020204" pitchFamily="34" charset="0"/>
                <a:ea typeface="Calibri" panose="020F0502020204030204" pitchFamily="34" charset="0"/>
                <a:cs typeface="Times New Roman" panose="02020603050405020304" pitchFamily="18" charset="0"/>
              </a:rPr>
              <a:t>Hacer la evaluación correspondiente al tema tratado.</a:t>
            </a:r>
            <a:br>
              <a:rPr lang="es-ES" sz="2800" dirty="0">
                <a:effectLst/>
                <a:latin typeface="Calibri" panose="020F0502020204030204" pitchFamily="34" charset="0"/>
                <a:ea typeface="Calibri" panose="020F0502020204030204" pitchFamily="34" charset="0"/>
                <a:cs typeface="Times New Roman" panose="02020603050405020304" pitchFamily="18" charset="0"/>
              </a:rPr>
            </a:br>
            <a:endParaRPr lang="es-ES" sz="2800" dirty="0"/>
          </a:p>
        </p:txBody>
      </p:sp>
      <p:sp>
        <p:nvSpPr>
          <p:cNvPr id="3" name="Marcador de contenido 2">
            <a:extLst>
              <a:ext uri="{FF2B5EF4-FFF2-40B4-BE49-F238E27FC236}">
                <a16:creationId xmlns:a16="http://schemas.microsoft.com/office/drawing/2014/main" id="{D7E25919-6561-F5A0-61C5-4A65F5AA30B6}"/>
              </a:ext>
            </a:extLst>
          </p:cNvPr>
          <p:cNvSpPr>
            <a:spLocks noGrp="1"/>
          </p:cNvSpPr>
          <p:nvPr>
            <p:ph idx="1"/>
          </p:nvPr>
        </p:nvSpPr>
        <p:spPr/>
        <p:txBody>
          <a:bodyPr/>
          <a:lstStyle/>
          <a:p>
            <a:endParaRPr lang="es-ES" dirty="0"/>
          </a:p>
        </p:txBody>
      </p:sp>
    </p:spTree>
    <p:extLst>
      <p:ext uri="{BB962C8B-B14F-4D97-AF65-F5344CB8AC3E}">
        <p14:creationId xmlns:p14="http://schemas.microsoft.com/office/powerpoint/2010/main" val="428218301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80F148A-AA17-317D-1541-AFAE1BA6A69A}"/>
              </a:ext>
            </a:extLst>
          </p:cNvPr>
          <p:cNvSpPr>
            <a:spLocks noGrp="1"/>
          </p:cNvSpPr>
          <p:nvPr>
            <p:ph type="title"/>
          </p:nvPr>
        </p:nvSpPr>
        <p:spPr/>
        <p:txBody>
          <a:bodyPr/>
          <a:lstStyle/>
          <a:p>
            <a:pPr algn="ctr"/>
            <a:r>
              <a:rPr lang="es-ES" sz="1800" dirty="0">
                <a:effectLst/>
                <a:latin typeface="Arial" panose="020B0604020202020204" pitchFamily="34" charset="0"/>
                <a:ea typeface="Calibri" panose="020F0502020204030204" pitchFamily="34" charset="0"/>
                <a:cs typeface="Times New Roman" panose="02020603050405020304" pitchFamily="18" charset="0"/>
              </a:rPr>
              <a:t> </a:t>
            </a:r>
            <a:r>
              <a:rPr lang="es-ES" sz="2800" dirty="0">
                <a:effectLst/>
                <a:latin typeface="Arial" panose="020B0604020202020204" pitchFamily="34" charset="0"/>
                <a:ea typeface="Calibri" panose="020F0502020204030204" pitchFamily="34" charset="0"/>
                <a:cs typeface="Times New Roman" panose="02020603050405020304" pitchFamily="18" charset="0"/>
              </a:rPr>
              <a:t>resumen de la clase</a:t>
            </a:r>
            <a:br>
              <a:rPr lang="es-ES" sz="2800" dirty="0">
                <a:effectLst/>
                <a:latin typeface="Calibri" panose="020F0502020204030204" pitchFamily="34" charset="0"/>
                <a:ea typeface="Calibri" panose="020F0502020204030204" pitchFamily="34" charset="0"/>
                <a:cs typeface="Times New Roman" panose="02020603050405020304" pitchFamily="18" charset="0"/>
              </a:rPr>
            </a:br>
            <a:endParaRPr lang="es-ES" dirty="0"/>
          </a:p>
        </p:txBody>
      </p:sp>
      <p:sp>
        <p:nvSpPr>
          <p:cNvPr id="3" name="Marcador de contenido 2">
            <a:extLst>
              <a:ext uri="{FF2B5EF4-FFF2-40B4-BE49-F238E27FC236}">
                <a16:creationId xmlns:a16="http://schemas.microsoft.com/office/drawing/2014/main" id="{58D5AF6F-2B2D-64E3-55C0-3A4DF0B61F8D}"/>
              </a:ext>
            </a:extLst>
          </p:cNvPr>
          <p:cNvSpPr>
            <a:spLocks noGrp="1"/>
          </p:cNvSpPr>
          <p:nvPr>
            <p:ph idx="1"/>
          </p:nvPr>
        </p:nvSpPr>
        <p:spPr/>
        <p:txBody>
          <a:bodyPr/>
          <a:lstStyle/>
          <a:p>
            <a:endParaRPr lang="es-ES"/>
          </a:p>
        </p:txBody>
      </p:sp>
    </p:spTree>
    <p:extLst>
      <p:ext uri="{BB962C8B-B14F-4D97-AF65-F5344CB8AC3E}">
        <p14:creationId xmlns:p14="http://schemas.microsoft.com/office/powerpoint/2010/main" val="287870926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D8CABEBB-4B8B-0C09-39E3-9FA913E295A9}"/>
              </a:ext>
            </a:extLst>
          </p:cNvPr>
          <p:cNvSpPr>
            <a:spLocks noGrp="1"/>
          </p:cNvSpPr>
          <p:nvPr>
            <p:ph type="title"/>
          </p:nvPr>
        </p:nvSpPr>
        <p:spPr/>
        <p:txBody>
          <a:bodyPr>
            <a:normAutofit fontScale="90000"/>
          </a:bodyPr>
          <a:lstStyle/>
          <a:p>
            <a:r>
              <a:rPr lang="es-ES" sz="3600" dirty="0">
                <a:effectLst/>
                <a:latin typeface="Arial" panose="020B0604020202020204" pitchFamily="34" charset="0"/>
                <a:ea typeface="Calibri" panose="020F0502020204030204" pitchFamily="34" charset="0"/>
                <a:cs typeface="Times New Roman" panose="02020603050405020304" pitchFamily="18" charset="0"/>
              </a:rPr>
              <a:t>ORIENTACIONES PARA EL PRÓXIMO ENCUENTRO</a:t>
            </a:r>
            <a:br>
              <a:rPr lang="es-ES" sz="3600" dirty="0">
                <a:effectLst/>
                <a:latin typeface="Calibri" panose="020F0502020204030204" pitchFamily="34" charset="0"/>
                <a:ea typeface="Calibri" panose="020F0502020204030204" pitchFamily="34" charset="0"/>
                <a:cs typeface="Times New Roman" panose="02020603050405020304" pitchFamily="18" charset="0"/>
              </a:rPr>
            </a:br>
            <a:endParaRPr lang="es-ES" dirty="0"/>
          </a:p>
        </p:txBody>
      </p:sp>
      <p:sp>
        <p:nvSpPr>
          <p:cNvPr id="3" name="Marcador de contenido 2">
            <a:extLst>
              <a:ext uri="{FF2B5EF4-FFF2-40B4-BE49-F238E27FC236}">
                <a16:creationId xmlns:a16="http://schemas.microsoft.com/office/drawing/2014/main" id="{A5AB73B2-9910-6962-E0A2-FDCA675F6D56}"/>
              </a:ext>
            </a:extLst>
          </p:cNvPr>
          <p:cNvSpPr>
            <a:spLocks noGrp="1"/>
          </p:cNvSpPr>
          <p:nvPr>
            <p:ph idx="1"/>
          </p:nvPr>
        </p:nvSpPr>
        <p:spPr>
          <a:xfrm>
            <a:off x="1141412" y="2845836"/>
            <a:ext cx="9905999" cy="3541714"/>
          </a:xfrm>
        </p:spPr>
        <p:txBody>
          <a:bodyPr>
            <a:normAutofit/>
          </a:bodyPr>
          <a:lstStyle/>
          <a:p>
            <a:pPr algn="just">
              <a:lnSpc>
                <a:spcPct val="107000"/>
              </a:lnSpc>
              <a:spcAft>
                <a:spcPts val="800"/>
              </a:spcAft>
            </a:pPr>
            <a:r>
              <a:rPr lang="es-ES" sz="2800" dirty="0">
                <a:effectLst/>
                <a:latin typeface="Arial" panose="020B0604020202020204" pitchFamily="34" charset="0"/>
                <a:ea typeface="Calibri" panose="020F0502020204030204" pitchFamily="34" charset="0"/>
                <a:cs typeface="Times New Roman" panose="02020603050405020304" pitchFamily="18" charset="0"/>
              </a:rPr>
              <a:t>Estudiar las Bases teóricas y metodológicas del uso de la red informática de la escuela como medio de proceso de enseñanza-aprendizaje y herramienta de trabajo. El contenido, los servicios y recursos en las redes informáticas. Los contenidos (los blogs, las wikis, el Chat).</a:t>
            </a:r>
            <a:endParaRPr lang="es-ES"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es-ES" sz="3600" dirty="0"/>
          </a:p>
        </p:txBody>
      </p:sp>
    </p:spTree>
    <p:extLst>
      <p:ext uri="{BB962C8B-B14F-4D97-AF65-F5344CB8AC3E}">
        <p14:creationId xmlns:p14="http://schemas.microsoft.com/office/powerpoint/2010/main" val="41602960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B1B03C3-FC28-6271-1F50-6DBB1B885A78}"/>
              </a:ext>
            </a:extLst>
          </p:cNvPr>
          <p:cNvSpPr>
            <a:spLocks noGrp="1"/>
          </p:cNvSpPr>
          <p:nvPr>
            <p:ph type="ctrTitle"/>
          </p:nvPr>
        </p:nvSpPr>
        <p:spPr/>
        <p:txBody>
          <a:bodyPr/>
          <a:lstStyle/>
          <a:p>
            <a:pPr algn="ctr"/>
            <a:r>
              <a:rPr lang="es-ES" dirty="0"/>
              <a:t>Exposición de los estudiantes</a:t>
            </a:r>
          </a:p>
        </p:txBody>
      </p:sp>
      <p:sp>
        <p:nvSpPr>
          <p:cNvPr id="3" name="Subtítulo 2">
            <a:extLst>
              <a:ext uri="{FF2B5EF4-FFF2-40B4-BE49-F238E27FC236}">
                <a16:creationId xmlns:a16="http://schemas.microsoft.com/office/drawing/2014/main" id="{49D2D72C-0BDB-FD5B-F56C-4D75256BAC35}"/>
              </a:ext>
            </a:extLst>
          </p:cNvPr>
          <p:cNvSpPr>
            <a:spLocks noGrp="1"/>
          </p:cNvSpPr>
          <p:nvPr>
            <p:ph type="subTitle" idx="1"/>
          </p:nvPr>
        </p:nvSpPr>
        <p:spPr/>
        <p:txBody>
          <a:bodyPr/>
          <a:lstStyle/>
          <a:p>
            <a:endParaRPr lang="es-ES"/>
          </a:p>
        </p:txBody>
      </p:sp>
    </p:spTree>
    <p:extLst>
      <p:ext uri="{BB962C8B-B14F-4D97-AF65-F5344CB8AC3E}">
        <p14:creationId xmlns:p14="http://schemas.microsoft.com/office/powerpoint/2010/main" val="1245398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DDAE09D-C4CB-3B46-7CD1-CA6091DC317A}"/>
              </a:ext>
            </a:extLst>
          </p:cNvPr>
          <p:cNvSpPr>
            <a:spLocks noGrp="1"/>
          </p:cNvSpPr>
          <p:nvPr>
            <p:ph type="title"/>
          </p:nvPr>
        </p:nvSpPr>
        <p:spPr>
          <a:xfrm>
            <a:off x="1141413" y="841255"/>
            <a:ext cx="9905998" cy="1478571"/>
          </a:xfrm>
        </p:spPr>
        <p:txBody>
          <a:bodyPr>
            <a:normAutofit/>
          </a:bodyPr>
          <a:lstStyle/>
          <a:p>
            <a:r>
              <a:rPr lang="es-ES" sz="2800">
                <a:effectLst/>
                <a:latin typeface="Arial" panose="020B0604020202020204" pitchFamily="34" charset="0"/>
                <a:ea typeface="Calibri" panose="020F0502020204030204" pitchFamily="34" charset="0"/>
                <a:cs typeface="Times New Roman" panose="02020603050405020304" pitchFamily="18" charset="0"/>
              </a:rPr>
              <a:t>Recordando</a:t>
            </a:r>
            <a:br>
              <a:rPr lang="es-ES" sz="2800" dirty="0">
                <a:effectLst/>
                <a:latin typeface="Arial" panose="020B0604020202020204" pitchFamily="34" charset="0"/>
                <a:ea typeface="Calibri" panose="020F0502020204030204" pitchFamily="34" charset="0"/>
                <a:cs typeface="Times New Roman" panose="02020603050405020304" pitchFamily="18" charset="0"/>
              </a:rPr>
            </a:br>
            <a:br>
              <a:rPr lang="es-ES" sz="2800" dirty="0">
                <a:effectLst/>
                <a:latin typeface="Arial" panose="020B0604020202020204" pitchFamily="34" charset="0"/>
                <a:ea typeface="Calibri" panose="020F0502020204030204" pitchFamily="34" charset="0"/>
                <a:cs typeface="Times New Roman" panose="02020603050405020304" pitchFamily="18" charset="0"/>
              </a:rPr>
            </a:br>
            <a:r>
              <a:rPr lang="es-ES" sz="2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los medios de enseñanza-aprendizaje</a:t>
            </a:r>
            <a:endParaRPr lang="es-ES" sz="2800" dirty="0">
              <a:solidFill>
                <a:schemeClr val="bg1"/>
              </a:solidFill>
            </a:endParaRPr>
          </a:p>
        </p:txBody>
      </p:sp>
      <p:sp>
        <p:nvSpPr>
          <p:cNvPr id="3" name="Marcador de contenido 2">
            <a:extLst>
              <a:ext uri="{FF2B5EF4-FFF2-40B4-BE49-F238E27FC236}">
                <a16:creationId xmlns:a16="http://schemas.microsoft.com/office/drawing/2014/main" id="{C7A7BB64-AE4C-8A7A-0EB5-EEE7FCA56CBF}"/>
              </a:ext>
            </a:extLst>
          </p:cNvPr>
          <p:cNvSpPr>
            <a:spLocks noGrp="1"/>
          </p:cNvSpPr>
          <p:nvPr>
            <p:ph idx="1"/>
          </p:nvPr>
        </p:nvSpPr>
        <p:spPr>
          <a:xfrm>
            <a:off x="871782" y="3821722"/>
            <a:ext cx="9905999" cy="1852245"/>
          </a:xfrm>
        </p:spPr>
        <p:txBody>
          <a:bodyPr/>
          <a:lstStyle/>
          <a:p>
            <a:pPr marL="0" indent="0">
              <a:buNone/>
            </a:pPr>
            <a:r>
              <a:rPr lang="es-ES" dirty="0">
                <a:latin typeface="Arial" panose="020B0604020202020204" pitchFamily="34" charset="0"/>
                <a:ea typeface="Calibri" panose="020F0502020204030204" pitchFamily="34" charset="0"/>
                <a:cs typeface="Times New Roman" panose="02020603050405020304" pitchFamily="18" charset="0"/>
              </a:rPr>
              <a:t>C</a:t>
            </a:r>
            <a:r>
              <a:rPr lang="es-ES" sz="2400" dirty="0">
                <a:effectLst/>
                <a:latin typeface="Arial" panose="020B0604020202020204" pitchFamily="34" charset="0"/>
                <a:ea typeface="Calibri" panose="020F0502020204030204" pitchFamily="34" charset="0"/>
                <a:cs typeface="Times New Roman" panose="02020603050405020304" pitchFamily="18" charset="0"/>
              </a:rPr>
              <a:t>omponentes del proceso de enseñanza aprendizaje estudiados en encuentros anteriores.</a:t>
            </a:r>
            <a:br>
              <a:rPr lang="es-ES" sz="2400" dirty="0">
                <a:effectLst/>
                <a:latin typeface="Calibri" panose="020F0502020204030204" pitchFamily="34" charset="0"/>
                <a:ea typeface="Calibri" panose="020F0502020204030204" pitchFamily="34" charset="0"/>
                <a:cs typeface="Times New Roman" panose="02020603050405020304" pitchFamily="18" charset="0"/>
              </a:rPr>
            </a:br>
            <a:endParaRPr lang="es-ES" dirty="0"/>
          </a:p>
        </p:txBody>
      </p:sp>
    </p:spTree>
    <p:extLst>
      <p:ext uri="{BB962C8B-B14F-4D97-AF65-F5344CB8AC3E}">
        <p14:creationId xmlns:p14="http://schemas.microsoft.com/office/powerpoint/2010/main" val="16452170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DDAE09D-C4CB-3B46-7CD1-CA6091DC317A}"/>
              </a:ext>
            </a:extLst>
          </p:cNvPr>
          <p:cNvSpPr>
            <a:spLocks noGrp="1"/>
          </p:cNvSpPr>
          <p:nvPr>
            <p:ph type="title"/>
          </p:nvPr>
        </p:nvSpPr>
        <p:spPr>
          <a:xfrm>
            <a:off x="1141413" y="841255"/>
            <a:ext cx="9905998" cy="1478571"/>
          </a:xfrm>
        </p:spPr>
        <p:txBody>
          <a:bodyPr>
            <a:normAutofit/>
          </a:bodyPr>
          <a:lstStyle/>
          <a:p>
            <a:r>
              <a:rPr lang="es-ES" sz="2800" dirty="0" err="1">
                <a:effectLst/>
                <a:latin typeface="Arial" panose="020B0604020202020204" pitchFamily="34" charset="0"/>
                <a:ea typeface="Calibri" panose="020F0502020204030204" pitchFamily="34" charset="0"/>
                <a:cs typeface="Times New Roman" panose="02020603050405020304" pitchFamily="18" charset="0"/>
              </a:rPr>
              <a:t>Reordando</a:t>
            </a:r>
            <a:br>
              <a:rPr lang="es-ES" sz="2800" dirty="0">
                <a:effectLst/>
                <a:latin typeface="Arial" panose="020B0604020202020204" pitchFamily="34" charset="0"/>
                <a:ea typeface="Calibri" panose="020F0502020204030204" pitchFamily="34" charset="0"/>
                <a:cs typeface="Times New Roman" panose="02020603050405020304" pitchFamily="18" charset="0"/>
              </a:rPr>
            </a:br>
            <a:br>
              <a:rPr lang="es-ES" sz="2800" dirty="0">
                <a:effectLst/>
                <a:latin typeface="Arial" panose="020B0604020202020204" pitchFamily="34" charset="0"/>
                <a:ea typeface="Calibri" panose="020F0502020204030204" pitchFamily="34" charset="0"/>
                <a:cs typeface="Times New Roman" panose="02020603050405020304" pitchFamily="18" charset="0"/>
              </a:rPr>
            </a:br>
            <a:r>
              <a:rPr lang="es-ES" sz="2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los medios de enseñanza-aprendizaje</a:t>
            </a:r>
            <a:endParaRPr lang="es-ES" sz="2800" dirty="0">
              <a:solidFill>
                <a:schemeClr val="bg1"/>
              </a:solidFill>
            </a:endParaRPr>
          </a:p>
        </p:txBody>
      </p:sp>
      <p:sp>
        <p:nvSpPr>
          <p:cNvPr id="7" name="CuadroTexto 6">
            <a:extLst>
              <a:ext uri="{FF2B5EF4-FFF2-40B4-BE49-F238E27FC236}">
                <a16:creationId xmlns:a16="http://schemas.microsoft.com/office/drawing/2014/main" id="{854BF3F9-5803-65CC-75F2-CFA3714A5910}"/>
              </a:ext>
            </a:extLst>
          </p:cNvPr>
          <p:cNvSpPr txBox="1"/>
          <p:nvPr/>
        </p:nvSpPr>
        <p:spPr>
          <a:xfrm>
            <a:off x="1491761" y="2579077"/>
            <a:ext cx="8847993" cy="3254417"/>
          </a:xfrm>
          <a:prstGeom prst="rect">
            <a:avLst/>
          </a:prstGeom>
          <a:noFill/>
        </p:spPr>
        <p:txBody>
          <a:bodyPr wrap="square">
            <a:spAutoFit/>
          </a:bodyPr>
          <a:lstStyle/>
          <a:p>
            <a:pPr algn="just">
              <a:lnSpc>
                <a:spcPct val="150000"/>
              </a:lnSpc>
              <a:spcAft>
                <a:spcPts val="800"/>
              </a:spcAft>
            </a:pPr>
            <a:r>
              <a:rPr lang="es-ES" sz="2800" dirty="0">
                <a:latin typeface="Arial" panose="020B0604020202020204" pitchFamily="34" charset="0"/>
                <a:ea typeface="Calibri" panose="020F0502020204030204" pitchFamily="34" charset="0"/>
                <a:cs typeface="Times New Roman" panose="02020603050405020304" pitchFamily="18" charset="0"/>
              </a:rPr>
              <a:t>E</a:t>
            </a:r>
            <a:r>
              <a:rPr lang="es-ES" sz="2800" dirty="0">
                <a:effectLst/>
                <a:latin typeface="Arial" panose="020B0604020202020204" pitchFamily="34" charset="0"/>
                <a:ea typeface="Calibri" panose="020F0502020204030204" pitchFamily="34" charset="0"/>
                <a:cs typeface="Times New Roman" panose="02020603050405020304" pitchFamily="18" charset="0"/>
              </a:rPr>
              <a:t>stán íntimamente relacionados con los métodos de enseñanza (también estudiados), facilitan el proceso y sirven de apoyo material para la apropiación del contenido, complementando el método para la consecución de los objetivos. </a:t>
            </a:r>
            <a:endParaRPr lang="es-E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59141687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DDAE09D-C4CB-3B46-7CD1-CA6091DC317A}"/>
              </a:ext>
            </a:extLst>
          </p:cNvPr>
          <p:cNvSpPr>
            <a:spLocks noGrp="1"/>
          </p:cNvSpPr>
          <p:nvPr>
            <p:ph type="title"/>
          </p:nvPr>
        </p:nvSpPr>
        <p:spPr>
          <a:xfrm>
            <a:off x="1141413" y="841255"/>
            <a:ext cx="9905998" cy="1478571"/>
          </a:xfrm>
        </p:spPr>
        <p:txBody>
          <a:bodyPr>
            <a:normAutofit/>
          </a:bodyPr>
          <a:lstStyle/>
          <a:p>
            <a:r>
              <a:rPr lang="es-ES" sz="2800" dirty="0" err="1">
                <a:effectLst/>
                <a:latin typeface="Arial" panose="020B0604020202020204" pitchFamily="34" charset="0"/>
                <a:ea typeface="Calibri" panose="020F0502020204030204" pitchFamily="34" charset="0"/>
                <a:cs typeface="Times New Roman" panose="02020603050405020304" pitchFamily="18" charset="0"/>
              </a:rPr>
              <a:t>Reordando</a:t>
            </a:r>
            <a:br>
              <a:rPr lang="es-ES" sz="2800" dirty="0">
                <a:effectLst/>
                <a:latin typeface="Arial" panose="020B0604020202020204" pitchFamily="34" charset="0"/>
                <a:ea typeface="Calibri" panose="020F0502020204030204" pitchFamily="34" charset="0"/>
                <a:cs typeface="Times New Roman" panose="02020603050405020304" pitchFamily="18" charset="0"/>
              </a:rPr>
            </a:br>
            <a:br>
              <a:rPr lang="es-ES" sz="2800" dirty="0">
                <a:effectLst/>
                <a:latin typeface="Arial" panose="020B0604020202020204" pitchFamily="34" charset="0"/>
                <a:ea typeface="Calibri" panose="020F0502020204030204" pitchFamily="34" charset="0"/>
                <a:cs typeface="Times New Roman" panose="02020603050405020304" pitchFamily="18" charset="0"/>
              </a:rPr>
            </a:br>
            <a:r>
              <a:rPr lang="es-ES" sz="2800" dirty="0">
                <a:solidFill>
                  <a:schemeClr val="bg1"/>
                </a:solidFill>
                <a:effectLst/>
                <a:latin typeface="Arial" panose="020B0604020202020204" pitchFamily="34" charset="0"/>
                <a:ea typeface="Calibri" panose="020F0502020204030204" pitchFamily="34" charset="0"/>
                <a:cs typeface="Times New Roman" panose="02020603050405020304" pitchFamily="18" charset="0"/>
              </a:rPr>
              <a:t>los medios de enseñanza-aprendizaje</a:t>
            </a:r>
            <a:endParaRPr lang="es-ES" sz="2800" dirty="0">
              <a:solidFill>
                <a:schemeClr val="bg1"/>
              </a:solidFill>
            </a:endParaRPr>
          </a:p>
        </p:txBody>
      </p:sp>
      <p:sp>
        <p:nvSpPr>
          <p:cNvPr id="5" name="CuadroTexto 4">
            <a:extLst>
              <a:ext uri="{FF2B5EF4-FFF2-40B4-BE49-F238E27FC236}">
                <a16:creationId xmlns:a16="http://schemas.microsoft.com/office/drawing/2014/main" id="{085BE86D-63CE-0392-889A-111265C555F6}"/>
              </a:ext>
            </a:extLst>
          </p:cNvPr>
          <p:cNvSpPr txBox="1"/>
          <p:nvPr/>
        </p:nvSpPr>
        <p:spPr>
          <a:xfrm>
            <a:off x="926123" y="2424499"/>
            <a:ext cx="10550769" cy="4372351"/>
          </a:xfrm>
          <a:prstGeom prst="rect">
            <a:avLst/>
          </a:prstGeom>
          <a:noFill/>
        </p:spPr>
        <p:txBody>
          <a:bodyPr wrap="square">
            <a:spAutoFit/>
          </a:bodyPr>
          <a:lstStyle/>
          <a:p>
            <a:pPr algn="just">
              <a:lnSpc>
                <a:spcPct val="150000"/>
              </a:lnSpc>
            </a:pPr>
            <a:r>
              <a:rPr lang="es-ES" sz="2800" dirty="0">
                <a:latin typeface="Arial" panose="020B0604020202020204" pitchFamily="34" charset="0"/>
                <a:ea typeface="Calibri" panose="020F0502020204030204" pitchFamily="34" charset="0"/>
                <a:cs typeface="Times New Roman" panose="02020603050405020304" pitchFamily="18" charset="0"/>
              </a:rPr>
              <a:t>D</a:t>
            </a:r>
            <a:r>
              <a:rPr lang="es-ES" sz="2800" kern="1200" dirty="0">
                <a:effectLst/>
                <a:latin typeface="Arial" panose="020B0604020202020204" pitchFamily="34" charset="0"/>
                <a:ea typeface="Calibri" panose="020F0502020204030204" pitchFamily="34" charset="0"/>
                <a:cs typeface="Times New Roman" panose="02020603050405020304" pitchFamily="18" charset="0"/>
              </a:rPr>
              <a:t>ispositivos informáticos (computadora, móvil, tableta, cámara, pizarra digital) </a:t>
            </a:r>
            <a:endParaRPr lang="es-ES" sz="2800" dirty="0">
              <a:latin typeface="Arial" panose="020B0604020202020204" pitchFamily="34" charset="0"/>
              <a:ea typeface="Calibri" panose="020F0502020204030204" pitchFamily="34" charset="0"/>
              <a:cs typeface="Times New Roman" panose="02020603050405020304" pitchFamily="18" charset="0"/>
            </a:endParaRPr>
          </a:p>
          <a:p>
            <a:pPr algn="just">
              <a:lnSpc>
                <a:spcPct val="150000"/>
              </a:lnSpc>
            </a:pPr>
            <a:r>
              <a:rPr lang="es-ES" sz="2800" dirty="0">
                <a:effectLst/>
                <a:latin typeface="Arial" panose="020B0604020202020204" pitchFamily="34" charset="0"/>
                <a:ea typeface="Calibri" panose="020F0502020204030204" pitchFamily="34" charset="0"/>
                <a:cs typeface="Times New Roman" panose="02020603050405020304" pitchFamily="18" charset="0"/>
              </a:rPr>
              <a:t>Materiales digitalizados, páginas web, </a:t>
            </a:r>
            <a:r>
              <a:rPr lang="es-ES" sz="2800" u="sng" dirty="0">
                <a:effectLst/>
                <a:latin typeface="Arial" panose="020B0604020202020204" pitchFamily="34" charset="0"/>
                <a:ea typeface="Calibri" panose="020F0502020204030204" pitchFamily="34" charset="0"/>
                <a:cs typeface="Times New Roman" panose="02020603050405020304" pitchFamily="18" charset="0"/>
              </a:rPr>
              <a:t>softwares educativos</a:t>
            </a:r>
            <a:r>
              <a:rPr lang="es-ES" sz="2800" dirty="0">
                <a:effectLst/>
                <a:latin typeface="Arial" panose="020B0604020202020204" pitchFamily="34" charset="0"/>
                <a:ea typeface="Calibri" panose="020F0502020204030204" pitchFamily="34" charset="0"/>
                <a:cs typeface="Times New Roman" panose="02020603050405020304" pitchFamily="18" charset="0"/>
              </a:rPr>
              <a:t>, materiales audiovisuales, entornos virtuales de enseñanza-aprendizaje</a:t>
            </a:r>
            <a:r>
              <a:rPr lang="es-ES" sz="2800" dirty="0">
                <a:latin typeface="Arial" panose="020B0604020202020204" pitchFamily="34" charset="0"/>
                <a:ea typeface="Calibri" panose="020F0502020204030204" pitchFamily="34" charset="0"/>
                <a:cs typeface="Times New Roman" panose="02020603050405020304" pitchFamily="18" charset="0"/>
              </a:rPr>
              <a:t>.</a:t>
            </a:r>
            <a:endParaRPr lang="es-ES" sz="2800" dirty="0">
              <a:effectLst/>
              <a:latin typeface="Arial" panose="020B0604020202020204" pitchFamily="34" charset="0"/>
              <a:ea typeface="Calibri" panose="020F0502020204030204" pitchFamily="34" charset="0"/>
              <a:cs typeface="Times New Roman" panose="02020603050405020304" pitchFamily="18" charset="0"/>
            </a:endParaRPr>
          </a:p>
          <a:p>
            <a:pPr algn="just">
              <a:lnSpc>
                <a:spcPct val="150000"/>
              </a:lnSpc>
              <a:spcAft>
                <a:spcPts val="800"/>
              </a:spcAft>
            </a:pPr>
            <a:r>
              <a:rPr lang="es-ES" sz="2400" dirty="0">
                <a:solidFill>
                  <a:schemeClr val="accent2"/>
                </a:solidFill>
                <a:latin typeface="Arial" panose="020B0604020202020204" pitchFamily="34" charset="0"/>
                <a:ea typeface="Calibri" panose="020F0502020204030204" pitchFamily="34" charset="0"/>
                <a:cs typeface="Times New Roman" panose="02020603050405020304" pitchFamily="18" charset="0"/>
              </a:rPr>
              <a:t>R</a:t>
            </a:r>
            <a:r>
              <a:rPr lang="es-ES" sz="2400" dirty="0">
                <a:solidFill>
                  <a:schemeClr val="accent2"/>
                </a:solidFill>
                <a:effectLst/>
                <a:latin typeface="Arial" panose="020B0604020202020204" pitchFamily="34" charset="0"/>
                <a:ea typeface="Calibri" panose="020F0502020204030204" pitchFamily="34" charset="0"/>
                <a:cs typeface="Times New Roman" panose="02020603050405020304" pitchFamily="18" charset="0"/>
              </a:rPr>
              <a:t>esultan novedosos mediadores, además de ser variados, alternativos, adecuados al objetivo y al contenido entre otros aspectos positivos. </a:t>
            </a:r>
            <a:endParaRPr lang="es-ES" sz="2400" dirty="0">
              <a:solidFill>
                <a:schemeClr val="accent2"/>
              </a:solidFill>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8773187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A83BB8F-E9AD-EE13-DAD6-315B9A59CAAA}"/>
              </a:ext>
            </a:extLst>
          </p:cNvPr>
          <p:cNvSpPr>
            <a:spLocks noGrp="1"/>
          </p:cNvSpPr>
          <p:nvPr>
            <p:ph type="title"/>
          </p:nvPr>
        </p:nvSpPr>
        <p:spPr/>
        <p:txBody>
          <a:bodyPr/>
          <a:lstStyle/>
          <a:p>
            <a:r>
              <a:rPr lang="es-ES" dirty="0"/>
              <a:t>Los </a:t>
            </a:r>
            <a:r>
              <a:rPr lang="es-ES" sz="3600" u="sng" dirty="0">
                <a:effectLst/>
                <a:latin typeface="Arial" panose="020B0604020202020204" pitchFamily="34" charset="0"/>
                <a:ea typeface="Calibri" panose="020F0502020204030204" pitchFamily="34" charset="0"/>
                <a:cs typeface="Times New Roman" panose="02020603050405020304" pitchFamily="18" charset="0"/>
              </a:rPr>
              <a:t>softwares educativos</a:t>
            </a:r>
            <a:r>
              <a:rPr lang="es-ES" sz="3600" dirty="0">
                <a:effectLst/>
                <a:latin typeface="Arial" panose="020B0604020202020204" pitchFamily="34" charset="0"/>
                <a:ea typeface="Calibri" panose="020F0502020204030204" pitchFamily="34" charset="0"/>
                <a:cs typeface="Times New Roman" panose="02020603050405020304" pitchFamily="18" charset="0"/>
              </a:rPr>
              <a:t>. </a:t>
            </a:r>
            <a:endParaRPr lang="es-ES" dirty="0"/>
          </a:p>
        </p:txBody>
      </p:sp>
      <p:sp>
        <p:nvSpPr>
          <p:cNvPr id="3" name="Marcador de contenido 2">
            <a:extLst>
              <a:ext uri="{FF2B5EF4-FFF2-40B4-BE49-F238E27FC236}">
                <a16:creationId xmlns:a16="http://schemas.microsoft.com/office/drawing/2014/main" id="{B9B4AF41-3693-0A2A-5661-F726F52DC350}"/>
              </a:ext>
            </a:extLst>
          </p:cNvPr>
          <p:cNvSpPr>
            <a:spLocks noGrp="1"/>
          </p:cNvSpPr>
          <p:nvPr>
            <p:ph idx="1"/>
          </p:nvPr>
        </p:nvSpPr>
        <p:spPr/>
        <p:txBody>
          <a:bodyPr/>
          <a:lstStyle/>
          <a:p>
            <a:pPr marL="0" indent="0" algn="just">
              <a:lnSpc>
                <a:spcPct val="107000"/>
              </a:lnSpc>
              <a:spcAft>
                <a:spcPts val="800"/>
              </a:spcAft>
              <a:buNone/>
            </a:pPr>
            <a:r>
              <a:rPr lang="es-ES" sz="2800" dirty="0">
                <a:effectLst/>
                <a:latin typeface="Arial" panose="020B0604020202020204" pitchFamily="34" charset="0"/>
                <a:ea typeface="Calibri" panose="020F0502020204030204" pitchFamily="34" charset="0"/>
                <a:cs typeface="Times New Roman" panose="02020603050405020304" pitchFamily="18" charset="0"/>
              </a:rPr>
              <a:t>Conjunto de recursos informáticos diseñado con la intención de ser utilizados en el contexto del proceso de enseñanza-aprendizaje. </a:t>
            </a:r>
            <a:endParaRPr lang="es-ES" sz="2800" dirty="0">
              <a:effectLst/>
              <a:latin typeface="Calibri" panose="020F0502020204030204" pitchFamily="34" charset="0"/>
              <a:ea typeface="Calibri" panose="020F0502020204030204" pitchFamily="34" charset="0"/>
              <a:cs typeface="Times New Roman" panose="02020603050405020304" pitchFamily="18" charset="0"/>
            </a:endParaRPr>
          </a:p>
          <a:p>
            <a:pPr marL="0" indent="0">
              <a:buNone/>
            </a:pPr>
            <a:r>
              <a:rPr lang="es-ES" sz="2800" dirty="0">
                <a:effectLst/>
                <a:latin typeface="Arial" panose="020B0604020202020204" pitchFamily="34" charset="0"/>
                <a:ea typeface="Calibri" panose="020F0502020204030204" pitchFamily="34" charset="0"/>
                <a:cs typeface="Times New Roman" panose="02020603050405020304" pitchFamily="18" charset="0"/>
              </a:rPr>
              <a:t>                                                                  (Ecured.cu)</a:t>
            </a:r>
            <a:endParaRPr lang="es-ES" sz="2800" dirty="0">
              <a:effectLst/>
              <a:latin typeface="Calibri" panose="020F0502020204030204" pitchFamily="34" charset="0"/>
              <a:ea typeface="Calibri" panose="020F0502020204030204" pitchFamily="34" charset="0"/>
              <a:cs typeface="Times New Roman" panose="02020603050405020304" pitchFamily="18" charset="0"/>
            </a:endParaRPr>
          </a:p>
          <a:p>
            <a:endParaRPr lang="es-ES" dirty="0"/>
          </a:p>
        </p:txBody>
      </p:sp>
    </p:spTree>
    <p:extLst>
      <p:ext uri="{BB962C8B-B14F-4D97-AF65-F5344CB8AC3E}">
        <p14:creationId xmlns:p14="http://schemas.microsoft.com/office/powerpoint/2010/main" val="33821015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8A8D3C0-D842-25CB-9C7F-48016C4B63F8}"/>
              </a:ext>
            </a:extLst>
          </p:cNvPr>
          <p:cNvSpPr>
            <a:spLocks noGrp="1"/>
          </p:cNvSpPr>
          <p:nvPr>
            <p:ph type="ctrTitle"/>
          </p:nvPr>
        </p:nvSpPr>
        <p:spPr>
          <a:xfrm>
            <a:off x="1794362" y="395022"/>
            <a:ext cx="8791575" cy="1022960"/>
          </a:xfrm>
        </p:spPr>
        <p:txBody>
          <a:bodyPr/>
          <a:lstStyle/>
          <a:p>
            <a:r>
              <a:rPr lang="es-ES" sz="4800" dirty="0">
                <a:effectLst/>
                <a:latin typeface="Arial" panose="020B0604020202020204" pitchFamily="34" charset="0"/>
                <a:ea typeface="Calibri" panose="020F0502020204030204" pitchFamily="34" charset="0"/>
                <a:cs typeface="Times New Roman" panose="02020603050405020304" pitchFamily="18" charset="0"/>
              </a:rPr>
              <a:t>Se </a:t>
            </a:r>
            <a:r>
              <a:rPr lang="es-ES" sz="4800" dirty="0" err="1">
                <a:effectLst/>
                <a:latin typeface="Arial" panose="020B0604020202020204" pitchFamily="34" charset="0"/>
                <a:ea typeface="Calibri" panose="020F0502020204030204" pitchFamily="34" charset="0"/>
                <a:cs typeface="Times New Roman" panose="02020603050405020304" pitchFamily="18" charset="0"/>
              </a:rPr>
              <a:t>caracterizaN</a:t>
            </a:r>
            <a:r>
              <a:rPr lang="es-ES" sz="4800" dirty="0">
                <a:effectLst/>
                <a:latin typeface="Arial" panose="020B0604020202020204" pitchFamily="34" charset="0"/>
                <a:ea typeface="Calibri" panose="020F0502020204030204" pitchFamily="34" charset="0"/>
                <a:cs typeface="Times New Roman" panose="02020603050405020304" pitchFamily="18" charset="0"/>
              </a:rPr>
              <a:t> por:</a:t>
            </a:r>
            <a:endParaRPr lang="es-ES" dirty="0"/>
          </a:p>
        </p:txBody>
      </p:sp>
      <p:sp>
        <p:nvSpPr>
          <p:cNvPr id="3" name="Subtítulo 2">
            <a:extLst>
              <a:ext uri="{FF2B5EF4-FFF2-40B4-BE49-F238E27FC236}">
                <a16:creationId xmlns:a16="http://schemas.microsoft.com/office/drawing/2014/main" id="{992E9FEC-2F45-2DCB-A392-27C45FCC4B50}"/>
              </a:ext>
            </a:extLst>
          </p:cNvPr>
          <p:cNvSpPr>
            <a:spLocks noGrp="1"/>
          </p:cNvSpPr>
          <p:nvPr>
            <p:ph type="subTitle" idx="1"/>
          </p:nvPr>
        </p:nvSpPr>
        <p:spPr>
          <a:xfrm>
            <a:off x="1876424" y="1803315"/>
            <a:ext cx="8791575" cy="3030415"/>
          </a:xfrm>
        </p:spPr>
        <p:txBody>
          <a:bodyPr>
            <a:noAutofit/>
          </a:bodyPr>
          <a:lstStyle/>
          <a:p>
            <a:pPr marL="342900" indent="-342900">
              <a:buFont typeface="Arial" panose="020B0604020202020204" pitchFamily="34" charset="0"/>
              <a:buChar char="•"/>
            </a:pPr>
            <a:r>
              <a:rPr lang="es-ES" sz="2400" dirty="0">
                <a:effectLst/>
                <a:latin typeface="Arial" panose="020B0604020202020204" pitchFamily="34" charset="0"/>
                <a:ea typeface="Calibri" panose="020F0502020204030204" pitchFamily="34" charset="0"/>
                <a:cs typeface="Times New Roman" panose="02020603050405020304" pitchFamily="18" charset="0"/>
              </a:rPr>
              <a:t>ser altamente interactivos,  </a:t>
            </a:r>
          </a:p>
          <a:p>
            <a:pPr marL="342900" indent="-342900">
              <a:buFont typeface="Arial" panose="020B0604020202020204" pitchFamily="34" charset="0"/>
              <a:buChar char="•"/>
            </a:pPr>
            <a:r>
              <a:rPr lang="es-ES" sz="2400" dirty="0">
                <a:effectLst/>
                <a:latin typeface="Arial" panose="020B0604020202020204" pitchFamily="34" charset="0"/>
                <a:ea typeface="Calibri" panose="020F0502020204030204" pitchFamily="34" charset="0"/>
                <a:cs typeface="Times New Roman" panose="02020603050405020304" pitchFamily="18" charset="0"/>
              </a:rPr>
              <a:t>empleo de recursos multimedia como:</a:t>
            </a:r>
          </a:p>
          <a:p>
            <a:pPr marL="342900" indent="-342900">
              <a:buFont typeface="Wingdings" panose="05000000000000000000" pitchFamily="2" charset="2"/>
              <a:buChar char="v"/>
            </a:pPr>
            <a:r>
              <a:rPr lang="es-ES" sz="2400" dirty="0">
                <a:effectLst/>
                <a:latin typeface="Arial" panose="020B0604020202020204" pitchFamily="34" charset="0"/>
                <a:ea typeface="Calibri" panose="020F0502020204030204" pitchFamily="34" charset="0"/>
                <a:cs typeface="Times New Roman" panose="02020603050405020304" pitchFamily="18" charset="0"/>
              </a:rPr>
              <a:t>     videos</a:t>
            </a:r>
          </a:p>
          <a:p>
            <a:pPr marL="342900" indent="-342900">
              <a:buFont typeface="Wingdings" panose="05000000000000000000" pitchFamily="2" charset="2"/>
              <a:buChar char="v"/>
            </a:pPr>
            <a:r>
              <a:rPr lang="es-ES" sz="2400" dirty="0">
                <a:effectLst/>
                <a:latin typeface="Arial" panose="020B0604020202020204" pitchFamily="34" charset="0"/>
                <a:ea typeface="Calibri" panose="020F0502020204030204" pitchFamily="34" charset="0"/>
                <a:cs typeface="Times New Roman" panose="02020603050405020304" pitchFamily="18" charset="0"/>
              </a:rPr>
              <a:t>     sonidos</a:t>
            </a:r>
          </a:p>
          <a:p>
            <a:pPr marL="342900" indent="-342900">
              <a:buFont typeface="Wingdings" panose="05000000000000000000" pitchFamily="2" charset="2"/>
              <a:buChar char="v"/>
            </a:pPr>
            <a:r>
              <a:rPr lang="es-ES" sz="2400" dirty="0">
                <a:effectLst/>
                <a:latin typeface="Arial" panose="020B0604020202020204" pitchFamily="34" charset="0"/>
                <a:ea typeface="Calibri" panose="020F0502020204030204" pitchFamily="34" charset="0"/>
                <a:cs typeface="Times New Roman" panose="02020603050405020304" pitchFamily="18" charset="0"/>
              </a:rPr>
              <a:t>     Fotografías</a:t>
            </a:r>
          </a:p>
          <a:p>
            <a:pPr marL="342900" indent="-342900">
              <a:buFont typeface="Wingdings" panose="05000000000000000000" pitchFamily="2" charset="2"/>
              <a:buChar char="v"/>
            </a:pPr>
            <a:r>
              <a:rPr lang="es-ES" sz="2400" dirty="0">
                <a:effectLst/>
                <a:latin typeface="Arial" panose="020B0604020202020204" pitchFamily="34" charset="0"/>
                <a:ea typeface="Calibri" panose="020F0502020204030204" pitchFamily="34" charset="0"/>
                <a:cs typeface="Times New Roman" panose="02020603050405020304" pitchFamily="18" charset="0"/>
              </a:rPr>
              <a:t>     diccionarios especializados</a:t>
            </a:r>
          </a:p>
          <a:p>
            <a:pPr marL="342900" indent="-342900">
              <a:buFont typeface="Wingdings" panose="05000000000000000000" pitchFamily="2" charset="2"/>
              <a:buChar char="v"/>
            </a:pPr>
            <a:r>
              <a:rPr lang="es-ES" sz="2400" dirty="0">
                <a:effectLst/>
                <a:latin typeface="Arial" panose="020B0604020202020204" pitchFamily="34" charset="0"/>
                <a:ea typeface="Calibri" panose="020F0502020204030204" pitchFamily="34" charset="0"/>
                <a:cs typeface="Times New Roman" panose="02020603050405020304" pitchFamily="18" charset="0"/>
              </a:rPr>
              <a:t>     ejercicios y juegos instructivos que    </a:t>
            </a:r>
          </a:p>
          <a:p>
            <a:r>
              <a:rPr lang="es-ES" sz="2400" dirty="0">
                <a:effectLst/>
                <a:latin typeface="Arial" panose="020B0604020202020204" pitchFamily="34" charset="0"/>
                <a:ea typeface="Calibri" panose="020F0502020204030204" pitchFamily="34" charset="0"/>
                <a:cs typeface="Times New Roman" panose="02020603050405020304" pitchFamily="18" charset="0"/>
              </a:rPr>
              <a:t>         apoyan las funciones de evaluación y  </a:t>
            </a:r>
          </a:p>
          <a:p>
            <a:r>
              <a:rPr lang="es-ES" sz="2400" dirty="0">
                <a:effectLst/>
                <a:latin typeface="Arial" panose="020B0604020202020204" pitchFamily="34" charset="0"/>
                <a:ea typeface="Calibri" panose="020F0502020204030204" pitchFamily="34" charset="0"/>
                <a:cs typeface="Times New Roman" panose="02020603050405020304" pitchFamily="18" charset="0"/>
              </a:rPr>
              <a:t>         diagnóstico.</a:t>
            </a:r>
            <a:endParaRPr lang="es-ES" sz="2400" dirty="0">
              <a:effectLst/>
              <a:latin typeface="Calibri" panose="020F0502020204030204" pitchFamily="34" charset="0"/>
              <a:ea typeface="Calibri" panose="020F0502020204030204" pitchFamily="34" charset="0"/>
              <a:cs typeface="Times New Roman" panose="02020603050405020304" pitchFamily="18" charset="0"/>
            </a:endParaRPr>
          </a:p>
          <a:p>
            <a:endParaRPr lang="es-ES" sz="2400" dirty="0"/>
          </a:p>
        </p:txBody>
      </p:sp>
    </p:spTree>
    <p:extLst>
      <p:ext uri="{BB962C8B-B14F-4D97-AF65-F5344CB8AC3E}">
        <p14:creationId xmlns:p14="http://schemas.microsoft.com/office/powerpoint/2010/main" val="21140195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7D147D0-5FFD-2DE4-AD85-35761A0D614F}"/>
              </a:ext>
            </a:extLst>
          </p:cNvPr>
          <p:cNvSpPr>
            <a:spLocks noGrp="1"/>
          </p:cNvSpPr>
          <p:nvPr>
            <p:ph type="title"/>
          </p:nvPr>
        </p:nvSpPr>
        <p:spPr/>
        <p:txBody>
          <a:bodyPr/>
          <a:lstStyle/>
          <a:p>
            <a:r>
              <a:rPr lang="es-ES" sz="3600" dirty="0">
                <a:effectLst/>
                <a:latin typeface="Arial" panose="020B0604020202020204" pitchFamily="34" charset="0"/>
                <a:ea typeface="Calibri" panose="020F0502020204030204" pitchFamily="34" charset="0"/>
                <a:cs typeface="Times New Roman" panose="02020603050405020304" pitchFamily="18" charset="0"/>
              </a:rPr>
              <a:t>Características esenciales de los software educativos:</a:t>
            </a:r>
            <a:endParaRPr lang="es-ES" dirty="0"/>
          </a:p>
        </p:txBody>
      </p:sp>
      <p:sp>
        <p:nvSpPr>
          <p:cNvPr id="3" name="Marcador de contenido 2">
            <a:extLst>
              <a:ext uri="{FF2B5EF4-FFF2-40B4-BE49-F238E27FC236}">
                <a16:creationId xmlns:a16="http://schemas.microsoft.com/office/drawing/2014/main" id="{B74AFD48-EBD8-1812-F206-8EFA8DDAAF21}"/>
              </a:ext>
            </a:extLst>
          </p:cNvPr>
          <p:cNvSpPr>
            <a:spLocks noGrp="1"/>
          </p:cNvSpPr>
          <p:nvPr>
            <p:ph idx="1"/>
          </p:nvPr>
        </p:nvSpPr>
        <p:spPr/>
        <p:txBody>
          <a:bodyPr>
            <a:noAutofit/>
          </a:bodyPr>
          <a:lstStyle/>
          <a:p>
            <a:pPr marL="342900" lvl="0" indent="-342900" algn="just">
              <a:lnSpc>
                <a:spcPct val="107000"/>
              </a:lnSpc>
              <a:buFont typeface="+mj-lt"/>
              <a:buAutoNum type="arabicPeriod"/>
            </a:pPr>
            <a:r>
              <a:rPr lang="es-ES" sz="2800" dirty="0">
                <a:effectLst/>
                <a:latin typeface="Arial" panose="020B0604020202020204" pitchFamily="34" charset="0"/>
                <a:ea typeface="Calibri" panose="020F0502020204030204" pitchFamily="34" charset="0"/>
                <a:cs typeface="Times New Roman" panose="02020603050405020304" pitchFamily="18" charset="0"/>
              </a:rPr>
              <a:t>Son interactivos</a:t>
            </a:r>
            <a:endParaRPr lang="es-ES"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mj-lt"/>
              <a:buAutoNum type="arabicPeriod"/>
            </a:pPr>
            <a:r>
              <a:rPr lang="es-ES" sz="2800" dirty="0">
                <a:effectLst/>
                <a:latin typeface="Arial" panose="020B0604020202020204" pitchFamily="34" charset="0"/>
                <a:ea typeface="Calibri" panose="020F0502020204030204" pitchFamily="34" charset="0"/>
                <a:cs typeface="Times New Roman" panose="02020603050405020304" pitchFamily="18" charset="0"/>
              </a:rPr>
              <a:t>Permiten adaptabilidad y atención a las diferencias individuales</a:t>
            </a:r>
            <a:endParaRPr lang="es-ES"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mj-lt"/>
              <a:buAutoNum type="arabicPeriod"/>
            </a:pPr>
            <a:r>
              <a:rPr lang="es-ES" sz="2800" dirty="0">
                <a:effectLst/>
                <a:latin typeface="Arial" panose="020B0604020202020204" pitchFamily="34" charset="0"/>
                <a:ea typeface="Calibri" panose="020F0502020204030204" pitchFamily="34" charset="0"/>
                <a:cs typeface="Times New Roman" panose="02020603050405020304" pitchFamily="18" charset="0"/>
              </a:rPr>
              <a:t>Son multimediales</a:t>
            </a:r>
            <a:endParaRPr lang="es-ES" sz="2800" dirty="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lgn="just">
              <a:lnSpc>
                <a:spcPct val="107000"/>
              </a:lnSpc>
              <a:buFont typeface="+mj-lt"/>
              <a:buAutoNum type="arabicPeriod"/>
            </a:pPr>
            <a:r>
              <a:rPr lang="es-ES" sz="2800" dirty="0">
                <a:effectLst/>
                <a:latin typeface="Arial" panose="020B0604020202020204" pitchFamily="34" charset="0"/>
                <a:ea typeface="Calibri" panose="020F0502020204030204" pitchFamily="34" charset="0"/>
                <a:cs typeface="Times New Roman" panose="02020603050405020304" pitchFamily="18" charset="0"/>
              </a:rPr>
              <a:t>La finalidad educativa, tiene en cuenta la adquisición del conocimiento, del desarrollo de habilidades y la formación de valores</a:t>
            </a:r>
            <a:endParaRPr lang="es-ES" sz="2800" dirty="0">
              <a:effectLst/>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9657018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o">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docProps/app.xml><?xml version="1.0" encoding="utf-8"?>
<Properties xmlns="http://schemas.openxmlformats.org/officeDocument/2006/extended-properties" xmlns:vt="http://schemas.openxmlformats.org/officeDocument/2006/docPropsVTypes">
  <Template>TM04033919[[fn=Circuito]]</Template>
  <TotalTime>134</TotalTime>
  <Words>833</Words>
  <Application>Microsoft Office PowerPoint</Application>
  <PresentationFormat>Panorámica</PresentationFormat>
  <Paragraphs>98</Paragraphs>
  <Slides>24</Slides>
  <Notes>0</Notes>
  <HiddenSlides>0</HiddenSlides>
  <MMClips>0</MMClips>
  <ScaleCrop>false</ScaleCrop>
  <HeadingPairs>
    <vt:vector size="6" baseType="variant">
      <vt:variant>
        <vt:lpstr>Fuentes usadas</vt:lpstr>
      </vt:variant>
      <vt:variant>
        <vt:i4>5</vt:i4>
      </vt:variant>
      <vt:variant>
        <vt:lpstr>Tema</vt:lpstr>
      </vt:variant>
      <vt:variant>
        <vt:i4>1</vt:i4>
      </vt:variant>
      <vt:variant>
        <vt:lpstr>Títulos de diapositiva</vt:lpstr>
      </vt:variant>
      <vt:variant>
        <vt:i4>24</vt:i4>
      </vt:variant>
    </vt:vector>
  </HeadingPairs>
  <TitlesOfParts>
    <vt:vector size="30" baseType="lpstr">
      <vt:lpstr>Arial</vt:lpstr>
      <vt:lpstr>Calibri</vt:lpstr>
      <vt:lpstr>Times New Roman</vt:lpstr>
      <vt:lpstr>Tw Cen MT</vt:lpstr>
      <vt:lpstr>Wingdings</vt:lpstr>
      <vt:lpstr>Circuito</vt:lpstr>
      <vt:lpstr>Encuentro 4</vt:lpstr>
      <vt:lpstr>Presentación de PowerPoint</vt:lpstr>
      <vt:lpstr>Exposición de los estudiantes</vt:lpstr>
      <vt:lpstr>Recordando  los medios de enseñanza-aprendizaje</vt:lpstr>
      <vt:lpstr>Reordando  los medios de enseñanza-aprendizaje</vt:lpstr>
      <vt:lpstr>Reordando  los medios de enseñanza-aprendizaje</vt:lpstr>
      <vt:lpstr>Los softwares educativos. </vt:lpstr>
      <vt:lpstr>Se caracterizaN por:</vt:lpstr>
      <vt:lpstr>Características esenciales de los software educativos:</vt:lpstr>
      <vt:lpstr>Características esenciales de los software educativos:</vt:lpstr>
      <vt:lpstr>COLECCIONES cubanas DE SOFTWARE EDUCATIVOS</vt:lpstr>
      <vt:lpstr>Colección Multisaber.</vt:lpstr>
      <vt:lpstr>Colección El Navegante </vt:lpstr>
      <vt:lpstr>Colección El Navegante </vt:lpstr>
      <vt:lpstr>Colección El Navegante </vt:lpstr>
      <vt:lpstr>Colección El Navegante </vt:lpstr>
      <vt:lpstr>Colección El Navegante </vt:lpstr>
      <vt:lpstr>Colección Futuro.</vt:lpstr>
      <vt:lpstr>Colección Futuro.</vt:lpstr>
      <vt:lpstr>¿Qué ventajas puede tener un buen software educativo?</vt:lpstr>
      <vt:lpstr>¿Cuáles son 3 características del software educativo?</vt:lpstr>
      <vt:lpstr>Hacer la evaluación correspondiente al tema tratado. </vt:lpstr>
      <vt:lpstr> resumen de la clase </vt:lpstr>
      <vt:lpstr>ORIENTACIONES PARA EL PRÓXIMO ENCUENTRO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Enuentro 4</dc:title>
  <dc:creator>ACER</dc:creator>
  <cp:lastModifiedBy>ACER</cp:lastModifiedBy>
  <cp:revision>26</cp:revision>
  <dcterms:created xsi:type="dcterms:W3CDTF">2025-05-09T19:02:40Z</dcterms:created>
  <dcterms:modified xsi:type="dcterms:W3CDTF">2025-05-10T12:50:31Z</dcterms:modified>
</cp:coreProperties>
</file>