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1" r:id="rId6"/>
    <p:sldId id="262" r:id="rId7"/>
    <p:sldId id="263" r:id="rId8"/>
    <p:sldId id="269" r:id="rId9"/>
    <p:sldId id="265" r:id="rId10"/>
    <p:sldId id="267" r:id="rId11"/>
    <p:sldId id="282" r:id="rId12"/>
    <p:sldId id="268" r:id="rId13"/>
    <p:sldId id="266" r:id="rId14"/>
    <p:sldId id="270" r:id="rId15"/>
    <p:sldId id="264" r:id="rId16"/>
    <p:sldId id="26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140"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5DD143-419F-4644-A793-3A57B6A8EA3E}" type="doc">
      <dgm:prSet loTypeId="urn:microsoft.com/office/officeart/2009/3/layout/HorizontalOrganizationChart" loCatId="hierarchy" qsTypeId="urn:microsoft.com/office/officeart/2005/8/quickstyle/simple2" qsCatId="simple" csTypeId="urn:microsoft.com/office/officeart/2005/8/colors/accent0_1" csCatId="mainScheme" phldr="1"/>
      <dgm:spPr/>
      <dgm:t>
        <a:bodyPr/>
        <a:lstStyle/>
        <a:p>
          <a:endParaRPr lang="es-MX"/>
        </a:p>
      </dgm:t>
    </dgm:pt>
    <dgm:pt modelId="{99EABA61-EF01-4877-9404-B12C59E39FE2}" type="asst">
      <dgm:prSet phldrT="[Tex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dirty="0" smtClean="0"/>
            <a:t>DISTRIBUCIÓN DE LAS AGUAS INTERIORES </a:t>
          </a:r>
        </a:p>
        <a:p>
          <a:pPr defTabSz="1244600">
            <a:lnSpc>
              <a:spcPct val="90000"/>
            </a:lnSpc>
            <a:spcBef>
              <a:spcPct val="0"/>
            </a:spcBef>
            <a:spcAft>
              <a:spcPct val="35000"/>
            </a:spcAft>
          </a:pPr>
          <a:endParaRPr lang="es-MX" dirty="0"/>
        </a:p>
      </dgm:t>
    </dgm:pt>
    <dgm:pt modelId="{2BF7B623-513D-4508-A3D3-E21174B12C73}" type="parTrans" cxnId="{2ED4F7B0-6112-4E63-B598-7D83F63B3E16}">
      <dgm:prSet/>
      <dgm:spPr/>
      <dgm:t>
        <a:bodyPr/>
        <a:lstStyle/>
        <a:p>
          <a:endParaRPr lang="es-MX"/>
        </a:p>
      </dgm:t>
    </dgm:pt>
    <dgm:pt modelId="{819467BD-4DFA-455B-8F34-CA5B598AFC37}" type="sibTrans" cxnId="{2ED4F7B0-6112-4E63-B598-7D83F63B3E16}">
      <dgm:prSet/>
      <dgm:spPr/>
      <dgm:t>
        <a:bodyPr/>
        <a:lstStyle/>
        <a:p>
          <a:endParaRPr lang="es-MX"/>
        </a:p>
      </dgm:t>
    </dgm:pt>
    <dgm:pt modelId="{4E6C1190-C2B9-495C-8D3A-DD8CB525F5A6}">
      <dgm:prSet/>
      <dgm:spPr/>
      <dgm:t>
        <a:bodyPr/>
        <a:lstStyle/>
        <a:p>
          <a:r>
            <a:rPr lang="es-MX" dirty="0" smtClean="0"/>
            <a:t>Es extremadamente desigual</a:t>
          </a:r>
          <a:endParaRPr lang="es-MX" dirty="0"/>
        </a:p>
      </dgm:t>
    </dgm:pt>
    <dgm:pt modelId="{63C29729-76E4-48FD-BDED-554F71BB7E61}" type="parTrans" cxnId="{846FAD4E-E795-42D3-8C64-EEB58F9C3F3B}">
      <dgm:prSet/>
      <dgm:spPr/>
      <dgm:t>
        <a:bodyPr/>
        <a:lstStyle/>
        <a:p>
          <a:endParaRPr lang="es-MX"/>
        </a:p>
      </dgm:t>
    </dgm:pt>
    <dgm:pt modelId="{1C3F86A0-05A9-4B1C-8E09-DD4752625432}" type="sibTrans" cxnId="{846FAD4E-E795-42D3-8C64-EEB58F9C3F3B}">
      <dgm:prSet/>
      <dgm:spPr/>
      <dgm:t>
        <a:bodyPr/>
        <a:lstStyle/>
        <a:p>
          <a:endParaRPr lang="es-MX"/>
        </a:p>
      </dgm:t>
    </dgm:pt>
    <dgm:pt modelId="{21065F6F-9BFD-44C0-9609-475852F87C74}">
      <dgm:prSet/>
      <dgm:spPr/>
      <dgm:t>
        <a:bodyPr/>
        <a:lstStyle/>
        <a:p>
          <a:r>
            <a:rPr lang="es-MX" smtClean="0"/>
            <a:t> La periferia del continente, sobre todo al oeste, este y sureste, presentan una densa red, en la cual se incluyen los mayores sistemas fluviales</a:t>
          </a:r>
          <a:endParaRPr lang="es-MX"/>
        </a:p>
      </dgm:t>
    </dgm:pt>
    <dgm:pt modelId="{32E850D1-706D-410F-806E-7C3EA1B38106}" type="parTrans" cxnId="{AC531C26-39F8-40B3-A636-ACE3AED0A630}">
      <dgm:prSet/>
      <dgm:spPr/>
      <dgm:t>
        <a:bodyPr/>
        <a:lstStyle/>
        <a:p>
          <a:endParaRPr lang="es-MX"/>
        </a:p>
      </dgm:t>
    </dgm:pt>
    <dgm:pt modelId="{2FB67D23-81B8-44FA-BCA2-C2DFA2660BE9}" type="sibTrans" cxnId="{AC531C26-39F8-40B3-A636-ACE3AED0A630}">
      <dgm:prSet/>
      <dgm:spPr/>
      <dgm:t>
        <a:bodyPr/>
        <a:lstStyle/>
        <a:p>
          <a:endParaRPr lang="es-MX"/>
        </a:p>
      </dgm:t>
    </dgm:pt>
    <dgm:pt modelId="{1DA91690-1665-4EED-B785-6868C11D008B}">
      <dgm:prSet/>
      <dgm:spPr/>
      <dgm:t>
        <a:bodyPr/>
        <a:lstStyle/>
        <a:p>
          <a:r>
            <a:rPr lang="es-MX" smtClean="0"/>
            <a:t>Las regiones interiores y suroccidentales están casi desprovistas de aguas superficiales y apenas presentan escurrimiento al océano. </a:t>
          </a:r>
          <a:endParaRPr lang="es-MX"/>
        </a:p>
      </dgm:t>
    </dgm:pt>
    <dgm:pt modelId="{88EDE7D7-8AB5-4C86-840E-1F7A43A7B14E}" type="parTrans" cxnId="{03BFD0C1-56EF-4379-9F8A-A65ED5E67362}">
      <dgm:prSet/>
      <dgm:spPr/>
      <dgm:t>
        <a:bodyPr/>
        <a:lstStyle/>
        <a:p>
          <a:endParaRPr lang="es-MX"/>
        </a:p>
      </dgm:t>
    </dgm:pt>
    <dgm:pt modelId="{D01E6E08-EC7E-44A5-8941-6F83C75CF708}" type="sibTrans" cxnId="{03BFD0C1-56EF-4379-9F8A-A65ED5E67362}">
      <dgm:prSet/>
      <dgm:spPr/>
      <dgm:t>
        <a:bodyPr/>
        <a:lstStyle/>
        <a:p>
          <a:endParaRPr lang="es-MX"/>
        </a:p>
      </dgm:t>
    </dgm:pt>
    <dgm:pt modelId="{0C009285-FC01-4CA5-AE4F-9D62B8F00259}" type="pres">
      <dgm:prSet presAssocID="{805DD143-419F-4644-A793-3A57B6A8EA3E}" presName="hierChild1" presStyleCnt="0">
        <dgm:presLayoutVars>
          <dgm:orgChart val="1"/>
          <dgm:chPref val="1"/>
          <dgm:dir/>
          <dgm:animOne val="branch"/>
          <dgm:animLvl val="lvl"/>
          <dgm:resizeHandles/>
        </dgm:presLayoutVars>
      </dgm:prSet>
      <dgm:spPr/>
      <dgm:t>
        <a:bodyPr/>
        <a:lstStyle/>
        <a:p>
          <a:endParaRPr lang="es-MX"/>
        </a:p>
      </dgm:t>
    </dgm:pt>
    <dgm:pt modelId="{51C66DC9-B9B4-4C9B-A21E-A98F434B741F}" type="pres">
      <dgm:prSet presAssocID="{99EABA61-EF01-4877-9404-B12C59E39FE2}" presName="hierRoot1" presStyleCnt="0">
        <dgm:presLayoutVars>
          <dgm:hierBranch val="init"/>
        </dgm:presLayoutVars>
      </dgm:prSet>
      <dgm:spPr/>
    </dgm:pt>
    <dgm:pt modelId="{1BC2C5AA-1078-451A-A603-B12C8C3B0486}" type="pres">
      <dgm:prSet presAssocID="{99EABA61-EF01-4877-9404-B12C59E39FE2}" presName="rootComposite1" presStyleCnt="0"/>
      <dgm:spPr/>
    </dgm:pt>
    <dgm:pt modelId="{B17B785B-9F84-4D3F-A89D-D2D743FC1C29}" type="pres">
      <dgm:prSet presAssocID="{99EABA61-EF01-4877-9404-B12C59E39FE2}" presName="rootText1" presStyleLbl="node0" presStyleIdx="0" presStyleCnt="1">
        <dgm:presLayoutVars>
          <dgm:chPref val="3"/>
        </dgm:presLayoutVars>
      </dgm:prSet>
      <dgm:spPr/>
      <dgm:t>
        <a:bodyPr/>
        <a:lstStyle/>
        <a:p>
          <a:endParaRPr lang="es-MX"/>
        </a:p>
      </dgm:t>
    </dgm:pt>
    <dgm:pt modelId="{5076C4D7-8878-47B6-8217-16CE3FF7FDD8}" type="pres">
      <dgm:prSet presAssocID="{99EABA61-EF01-4877-9404-B12C59E39FE2}" presName="rootConnector1" presStyleLbl="asst0" presStyleIdx="0" presStyleCnt="0"/>
      <dgm:spPr/>
      <dgm:t>
        <a:bodyPr/>
        <a:lstStyle/>
        <a:p>
          <a:endParaRPr lang="es-MX"/>
        </a:p>
      </dgm:t>
    </dgm:pt>
    <dgm:pt modelId="{27C60181-D86D-40BC-9D31-D45E230DBBCE}" type="pres">
      <dgm:prSet presAssocID="{99EABA61-EF01-4877-9404-B12C59E39FE2}" presName="hierChild2" presStyleCnt="0"/>
      <dgm:spPr/>
    </dgm:pt>
    <dgm:pt modelId="{7D64F833-C3A9-4572-98B8-DE123380F368}" type="pres">
      <dgm:prSet presAssocID="{63C29729-76E4-48FD-BDED-554F71BB7E61}" presName="Name64" presStyleLbl="parChTrans1D2" presStyleIdx="0" presStyleCnt="3"/>
      <dgm:spPr/>
      <dgm:t>
        <a:bodyPr/>
        <a:lstStyle/>
        <a:p>
          <a:endParaRPr lang="es-MX"/>
        </a:p>
      </dgm:t>
    </dgm:pt>
    <dgm:pt modelId="{51029F9F-3E5D-4C3D-8BF1-501772C38499}" type="pres">
      <dgm:prSet presAssocID="{4E6C1190-C2B9-495C-8D3A-DD8CB525F5A6}" presName="hierRoot2" presStyleCnt="0">
        <dgm:presLayoutVars>
          <dgm:hierBranch val="init"/>
        </dgm:presLayoutVars>
      </dgm:prSet>
      <dgm:spPr/>
    </dgm:pt>
    <dgm:pt modelId="{DC28045B-0F3C-4C09-A3C4-DBCB7AD884AF}" type="pres">
      <dgm:prSet presAssocID="{4E6C1190-C2B9-495C-8D3A-DD8CB525F5A6}" presName="rootComposite" presStyleCnt="0"/>
      <dgm:spPr/>
    </dgm:pt>
    <dgm:pt modelId="{8C51BC69-8077-45EC-BF6A-8BF41C45E2F0}" type="pres">
      <dgm:prSet presAssocID="{4E6C1190-C2B9-495C-8D3A-DD8CB525F5A6}" presName="rootText" presStyleLbl="node2" presStyleIdx="0" presStyleCnt="3">
        <dgm:presLayoutVars>
          <dgm:chPref val="3"/>
        </dgm:presLayoutVars>
      </dgm:prSet>
      <dgm:spPr/>
      <dgm:t>
        <a:bodyPr/>
        <a:lstStyle/>
        <a:p>
          <a:endParaRPr lang="es-MX"/>
        </a:p>
      </dgm:t>
    </dgm:pt>
    <dgm:pt modelId="{B9CFEBC1-6F3C-4C75-8BD7-A98F10997EF9}" type="pres">
      <dgm:prSet presAssocID="{4E6C1190-C2B9-495C-8D3A-DD8CB525F5A6}" presName="rootConnector" presStyleLbl="node2" presStyleIdx="0" presStyleCnt="3"/>
      <dgm:spPr/>
      <dgm:t>
        <a:bodyPr/>
        <a:lstStyle/>
        <a:p>
          <a:endParaRPr lang="es-MX"/>
        </a:p>
      </dgm:t>
    </dgm:pt>
    <dgm:pt modelId="{263CF7EC-A02D-434B-8B21-8B4248572924}" type="pres">
      <dgm:prSet presAssocID="{4E6C1190-C2B9-495C-8D3A-DD8CB525F5A6}" presName="hierChild4" presStyleCnt="0"/>
      <dgm:spPr/>
    </dgm:pt>
    <dgm:pt modelId="{F459412B-A829-4BAE-854F-4E76C267DC3B}" type="pres">
      <dgm:prSet presAssocID="{4E6C1190-C2B9-495C-8D3A-DD8CB525F5A6}" presName="hierChild5" presStyleCnt="0"/>
      <dgm:spPr/>
    </dgm:pt>
    <dgm:pt modelId="{6D1EF213-BDCD-4629-A1ED-4AEE908E05D0}" type="pres">
      <dgm:prSet presAssocID="{88EDE7D7-8AB5-4C86-840E-1F7A43A7B14E}" presName="Name64" presStyleLbl="parChTrans1D2" presStyleIdx="1" presStyleCnt="3"/>
      <dgm:spPr/>
      <dgm:t>
        <a:bodyPr/>
        <a:lstStyle/>
        <a:p>
          <a:endParaRPr lang="es-MX"/>
        </a:p>
      </dgm:t>
    </dgm:pt>
    <dgm:pt modelId="{E7DE10C4-5626-4AF1-93AD-F2ED29B0066E}" type="pres">
      <dgm:prSet presAssocID="{1DA91690-1665-4EED-B785-6868C11D008B}" presName="hierRoot2" presStyleCnt="0">
        <dgm:presLayoutVars>
          <dgm:hierBranch val="init"/>
        </dgm:presLayoutVars>
      </dgm:prSet>
      <dgm:spPr/>
    </dgm:pt>
    <dgm:pt modelId="{2FD36028-D940-420F-B959-F25A9EA9B80E}" type="pres">
      <dgm:prSet presAssocID="{1DA91690-1665-4EED-B785-6868C11D008B}" presName="rootComposite" presStyleCnt="0"/>
      <dgm:spPr/>
    </dgm:pt>
    <dgm:pt modelId="{6065FB8A-7C5B-44C5-9E62-D87FB71B29BD}" type="pres">
      <dgm:prSet presAssocID="{1DA91690-1665-4EED-B785-6868C11D008B}" presName="rootText" presStyleLbl="node2" presStyleIdx="1" presStyleCnt="3">
        <dgm:presLayoutVars>
          <dgm:chPref val="3"/>
        </dgm:presLayoutVars>
      </dgm:prSet>
      <dgm:spPr/>
      <dgm:t>
        <a:bodyPr/>
        <a:lstStyle/>
        <a:p>
          <a:endParaRPr lang="es-MX"/>
        </a:p>
      </dgm:t>
    </dgm:pt>
    <dgm:pt modelId="{FB323350-C451-4A50-A726-EF635AC93231}" type="pres">
      <dgm:prSet presAssocID="{1DA91690-1665-4EED-B785-6868C11D008B}" presName="rootConnector" presStyleLbl="node2" presStyleIdx="1" presStyleCnt="3"/>
      <dgm:spPr/>
      <dgm:t>
        <a:bodyPr/>
        <a:lstStyle/>
        <a:p>
          <a:endParaRPr lang="es-MX"/>
        </a:p>
      </dgm:t>
    </dgm:pt>
    <dgm:pt modelId="{5DB4ADB7-3246-4A79-A073-D04B96CBF5FC}" type="pres">
      <dgm:prSet presAssocID="{1DA91690-1665-4EED-B785-6868C11D008B}" presName="hierChild4" presStyleCnt="0"/>
      <dgm:spPr/>
    </dgm:pt>
    <dgm:pt modelId="{41D096B5-D67B-490B-AF18-2F6E5662CAD5}" type="pres">
      <dgm:prSet presAssocID="{1DA91690-1665-4EED-B785-6868C11D008B}" presName="hierChild5" presStyleCnt="0"/>
      <dgm:spPr/>
    </dgm:pt>
    <dgm:pt modelId="{13B07EFE-2F1B-4FBC-B98B-1215BDAEAA48}" type="pres">
      <dgm:prSet presAssocID="{32E850D1-706D-410F-806E-7C3EA1B38106}" presName="Name64" presStyleLbl="parChTrans1D2" presStyleIdx="2" presStyleCnt="3"/>
      <dgm:spPr/>
      <dgm:t>
        <a:bodyPr/>
        <a:lstStyle/>
        <a:p>
          <a:endParaRPr lang="es-MX"/>
        </a:p>
      </dgm:t>
    </dgm:pt>
    <dgm:pt modelId="{BFEEE35C-420F-47A6-97B2-B814F89177B6}" type="pres">
      <dgm:prSet presAssocID="{21065F6F-9BFD-44C0-9609-475852F87C74}" presName="hierRoot2" presStyleCnt="0">
        <dgm:presLayoutVars>
          <dgm:hierBranch val="init"/>
        </dgm:presLayoutVars>
      </dgm:prSet>
      <dgm:spPr/>
    </dgm:pt>
    <dgm:pt modelId="{8DAA74FC-5BFE-4D4E-B568-C2FFB87F40C6}" type="pres">
      <dgm:prSet presAssocID="{21065F6F-9BFD-44C0-9609-475852F87C74}" presName="rootComposite" presStyleCnt="0"/>
      <dgm:spPr/>
    </dgm:pt>
    <dgm:pt modelId="{B9E27737-C2C5-4D25-B5BF-81FA27A171C9}" type="pres">
      <dgm:prSet presAssocID="{21065F6F-9BFD-44C0-9609-475852F87C74}" presName="rootText" presStyleLbl="node2" presStyleIdx="2" presStyleCnt="3">
        <dgm:presLayoutVars>
          <dgm:chPref val="3"/>
        </dgm:presLayoutVars>
      </dgm:prSet>
      <dgm:spPr/>
      <dgm:t>
        <a:bodyPr/>
        <a:lstStyle/>
        <a:p>
          <a:endParaRPr lang="es-MX"/>
        </a:p>
      </dgm:t>
    </dgm:pt>
    <dgm:pt modelId="{64325851-156F-45DF-8F1F-9C3E43269DC5}" type="pres">
      <dgm:prSet presAssocID="{21065F6F-9BFD-44C0-9609-475852F87C74}" presName="rootConnector" presStyleLbl="node2" presStyleIdx="2" presStyleCnt="3"/>
      <dgm:spPr/>
      <dgm:t>
        <a:bodyPr/>
        <a:lstStyle/>
        <a:p>
          <a:endParaRPr lang="es-MX"/>
        </a:p>
      </dgm:t>
    </dgm:pt>
    <dgm:pt modelId="{FF200437-8853-4F86-889E-BDF3E74B6969}" type="pres">
      <dgm:prSet presAssocID="{21065F6F-9BFD-44C0-9609-475852F87C74}" presName="hierChild4" presStyleCnt="0"/>
      <dgm:spPr/>
    </dgm:pt>
    <dgm:pt modelId="{573E2F5F-8EE5-4A88-B776-1AFA556C76B6}" type="pres">
      <dgm:prSet presAssocID="{21065F6F-9BFD-44C0-9609-475852F87C74}" presName="hierChild5" presStyleCnt="0"/>
      <dgm:spPr/>
    </dgm:pt>
    <dgm:pt modelId="{5360838D-F067-4AA0-862D-4BC1C83A5326}" type="pres">
      <dgm:prSet presAssocID="{99EABA61-EF01-4877-9404-B12C59E39FE2}" presName="hierChild3" presStyleCnt="0"/>
      <dgm:spPr/>
    </dgm:pt>
  </dgm:ptLst>
  <dgm:cxnLst>
    <dgm:cxn modelId="{939D1837-5488-42B6-9B21-6EE6D5B77213}" type="presOf" srcId="{88EDE7D7-8AB5-4C86-840E-1F7A43A7B14E}" destId="{6D1EF213-BDCD-4629-A1ED-4AEE908E05D0}" srcOrd="0" destOrd="0" presId="urn:microsoft.com/office/officeart/2009/3/layout/HorizontalOrganizationChart"/>
    <dgm:cxn modelId="{56C639D1-47E3-42EB-BCE7-1DF62EE00068}" type="presOf" srcId="{21065F6F-9BFD-44C0-9609-475852F87C74}" destId="{B9E27737-C2C5-4D25-B5BF-81FA27A171C9}" srcOrd="0" destOrd="0" presId="urn:microsoft.com/office/officeart/2009/3/layout/HorizontalOrganizationChart"/>
    <dgm:cxn modelId="{D1A27D82-0572-4F5C-84DF-5247D21FFF03}" type="presOf" srcId="{63C29729-76E4-48FD-BDED-554F71BB7E61}" destId="{7D64F833-C3A9-4572-98B8-DE123380F368}" srcOrd="0" destOrd="0" presId="urn:microsoft.com/office/officeart/2009/3/layout/HorizontalOrganizationChart"/>
    <dgm:cxn modelId="{03BFD0C1-56EF-4379-9F8A-A65ED5E67362}" srcId="{99EABA61-EF01-4877-9404-B12C59E39FE2}" destId="{1DA91690-1665-4EED-B785-6868C11D008B}" srcOrd="1" destOrd="0" parTransId="{88EDE7D7-8AB5-4C86-840E-1F7A43A7B14E}" sibTransId="{D01E6E08-EC7E-44A5-8941-6F83C75CF708}"/>
    <dgm:cxn modelId="{C90BAD39-9433-4FB3-A865-D7048DB10867}" type="presOf" srcId="{21065F6F-9BFD-44C0-9609-475852F87C74}" destId="{64325851-156F-45DF-8F1F-9C3E43269DC5}" srcOrd="1" destOrd="0" presId="urn:microsoft.com/office/officeart/2009/3/layout/HorizontalOrganizationChart"/>
    <dgm:cxn modelId="{9FAC9CC1-D9E9-49C6-933F-2440B6B6475A}" type="presOf" srcId="{32E850D1-706D-410F-806E-7C3EA1B38106}" destId="{13B07EFE-2F1B-4FBC-B98B-1215BDAEAA48}" srcOrd="0" destOrd="0" presId="urn:microsoft.com/office/officeart/2009/3/layout/HorizontalOrganizationChart"/>
    <dgm:cxn modelId="{846FAD4E-E795-42D3-8C64-EEB58F9C3F3B}" srcId="{99EABA61-EF01-4877-9404-B12C59E39FE2}" destId="{4E6C1190-C2B9-495C-8D3A-DD8CB525F5A6}" srcOrd="0" destOrd="0" parTransId="{63C29729-76E4-48FD-BDED-554F71BB7E61}" sibTransId="{1C3F86A0-05A9-4B1C-8E09-DD4752625432}"/>
    <dgm:cxn modelId="{1FCED98D-2B55-401F-980C-A084BE00D89B}" type="presOf" srcId="{1DA91690-1665-4EED-B785-6868C11D008B}" destId="{6065FB8A-7C5B-44C5-9E62-D87FB71B29BD}" srcOrd="0" destOrd="0" presId="urn:microsoft.com/office/officeart/2009/3/layout/HorizontalOrganizationChart"/>
    <dgm:cxn modelId="{AC531C26-39F8-40B3-A636-ACE3AED0A630}" srcId="{99EABA61-EF01-4877-9404-B12C59E39FE2}" destId="{21065F6F-9BFD-44C0-9609-475852F87C74}" srcOrd="2" destOrd="0" parTransId="{32E850D1-706D-410F-806E-7C3EA1B38106}" sibTransId="{2FB67D23-81B8-44FA-BCA2-C2DFA2660BE9}"/>
    <dgm:cxn modelId="{F2EBA121-7E8D-4489-86FE-52729653D5A2}" type="presOf" srcId="{99EABA61-EF01-4877-9404-B12C59E39FE2}" destId="{B17B785B-9F84-4D3F-A89D-D2D743FC1C29}" srcOrd="0" destOrd="0" presId="urn:microsoft.com/office/officeart/2009/3/layout/HorizontalOrganizationChart"/>
    <dgm:cxn modelId="{2ED4F7B0-6112-4E63-B598-7D83F63B3E16}" srcId="{805DD143-419F-4644-A793-3A57B6A8EA3E}" destId="{99EABA61-EF01-4877-9404-B12C59E39FE2}" srcOrd="0" destOrd="0" parTransId="{2BF7B623-513D-4508-A3D3-E21174B12C73}" sibTransId="{819467BD-4DFA-455B-8F34-CA5B598AFC37}"/>
    <dgm:cxn modelId="{04E5722F-965A-4CE1-A37B-269867FD96BD}" type="presOf" srcId="{4E6C1190-C2B9-495C-8D3A-DD8CB525F5A6}" destId="{B9CFEBC1-6F3C-4C75-8BD7-A98F10997EF9}" srcOrd="1" destOrd="0" presId="urn:microsoft.com/office/officeart/2009/3/layout/HorizontalOrganizationChart"/>
    <dgm:cxn modelId="{3D5EA6A7-C086-46BE-BE66-70A2D906135F}" type="presOf" srcId="{4E6C1190-C2B9-495C-8D3A-DD8CB525F5A6}" destId="{8C51BC69-8077-45EC-BF6A-8BF41C45E2F0}" srcOrd="0" destOrd="0" presId="urn:microsoft.com/office/officeart/2009/3/layout/HorizontalOrganizationChart"/>
    <dgm:cxn modelId="{C8B8B0D2-50B0-4DDB-A9A8-F87514630F3D}" type="presOf" srcId="{1DA91690-1665-4EED-B785-6868C11D008B}" destId="{FB323350-C451-4A50-A726-EF635AC93231}" srcOrd="1" destOrd="0" presId="urn:microsoft.com/office/officeart/2009/3/layout/HorizontalOrganizationChart"/>
    <dgm:cxn modelId="{094721AB-8701-4279-B5F5-B8379FFAC39C}" type="presOf" srcId="{99EABA61-EF01-4877-9404-B12C59E39FE2}" destId="{5076C4D7-8878-47B6-8217-16CE3FF7FDD8}" srcOrd="1" destOrd="0" presId="urn:microsoft.com/office/officeart/2009/3/layout/HorizontalOrganizationChart"/>
    <dgm:cxn modelId="{B7A3C505-3C05-48DF-8890-5BD9740A7B3E}" type="presOf" srcId="{805DD143-419F-4644-A793-3A57B6A8EA3E}" destId="{0C009285-FC01-4CA5-AE4F-9D62B8F00259}" srcOrd="0" destOrd="0" presId="urn:microsoft.com/office/officeart/2009/3/layout/HorizontalOrganizationChart"/>
    <dgm:cxn modelId="{C4F8D56F-1CC9-44E9-80D8-B1C60F687570}" type="presParOf" srcId="{0C009285-FC01-4CA5-AE4F-9D62B8F00259}" destId="{51C66DC9-B9B4-4C9B-A21E-A98F434B741F}" srcOrd="0" destOrd="0" presId="urn:microsoft.com/office/officeart/2009/3/layout/HorizontalOrganizationChart"/>
    <dgm:cxn modelId="{FA8AB622-DE63-4486-8E71-7A682E677932}" type="presParOf" srcId="{51C66DC9-B9B4-4C9B-A21E-A98F434B741F}" destId="{1BC2C5AA-1078-451A-A603-B12C8C3B0486}" srcOrd="0" destOrd="0" presId="urn:microsoft.com/office/officeart/2009/3/layout/HorizontalOrganizationChart"/>
    <dgm:cxn modelId="{7761C9E3-BE89-4EEA-877F-6EB131C37C5B}" type="presParOf" srcId="{1BC2C5AA-1078-451A-A603-B12C8C3B0486}" destId="{B17B785B-9F84-4D3F-A89D-D2D743FC1C29}" srcOrd="0" destOrd="0" presId="urn:microsoft.com/office/officeart/2009/3/layout/HorizontalOrganizationChart"/>
    <dgm:cxn modelId="{1BD75708-E464-4FAE-91E0-EF1881239B4E}" type="presParOf" srcId="{1BC2C5AA-1078-451A-A603-B12C8C3B0486}" destId="{5076C4D7-8878-47B6-8217-16CE3FF7FDD8}" srcOrd="1" destOrd="0" presId="urn:microsoft.com/office/officeart/2009/3/layout/HorizontalOrganizationChart"/>
    <dgm:cxn modelId="{A30994D9-3148-47A6-9620-69851E3DF99B}" type="presParOf" srcId="{51C66DC9-B9B4-4C9B-A21E-A98F434B741F}" destId="{27C60181-D86D-40BC-9D31-D45E230DBBCE}" srcOrd="1" destOrd="0" presId="urn:microsoft.com/office/officeart/2009/3/layout/HorizontalOrganizationChart"/>
    <dgm:cxn modelId="{39CBF1D4-C518-43B5-957E-CC6F4C83DDC0}" type="presParOf" srcId="{27C60181-D86D-40BC-9D31-D45E230DBBCE}" destId="{7D64F833-C3A9-4572-98B8-DE123380F368}" srcOrd="0" destOrd="0" presId="urn:microsoft.com/office/officeart/2009/3/layout/HorizontalOrganizationChart"/>
    <dgm:cxn modelId="{13984690-B3B2-4E9E-A144-F9FD12289FF2}" type="presParOf" srcId="{27C60181-D86D-40BC-9D31-D45E230DBBCE}" destId="{51029F9F-3E5D-4C3D-8BF1-501772C38499}" srcOrd="1" destOrd="0" presId="urn:microsoft.com/office/officeart/2009/3/layout/HorizontalOrganizationChart"/>
    <dgm:cxn modelId="{F5BAE437-203D-4309-A3A7-A8A6BA084EFF}" type="presParOf" srcId="{51029F9F-3E5D-4C3D-8BF1-501772C38499}" destId="{DC28045B-0F3C-4C09-A3C4-DBCB7AD884AF}" srcOrd="0" destOrd="0" presId="urn:microsoft.com/office/officeart/2009/3/layout/HorizontalOrganizationChart"/>
    <dgm:cxn modelId="{76659D1D-4F70-4B98-B163-67932D2AF8A1}" type="presParOf" srcId="{DC28045B-0F3C-4C09-A3C4-DBCB7AD884AF}" destId="{8C51BC69-8077-45EC-BF6A-8BF41C45E2F0}" srcOrd="0" destOrd="0" presId="urn:microsoft.com/office/officeart/2009/3/layout/HorizontalOrganizationChart"/>
    <dgm:cxn modelId="{459D43A8-B6BB-4ABB-B282-F3ECEDDAB2D3}" type="presParOf" srcId="{DC28045B-0F3C-4C09-A3C4-DBCB7AD884AF}" destId="{B9CFEBC1-6F3C-4C75-8BD7-A98F10997EF9}" srcOrd="1" destOrd="0" presId="urn:microsoft.com/office/officeart/2009/3/layout/HorizontalOrganizationChart"/>
    <dgm:cxn modelId="{F3F11773-4518-4996-BC86-C4DAECB81B14}" type="presParOf" srcId="{51029F9F-3E5D-4C3D-8BF1-501772C38499}" destId="{263CF7EC-A02D-434B-8B21-8B4248572924}" srcOrd="1" destOrd="0" presId="urn:microsoft.com/office/officeart/2009/3/layout/HorizontalOrganizationChart"/>
    <dgm:cxn modelId="{6389040A-8923-4DF1-BC2F-49A22FECEEE6}" type="presParOf" srcId="{51029F9F-3E5D-4C3D-8BF1-501772C38499}" destId="{F459412B-A829-4BAE-854F-4E76C267DC3B}" srcOrd="2" destOrd="0" presId="urn:microsoft.com/office/officeart/2009/3/layout/HorizontalOrganizationChart"/>
    <dgm:cxn modelId="{A0E2A70E-F6CA-4F2C-AE7E-89E4C35C52C7}" type="presParOf" srcId="{27C60181-D86D-40BC-9D31-D45E230DBBCE}" destId="{6D1EF213-BDCD-4629-A1ED-4AEE908E05D0}" srcOrd="2" destOrd="0" presId="urn:microsoft.com/office/officeart/2009/3/layout/HorizontalOrganizationChart"/>
    <dgm:cxn modelId="{FC64A32D-2D8F-4C1A-81A1-0B9B94A36DFF}" type="presParOf" srcId="{27C60181-D86D-40BC-9D31-D45E230DBBCE}" destId="{E7DE10C4-5626-4AF1-93AD-F2ED29B0066E}" srcOrd="3" destOrd="0" presId="urn:microsoft.com/office/officeart/2009/3/layout/HorizontalOrganizationChart"/>
    <dgm:cxn modelId="{7CA7299B-5EA8-4CF5-A633-B47E1151B3B9}" type="presParOf" srcId="{E7DE10C4-5626-4AF1-93AD-F2ED29B0066E}" destId="{2FD36028-D940-420F-B959-F25A9EA9B80E}" srcOrd="0" destOrd="0" presId="urn:microsoft.com/office/officeart/2009/3/layout/HorizontalOrganizationChart"/>
    <dgm:cxn modelId="{3CDEDDE2-E33B-4A20-BFAA-B28B3742DDEF}" type="presParOf" srcId="{2FD36028-D940-420F-B959-F25A9EA9B80E}" destId="{6065FB8A-7C5B-44C5-9E62-D87FB71B29BD}" srcOrd="0" destOrd="0" presId="urn:microsoft.com/office/officeart/2009/3/layout/HorizontalOrganizationChart"/>
    <dgm:cxn modelId="{3068E120-6ED8-42E6-8202-165A0998A570}" type="presParOf" srcId="{2FD36028-D940-420F-B959-F25A9EA9B80E}" destId="{FB323350-C451-4A50-A726-EF635AC93231}" srcOrd="1" destOrd="0" presId="urn:microsoft.com/office/officeart/2009/3/layout/HorizontalOrganizationChart"/>
    <dgm:cxn modelId="{04C1247C-D6BD-4A4E-83DB-AD7DFFFE5BDD}" type="presParOf" srcId="{E7DE10C4-5626-4AF1-93AD-F2ED29B0066E}" destId="{5DB4ADB7-3246-4A79-A073-D04B96CBF5FC}" srcOrd="1" destOrd="0" presId="urn:microsoft.com/office/officeart/2009/3/layout/HorizontalOrganizationChart"/>
    <dgm:cxn modelId="{8E1F30A9-EEB2-4CC6-B299-03E3C0E2CD0D}" type="presParOf" srcId="{E7DE10C4-5626-4AF1-93AD-F2ED29B0066E}" destId="{41D096B5-D67B-490B-AF18-2F6E5662CAD5}" srcOrd="2" destOrd="0" presId="urn:microsoft.com/office/officeart/2009/3/layout/HorizontalOrganizationChart"/>
    <dgm:cxn modelId="{74F55DBE-CE10-486D-B764-35F4D9BB53FC}" type="presParOf" srcId="{27C60181-D86D-40BC-9D31-D45E230DBBCE}" destId="{13B07EFE-2F1B-4FBC-B98B-1215BDAEAA48}" srcOrd="4" destOrd="0" presId="urn:microsoft.com/office/officeart/2009/3/layout/HorizontalOrganizationChart"/>
    <dgm:cxn modelId="{D799CACB-2F7D-462F-A820-D13EB443C415}" type="presParOf" srcId="{27C60181-D86D-40BC-9D31-D45E230DBBCE}" destId="{BFEEE35C-420F-47A6-97B2-B814F89177B6}" srcOrd="5" destOrd="0" presId="urn:microsoft.com/office/officeart/2009/3/layout/HorizontalOrganizationChart"/>
    <dgm:cxn modelId="{98B11604-E34C-4E91-881A-D2F219C2BCDE}" type="presParOf" srcId="{BFEEE35C-420F-47A6-97B2-B814F89177B6}" destId="{8DAA74FC-5BFE-4D4E-B568-C2FFB87F40C6}" srcOrd="0" destOrd="0" presId="urn:microsoft.com/office/officeart/2009/3/layout/HorizontalOrganizationChart"/>
    <dgm:cxn modelId="{F325B42A-09C0-4DFC-B899-BFCEE16275FD}" type="presParOf" srcId="{8DAA74FC-5BFE-4D4E-B568-C2FFB87F40C6}" destId="{B9E27737-C2C5-4D25-B5BF-81FA27A171C9}" srcOrd="0" destOrd="0" presId="urn:microsoft.com/office/officeart/2009/3/layout/HorizontalOrganizationChart"/>
    <dgm:cxn modelId="{3F7E43CB-EFB6-41D0-BCFA-CB0ACAFC284A}" type="presParOf" srcId="{8DAA74FC-5BFE-4D4E-B568-C2FFB87F40C6}" destId="{64325851-156F-45DF-8F1F-9C3E43269DC5}" srcOrd="1" destOrd="0" presId="urn:microsoft.com/office/officeart/2009/3/layout/HorizontalOrganizationChart"/>
    <dgm:cxn modelId="{797C16A4-F24B-4E14-8F4F-A4D3F6E85459}" type="presParOf" srcId="{BFEEE35C-420F-47A6-97B2-B814F89177B6}" destId="{FF200437-8853-4F86-889E-BDF3E74B6969}" srcOrd="1" destOrd="0" presId="urn:microsoft.com/office/officeart/2009/3/layout/HorizontalOrganizationChart"/>
    <dgm:cxn modelId="{54004F77-0CA9-49E2-8A03-246C294B144D}" type="presParOf" srcId="{BFEEE35C-420F-47A6-97B2-B814F89177B6}" destId="{573E2F5F-8EE5-4A88-B776-1AFA556C76B6}" srcOrd="2" destOrd="0" presId="urn:microsoft.com/office/officeart/2009/3/layout/HorizontalOrganizationChart"/>
    <dgm:cxn modelId="{3D0ACAD7-EBB2-4B96-92C6-111BD7DE5140}" type="presParOf" srcId="{51C66DC9-B9B4-4C9B-A21E-A98F434B741F}" destId="{5360838D-F067-4AA0-862D-4BC1C83A532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07EFE-2F1B-4FBC-B98B-1215BDAEAA48}">
      <dsp:nvSpPr>
        <dsp:cNvPr id="0" name=""/>
        <dsp:cNvSpPr/>
      </dsp:nvSpPr>
      <dsp:spPr>
        <a:xfrm>
          <a:off x="3862624" y="2412268"/>
          <a:ext cx="771695" cy="1659144"/>
        </a:xfrm>
        <a:custGeom>
          <a:avLst/>
          <a:gdLst/>
          <a:ahLst/>
          <a:cxnLst/>
          <a:rect l="0" t="0" r="0" b="0"/>
          <a:pathLst>
            <a:path>
              <a:moveTo>
                <a:pt x="0" y="0"/>
              </a:moveTo>
              <a:lnTo>
                <a:pt x="385847" y="0"/>
              </a:lnTo>
              <a:lnTo>
                <a:pt x="385847" y="1659144"/>
              </a:lnTo>
              <a:lnTo>
                <a:pt x="771695" y="165914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1EF213-BDCD-4629-A1ED-4AEE908E05D0}">
      <dsp:nvSpPr>
        <dsp:cNvPr id="0" name=""/>
        <dsp:cNvSpPr/>
      </dsp:nvSpPr>
      <dsp:spPr>
        <a:xfrm>
          <a:off x="3862624" y="2366548"/>
          <a:ext cx="771695" cy="91440"/>
        </a:xfrm>
        <a:custGeom>
          <a:avLst/>
          <a:gdLst/>
          <a:ahLst/>
          <a:cxnLst/>
          <a:rect l="0" t="0" r="0" b="0"/>
          <a:pathLst>
            <a:path>
              <a:moveTo>
                <a:pt x="0" y="45720"/>
              </a:moveTo>
              <a:lnTo>
                <a:pt x="771695" y="4572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64F833-C3A9-4572-98B8-DE123380F368}">
      <dsp:nvSpPr>
        <dsp:cNvPr id="0" name=""/>
        <dsp:cNvSpPr/>
      </dsp:nvSpPr>
      <dsp:spPr>
        <a:xfrm>
          <a:off x="3862624" y="753123"/>
          <a:ext cx="771695" cy="1659144"/>
        </a:xfrm>
        <a:custGeom>
          <a:avLst/>
          <a:gdLst/>
          <a:ahLst/>
          <a:cxnLst/>
          <a:rect l="0" t="0" r="0" b="0"/>
          <a:pathLst>
            <a:path>
              <a:moveTo>
                <a:pt x="0" y="1659144"/>
              </a:moveTo>
              <a:lnTo>
                <a:pt x="385847" y="1659144"/>
              </a:lnTo>
              <a:lnTo>
                <a:pt x="385847" y="0"/>
              </a:lnTo>
              <a:lnTo>
                <a:pt x="771695"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7B785B-9F84-4D3F-A89D-D2D743FC1C29}">
      <dsp:nvSpPr>
        <dsp:cNvPr id="0" name=""/>
        <dsp:cNvSpPr/>
      </dsp:nvSpPr>
      <dsp:spPr>
        <a:xfrm>
          <a:off x="4148" y="1823850"/>
          <a:ext cx="3858475" cy="1176835"/>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1900" kern="1200" dirty="0" smtClean="0"/>
            <a:t>DISTRIBUCIÓN DE LAS AGUAS INTERIORES </a:t>
          </a:r>
        </a:p>
        <a:p>
          <a:pPr lvl="0" algn="ctr" defTabSz="1244600">
            <a:lnSpc>
              <a:spcPct val="90000"/>
            </a:lnSpc>
            <a:spcBef>
              <a:spcPct val="0"/>
            </a:spcBef>
            <a:spcAft>
              <a:spcPct val="35000"/>
            </a:spcAft>
          </a:pPr>
          <a:endParaRPr lang="es-MX" sz="1900" kern="1200" dirty="0"/>
        </a:p>
      </dsp:txBody>
      <dsp:txXfrm>
        <a:off x="4148" y="1823850"/>
        <a:ext cx="3858475" cy="1176835"/>
      </dsp:txXfrm>
    </dsp:sp>
    <dsp:sp modelId="{8C51BC69-8077-45EC-BF6A-8BF41C45E2F0}">
      <dsp:nvSpPr>
        <dsp:cNvPr id="0" name=""/>
        <dsp:cNvSpPr/>
      </dsp:nvSpPr>
      <dsp:spPr>
        <a:xfrm>
          <a:off x="4634319" y="164705"/>
          <a:ext cx="3858475" cy="1176835"/>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kern="1200" dirty="0" smtClean="0"/>
            <a:t>Es extremadamente desigual</a:t>
          </a:r>
          <a:endParaRPr lang="es-MX" sz="1900" kern="1200" dirty="0"/>
        </a:p>
      </dsp:txBody>
      <dsp:txXfrm>
        <a:off x="4634319" y="164705"/>
        <a:ext cx="3858475" cy="1176835"/>
      </dsp:txXfrm>
    </dsp:sp>
    <dsp:sp modelId="{6065FB8A-7C5B-44C5-9E62-D87FB71B29BD}">
      <dsp:nvSpPr>
        <dsp:cNvPr id="0" name=""/>
        <dsp:cNvSpPr/>
      </dsp:nvSpPr>
      <dsp:spPr>
        <a:xfrm>
          <a:off x="4634319" y="1823850"/>
          <a:ext cx="3858475" cy="1176835"/>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kern="1200" smtClean="0"/>
            <a:t>Las regiones interiores y suroccidentales están casi desprovistas de aguas superficiales y apenas presentan escurrimiento al océano. </a:t>
          </a:r>
          <a:endParaRPr lang="es-MX" sz="1900" kern="1200"/>
        </a:p>
      </dsp:txBody>
      <dsp:txXfrm>
        <a:off x="4634319" y="1823850"/>
        <a:ext cx="3858475" cy="1176835"/>
      </dsp:txXfrm>
    </dsp:sp>
    <dsp:sp modelId="{B9E27737-C2C5-4D25-B5BF-81FA27A171C9}">
      <dsp:nvSpPr>
        <dsp:cNvPr id="0" name=""/>
        <dsp:cNvSpPr/>
      </dsp:nvSpPr>
      <dsp:spPr>
        <a:xfrm>
          <a:off x="4634319" y="3482994"/>
          <a:ext cx="3858475" cy="1176835"/>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kern="1200" smtClean="0"/>
            <a:t> La periferia del continente, sobre todo al oeste, este y sureste, presentan una densa red, en la cual se incluyen los mayores sistemas fluviales</a:t>
          </a:r>
          <a:endParaRPr lang="es-MX" sz="1900" kern="1200"/>
        </a:p>
      </dsp:txBody>
      <dsp:txXfrm>
        <a:off x="4634319" y="3482994"/>
        <a:ext cx="3858475" cy="1176835"/>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E61182-7637-4964-B203-8A35685E83D4}" type="datetimeFigureOut">
              <a:rPr lang="es-MX" smtClean="0"/>
              <a:t>28/03/2025</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B5932F-7FCE-4066-8534-2AC98E174505}" type="slidenum">
              <a:rPr lang="es-MX" smtClean="0"/>
              <a:t>‹Nº›</a:t>
            </a:fld>
            <a:endParaRPr lang="es-MX"/>
          </a:p>
        </p:txBody>
      </p:sp>
    </p:spTree>
    <p:extLst>
      <p:ext uri="{BB962C8B-B14F-4D97-AF65-F5344CB8AC3E}">
        <p14:creationId xmlns:p14="http://schemas.microsoft.com/office/powerpoint/2010/main" val="3545821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Es importante aclarar en</a:t>
            </a:r>
            <a:r>
              <a:rPr lang="es-MX" baseline="0" dirty="0" smtClean="0"/>
              <a:t> esta </a:t>
            </a:r>
            <a:r>
              <a:rPr lang="es-MX" baseline="0" dirty="0" err="1" smtClean="0"/>
              <a:t>diapo</a:t>
            </a:r>
            <a:r>
              <a:rPr lang="es-MX" baseline="0" dirty="0" smtClean="0"/>
              <a:t> que los ríos cortos se encuentran hacia la periferia septentrional y que nacen en las cadenas montañosas. En tanto los más largos desembocan hacia la periferia meridional y hacia los mares interiores de Europa</a:t>
            </a:r>
            <a:endParaRPr lang="es-MX" dirty="0"/>
          </a:p>
        </p:txBody>
      </p:sp>
      <p:sp>
        <p:nvSpPr>
          <p:cNvPr id="4" name="3 Marcador de número de diapositiva"/>
          <p:cNvSpPr>
            <a:spLocks noGrp="1"/>
          </p:cNvSpPr>
          <p:nvPr>
            <p:ph type="sldNum" sz="quarter" idx="10"/>
          </p:nvPr>
        </p:nvSpPr>
        <p:spPr/>
        <p:txBody>
          <a:bodyPr/>
          <a:lstStyle/>
          <a:p>
            <a:fld id="{8DB5932F-7FCE-4066-8534-2AC98E174505}" type="slidenum">
              <a:rPr lang="es-MX" smtClean="0"/>
              <a:t>15</a:t>
            </a:fld>
            <a:endParaRPr lang="es-MX"/>
          </a:p>
        </p:txBody>
      </p:sp>
    </p:spTree>
    <p:extLst>
      <p:ext uri="{BB962C8B-B14F-4D97-AF65-F5344CB8AC3E}">
        <p14:creationId xmlns:p14="http://schemas.microsoft.com/office/powerpoint/2010/main" val="385555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Los ríos se alimentan además de las aguas provenientes</a:t>
            </a:r>
            <a:r>
              <a:rPr lang="es-MX" baseline="0" dirty="0" smtClean="0"/>
              <a:t> de los lagos, pantanos y red hídrica subterránea</a:t>
            </a:r>
            <a:endParaRPr lang="es-MX" dirty="0"/>
          </a:p>
        </p:txBody>
      </p:sp>
      <p:sp>
        <p:nvSpPr>
          <p:cNvPr id="4" name="3 Marcador de número de diapositiva"/>
          <p:cNvSpPr>
            <a:spLocks noGrp="1"/>
          </p:cNvSpPr>
          <p:nvPr>
            <p:ph type="sldNum" sz="quarter" idx="10"/>
          </p:nvPr>
        </p:nvSpPr>
        <p:spPr/>
        <p:txBody>
          <a:bodyPr/>
          <a:lstStyle/>
          <a:p>
            <a:fld id="{8DB5932F-7FCE-4066-8534-2AC98E174505}" type="slidenum">
              <a:rPr lang="es-MX" smtClean="0"/>
              <a:t>16</a:t>
            </a:fld>
            <a:endParaRPr lang="es-MX"/>
          </a:p>
        </p:txBody>
      </p:sp>
    </p:spTree>
    <p:extLst>
      <p:ext uri="{BB962C8B-B14F-4D97-AF65-F5344CB8AC3E}">
        <p14:creationId xmlns:p14="http://schemas.microsoft.com/office/powerpoint/2010/main" val="64127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28/03/2025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28/03/2025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28/03/2025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28/03/2025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28/03/2025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28/03/2025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28/03/2025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28/03/2025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28/03/2025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28/03/2025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28/03/2025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28/03/2025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jpe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solidFill>
            <a:srgbClr val="002060"/>
          </a:solidFill>
        </p:spPr>
        <p:txBody>
          <a:bodyPr/>
          <a:lstStyle/>
          <a:p>
            <a:r>
              <a:rPr lang="es-MX" dirty="0" smtClean="0">
                <a:solidFill>
                  <a:schemeClr val="bg1"/>
                </a:solidFill>
              </a:rPr>
              <a:t>GEOGRAFÍA REGIONAL II</a:t>
            </a:r>
            <a:endParaRPr lang="es-MX" dirty="0">
              <a:solidFill>
                <a:schemeClr val="bg1"/>
              </a:solidFill>
            </a:endParaRPr>
          </a:p>
        </p:txBody>
      </p:sp>
      <p:sp>
        <p:nvSpPr>
          <p:cNvPr id="3" name="2 Subtítulo"/>
          <p:cNvSpPr>
            <a:spLocks noGrp="1"/>
          </p:cNvSpPr>
          <p:nvPr>
            <p:ph type="subTitle" idx="1"/>
          </p:nvPr>
        </p:nvSpPr>
        <p:spPr/>
        <p:txBody>
          <a:bodyPr anchor="ctr"/>
          <a:lstStyle/>
          <a:p>
            <a:r>
              <a:rPr lang="es-MX" dirty="0" smtClean="0">
                <a:solidFill>
                  <a:schemeClr val="tx1"/>
                </a:solidFill>
              </a:rPr>
              <a:t>PROF. M.Sc. Mayté Valdés Díaz </a:t>
            </a:r>
            <a:endParaRPr lang="es-MX" dirty="0">
              <a:solidFill>
                <a:schemeClr val="tx1"/>
              </a:solidFill>
            </a:endParaRPr>
          </a:p>
        </p:txBody>
      </p:sp>
    </p:spTree>
    <p:extLst>
      <p:ext uri="{BB962C8B-B14F-4D97-AF65-F5344CB8AC3E}">
        <p14:creationId xmlns:p14="http://schemas.microsoft.com/office/powerpoint/2010/main" val="190833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73332"/>
            <a:ext cx="8856984" cy="2995812"/>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lnSpc>
                <a:spcPct val="120000"/>
              </a:lnSpc>
              <a:buNone/>
            </a:pPr>
            <a:r>
              <a:rPr lang="es-MX" dirty="0" smtClean="0">
                <a:latin typeface="Arial" pitchFamily="34" charset="0"/>
                <a:cs typeface="Arial" pitchFamily="34" charset="0"/>
              </a:rPr>
              <a:t>En </a:t>
            </a:r>
            <a:r>
              <a:rPr lang="es-MX" dirty="0">
                <a:latin typeface="Arial" pitchFamily="34" charset="0"/>
                <a:cs typeface="Arial" pitchFamily="34" charset="0"/>
              </a:rPr>
              <a:t>la parte media de Europa, el relieve está muy diseccionado. Casi todos los ríos nacen en montañas de pequeña altura, corren por llanuras y unen las regiones interiores de Europa </a:t>
            </a:r>
            <a:r>
              <a:rPr lang="es-MX" dirty="0" smtClean="0">
                <a:latin typeface="Arial" pitchFamily="34" charset="0"/>
                <a:cs typeface="Arial" pitchFamily="34" charset="0"/>
              </a:rPr>
              <a:t>con las </a:t>
            </a:r>
            <a:r>
              <a:rPr lang="es-MX" dirty="0">
                <a:latin typeface="Arial" pitchFamily="34" charset="0"/>
                <a:cs typeface="Arial" pitchFamily="34" charset="0"/>
              </a:rPr>
              <a:t>cuencas oceánicas.  </a:t>
            </a:r>
          </a:p>
        </p:txBody>
      </p:sp>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t="38114" b="34264"/>
          <a:stretch/>
        </p:blipFill>
        <p:spPr>
          <a:xfrm>
            <a:off x="0" y="3212976"/>
            <a:ext cx="9144000" cy="3384376"/>
          </a:xfrm>
          <a:prstGeom prst="rect">
            <a:avLst/>
          </a:prstGeom>
        </p:spPr>
      </p:pic>
      <p:sp>
        <p:nvSpPr>
          <p:cNvPr id="5" name="4 Elipse"/>
          <p:cNvSpPr/>
          <p:nvPr/>
        </p:nvSpPr>
        <p:spPr>
          <a:xfrm>
            <a:off x="5364088" y="3212976"/>
            <a:ext cx="2952328" cy="22322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Elipse"/>
          <p:cNvSpPr/>
          <p:nvPr/>
        </p:nvSpPr>
        <p:spPr>
          <a:xfrm rot="20421392">
            <a:off x="1675834" y="5211992"/>
            <a:ext cx="3482091" cy="8240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Flecha arriba"/>
          <p:cNvSpPr/>
          <p:nvPr/>
        </p:nvSpPr>
        <p:spPr>
          <a:xfrm rot="18203897">
            <a:off x="474948" y="5080987"/>
            <a:ext cx="847580" cy="14996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Flecha arriba"/>
          <p:cNvSpPr/>
          <p:nvPr/>
        </p:nvSpPr>
        <p:spPr>
          <a:xfrm rot="20515605">
            <a:off x="2705781" y="4372233"/>
            <a:ext cx="523557" cy="3501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831" y="4139300"/>
            <a:ext cx="579437"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Flecha arriba"/>
          <p:cNvSpPr/>
          <p:nvPr/>
        </p:nvSpPr>
        <p:spPr>
          <a:xfrm rot="16891089">
            <a:off x="4613392" y="3285552"/>
            <a:ext cx="523557" cy="3501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89944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980728"/>
            <a:ext cx="8229600" cy="4525963"/>
          </a:xfrm>
        </p:spPr>
        <p:txBody>
          <a:bodyPr>
            <a:noAutofit/>
          </a:bodyPr>
          <a:lstStyle/>
          <a:p>
            <a:pPr algn="just"/>
            <a:r>
              <a:rPr lang="es-MX" sz="2800" dirty="0">
                <a:latin typeface="Arial" pitchFamily="34" charset="0"/>
                <a:cs typeface="Arial" pitchFamily="34" charset="0"/>
              </a:rPr>
              <a:t> Los ríos de la parte media de Europa tienen gran importancia para el transporte, el cual aumentó, sobre </a:t>
            </a:r>
            <a:r>
              <a:rPr lang="es-MX" sz="2800" dirty="0" smtClean="0">
                <a:latin typeface="Arial" pitchFamily="34" charset="0"/>
                <a:cs typeface="Arial" pitchFamily="34" charset="0"/>
              </a:rPr>
              <a:t>todo</a:t>
            </a:r>
            <a:r>
              <a:rPr lang="es-MX" sz="2800" dirty="0">
                <a:latin typeface="Arial" pitchFamily="34" charset="0"/>
                <a:cs typeface="Arial" pitchFamily="34" charset="0"/>
              </a:rPr>
              <a:t>, después de la construcción de vías fluviales artificiales que complementan la red de arterias fluviales naturales. En su curso superior, en las montañas, estos ríos poseen grandes reservas de energía hidráulica, la cual se utiliza en numerosas hidroeléctricas. A este tipo pertenecen el </a:t>
            </a:r>
            <a:r>
              <a:rPr lang="es-MX" sz="2800" dirty="0" err="1">
                <a:latin typeface="Arial" pitchFamily="34" charset="0"/>
                <a:cs typeface="Arial" pitchFamily="34" charset="0"/>
              </a:rPr>
              <a:t>Wesser</a:t>
            </a:r>
            <a:r>
              <a:rPr lang="es-MX" sz="2800" dirty="0">
                <a:latin typeface="Arial" pitchFamily="34" charset="0"/>
                <a:cs typeface="Arial" pitchFamily="34" charset="0"/>
              </a:rPr>
              <a:t>, el Elba, el </a:t>
            </a:r>
            <a:r>
              <a:rPr lang="es-MX" sz="2800" dirty="0" err="1">
                <a:latin typeface="Arial" pitchFamily="34" charset="0"/>
                <a:cs typeface="Arial" pitchFamily="34" charset="0"/>
              </a:rPr>
              <a:t>Oder</a:t>
            </a:r>
            <a:r>
              <a:rPr lang="es-MX" sz="2800" dirty="0">
                <a:latin typeface="Arial" pitchFamily="34" charset="0"/>
                <a:cs typeface="Arial" pitchFamily="34" charset="0"/>
              </a:rPr>
              <a:t> y el Vístula.</a:t>
            </a:r>
          </a:p>
          <a:p>
            <a:pPr marL="0" indent="0" algn="just">
              <a:buNone/>
            </a:pPr>
            <a:endParaRPr lang="es-MX" sz="2800" dirty="0">
              <a:latin typeface="Arial" pitchFamily="34" charset="0"/>
              <a:cs typeface="Arial" pitchFamily="34" charset="0"/>
            </a:endParaRPr>
          </a:p>
        </p:txBody>
      </p:sp>
    </p:spTree>
    <p:extLst>
      <p:ext uri="{BB962C8B-B14F-4D97-AF65-F5344CB8AC3E}">
        <p14:creationId xmlns:p14="http://schemas.microsoft.com/office/powerpoint/2010/main" val="3175173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25258"/>
            <a:ext cx="9144000" cy="3886306"/>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es-MX" sz="2800" dirty="0">
                <a:latin typeface="Arial" pitchFamily="34" charset="0"/>
                <a:cs typeface="Arial" pitchFamily="34" charset="0"/>
              </a:rPr>
              <a:t>En el sur de Europa e</a:t>
            </a:r>
            <a:r>
              <a:rPr lang="es-MX" sz="2800" dirty="0" smtClean="0">
                <a:latin typeface="Arial" pitchFamily="34" charset="0"/>
                <a:cs typeface="Arial" pitchFamily="34" charset="0"/>
              </a:rPr>
              <a:t>l </a:t>
            </a:r>
            <a:r>
              <a:rPr lang="es-MX" sz="2800" dirty="0">
                <a:latin typeface="Arial" pitchFamily="34" charset="0"/>
                <a:cs typeface="Arial" pitchFamily="34" charset="0"/>
              </a:rPr>
              <a:t>relieve montañoso y el clima subtropical crean condiciones peculiares para la formación de la red fluvial. Los ríos se caracterizan por las grandes caídas y un perfil poco elaborado. Muchos de ellos, sobre todo en la península Ibérica, al atravesar los salientes abruptos de la meseta, forman rápidos en su curso medio.</a:t>
            </a:r>
          </a:p>
        </p:txBody>
      </p:sp>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t="60919" b="9358"/>
          <a:stretch/>
        </p:blipFill>
        <p:spPr>
          <a:xfrm>
            <a:off x="0" y="3429000"/>
            <a:ext cx="6768752" cy="3417669"/>
          </a:xfrm>
          <a:prstGeom prst="rect">
            <a:avLst/>
          </a:prstGeom>
        </p:spPr>
      </p:pic>
      <p:sp>
        <p:nvSpPr>
          <p:cNvPr id="5" name="4 Elipse"/>
          <p:cNvSpPr/>
          <p:nvPr/>
        </p:nvSpPr>
        <p:spPr>
          <a:xfrm>
            <a:off x="0" y="4417754"/>
            <a:ext cx="1584176" cy="18722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3429000"/>
            <a:ext cx="3995936" cy="3422545"/>
          </a:xfrm>
          <a:prstGeom prst="rect">
            <a:avLst/>
          </a:prstGeom>
        </p:spPr>
      </p:pic>
      <p:sp>
        <p:nvSpPr>
          <p:cNvPr id="8" name="7 Flecha izquierda"/>
          <p:cNvSpPr/>
          <p:nvPr/>
        </p:nvSpPr>
        <p:spPr>
          <a:xfrm>
            <a:off x="1101613" y="5180887"/>
            <a:ext cx="4032448" cy="3508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5148064" y="3861049"/>
            <a:ext cx="2451761" cy="646331"/>
          </a:xfrm>
          <a:prstGeom prst="rect">
            <a:avLst/>
          </a:prstGeom>
          <a:solidFill>
            <a:schemeClr val="bg1"/>
          </a:solidFill>
        </p:spPr>
        <p:txBody>
          <a:bodyPr wrap="none" rtlCol="0">
            <a:spAutoFit/>
          </a:bodyPr>
          <a:lstStyle/>
          <a:p>
            <a:pPr algn="ctr"/>
            <a:r>
              <a:rPr lang="es-MX" dirty="0" smtClean="0"/>
              <a:t>RÍO  CUERVO, </a:t>
            </a:r>
          </a:p>
          <a:p>
            <a:pPr algn="ctr"/>
            <a:r>
              <a:rPr lang="es-MX" dirty="0" smtClean="0"/>
              <a:t>AFLUENTE DEL RÍO TAJO</a:t>
            </a:r>
            <a:endParaRPr lang="es-MX" dirty="0"/>
          </a:p>
        </p:txBody>
      </p:sp>
    </p:spTree>
    <p:extLst>
      <p:ext uri="{BB962C8B-B14F-4D97-AF65-F5344CB8AC3E}">
        <p14:creationId xmlns:p14="http://schemas.microsoft.com/office/powerpoint/2010/main" val="2172714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s-MX" dirty="0" smtClean="0"/>
              <a:t>En resumen: </a:t>
            </a:r>
            <a:endParaRPr lang="es-MX" dirty="0"/>
          </a:p>
        </p:txBody>
      </p:sp>
      <p:sp>
        <p:nvSpPr>
          <p:cNvPr id="3" name="2 Marcador de contenido"/>
          <p:cNvSpPr>
            <a:spLocks noGrp="1"/>
          </p:cNvSpPr>
          <p:nvPr>
            <p:ph idx="1"/>
          </p:nvPr>
        </p:nvSpPr>
        <p:spPr/>
        <p:txBody>
          <a:bodyPr>
            <a:normAutofit fontScale="92500" lnSpcReduction="10000"/>
          </a:bodyPr>
          <a:lstStyle/>
          <a:p>
            <a:pPr algn="just"/>
            <a:r>
              <a:rPr lang="es-MX" dirty="0" smtClean="0">
                <a:latin typeface="Arial" pitchFamily="34" charset="0"/>
                <a:cs typeface="Arial" pitchFamily="34" charset="0"/>
              </a:rPr>
              <a:t>Debido a las características del relieve, los </a:t>
            </a:r>
            <a:r>
              <a:rPr lang="es-MX" dirty="0">
                <a:latin typeface="Arial" pitchFamily="34" charset="0"/>
                <a:cs typeface="Arial" pitchFamily="34" charset="0"/>
              </a:rPr>
              <a:t>ríos de Europa contienen grandes reservas de energía, que se aprovechan ampliamente en Finlandia, Suecia y otros países</a:t>
            </a:r>
            <a:r>
              <a:rPr lang="es-MX" dirty="0" smtClean="0">
                <a:latin typeface="Arial" pitchFamily="34" charset="0"/>
                <a:cs typeface="Arial" pitchFamily="34" charset="0"/>
              </a:rPr>
              <a:t>.</a:t>
            </a:r>
          </a:p>
          <a:p>
            <a:pPr algn="just"/>
            <a:r>
              <a:rPr lang="es-MX" dirty="0" smtClean="0">
                <a:latin typeface="Arial" pitchFamily="34" charset="0"/>
                <a:cs typeface="Arial" pitchFamily="34" charset="0"/>
              </a:rPr>
              <a:t>La mayoría de los ríos no </a:t>
            </a:r>
            <a:r>
              <a:rPr lang="es-MX" dirty="0">
                <a:latin typeface="Arial" pitchFamily="34" charset="0"/>
                <a:cs typeface="Arial" pitchFamily="34" charset="0"/>
              </a:rPr>
              <a:t>tienen importancia para la navegación, pero en el pasado se utilizaban para transportar madera</a:t>
            </a:r>
            <a:r>
              <a:rPr lang="es-MX" dirty="0" smtClean="0">
                <a:latin typeface="Arial" pitchFamily="34" charset="0"/>
                <a:cs typeface="Arial" pitchFamily="34" charset="0"/>
              </a:rPr>
              <a:t>.</a:t>
            </a:r>
          </a:p>
          <a:p>
            <a:pPr algn="just"/>
            <a:r>
              <a:rPr lang="es-MX" dirty="0" smtClean="0">
                <a:latin typeface="Arial" pitchFamily="34" charset="0"/>
                <a:cs typeface="Arial" pitchFamily="34" charset="0"/>
              </a:rPr>
              <a:t>Los </a:t>
            </a:r>
            <a:r>
              <a:rPr lang="es-MX" dirty="0">
                <a:latin typeface="Arial" pitchFamily="34" charset="0"/>
                <a:cs typeface="Arial" pitchFamily="34" charset="0"/>
              </a:rPr>
              <a:t>ríos son caudalosos la mayor parte de año a pesar de no existir una precipitación abundante </a:t>
            </a:r>
          </a:p>
          <a:p>
            <a:pPr algn="just"/>
            <a:endParaRPr lang="es-MX" dirty="0" smtClean="0">
              <a:latin typeface="Arial" pitchFamily="34" charset="0"/>
              <a:cs typeface="Arial" pitchFamily="34" charset="0"/>
            </a:endParaRPr>
          </a:p>
          <a:p>
            <a:pPr algn="just"/>
            <a:endParaRPr lang="es-MX" dirty="0">
              <a:latin typeface="Arial" pitchFamily="34" charset="0"/>
              <a:cs typeface="Arial" pitchFamily="34" charset="0"/>
            </a:endParaRPr>
          </a:p>
        </p:txBody>
      </p:sp>
    </p:spTree>
    <p:extLst>
      <p:ext uri="{BB962C8B-B14F-4D97-AF65-F5344CB8AC3E}">
        <p14:creationId xmlns:p14="http://schemas.microsoft.com/office/powerpoint/2010/main" val="2430368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latin typeface="Arial Black" pitchFamily="34" charset="0"/>
              </a:rPr>
              <a:t>Hidrografía de </a:t>
            </a:r>
            <a:r>
              <a:rPr lang="es-MX" dirty="0" smtClean="0">
                <a:latin typeface="Arial Black" pitchFamily="34" charset="0"/>
              </a:rPr>
              <a:t>Asia </a:t>
            </a:r>
            <a:r>
              <a:rPr lang="es-MX" dirty="0">
                <a:latin typeface="Arial Black" pitchFamily="34" charset="0"/>
              </a:rPr>
              <a:t/>
            </a:r>
            <a:br>
              <a:rPr lang="es-MX" dirty="0">
                <a:latin typeface="Arial Black" pitchFamily="34" charset="0"/>
              </a:rPr>
            </a:br>
            <a:endParaRPr lang="es-MX" dirty="0"/>
          </a:p>
        </p:txBody>
      </p:sp>
      <p:pic>
        <p:nvPicPr>
          <p:cNvPr id="9" name="8 Marcador de contenido"/>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99592" y="1196752"/>
            <a:ext cx="7200800" cy="4929411"/>
          </a:xfrm>
          <a:prstGeom prst="rect">
            <a:avLst/>
          </a:prstGeom>
          <a:ln w="57150">
            <a:solidFill>
              <a:srgbClr val="00206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57772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686" y="1"/>
            <a:ext cx="9144000" cy="1772815"/>
          </a:xfrm>
          <a:solidFill>
            <a:srgbClr val="002060"/>
          </a:solidFill>
        </p:spPr>
        <p:txBody>
          <a:bodyPr>
            <a:noAutofit/>
          </a:bodyPr>
          <a:lstStyle/>
          <a:p>
            <a:pPr marL="0" indent="0" algn="just">
              <a:buNone/>
            </a:pPr>
            <a:r>
              <a:rPr lang="es-MX" sz="2800" dirty="0">
                <a:solidFill>
                  <a:schemeClr val="bg1"/>
                </a:solidFill>
                <a:latin typeface="Arial" pitchFamily="34" charset="0"/>
                <a:cs typeface="Arial" pitchFamily="34" charset="0"/>
              </a:rPr>
              <a:t>Los ríos de la periferia oriental y sur de Asia presentan un régimen típicamente </a:t>
            </a:r>
            <a:r>
              <a:rPr lang="es-MX" sz="2800" dirty="0" smtClean="0">
                <a:solidFill>
                  <a:schemeClr val="bg1"/>
                </a:solidFill>
                <a:latin typeface="Arial" pitchFamily="34" charset="0"/>
                <a:cs typeface="Arial" pitchFamily="34" charset="0"/>
              </a:rPr>
              <a:t>monzónico. Estos </a:t>
            </a:r>
            <a:r>
              <a:rPr lang="es-MX" sz="2800" dirty="0">
                <a:solidFill>
                  <a:schemeClr val="bg1"/>
                </a:solidFill>
                <a:latin typeface="Arial" pitchFamily="34" charset="0"/>
                <a:cs typeface="Arial" pitchFamily="34" charset="0"/>
              </a:rPr>
              <a:t>ríos se desbordan con frecuencia y causan grandes estragos a la </a:t>
            </a:r>
            <a:r>
              <a:rPr lang="es-MX" sz="2800" dirty="0" smtClean="0">
                <a:solidFill>
                  <a:schemeClr val="bg1"/>
                </a:solidFill>
                <a:latin typeface="Arial" pitchFamily="34" charset="0"/>
                <a:cs typeface="Arial" pitchFamily="34" charset="0"/>
              </a:rPr>
              <a:t>población debido a las </a:t>
            </a:r>
            <a:r>
              <a:rPr lang="es-MX" sz="2800" dirty="0">
                <a:solidFill>
                  <a:schemeClr val="bg1"/>
                </a:solidFill>
                <a:latin typeface="Arial" pitchFamily="34" charset="0"/>
                <a:cs typeface="Arial" pitchFamily="34" charset="0"/>
              </a:rPr>
              <a:t>inundaciones.</a:t>
            </a:r>
          </a:p>
          <a:p>
            <a:pPr marL="0" indent="0" algn="just">
              <a:buNone/>
            </a:pPr>
            <a:r>
              <a:rPr lang="es-MX" sz="2800" dirty="0">
                <a:solidFill>
                  <a:schemeClr val="bg1"/>
                </a:solidFill>
                <a:latin typeface="Arial" pitchFamily="34" charset="0"/>
                <a:cs typeface="Arial" pitchFamily="34" charset="0"/>
              </a:rPr>
              <a:t> </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41" t="45014" r="5821" b="10430"/>
          <a:stretch/>
        </p:blipFill>
        <p:spPr bwMode="auto">
          <a:xfrm>
            <a:off x="-36512" y="1772816"/>
            <a:ext cx="9129480" cy="5085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Elipse"/>
          <p:cNvSpPr/>
          <p:nvPr/>
        </p:nvSpPr>
        <p:spPr>
          <a:xfrm>
            <a:off x="611560" y="2420888"/>
            <a:ext cx="4248472" cy="2736304"/>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359486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3131841" cy="2996952"/>
          </a:xfrm>
        </p:spPr>
      </p:pic>
      <p:sp>
        <p:nvSpPr>
          <p:cNvPr id="4" name="3 CuadroTexto"/>
          <p:cNvSpPr txBox="1"/>
          <p:nvPr/>
        </p:nvSpPr>
        <p:spPr>
          <a:xfrm>
            <a:off x="414280" y="3356992"/>
            <a:ext cx="8424936" cy="2677656"/>
          </a:xfrm>
          <a:prstGeom prst="rect">
            <a:avLst/>
          </a:prstGeom>
          <a:noFill/>
          <a:ln>
            <a:solidFill>
              <a:srgbClr val="002060"/>
            </a:solidFill>
          </a:ln>
        </p:spPr>
        <p:txBody>
          <a:bodyPr wrap="square" rtlCol="0">
            <a:spAutoFit/>
          </a:bodyPr>
          <a:lstStyle/>
          <a:p>
            <a:pPr algn="ctr"/>
            <a:r>
              <a:rPr lang="es-MX" sz="2800" dirty="0" smtClean="0">
                <a:latin typeface="Arial" pitchFamily="34" charset="0"/>
                <a:cs typeface="Arial" pitchFamily="34" charset="0"/>
              </a:rPr>
              <a:t>Ríos crecidos </a:t>
            </a:r>
            <a:r>
              <a:rPr lang="es-MX" sz="2800" dirty="0">
                <a:latin typeface="Arial" pitchFamily="34" charset="0"/>
                <a:cs typeface="Arial" pitchFamily="34" charset="0"/>
              </a:rPr>
              <a:t>en temporada </a:t>
            </a:r>
          </a:p>
          <a:p>
            <a:pPr algn="ctr"/>
            <a:r>
              <a:rPr lang="es-MX" sz="2800" dirty="0">
                <a:latin typeface="Arial" pitchFamily="34" charset="0"/>
                <a:cs typeface="Arial" pitchFamily="34" charset="0"/>
              </a:rPr>
              <a:t>monzónica debido a las </a:t>
            </a:r>
          </a:p>
          <a:p>
            <a:pPr algn="ctr"/>
            <a:r>
              <a:rPr lang="es-MX" sz="2800" dirty="0">
                <a:latin typeface="Arial" pitchFamily="34" charset="0"/>
                <a:cs typeface="Arial" pitchFamily="34" charset="0"/>
              </a:rPr>
              <a:t>fuertes </a:t>
            </a:r>
            <a:r>
              <a:rPr lang="es-MX" sz="2800" dirty="0" smtClean="0">
                <a:latin typeface="Arial" pitchFamily="34" charset="0"/>
                <a:cs typeface="Arial" pitchFamily="34" charset="0"/>
              </a:rPr>
              <a:t>lluvias, provocan inundaciones en zonas bajas de la </a:t>
            </a:r>
            <a:endParaRPr lang="es-MX" sz="2800" dirty="0">
              <a:latin typeface="Arial" pitchFamily="34" charset="0"/>
              <a:cs typeface="Arial" pitchFamily="34" charset="0"/>
            </a:endParaRPr>
          </a:p>
          <a:p>
            <a:pPr algn="ctr"/>
            <a:r>
              <a:rPr lang="es-MX" sz="2800" dirty="0" smtClean="0">
                <a:latin typeface="Arial" pitchFamily="34" charset="0"/>
                <a:cs typeface="Arial" pitchFamily="34" charset="0"/>
              </a:rPr>
              <a:t>India, Nepal , </a:t>
            </a:r>
          </a:p>
          <a:p>
            <a:pPr algn="ctr"/>
            <a:r>
              <a:rPr lang="es-MX" sz="2800" dirty="0" smtClean="0">
                <a:latin typeface="Arial" pitchFamily="34" charset="0"/>
                <a:cs typeface="Arial" pitchFamily="34" charset="0"/>
              </a:rPr>
              <a:t>Bangladesh e Indonesia</a:t>
            </a: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0"/>
            <a:ext cx="3419871" cy="2996952"/>
          </a:xfrm>
          <a:prstGeom prst="rect">
            <a:avLst/>
          </a:prstGeom>
        </p:spPr>
      </p:pic>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2" y="-1"/>
            <a:ext cx="2664296" cy="3031673"/>
          </a:xfrm>
          <a:prstGeom prst="rect">
            <a:avLst/>
          </a:prstGeom>
        </p:spPr>
      </p:pic>
    </p:spTree>
    <p:extLst>
      <p:ext uri="{BB962C8B-B14F-4D97-AF65-F5344CB8AC3E}">
        <p14:creationId xmlns:p14="http://schemas.microsoft.com/office/powerpoint/2010/main" val="3874466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0"/>
            <a:ext cx="9036496" cy="2520280"/>
          </a:xfrm>
        </p:spPr>
        <p:txBody>
          <a:bodyPr>
            <a:noAutofit/>
          </a:bodyPr>
          <a:lstStyle/>
          <a:p>
            <a:pPr algn="just"/>
            <a:r>
              <a:rPr lang="es-MX" sz="3600" dirty="0">
                <a:latin typeface="Arial" pitchFamily="34" charset="0"/>
                <a:cs typeface="Arial" pitchFamily="34" charset="0"/>
              </a:rPr>
              <a:t>En el noreste de Asia en las condiciones del clima monzónico de latitudes medias con un invierno frío y prolongado, los ríos se congelan durante un largo período. </a:t>
            </a:r>
          </a:p>
        </p:txBody>
      </p:sp>
      <p:pic>
        <p:nvPicPr>
          <p:cNvPr id="4" name="8 Marcador de contenido"/>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1438" t="-1" b="56786"/>
          <a:stretch/>
        </p:blipFill>
        <p:spPr>
          <a:xfrm>
            <a:off x="1475656" y="2924944"/>
            <a:ext cx="5976664" cy="3600400"/>
          </a:xfrm>
          <a:prstGeom prst="rect">
            <a:avLst/>
          </a:prstGeom>
          <a:ln w="57150">
            <a:solidFill>
              <a:srgbClr val="002060"/>
            </a:solidFill>
          </a:ln>
          <a:effectLst>
            <a:outerShdw blurRad="292100" dist="139700" dir="2700000" algn="tl" rotWithShape="0">
              <a:srgbClr val="333333">
                <a:alpha val="65000"/>
              </a:srgbClr>
            </a:outerShdw>
          </a:effectLst>
        </p:spPr>
      </p:pic>
      <p:sp>
        <p:nvSpPr>
          <p:cNvPr id="5" name="4 Elipse"/>
          <p:cNvSpPr/>
          <p:nvPr/>
        </p:nvSpPr>
        <p:spPr>
          <a:xfrm>
            <a:off x="3187201" y="5157192"/>
            <a:ext cx="2808312" cy="1490464"/>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15978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88640"/>
            <a:ext cx="8856984" cy="2908920"/>
          </a:xfrm>
          <a:ln>
            <a:solidFill>
              <a:srgbClr val="002060"/>
            </a:solidFill>
          </a:ln>
        </p:spPr>
        <p:txBody>
          <a:bodyPr>
            <a:normAutofit fontScale="92500"/>
          </a:bodyPr>
          <a:lstStyle/>
          <a:p>
            <a:pPr marL="0" indent="0" algn="just">
              <a:buNone/>
            </a:pPr>
            <a:r>
              <a:rPr lang="es-MX" dirty="0">
                <a:latin typeface="Arial" pitchFamily="34" charset="0"/>
                <a:cs typeface="Arial" pitchFamily="34" charset="0"/>
              </a:rPr>
              <a:t>Los ríos del sureste de Asia también muestran un marcado régimen monzónico, con una máxima en verano, sin embargo, no presentan un descenso pronunciado de su nivel </a:t>
            </a:r>
            <a:r>
              <a:rPr lang="es-MX" dirty="0" smtClean="0">
                <a:latin typeface="Arial" pitchFamily="34" charset="0"/>
                <a:cs typeface="Arial" pitchFamily="34" charset="0"/>
              </a:rPr>
              <a:t>de agua. Durante el invierno en esta zona ocurren precipitaciones ciclónicas en el invierno y tifones en el otoño</a:t>
            </a:r>
            <a:endParaRPr lang="es-MX" dirty="0">
              <a:latin typeface="Arial" pitchFamily="34" charset="0"/>
              <a:cs typeface="Arial"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209"/>
          <a:stretch/>
        </p:blipFill>
        <p:spPr bwMode="auto">
          <a:xfrm>
            <a:off x="2123728" y="3156490"/>
            <a:ext cx="6408712" cy="373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2699792" y="3156490"/>
            <a:ext cx="2952328" cy="149664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76594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2420888"/>
          </a:xfrm>
          <a:solidFill>
            <a:schemeClr val="accent1">
              <a:lumMod val="60000"/>
              <a:lumOff val="40000"/>
            </a:schemeClr>
          </a:solidFill>
          <a:ln>
            <a:solidFill>
              <a:srgbClr val="002060"/>
            </a:solidFill>
          </a:ln>
        </p:spPr>
        <p:txBody>
          <a:bodyPr>
            <a:normAutofit lnSpcReduction="10000"/>
          </a:bodyPr>
          <a:lstStyle/>
          <a:p>
            <a:pPr marL="0" indent="0" algn="just">
              <a:buNone/>
            </a:pPr>
            <a:r>
              <a:rPr lang="es-MX" dirty="0">
                <a:latin typeface="Arial" pitchFamily="34" charset="0"/>
                <a:cs typeface="Arial" pitchFamily="34" charset="0"/>
              </a:rPr>
              <a:t>Las islas de Indonesia, con su típico clima ecuatorial, se caracterizan por su densa red fluvial y el régimen uniforme de los ríos. Los caudalosos poseen grandes reservas de energía hidráulica.</a:t>
            </a:r>
          </a:p>
        </p:txBody>
      </p:sp>
      <p:pic>
        <p:nvPicPr>
          <p:cNvPr id="4" name="3 Image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2420888"/>
            <a:ext cx="9144000" cy="4437112"/>
          </a:xfrm>
          <a:prstGeom prst="rect">
            <a:avLst/>
          </a:prstGeom>
          <a:ln>
            <a:solidFill>
              <a:srgbClr val="002060"/>
            </a:solidFill>
          </a:ln>
        </p:spPr>
      </p:pic>
    </p:spTree>
    <p:extLst>
      <p:ext uri="{BB962C8B-B14F-4D97-AF65-F5344CB8AC3E}">
        <p14:creationId xmlns:p14="http://schemas.microsoft.com/office/powerpoint/2010/main" val="3425546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2060"/>
          </a:solidFill>
        </p:spPr>
        <p:txBody>
          <a:bodyPr/>
          <a:lstStyle/>
          <a:p>
            <a:r>
              <a:rPr lang="es-MX" dirty="0" smtClean="0">
                <a:solidFill>
                  <a:schemeClr val="bg1"/>
                </a:solidFill>
              </a:rPr>
              <a:t>Clase 3: Hidrografía de Eurasia</a:t>
            </a:r>
            <a:endParaRPr lang="es-MX" dirty="0">
              <a:solidFill>
                <a:schemeClr val="bg1"/>
              </a:solidFill>
            </a:endParaRPr>
          </a:p>
        </p:txBody>
      </p:sp>
      <p:sp>
        <p:nvSpPr>
          <p:cNvPr id="3" name="2 Marcador de contenido"/>
          <p:cNvSpPr>
            <a:spLocks noGrp="1"/>
          </p:cNvSpPr>
          <p:nvPr>
            <p:ph idx="1"/>
          </p:nvPr>
        </p:nvSpPr>
        <p:spPr/>
        <p:txBody>
          <a:bodyPr/>
          <a:lstStyle/>
          <a:p>
            <a:endParaRPr lang="es-MX" dirty="0"/>
          </a:p>
        </p:txBody>
      </p:sp>
    </p:spTree>
    <p:extLst>
      <p:ext uri="{BB962C8B-B14F-4D97-AF65-F5344CB8AC3E}">
        <p14:creationId xmlns:p14="http://schemas.microsoft.com/office/powerpoint/2010/main" val="1469663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15616" y="3068960"/>
            <a:ext cx="6768752" cy="3148432"/>
          </a:xfrm>
        </p:spPr>
      </p:pic>
      <p:sp>
        <p:nvSpPr>
          <p:cNvPr id="5" name="4 Rectángulo"/>
          <p:cNvSpPr/>
          <p:nvPr/>
        </p:nvSpPr>
        <p:spPr>
          <a:xfrm>
            <a:off x="287076" y="188640"/>
            <a:ext cx="8712968" cy="2246769"/>
          </a:xfrm>
          <a:prstGeom prst="rect">
            <a:avLst/>
          </a:prstGeom>
        </p:spPr>
        <p:txBody>
          <a:bodyPr wrap="square">
            <a:spAutoFit/>
          </a:bodyPr>
          <a:lstStyle/>
          <a:p>
            <a:pPr algn="just"/>
            <a:r>
              <a:rPr lang="es-MX" sz="2800" dirty="0">
                <a:latin typeface="Arial" pitchFamily="34" charset="0"/>
                <a:cs typeface="Arial" pitchFamily="34" charset="0"/>
              </a:rPr>
              <a:t>Los ríos de las regiones secas interiores de Asia, también se diferencian por sus características </a:t>
            </a:r>
            <a:r>
              <a:rPr lang="es-MX" sz="2800" dirty="0" smtClean="0">
                <a:latin typeface="Arial" pitchFamily="34" charset="0"/>
                <a:cs typeface="Arial" pitchFamily="34" charset="0"/>
              </a:rPr>
              <a:t>en </a:t>
            </a:r>
            <a:r>
              <a:rPr lang="es-MX" sz="2800" dirty="0">
                <a:latin typeface="Arial" pitchFamily="34" charset="0"/>
                <a:cs typeface="Arial" pitchFamily="34" charset="0"/>
              </a:rPr>
              <a:t>el régimen. Aquellos que nacen en las altas montañas con potentes glaciares y grandes reservas de nieve, conservan corrientes permanentes. </a:t>
            </a:r>
          </a:p>
        </p:txBody>
      </p:sp>
    </p:spTree>
    <p:extLst>
      <p:ext uri="{BB962C8B-B14F-4D97-AF65-F5344CB8AC3E}">
        <p14:creationId xmlns:p14="http://schemas.microsoft.com/office/powerpoint/2010/main" val="276823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2492896"/>
            <a:ext cx="6696744" cy="3913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51520" y="188640"/>
            <a:ext cx="8568952" cy="2677656"/>
          </a:xfrm>
          <a:prstGeom prst="rect">
            <a:avLst/>
          </a:prstGeom>
        </p:spPr>
        <p:txBody>
          <a:bodyPr wrap="square">
            <a:spAutoFit/>
          </a:bodyPr>
          <a:lstStyle/>
          <a:p>
            <a:pPr algn="just"/>
            <a:r>
              <a:rPr lang="es-MX" sz="2800" dirty="0">
                <a:latin typeface="Arial" pitchFamily="34" charset="0"/>
                <a:cs typeface="Arial" pitchFamily="34" charset="0"/>
              </a:rPr>
              <a:t> El gasto máximo tiene lugar al finalizar la primavera o en el verano, durante el período de deshielo de las nieves, en las montañas. En las regiones desérticas sus aguas se utilizan para el regadío, por ejemplo, el Tarim en </a:t>
            </a:r>
            <a:r>
              <a:rPr lang="es-MX" sz="2800" dirty="0" err="1">
                <a:latin typeface="Arial" pitchFamily="34" charset="0"/>
                <a:cs typeface="Arial" pitchFamily="34" charset="0"/>
              </a:rPr>
              <a:t>Kashgar</a:t>
            </a:r>
            <a:r>
              <a:rPr lang="es-MX" sz="2800" dirty="0">
                <a:latin typeface="Arial" pitchFamily="34" charset="0"/>
                <a:cs typeface="Arial" pitchFamily="34" charset="0"/>
              </a:rPr>
              <a:t>, los de la periferia oriental de la meseta de Irán y otros.</a:t>
            </a:r>
          </a:p>
        </p:txBody>
      </p:sp>
    </p:spTree>
    <p:extLst>
      <p:ext uri="{BB962C8B-B14F-4D97-AF65-F5344CB8AC3E}">
        <p14:creationId xmlns:p14="http://schemas.microsoft.com/office/powerpoint/2010/main" val="4260296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16632"/>
            <a:ext cx="8517632" cy="1354162"/>
          </a:xfrm>
          <a:solidFill>
            <a:srgbClr val="002060"/>
          </a:solidFill>
        </p:spPr>
        <p:style>
          <a:lnRef idx="2">
            <a:schemeClr val="accent1"/>
          </a:lnRef>
          <a:fillRef idx="1">
            <a:schemeClr val="lt1"/>
          </a:fillRef>
          <a:effectRef idx="0">
            <a:schemeClr val="accent1"/>
          </a:effectRef>
          <a:fontRef idx="minor">
            <a:schemeClr val="dk1"/>
          </a:fontRef>
        </p:style>
        <p:txBody>
          <a:bodyPr>
            <a:normAutofit fontScale="90000"/>
          </a:bodyPr>
          <a:lstStyle/>
          <a:p>
            <a:r>
              <a:rPr lang="es-MX" dirty="0" smtClean="0">
                <a:solidFill>
                  <a:schemeClr val="bg1"/>
                </a:solidFill>
                <a:latin typeface="Arial" pitchFamily="34" charset="0"/>
                <a:cs typeface="Arial" pitchFamily="34" charset="0"/>
              </a:rPr>
              <a:t>Lagos según la estructura geológica</a:t>
            </a:r>
            <a:endParaRPr lang="es-MX" b="1" u="sng" dirty="0">
              <a:solidFill>
                <a:schemeClr val="bg1"/>
              </a:solidFill>
              <a:latin typeface="Arial" pitchFamily="34" charset="0"/>
              <a:cs typeface="Arial" pitchFamily="34" charset="0"/>
            </a:endParaRPr>
          </a:p>
        </p:txBody>
      </p:sp>
      <p:sp>
        <p:nvSpPr>
          <p:cNvPr id="3" name="2 Marcador de contenido"/>
          <p:cNvSpPr>
            <a:spLocks noGrp="1"/>
          </p:cNvSpPr>
          <p:nvPr>
            <p:ph idx="1"/>
          </p:nvPr>
        </p:nvSpPr>
        <p:spPr>
          <a:xfrm>
            <a:off x="307839" y="4077072"/>
            <a:ext cx="4248472" cy="2698857"/>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es-MX" sz="2800" dirty="0" smtClean="0">
                <a:latin typeface="Arial" pitchFamily="34" charset="0"/>
                <a:cs typeface="Arial" pitchFamily="34" charset="0"/>
              </a:rPr>
              <a:t>Los </a:t>
            </a:r>
            <a:r>
              <a:rPr lang="es-MX" sz="2800" dirty="0">
                <a:latin typeface="Arial" pitchFamily="34" charset="0"/>
                <a:cs typeface="Arial" pitchFamily="34" charset="0"/>
              </a:rPr>
              <a:t>lagos </a:t>
            </a:r>
            <a:r>
              <a:rPr lang="es-MX" sz="2800" dirty="0" smtClean="0">
                <a:latin typeface="Arial" pitchFamily="34" charset="0"/>
                <a:cs typeface="Arial" pitchFamily="34" charset="0"/>
              </a:rPr>
              <a:t>tectónicos surgen </a:t>
            </a:r>
            <a:r>
              <a:rPr lang="es-MX" sz="2800" dirty="0">
                <a:latin typeface="Arial" pitchFamily="34" charset="0"/>
                <a:cs typeface="Arial" pitchFamily="34" charset="0"/>
              </a:rPr>
              <a:t>a causa de la formación de grietas, fallas, </a:t>
            </a:r>
            <a:r>
              <a:rPr lang="es-MX" sz="2800" dirty="0" err="1">
                <a:latin typeface="Arial" pitchFamily="34" charset="0"/>
                <a:cs typeface="Arial" pitchFamily="34" charset="0"/>
              </a:rPr>
              <a:t>Grabens</a:t>
            </a:r>
            <a:r>
              <a:rPr lang="es-MX" sz="2800" dirty="0" smtClean="0">
                <a:latin typeface="Arial" pitchFamily="34" charset="0"/>
                <a:cs typeface="Arial" pitchFamily="34" charset="0"/>
              </a:rPr>
              <a:t>, tienen </a:t>
            </a:r>
            <a:r>
              <a:rPr lang="es-MX" sz="2800" dirty="0">
                <a:latin typeface="Arial" pitchFamily="34" charset="0"/>
                <a:cs typeface="Arial" pitchFamily="34" charset="0"/>
              </a:rPr>
              <a:t>gran profundidad y pendientes escarpadas </a:t>
            </a:r>
            <a:endParaRPr lang="es-MX" sz="2800" dirty="0" smtClean="0">
              <a:latin typeface="Arial" pitchFamily="34" charset="0"/>
              <a:cs typeface="Arial" pitchFamily="34" charset="0"/>
            </a:endParaRPr>
          </a:p>
        </p:txBody>
      </p:sp>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l="27931" t="23678" r="33621" b="49655"/>
          <a:stretch/>
        </p:blipFill>
        <p:spPr>
          <a:xfrm>
            <a:off x="2065876" y="2290668"/>
            <a:ext cx="5400600" cy="1570380"/>
          </a:xfrm>
          <a:prstGeom prst="rect">
            <a:avLst/>
          </a:prstGeom>
        </p:spPr>
      </p:pic>
      <p:sp>
        <p:nvSpPr>
          <p:cNvPr id="6" name="5 Flecha abajo"/>
          <p:cNvSpPr/>
          <p:nvPr/>
        </p:nvSpPr>
        <p:spPr>
          <a:xfrm rot="5400000">
            <a:off x="7406002" y="2014533"/>
            <a:ext cx="1042675" cy="164224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MX" dirty="0" smtClean="0">
                <a:solidFill>
                  <a:prstClr val="white"/>
                </a:solidFill>
              </a:rPr>
              <a:t>Lago glacial</a:t>
            </a:r>
            <a:endParaRPr lang="es-MX" dirty="0">
              <a:solidFill>
                <a:prstClr val="white"/>
              </a:solidFill>
            </a:endParaRPr>
          </a:p>
        </p:txBody>
      </p:sp>
      <p:sp>
        <p:nvSpPr>
          <p:cNvPr id="7" name="6 Flecha derecha"/>
          <p:cNvSpPr/>
          <p:nvPr/>
        </p:nvSpPr>
        <p:spPr>
          <a:xfrm>
            <a:off x="323528" y="2215052"/>
            <a:ext cx="1742348" cy="11419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prstClr val="white"/>
                </a:solidFill>
              </a:rPr>
              <a:t>Lago tectónico</a:t>
            </a:r>
            <a:endParaRPr lang="es-MX" dirty="0">
              <a:solidFill>
                <a:prstClr val="white"/>
              </a:solidFill>
            </a:endParaRPr>
          </a:p>
        </p:txBody>
      </p:sp>
      <p:sp>
        <p:nvSpPr>
          <p:cNvPr id="8" name="7 Rectángulo"/>
          <p:cNvSpPr/>
          <p:nvPr/>
        </p:nvSpPr>
        <p:spPr>
          <a:xfrm>
            <a:off x="2065876" y="1630277"/>
            <a:ext cx="5519713" cy="584775"/>
          </a:xfrm>
          <a:prstGeom prst="rect">
            <a:avLst/>
          </a:prstGeom>
        </p:spPr>
        <p:txBody>
          <a:bodyPr wrap="square">
            <a:spAutoFit/>
          </a:bodyPr>
          <a:lstStyle/>
          <a:p>
            <a:pPr algn="ctr">
              <a:spcBef>
                <a:spcPct val="20000"/>
              </a:spcBef>
            </a:pPr>
            <a:r>
              <a:rPr lang="es-MX" sz="3200" b="1" u="sng" dirty="0">
                <a:solidFill>
                  <a:prstClr val="black"/>
                </a:solidFill>
                <a:latin typeface="Arial" pitchFamily="34" charset="0"/>
                <a:cs typeface="Arial" pitchFamily="34" charset="0"/>
              </a:rPr>
              <a:t>Lagos tectónico-glaciales </a:t>
            </a:r>
          </a:p>
        </p:txBody>
      </p:sp>
      <p:sp>
        <p:nvSpPr>
          <p:cNvPr id="9" name="8 Rectángulo"/>
          <p:cNvSpPr/>
          <p:nvPr/>
        </p:nvSpPr>
        <p:spPr>
          <a:xfrm>
            <a:off x="4825732" y="4077072"/>
            <a:ext cx="4126304" cy="26776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MX" sz="2800" dirty="0">
                <a:solidFill>
                  <a:prstClr val="black"/>
                </a:solidFill>
                <a:latin typeface="Arial" pitchFamily="34" charset="0"/>
                <a:cs typeface="Arial" pitchFamily="34" charset="0"/>
              </a:rPr>
              <a:t>Lagos glaciales: se forman como consecuencia de la actividad destructora y constructora de un glaciar (actual o antiguo)</a:t>
            </a:r>
          </a:p>
        </p:txBody>
      </p:sp>
    </p:spTree>
    <p:extLst>
      <p:ext uri="{BB962C8B-B14F-4D97-AF65-F5344CB8AC3E}">
        <p14:creationId xmlns:p14="http://schemas.microsoft.com/office/powerpoint/2010/main" val="16468748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517632" cy="936104"/>
          </a:xfrm>
          <a:solidFill>
            <a:srgbClr val="002060"/>
          </a:solidFill>
        </p:spPr>
        <p:style>
          <a:lnRef idx="2">
            <a:schemeClr val="accent1"/>
          </a:lnRef>
          <a:fillRef idx="1">
            <a:schemeClr val="lt1"/>
          </a:fillRef>
          <a:effectRef idx="0">
            <a:schemeClr val="accent1"/>
          </a:effectRef>
          <a:fontRef idx="minor">
            <a:schemeClr val="dk1"/>
          </a:fontRef>
        </p:style>
        <p:txBody>
          <a:bodyPr anchor="ctr">
            <a:normAutofit fontScale="90000"/>
          </a:bodyPr>
          <a:lstStyle/>
          <a:p>
            <a:r>
              <a:rPr lang="es-MX" b="1" u="sng" dirty="0" smtClean="0">
                <a:solidFill>
                  <a:schemeClr val="bg1"/>
                </a:solidFill>
                <a:latin typeface="Arial" pitchFamily="34" charset="0"/>
                <a:cs typeface="Arial" pitchFamily="34" charset="0"/>
              </a:rPr>
              <a:t/>
            </a:r>
            <a:br>
              <a:rPr lang="es-MX" b="1" u="sng" dirty="0" smtClean="0">
                <a:solidFill>
                  <a:schemeClr val="bg1"/>
                </a:solidFill>
                <a:latin typeface="Arial" pitchFamily="34" charset="0"/>
                <a:cs typeface="Arial" pitchFamily="34" charset="0"/>
              </a:rPr>
            </a:br>
            <a:r>
              <a:rPr lang="es-MX" b="1" u="sng" dirty="0">
                <a:solidFill>
                  <a:schemeClr val="bg1"/>
                </a:solidFill>
                <a:latin typeface="Arial" pitchFamily="34" charset="0"/>
                <a:cs typeface="Arial" pitchFamily="34" charset="0"/>
              </a:rPr>
              <a:t/>
            </a:r>
            <a:br>
              <a:rPr lang="es-MX" b="1" u="sng" dirty="0">
                <a:solidFill>
                  <a:schemeClr val="bg1"/>
                </a:solidFill>
                <a:latin typeface="Arial" pitchFamily="34" charset="0"/>
                <a:cs typeface="Arial" pitchFamily="34" charset="0"/>
              </a:rPr>
            </a:br>
            <a:r>
              <a:rPr lang="es-MX" b="1" u="sng" dirty="0" smtClean="0">
                <a:solidFill>
                  <a:schemeClr val="bg1"/>
                </a:solidFill>
                <a:latin typeface="Arial" pitchFamily="34" charset="0"/>
                <a:cs typeface="Arial" pitchFamily="34" charset="0"/>
              </a:rPr>
              <a:t/>
            </a:r>
            <a:br>
              <a:rPr lang="es-MX" b="1" u="sng" dirty="0" smtClean="0">
                <a:solidFill>
                  <a:schemeClr val="bg1"/>
                </a:solidFill>
                <a:latin typeface="Arial" pitchFamily="34" charset="0"/>
                <a:cs typeface="Arial" pitchFamily="34" charset="0"/>
              </a:rPr>
            </a:br>
            <a:r>
              <a:rPr lang="es-MX" b="1" u="sng" dirty="0">
                <a:solidFill>
                  <a:schemeClr val="bg1"/>
                </a:solidFill>
                <a:latin typeface="Arial" pitchFamily="34" charset="0"/>
                <a:cs typeface="Arial" pitchFamily="34" charset="0"/>
              </a:rPr>
              <a:t/>
            </a:r>
            <a:br>
              <a:rPr lang="es-MX" b="1" u="sng" dirty="0">
                <a:solidFill>
                  <a:schemeClr val="bg1"/>
                </a:solidFill>
                <a:latin typeface="Arial" pitchFamily="34" charset="0"/>
                <a:cs typeface="Arial" pitchFamily="34" charset="0"/>
              </a:rPr>
            </a:br>
            <a:r>
              <a:rPr lang="es-MX" b="1" u="sng" dirty="0" smtClean="0">
                <a:solidFill>
                  <a:schemeClr val="bg1"/>
                </a:solidFill>
                <a:latin typeface="Arial" pitchFamily="34" charset="0"/>
                <a:cs typeface="Arial" pitchFamily="34" charset="0"/>
              </a:rPr>
              <a:t/>
            </a:r>
            <a:br>
              <a:rPr lang="es-MX" b="1" u="sng" dirty="0" smtClean="0">
                <a:solidFill>
                  <a:schemeClr val="bg1"/>
                </a:solidFill>
                <a:latin typeface="Arial" pitchFamily="34" charset="0"/>
                <a:cs typeface="Arial" pitchFamily="34" charset="0"/>
              </a:rPr>
            </a:br>
            <a:r>
              <a:rPr lang="es-MX" b="1" u="sng" dirty="0">
                <a:solidFill>
                  <a:schemeClr val="bg1"/>
                </a:solidFill>
                <a:latin typeface="Arial" pitchFamily="34" charset="0"/>
                <a:cs typeface="Arial" pitchFamily="34" charset="0"/>
              </a:rPr>
              <a:t>L</a:t>
            </a:r>
            <a:r>
              <a:rPr lang="es-MX" b="1" u="sng" dirty="0" smtClean="0">
                <a:solidFill>
                  <a:schemeClr val="bg1"/>
                </a:solidFill>
                <a:latin typeface="Arial" pitchFamily="34" charset="0"/>
                <a:cs typeface="Arial" pitchFamily="34" charset="0"/>
              </a:rPr>
              <a:t>agos tectónicos-glaciales </a:t>
            </a:r>
            <a:r>
              <a:rPr lang="es-MX" b="1" u="sng" dirty="0">
                <a:solidFill>
                  <a:schemeClr val="bg1"/>
                </a:solidFill>
                <a:latin typeface="Arial" pitchFamily="34" charset="0"/>
                <a:cs typeface="Arial" pitchFamily="34" charset="0"/>
              </a:rPr>
              <a:t/>
            </a:r>
            <a:br>
              <a:rPr lang="es-MX" b="1" u="sng" dirty="0">
                <a:solidFill>
                  <a:schemeClr val="bg1"/>
                </a:solidFill>
                <a:latin typeface="Arial" pitchFamily="34" charset="0"/>
                <a:cs typeface="Arial" pitchFamily="34" charset="0"/>
              </a:rPr>
            </a:br>
            <a:r>
              <a:rPr lang="es-MX" b="1" u="sng" dirty="0" smtClean="0">
                <a:solidFill>
                  <a:schemeClr val="bg1"/>
                </a:solidFill>
                <a:latin typeface="Arial" pitchFamily="34" charset="0"/>
                <a:cs typeface="Arial" pitchFamily="34" charset="0"/>
              </a:rPr>
              <a:t/>
            </a:r>
            <a:br>
              <a:rPr lang="es-MX" b="1" u="sng" dirty="0" smtClean="0">
                <a:solidFill>
                  <a:schemeClr val="bg1"/>
                </a:solidFill>
                <a:latin typeface="Arial" pitchFamily="34" charset="0"/>
                <a:cs typeface="Arial" pitchFamily="34" charset="0"/>
              </a:rPr>
            </a:br>
            <a:r>
              <a:rPr lang="es-MX" b="1" u="sng" dirty="0">
                <a:solidFill>
                  <a:schemeClr val="bg1"/>
                </a:solidFill>
                <a:latin typeface="Arial" pitchFamily="34" charset="0"/>
                <a:cs typeface="Arial" pitchFamily="34" charset="0"/>
              </a:rPr>
              <a:t/>
            </a:r>
            <a:br>
              <a:rPr lang="es-MX" b="1" u="sng" dirty="0">
                <a:solidFill>
                  <a:schemeClr val="bg1"/>
                </a:solidFill>
                <a:latin typeface="Arial" pitchFamily="34" charset="0"/>
                <a:cs typeface="Arial" pitchFamily="34" charset="0"/>
              </a:rPr>
            </a:br>
            <a:r>
              <a:rPr lang="es-MX" b="1" u="sng" dirty="0" smtClean="0">
                <a:solidFill>
                  <a:schemeClr val="bg1"/>
                </a:solidFill>
                <a:latin typeface="Arial" pitchFamily="34" charset="0"/>
                <a:cs typeface="Arial" pitchFamily="34" charset="0"/>
              </a:rPr>
              <a:t/>
            </a:r>
            <a:br>
              <a:rPr lang="es-MX" b="1" u="sng" dirty="0" smtClean="0">
                <a:solidFill>
                  <a:schemeClr val="bg1"/>
                </a:solidFill>
                <a:latin typeface="Arial" pitchFamily="34" charset="0"/>
                <a:cs typeface="Arial" pitchFamily="34" charset="0"/>
              </a:rPr>
            </a:br>
            <a:r>
              <a:rPr lang="es-MX" b="1" u="sng" dirty="0">
                <a:solidFill>
                  <a:schemeClr val="bg1"/>
                </a:solidFill>
                <a:latin typeface="Arial" pitchFamily="34" charset="0"/>
                <a:cs typeface="Arial" pitchFamily="34" charset="0"/>
              </a:rPr>
              <a:t/>
            </a:r>
            <a:br>
              <a:rPr lang="es-MX" b="1" u="sng" dirty="0">
                <a:solidFill>
                  <a:schemeClr val="bg1"/>
                </a:solidFill>
                <a:latin typeface="Arial" pitchFamily="34" charset="0"/>
                <a:cs typeface="Arial" pitchFamily="34" charset="0"/>
              </a:rPr>
            </a:br>
            <a:r>
              <a:rPr lang="es-MX" b="1" u="sng" dirty="0" smtClean="0">
                <a:solidFill>
                  <a:schemeClr val="bg1"/>
                </a:solidFill>
                <a:latin typeface="Arial" pitchFamily="34" charset="0"/>
                <a:cs typeface="Arial" pitchFamily="34" charset="0"/>
              </a:rPr>
              <a:t>Lagos </a:t>
            </a:r>
            <a:r>
              <a:rPr lang="es-MX" b="1" u="sng" dirty="0">
                <a:solidFill>
                  <a:schemeClr val="bg1"/>
                </a:solidFill>
                <a:latin typeface="Arial" pitchFamily="34" charset="0"/>
                <a:cs typeface="Arial" pitchFamily="34" charset="0"/>
              </a:rPr>
              <a:t>tectónico-glaciales </a:t>
            </a:r>
          </a:p>
        </p:txBody>
      </p:sp>
      <p:sp>
        <p:nvSpPr>
          <p:cNvPr id="3" name="2 Marcador de contenido"/>
          <p:cNvSpPr>
            <a:spLocks noGrp="1"/>
          </p:cNvSpPr>
          <p:nvPr>
            <p:ph idx="1"/>
          </p:nvPr>
        </p:nvSpPr>
        <p:spPr>
          <a:xfrm>
            <a:off x="251520" y="1600201"/>
            <a:ext cx="8640960" cy="4925143"/>
          </a:xfrm>
        </p:spPr>
        <p:txBody>
          <a:bodyPr>
            <a:normAutofit/>
          </a:bodyPr>
          <a:lstStyle/>
          <a:p>
            <a:pPr marL="0" indent="0" algn="just">
              <a:buNone/>
            </a:pPr>
            <a:r>
              <a:rPr lang="es-MX" dirty="0" smtClean="0">
                <a:latin typeface="Arial" pitchFamily="34" charset="0"/>
                <a:cs typeface="Arial" pitchFamily="34" charset="0"/>
              </a:rPr>
              <a:t>Son muy característicos </a:t>
            </a:r>
            <a:r>
              <a:rPr lang="es-MX" dirty="0">
                <a:latin typeface="Arial" pitchFamily="34" charset="0"/>
                <a:cs typeface="Arial" pitchFamily="34" charset="0"/>
              </a:rPr>
              <a:t>en las regiones septentrionales de Europa, principalmente en </a:t>
            </a:r>
            <a:r>
              <a:rPr lang="es-MX" dirty="0" err="1">
                <a:latin typeface="Arial" pitchFamily="34" charset="0"/>
                <a:cs typeface="Arial" pitchFamily="34" charset="0"/>
              </a:rPr>
              <a:t>Fenoscandia</a:t>
            </a:r>
            <a:r>
              <a:rPr lang="es-MX" dirty="0">
                <a:latin typeface="Arial" pitchFamily="34" charset="0"/>
                <a:cs typeface="Arial" pitchFamily="34" charset="0"/>
              </a:rPr>
              <a:t>. Las depresiones de los lagos, formadas por fracturas tectónicas del Neógeno-Cuaternario y trabajadas por los glaciares, tienen contornos irregulares y profundidades considerables. A este tipo pertenecen los lagos más grandes de Europa</a:t>
            </a:r>
          </a:p>
        </p:txBody>
      </p:sp>
    </p:spTree>
    <p:extLst>
      <p:ext uri="{BB962C8B-B14F-4D97-AF65-F5344CB8AC3E}">
        <p14:creationId xmlns:p14="http://schemas.microsoft.com/office/powerpoint/2010/main" val="90061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54575" y="193485"/>
            <a:ext cx="5904656" cy="859251"/>
          </a:xfrm>
          <a:solidFill>
            <a:srgbClr val="002060"/>
          </a:solidFill>
        </p:spPr>
        <p:txBody>
          <a:bodyPr>
            <a:normAutofit/>
          </a:bodyPr>
          <a:lstStyle/>
          <a:p>
            <a:r>
              <a:rPr lang="es-MX" sz="4800" dirty="0" smtClean="0">
                <a:solidFill>
                  <a:schemeClr val="bg1"/>
                </a:solidFill>
                <a:latin typeface="Arial" pitchFamily="34" charset="0"/>
                <a:cs typeface="Arial" pitchFamily="34" charset="0"/>
              </a:rPr>
              <a:t>FENOSCANDIA </a:t>
            </a:r>
            <a:endParaRPr lang="es-MX" sz="4800" dirty="0">
              <a:solidFill>
                <a:schemeClr val="bg1"/>
              </a:solidFill>
              <a:latin typeface="Arial" pitchFamily="34" charset="0"/>
              <a:cs typeface="Arial" pitchFamily="34" charset="0"/>
            </a:endParaRPr>
          </a:p>
        </p:txBody>
      </p:sp>
      <p:pic>
        <p:nvPicPr>
          <p:cNvPr id="4" name="3 Marcador de contenido"/>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83568" y="1195800"/>
            <a:ext cx="3240360" cy="3743405"/>
          </a:xfrm>
          <a:prstGeom prst="rect">
            <a:avLst/>
          </a:prstGeom>
          <a:ln>
            <a:noFill/>
          </a:ln>
          <a:effectLst>
            <a:outerShdw blurRad="292100" dist="139700" dir="2700000" algn="tl" rotWithShape="0">
              <a:srgbClr val="333333">
                <a:alpha val="65000"/>
              </a:srgbClr>
            </a:outerShdw>
          </a:effectLst>
        </p:spPr>
      </p:pic>
      <p:sp>
        <p:nvSpPr>
          <p:cNvPr id="5" name="4 Llamada con línea 1"/>
          <p:cNvSpPr/>
          <p:nvPr/>
        </p:nvSpPr>
        <p:spPr>
          <a:xfrm>
            <a:off x="358431" y="5013176"/>
            <a:ext cx="8496944" cy="1656184"/>
          </a:xfrm>
          <a:prstGeom prst="borderCallout1">
            <a:avLst>
              <a:gd name="adj1" fmla="val -672"/>
              <a:gd name="adj2" fmla="val 16624"/>
              <a:gd name="adj3" fmla="val -102182"/>
              <a:gd name="adj4" fmla="val 2729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sz="2000" dirty="0" smtClean="0">
                <a:solidFill>
                  <a:prstClr val="white"/>
                </a:solidFill>
                <a:latin typeface="Arial" pitchFamily="34" charset="0"/>
                <a:cs typeface="Arial" pitchFamily="34" charset="0"/>
              </a:rPr>
              <a:t>FENOSCANDIA ES EL TÉRMINO GEOGRÁFICO EMPLEADO PARA REFERIRSE AL CONJUNTO DE LA PENÍNSULA ESCANDINAVA,  LA PENÍNSULA DE KOLA, CARELIA Y FINLANDIA EN EL NORTE DE EUROPA. </a:t>
            </a:r>
          </a:p>
          <a:p>
            <a:pPr algn="just"/>
            <a:r>
              <a:rPr lang="es-MX" sz="2000" dirty="0" smtClean="0">
                <a:solidFill>
                  <a:prstClr val="white"/>
                </a:solidFill>
                <a:latin typeface="Arial" pitchFamily="34" charset="0"/>
                <a:cs typeface="Arial" pitchFamily="34" charset="0"/>
              </a:rPr>
              <a:t>ESTA ES LA PORCIÓN EXPUESTA DE LA  ANTIGUA PLACA  BÁLTICA</a:t>
            </a:r>
            <a:endParaRPr lang="es-MX" sz="2000" dirty="0">
              <a:solidFill>
                <a:prstClr val="white"/>
              </a:solidFill>
              <a:latin typeface="Arial" pitchFamily="34" charset="0"/>
              <a:cs typeface="Arial" pitchFamily="34" charset="0"/>
            </a:endParaRPr>
          </a:p>
        </p:txBody>
      </p:sp>
      <p:pic>
        <p:nvPicPr>
          <p:cNvPr id="6" name="5 Imagen"/>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606902" y="1195800"/>
            <a:ext cx="3603181" cy="3817376"/>
          </a:xfrm>
          <a:prstGeom prst="rect">
            <a:avLst/>
          </a:prstGeom>
          <a:ln>
            <a:noFill/>
          </a:ln>
          <a:effectLst>
            <a:outerShdw blurRad="292100" dist="139700" dir="2700000" algn="tl" rotWithShape="0">
              <a:srgbClr val="333333">
                <a:alpha val="65000"/>
              </a:srgbClr>
            </a:outerShdw>
          </a:effectLst>
        </p:spPr>
      </p:pic>
      <p:sp>
        <p:nvSpPr>
          <p:cNvPr id="7" name="6 Elipse"/>
          <p:cNvSpPr/>
          <p:nvPr/>
        </p:nvSpPr>
        <p:spPr>
          <a:xfrm>
            <a:off x="7236296" y="1412776"/>
            <a:ext cx="576064" cy="6974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9" name="8 CuadroTexto"/>
          <p:cNvSpPr txBox="1"/>
          <p:nvPr/>
        </p:nvSpPr>
        <p:spPr>
          <a:xfrm rot="16200000">
            <a:off x="6178146" y="2530828"/>
            <a:ext cx="1210588" cy="369332"/>
          </a:xfrm>
          <a:prstGeom prst="rect">
            <a:avLst/>
          </a:prstGeom>
          <a:noFill/>
        </p:spPr>
        <p:txBody>
          <a:bodyPr wrap="none" rtlCol="0">
            <a:spAutoFit/>
          </a:bodyPr>
          <a:lstStyle/>
          <a:p>
            <a:r>
              <a:rPr lang="es-MX" dirty="0" smtClean="0">
                <a:solidFill>
                  <a:prstClr val="white"/>
                </a:solidFill>
              </a:rPr>
              <a:t>FINLANDIA</a:t>
            </a:r>
            <a:endParaRPr lang="es-MX" dirty="0">
              <a:solidFill>
                <a:prstClr val="white"/>
              </a:solidFill>
            </a:endParaRPr>
          </a:p>
        </p:txBody>
      </p:sp>
      <p:sp>
        <p:nvSpPr>
          <p:cNvPr id="10" name="9 CuadroTexto"/>
          <p:cNvSpPr txBox="1"/>
          <p:nvPr/>
        </p:nvSpPr>
        <p:spPr>
          <a:xfrm rot="17688700">
            <a:off x="4957330" y="3136122"/>
            <a:ext cx="861646" cy="369332"/>
          </a:xfrm>
          <a:prstGeom prst="rect">
            <a:avLst/>
          </a:prstGeom>
          <a:noFill/>
        </p:spPr>
        <p:txBody>
          <a:bodyPr wrap="none" rtlCol="0">
            <a:spAutoFit/>
          </a:bodyPr>
          <a:lstStyle/>
          <a:p>
            <a:r>
              <a:rPr lang="es-MX" dirty="0" smtClean="0">
                <a:solidFill>
                  <a:prstClr val="white"/>
                </a:solidFill>
              </a:rPr>
              <a:t>SUECIA</a:t>
            </a:r>
            <a:endParaRPr lang="es-MX" dirty="0">
              <a:solidFill>
                <a:prstClr val="white"/>
              </a:solidFill>
            </a:endParaRPr>
          </a:p>
        </p:txBody>
      </p:sp>
      <p:sp>
        <p:nvSpPr>
          <p:cNvPr id="11" name="10 CuadroTexto"/>
          <p:cNvSpPr txBox="1"/>
          <p:nvPr/>
        </p:nvSpPr>
        <p:spPr>
          <a:xfrm rot="16496080">
            <a:off x="5384508" y="3159026"/>
            <a:ext cx="1146981" cy="369332"/>
          </a:xfrm>
          <a:prstGeom prst="rect">
            <a:avLst/>
          </a:prstGeom>
          <a:noFill/>
        </p:spPr>
        <p:txBody>
          <a:bodyPr wrap="none" rtlCol="0">
            <a:spAutoFit/>
          </a:bodyPr>
          <a:lstStyle/>
          <a:p>
            <a:r>
              <a:rPr lang="es-MX" dirty="0" smtClean="0">
                <a:solidFill>
                  <a:prstClr val="white"/>
                </a:solidFill>
              </a:rPr>
              <a:t>NORUEGA</a:t>
            </a:r>
            <a:endParaRPr lang="es-MX" dirty="0">
              <a:solidFill>
                <a:prstClr val="white"/>
              </a:solidFill>
            </a:endParaRPr>
          </a:p>
        </p:txBody>
      </p:sp>
      <p:sp>
        <p:nvSpPr>
          <p:cNvPr id="12" name="11 CuadroTexto"/>
          <p:cNvSpPr txBox="1"/>
          <p:nvPr/>
        </p:nvSpPr>
        <p:spPr>
          <a:xfrm rot="15064879">
            <a:off x="6868249" y="2402600"/>
            <a:ext cx="966931" cy="369332"/>
          </a:xfrm>
          <a:prstGeom prst="rect">
            <a:avLst/>
          </a:prstGeom>
          <a:noFill/>
        </p:spPr>
        <p:txBody>
          <a:bodyPr wrap="none" rtlCol="0">
            <a:spAutoFit/>
          </a:bodyPr>
          <a:lstStyle/>
          <a:p>
            <a:r>
              <a:rPr lang="es-MX" dirty="0" smtClean="0">
                <a:solidFill>
                  <a:prstClr val="white"/>
                </a:solidFill>
              </a:rPr>
              <a:t>CARELIA</a:t>
            </a:r>
            <a:endParaRPr lang="es-MX" dirty="0">
              <a:solidFill>
                <a:prstClr val="white"/>
              </a:solidFill>
            </a:endParaRPr>
          </a:p>
        </p:txBody>
      </p:sp>
      <p:sp>
        <p:nvSpPr>
          <p:cNvPr id="13" name="12 CuadroTexto"/>
          <p:cNvSpPr txBox="1"/>
          <p:nvPr/>
        </p:nvSpPr>
        <p:spPr>
          <a:xfrm>
            <a:off x="7659413" y="1228109"/>
            <a:ext cx="1475340" cy="369332"/>
          </a:xfrm>
          <a:prstGeom prst="rect">
            <a:avLst/>
          </a:prstGeom>
          <a:noFill/>
        </p:spPr>
        <p:txBody>
          <a:bodyPr wrap="none" rtlCol="0">
            <a:spAutoFit/>
          </a:bodyPr>
          <a:lstStyle/>
          <a:p>
            <a:r>
              <a:rPr lang="es-MX" dirty="0" smtClean="0">
                <a:solidFill>
                  <a:prstClr val="black"/>
                </a:solidFill>
              </a:rPr>
              <a:t>PEN. DE KOLA</a:t>
            </a:r>
            <a:endParaRPr lang="es-MX" dirty="0">
              <a:solidFill>
                <a:prstClr val="black"/>
              </a:solidFill>
            </a:endParaRPr>
          </a:p>
        </p:txBody>
      </p:sp>
    </p:spTree>
    <p:extLst>
      <p:ext uri="{BB962C8B-B14F-4D97-AF65-F5344CB8AC3E}">
        <p14:creationId xmlns:p14="http://schemas.microsoft.com/office/powerpoint/2010/main" val="29536646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3999" cy="1384995"/>
          </a:xfrm>
          <a:prstGeom prst="rect">
            <a:avLst/>
          </a:prstGeom>
          <a:solidFill>
            <a:schemeClr val="accent5"/>
          </a:solidFill>
        </p:spPr>
        <p:txBody>
          <a:bodyPr wrap="square">
            <a:spAutoFit/>
          </a:bodyPr>
          <a:lstStyle/>
          <a:p>
            <a:pPr algn="just"/>
            <a:r>
              <a:rPr lang="es-MX" sz="2800" dirty="0" smtClean="0">
                <a:solidFill>
                  <a:prstClr val="black"/>
                </a:solidFill>
                <a:latin typeface="Arial" pitchFamily="34" charset="0"/>
                <a:cs typeface="Arial" pitchFamily="34" charset="0"/>
              </a:rPr>
              <a:t>En </a:t>
            </a:r>
            <a:r>
              <a:rPr lang="es-MX" sz="2800" dirty="0" err="1" smtClean="0">
                <a:solidFill>
                  <a:prstClr val="black"/>
                </a:solidFill>
                <a:latin typeface="Arial" pitchFamily="34" charset="0"/>
                <a:cs typeface="Arial" pitchFamily="34" charset="0"/>
              </a:rPr>
              <a:t>Fenoscandia</a:t>
            </a:r>
            <a:r>
              <a:rPr lang="es-MX" sz="2800" dirty="0" smtClean="0">
                <a:solidFill>
                  <a:prstClr val="black"/>
                </a:solidFill>
                <a:latin typeface="Arial" pitchFamily="34" charset="0"/>
                <a:cs typeface="Arial" pitchFamily="34" charset="0"/>
              </a:rPr>
              <a:t> los </a:t>
            </a:r>
            <a:r>
              <a:rPr lang="es-MX" sz="2800" dirty="0">
                <a:solidFill>
                  <a:prstClr val="black"/>
                </a:solidFill>
                <a:latin typeface="Arial" pitchFamily="34" charset="0"/>
                <a:cs typeface="Arial" pitchFamily="34" charset="0"/>
              </a:rPr>
              <a:t>valles de </a:t>
            </a:r>
            <a:r>
              <a:rPr lang="es-MX" sz="2800" dirty="0" smtClean="0">
                <a:solidFill>
                  <a:prstClr val="black"/>
                </a:solidFill>
                <a:latin typeface="Arial" pitchFamily="34" charset="0"/>
                <a:cs typeface="Arial" pitchFamily="34" charset="0"/>
              </a:rPr>
              <a:t>las </a:t>
            </a:r>
            <a:r>
              <a:rPr lang="es-MX" sz="2800" dirty="0">
                <a:solidFill>
                  <a:prstClr val="black"/>
                </a:solidFill>
                <a:latin typeface="Arial" pitchFamily="34" charset="0"/>
                <a:cs typeface="Arial" pitchFamily="34" charset="0"/>
              </a:rPr>
              <a:t>depresiones </a:t>
            </a:r>
            <a:r>
              <a:rPr lang="es-MX" sz="2800" dirty="0" smtClean="0">
                <a:solidFill>
                  <a:prstClr val="black"/>
                </a:solidFill>
                <a:latin typeface="Arial" pitchFamily="34" charset="0"/>
                <a:cs typeface="Arial" pitchFamily="34" charset="0"/>
              </a:rPr>
              <a:t>lacustres, </a:t>
            </a:r>
            <a:r>
              <a:rPr lang="es-MX" sz="2800" dirty="0">
                <a:solidFill>
                  <a:prstClr val="black"/>
                </a:solidFill>
                <a:latin typeface="Arial" pitchFamily="34" charset="0"/>
                <a:cs typeface="Arial" pitchFamily="34" charset="0"/>
              </a:rPr>
              <a:t>son grietas tectónicas trabajadas por los glaciares en la mayoría de los casos. </a:t>
            </a:r>
            <a:r>
              <a:rPr lang="es-MX" sz="2800" dirty="0" smtClean="0">
                <a:solidFill>
                  <a:prstClr val="black"/>
                </a:solidFill>
                <a:latin typeface="Arial" pitchFamily="34" charset="0"/>
                <a:cs typeface="Arial" pitchFamily="34" charset="0"/>
              </a:rPr>
              <a:t>La </a:t>
            </a:r>
            <a:r>
              <a:rPr lang="es-MX" sz="2800" dirty="0">
                <a:solidFill>
                  <a:prstClr val="black"/>
                </a:solidFill>
                <a:latin typeface="Arial" pitchFamily="34" charset="0"/>
                <a:cs typeface="Arial" pitchFamily="34" charset="0"/>
              </a:rPr>
              <a:t>red de </a:t>
            </a:r>
            <a:r>
              <a:rPr lang="es-MX" sz="2800" dirty="0" smtClean="0">
                <a:solidFill>
                  <a:prstClr val="black"/>
                </a:solidFill>
                <a:latin typeface="Arial" pitchFamily="34" charset="0"/>
                <a:cs typeface="Arial" pitchFamily="34" charset="0"/>
              </a:rPr>
              <a:t>lagos es </a:t>
            </a:r>
            <a:r>
              <a:rPr lang="es-MX" sz="2800" dirty="0">
                <a:solidFill>
                  <a:prstClr val="black"/>
                </a:solidFill>
                <a:latin typeface="Arial" pitchFamily="34" charset="0"/>
                <a:cs typeface="Arial" pitchFamily="34" charset="0"/>
              </a:rPr>
              <a:t>muy </a:t>
            </a:r>
            <a:r>
              <a:rPr lang="es-MX" sz="2800" dirty="0" smtClean="0">
                <a:solidFill>
                  <a:prstClr val="black"/>
                </a:solidFill>
                <a:latin typeface="Arial" pitchFamily="34" charset="0"/>
                <a:cs typeface="Arial" pitchFamily="34" charset="0"/>
              </a:rPr>
              <a:t>densa</a:t>
            </a:r>
          </a:p>
        </p:txBody>
      </p:sp>
      <p:pic>
        <p:nvPicPr>
          <p:cNvPr id="6" name="3 Marcador de contenido"/>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t="10202" b="36217"/>
          <a:stretch/>
        </p:blipFill>
        <p:spPr>
          <a:xfrm>
            <a:off x="27421" y="1815882"/>
            <a:ext cx="9144000" cy="5067375"/>
          </a:xfrm>
          <a:prstGeom prst="rect">
            <a:avLst/>
          </a:prstGeom>
        </p:spPr>
      </p:pic>
      <p:sp>
        <p:nvSpPr>
          <p:cNvPr id="3" name="2 Elipse"/>
          <p:cNvSpPr/>
          <p:nvPr/>
        </p:nvSpPr>
        <p:spPr>
          <a:xfrm rot="2171619">
            <a:off x="4993171" y="2950539"/>
            <a:ext cx="1045111" cy="103633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9" name="8 Elipse"/>
          <p:cNvSpPr/>
          <p:nvPr/>
        </p:nvSpPr>
        <p:spPr>
          <a:xfrm>
            <a:off x="3613143" y="3933056"/>
            <a:ext cx="684238" cy="1101719"/>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Tree>
    <p:extLst>
      <p:ext uri="{BB962C8B-B14F-4D97-AF65-F5344CB8AC3E}">
        <p14:creationId xmlns:p14="http://schemas.microsoft.com/office/powerpoint/2010/main" val="11249448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80" y="908720"/>
            <a:ext cx="9129920" cy="5949280"/>
          </a:xfrm>
          <a:prstGeom prst="rect">
            <a:avLst/>
          </a:prstGeom>
          <a:ln>
            <a:noFill/>
          </a:ln>
          <a:effectLst>
            <a:outerShdw blurRad="292100" dist="139700" dir="2700000" algn="tl" rotWithShape="0">
              <a:srgbClr val="333333">
                <a:alpha val="65000"/>
              </a:srgbClr>
            </a:outerShdw>
          </a:effectLst>
        </p:spPr>
      </p:pic>
      <p:sp>
        <p:nvSpPr>
          <p:cNvPr id="10" name="9 CuadroTexto"/>
          <p:cNvSpPr txBox="1"/>
          <p:nvPr/>
        </p:nvSpPr>
        <p:spPr>
          <a:xfrm>
            <a:off x="251520" y="292006"/>
            <a:ext cx="3007105" cy="369332"/>
          </a:xfrm>
          <a:prstGeom prst="rect">
            <a:avLst/>
          </a:prstGeom>
          <a:noFill/>
        </p:spPr>
        <p:txBody>
          <a:bodyPr wrap="none" rtlCol="0">
            <a:spAutoFit/>
          </a:bodyPr>
          <a:lstStyle/>
          <a:p>
            <a:r>
              <a:rPr lang="es-MX" dirty="0" smtClean="0">
                <a:solidFill>
                  <a:prstClr val="black"/>
                </a:solidFill>
              </a:rPr>
              <a:t>Lagos más grandes de Europa </a:t>
            </a:r>
            <a:endParaRPr lang="es-MX" dirty="0">
              <a:solidFill>
                <a:prstClr val="black"/>
              </a:solidFill>
            </a:endParaRPr>
          </a:p>
        </p:txBody>
      </p:sp>
    </p:spTree>
    <p:extLst>
      <p:ext uri="{BB962C8B-B14F-4D97-AF65-F5344CB8AC3E}">
        <p14:creationId xmlns:p14="http://schemas.microsoft.com/office/powerpoint/2010/main" val="4273970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2060"/>
          </a:solidFill>
        </p:spPr>
        <p:txBody>
          <a:bodyPr/>
          <a:lstStyle/>
          <a:p>
            <a:r>
              <a:rPr lang="es-MX" dirty="0" smtClean="0">
                <a:solidFill>
                  <a:schemeClr val="bg1"/>
                </a:solidFill>
                <a:latin typeface="Arial" pitchFamily="34" charset="0"/>
                <a:cs typeface="Arial" pitchFamily="34" charset="0"/>
              </a:rPr>
              <a:t>Lagos morrénicos </a:t>
            </a:r>
            <a:r>
              <a:rPr lang="es-MX" dirty="0">
                <a:solidFill>
                  <a:schemeClr val="bg1"/>
                </a:solidFill>
                <a:latin typeface="Arial" pitchFamily="34" charset="0"/>
                <a:cs typeface="Arial" pitchFamily="34" charset="0"/>
              </a:rPr>
              <a:t>cerrados</a:t>
            </a:r>
            <a:endParaRPr lang="es-MX" dirty="0">
              <a:solidFill>
                <a:schemeClr val="bg1"/>
              </a:solidFill>
            </a:endParaRPr>
          </a:p>
        </p:txBody>
      </p:sp>
      <p:sp>
        <p:nvSpPr>
          <p:cNvPr id="3" name="2 Marcador de contenido"/>
          <p:cNvSpPr>
            <a:spLocks noGrp="1"/>
          </p:cNvSpPr>
          <p:nvPr>
            <p:ph idx="1"/>
          </p:nvPr>
        </p:nvSpPr>
        <p:spPr>
          <a:xfrm>
            <a:off x="395536" y="1867842"/>
            <a:ext cx="4618856" cy="4525963"/>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lgn="just">
              <a:buNone/>
            </a:pPr>
            <a:r>
              <a:rPr lang="es-MX" dirty="0" smtClean="0">
                <a:latin typeface="Arial" pitchFamily="34" charset="0"/>
                <a:cs typeface="Arial" pitchFamily="34" charset="0"/>
              </a:rPr>
              <a:t>En </a:t>
            </a:r>
            <a:r>
              <a:rPr lang="es-MX" dirty="0">
                <a:latin typeface="Arial" pitchFamily="34" charset="0"/>
                <a:cs typeface="Arial" pitchFamily="34" charset="0"/>
              </a:rPr>
              <a:t>las regiones más meridionales hay concentraciones </a:t>
            </a:r>
            <a:r>
              <a:rPr lang="es-MX" dirty="0" smtClean="0">
                <a:latin typeface="Arial" pitchFamily="34" charset="0"/>
                <a:cs typeface="Arial" pitchFamily="34" charset="0"/>
              </a:rPr>
              <a:t>de estos como consecuencia de las </a:t>
            </a:r>
            <a:r>
              <a:rPr lang="es-MX" b="1" dirty="0" smtClean="0">
                <a:latin typeface="Arial" pitchFamily="34" charset="0"/>
                <a:cs typeface="Arial" pitchFamily="34" charset="0"/>
              </a:rPr>
              <a:t>aguas del deshielo de las morrenas glaciales </a:t>
            </a:r>
            <a:r>
              <a:rPr lang="es-MX" dirty="0" smtClean="0">
                <a:latin typeface="Arial" pitchFamily="34" charset="0"/>
                <a:cs typeface="Arial" pitchFamily="34" charset="0"/>
              </a:rPr>
              <a:t>que no pueden abandonar el valle y quedan atrapadas entre las montañas</a:t>
            </a:r>
            <a:endParaRPr lang="es-MX" dirty="0">
              <a:latin typeface="Arial" pitchFamily="34" charset="0"/>
              <a:cs typeface="Arial" pitchFamily="34"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732" y="1556792"/>
            <a:ext cx="3787536" cy="2286000"/>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733" y="3854046"/>
            <a:ext cx="3787536" cy="2761014"/>
          </a:xfrm>
          <a:prstGeom prst="rect">
            <a:avLst/>
          </a:prstGeom>
        </p:spPr>
      </p:pic>
      <p:cxnSp>
        <p:nvCxnSpPr>
          <p:cNvPr id="7" name="6 Conector recto de flecha"/>
          <p:cNvCxnSpPr>
            <a:stCxn id="3" idx="3"/>
          </p:cNvCxnSpPr>
          <p:nvPr/>
        </p:nvCxnSpPr>
        <p:spPr>
          <a:xfrm>
            <a:off x="5014392" y="4130824"/>
            <a:ext cx="1933872" cy="1103729"/>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85789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2060"/>
          </a:solidFill>
        </p:spPr>
        <p:txBody>
          <a:bodyPr/>
          <a:lstStyle/>
          <a:p>
            <a:r>
              <a:rPr lang="es-MX" dirty="0" smtClean="0">
                <a:solidFill>
                  <a:schemeClr val="bg1"/>
                </a:solidFill>
              </a:rPr>
              <a:t>Características generales </a:t>
            </a:r>
            <a:endParaRPr lang="es-MX" dirty="0">
              <a:solidFill>
                <a:schemeClr val="bg1"/>
              </a:solidFill>
            </a:endParaRPr>
          </a:p>
        </p:txBody>
      </p:sp>
      <p:graphicFrame>
        <p:nvGraphicFramePr>
          <p:cNvPr id="5" name="4 Diagrama"/>
          <p:cNvGraphicFramePr/>
          <p:nvPr>
            <p:extLst>
              <p:ext uri="{D42A27DB-BD31-4B8C-83A1-F6EECF244321}">
                <p14:modId xmlns:p14="http://schemas.microsoft.com/office/powerpoint/2010/main" val="2671304712"/>
              </p:ext>
            </p:extLst>
          </p:nvPr>
        </p:nvGraphicFramePr>
        <p:xfrm>
          <a:off x="251520" y="1628800"/>
          <a:ext cx="8496944"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3896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4674"/>
            <a:ext cx="9144000" cy="884046"/>
          </a:xfrm>
          <a:solidFill>
            <a:srgbClr val="002060"/>
          </a:solidFill>
        </p:spPr>
        <p:txBody>
          <a:bodyPr>
            <a:normAutofit fontScale="90000"/>
          </a:bodyPr>
          <a:lstStyle/>
          <a:p>
            <a:r>
              <a:rPr lang="es-MX" sz="3600" dirty="0" smtClean="0">
                <a:solidFill>
                  <a:schemeClr val="bg1"/>
                </a:solidFill>
                <a:latin typeface="Arial" pitchFamily="34" charset="0"/>
                <a:cs typeface="Arial" pitchFamily="34" charset="0"/>
              </a:rPr>
              <a:t>Causas de la distribución irregular de las aguas </a:t>
            </a:r>
            <a:endParaRPr lang="es-MX" sz="3600" dirty="0">
              <a:solidFill>
                <a:schemeClr val="bg1"/>
              </a:solidFill>
              <a:latin typeface="Arial" pitchFamily="34" charset="0"/>
              <a:cs typeface="Arial" pitchFamily="34" charset="0"/>
            </a:endParaRPr>
          </a:p>
        </p:txBody>
      </p:sp>
      <p:sp>
        <p:nvSpPr>
          <p:cNvPr id="5" name="4 CuadroTexto"/>
          <p:cNvSpPr txBox="1"/>
          <p:nvPr/>
        </p:nvSpPr>
        <p:spPr>
          <a:xfrm>
            <a:off x="1694" y="836712"/>
            <a:ext cx="9142306" cy="954107"/>
          </a:xfrm>
          <a:prstGeom prst="rect">
            <a:avLst/>
          </a:prstGeom>
          <a:solidFill>
            <a:srgbClr val="FF0000"/>
          </a:solidFill>
        </p:spPr>
        <p:txBody>
          <a:bodyPr wrap="square" rtlCol="0">
            <a:spAutoFit/>
          </a:bodyPr>
          <a:lstStyle/>
          <a:p>
            <a:pPr algn="ctr"/>
            <a:r>
              <a:rPr lang="es-MX" sz="2800" dirty="0" smtClean="0">
                <a:solidFill>
                  <a:srgbClr val="FFFF00"/>
                </a:solidFill>
                <a:latin typeface="Arial" pitchFamily="34" charset="0"/>
                <a:cs typeface="Arial" pitchFamily="34" charset="0"/>
              </a:rPr>
              <a:t>1- TIPOS DE CLIMA Y SU RELACIÓN ENTRE LOS VALORES DE  TEMPERATURA Y PRECIPITACIONES </a:t>
            </a:r>
            <a:endParaRPr lang="es-MX" sz="2800" dirty="0">
              <a:solidFill>
                <a:srgbClr val="FFFF00"/>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790820"/>
            <a:ext cx="9144000" cy="506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294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4674"/>
            <a:ext cx="9144000" cy="884046"/>
          </a:xfrm>
          <a:solidFill>
            <a:srgbClr val="002060"/>
          </a:solidFill>
        </p:spPr>
        <p:txBody>
          <a:bodyPr>
            <a:normAutofit fontScale="90000"/>
          </a:bodyPr>
          <a:lstStyle/>
          <a:p>
            <a:r>
              <a:rPr lang="es-MX" sz="3600" dirty="0" smtClean="0">
                <a:solidFill>
                  <a:schemeClr val="bg1"/>
                </a:solidFill>
                <a:latin typeface="Arial" pitchFamily="34" charset="0"/>
                <a:cs typeface="Arial" pitchFamily="34" charset="0"/>
              </a:rPr>
              <a:t>Causas de la distribución irregular de las aguas </a:t>
            </a:r>
            <a:endParaRPr lang="es-MX" sz="3600" dirty="0">
              <a:solidFill>
                <a:schemeClr val="bg1"/>
              </a:solidFill>
              <a:latin typeface="Arial" pitchFamily="34" charset="0"/>
              <a:cs typeface="Arial" pitchFamily="34" charset="0"/>
            </a:endParaRPr>
          </a:p>
        </p:txBody>
      </p:sp>
      <p:sp>
        <p:nvSpPr>
          <p:cNvPr id="5" name="4 CuadroTexto"/>
          <p:cNvSpPr txBox="1"/>
          <p:nvPr/>
        </p:nvSpPr>
        <p:spPr>
          <a:xfrm>
            <a:off x="1694" y="836712"/>
            <a:ext cx="9142306" cy="954107"/>
          </a:xfrm>
          <a:prstGeom prst="rect">
            <a:avLst/>
          </a:prstGeom>
          <a:solidFill>
            <a:srgbClr val="FF0000"/>
          </a:solidFill>
        </p:spPr>
        <p:txBody>
          <a:bodyPr wrap="square" rtlCol="0">
            <a:spAutoFit/>
          </a:bodyPr>
          <a:lstStyle/>
          <a:p>
            <a:pPr algn="ctr"/>
            <a:r>
              <a:rPr lang="es-MX" sz="2800" dirty="0" smtClean="0">
                <a:solidFill>
                  <a:srgbClr val="FFFF00"/>
                </a:solidFill>
                <a:latin typeface="Arial" pitchFamily="34" charset="0"/>
                <a:cs typeface="Arial" pitchFamily="34" charset="0"/>
              </a:rPr>
              <a:t> 2- CARACTERÍSTICAS DE DESARROLLO DEL CONTINENTE</a:t>
            </a:r>
            <a:endParaRPr lang="es-MX" sz="2800" dirty="0">
              <a:solidFill>
                <a:srgbClr val="FFFF00"/>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95" y="1790819"/>
            <a:ext cx="5146369" cy="5096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5203609" y="1965220"/>
            <a:ext cx="3974242" cy="4893647"/>
          </a:xfrm>
          <a:prstGeom prst="rect">
            <a:avLst/>
          </a:prstGeom>
        </p:spPr>
        <p:txBody>
          <a:bodyPr wrap="square">
            <a:spAutoFit/>
          </a:bodyPr>
          <a:lstStyle/>
          <a:p>
            <a:pPr algn="just"/>
            <a:r>
              <a:rPr lang="es-MX" sz="2400" dirty="0">
                <a:latin typeface="Arial" pitchFamily="34" charset="0"/>
                <a:cs typeface="Arial" pitchFamily="34" charset="0"/>
              </a:rPr>
              <a:t>Antes de los grandes movimientos que originaron las altas cadenas periféricas de la faja de plegamientos </a:t>
            </a:r>
            <a:r>
              <a:rPr lang="es-MX" sz="2400" dirty="0" smtClean="0">
                <a:latin typeface="Arial" pitchFamily="34" charset="0"/>
                <a:cs typeface="Arial" pitchFamily="34" charset="0"/>
              </a:rPr>
              <a:t>Alpino-Himalaya</a:t>
            </a:r>
            <a:r>
              <a:rPr lang="es-MX" sz="2400" dirty="0">
                <a:latin typeface="Arial" pitchFamily="34" charset="0"/>
                <a:cs typeface="Arial" pitchFamily="34" charset="0"/>
              </a:rPr>
              <a:t>, las condiciones climáticas del interior de Eurasia, aunque presentaba una mayor sequedad que los climas de su periferia, no eran tan áridas como en la actualidad</a:t>
            </a:r>
          </a:p>
        </p:txBody>
      </p:sp>
    </p:spTree>
    <p:extLst>
      <p:ext uri="{BB962C8B-B14F-4D97-AF65-F5344CB8AC3E}">
        <p14:creationId xmlns:p14="http://schemas.microsoft.com/office/powerpoint/2010/main" val="865121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4674"/>
            <a:ext cx="9144000" cy="884046"/>
          </a:xfrm>
          <a:solidFill>
            <a:srgbClr val="002060"/>
          </a:solidFill>
        </p:spPr>
        <p:txBody>
          <a:bodyPr>
            <a:normAutofit fontScale="90000"/>
          </a:bodyPr>
          <a:lstStyle/>
          <a:p>
            <a:r>
              <a:rPr lang="es-MX" sz="3600" dirty="0" smtClean="0">
                <a:solidFill>
                  <a:schemeClr val="bg1"/>
                </a:solidFill>
                <a:latin typeface="Arial" pitchFamily="34" charset="0"/>
                <a:cs typeface="Arial" pitchFamily="34" charset="0"/>
              </a:rPr>
              <a:t>Causas de la distribución irregular de las aguas </a:t>
            </a:r>
            <a:endParaRPr lang="es-MX" sz="3600" dirty="0">
              <a:solidFill>
                <a:schemeClr val="bg1"/>
              </a:solidFill>
              <a:latin typeface="Arial" pitchFamily="34" charset="0"/>
              <a:cs typeface="Arial" pitchFamily="34" charset="0"/>
            </a:endParaRPr>
          </a:p>
        </p:txBody>
      </p:sp>
      <p:sp>
        <p:nvSpPr>
          <p:cNvPr id="5" name="4 CuadroTexto"/>
          <p:cNvSpPr txBox="1"/>
          <p:nvPr/>
        </p:nvSpPr>
        <p:spPr>
          <a:xfrm>
            <a:off x="1694" y="836712"/>
            <a:ext cx="9142306" cy="954107"/>
          </a:xfrm>
          <a:prstGeom prst="rect">
            <a:avLst/>
          </a:prstGeom>
          <a:solidFill>
            <a:srgbClr val="FF0000"/>
          </a:solidFill>
        </p:spPr>
        <p:txBody>
          <a:bodyPr wrap="square" rtlCol="0">
            <a:spAutoFit/>
          </a:bodyPr>
          <a:lstStyle/>
          <a:p>
            <a:pPr algn="ctr"/>
            <a:r>
              <a:rPr lang="es-MX" sz="2800" dirty="0">
                <a:solidFill>
                  <a:srgbClr val="FFFF00"/>
                </a:solidFill>
                <a:latin typeface="Arial" pitchFamily="34" charset="0"/>
                <a:cs typeface="Arial" pitchFamily="34" charset="0"/>
              </a:rPr>
              <a:t>2- CARACTERÍSTICAS DE DESARROLLO DEL CONTINENTE</a:t>
            </a:r>
          </a:p>
        </p:txBody>
      </p:sp>
      <p:sp>
        <p:nvSpPr>
          <p:cNvPr id="3" name="2 Rectángulo"/>
          <p:cNvSpPr/>
          <p:nvPr/>
        </p:nvSpPr>
        <p:spPr>
          <a:xfrm>
            <a:off x="4877491" y="1988840"/>
            <a:ext cx="4243501" cy="4401205"/>
          </a:xfrm>
          <a:prstGeom prst="rect">
            <a:avLst/>
          </a:prstGeom>
        </p:spPr>
        <p:txBody>
          <a:bodyPr wrap="square">
            <a:spAutoFit/>
          </a:bodyPr>
          <a:lstStyle/>
          <a:p>
            <a:pPr algn="just"/>
            <a:r>
              <a:rPr lang="es-MX" sz="2800" dirty="0">
                <a:latin typeface="Arial" pitchFamily="34" charset="0"/>
                <a:cs typeface="Arial" pitchFamily="34" charset="0"/>
              </a:rPr>
              <a:t> Los movimientos neotectónicos, </a:t>
            </a:r>
            <a:r>
              <a:rPr lang="es-MX" sz="2800" dirty="0" smtClean="0">
                <a:latin typeface="Arial" pitchFamily="34" charset="0"/>
                <a:cs typeface="Arial" pitchFamily="34" charset="0"/>
              </a:rPr>
              <a:t>tuvieron </a:t>
            </a:r>
            <a:r>
              <a:rPr lang="es-MX" sz="2800" dirty="0">
                <a:latin typeface="Arial" pitchFamily="34" charset="0"/>
                <a:cs typeface="Arial" pitchFamily="34" charset="0"/>
              </a:rPr>
              <a:t>mayor amplitud en la periferia de la faja de plegamiento </a:t>
            </a:r>
            <a:r>
              <a:rPr lang="es-MX" sz="2800" dirty="0" smtClean="0">
                <a:latin typeface="Arial" pitchFamily="34" charset="0"/>
                <a:cs typeface="Arial" pitchFamily="34" charset="0"/>
              </a:rPr>
              <a:t>Alpino-Himalaya que </a:t>
            </a:r>
            <a:r>
              <a:rPr lang="es-MX" sz="2800" dirty="0">
                <a:latin typeface="Arial" pitchFamily="34" charset="0"/>
                <a:cs typeface="Arial" pitchFamily="34" charset="0"/>
              </a:rPr>
              <a:t>en las regiones interiores, </a:t>
            </a:r>
            <a:r>
              <a:rPr lang="es-MX" sz="2800" dirty="0" smtClean="0">
                <a:latin typeface="Arial" pitchFamily="34" charset="0"/>
                <a:cs typeface="Arial" pitchFamily="34" charset="0"/>
              </a:rPr>
              <a:t>aislando </a:t>
            </a:r>
            <a:r>
              <a:rPr lang="es-MX" sz="2800" dirty="0">
                <a:latin typeface="Arial" pitchFamily="34" charset="0"/>
                <a:cs typeface="Arial" pitchFamily="34" charset="0"/>
              </a:rPr>
              <a:t>a estas últimas de la influencia de las cuencas oceánicas.</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4" y="1822179"/>
            <a:ext cx="4875797" cy="473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090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2060"/>
          </a:solidFill>
        </p:spPr>
        <p:txBody>
          <a:bodyPr>
            <a:noAutofit/>
          </a:bodyPr>
          <a:lstStyle/>
          <a:p>
            <a:r>
              <a:rPr lang="es-MX" sz="2800" dirty="0" smtClean="0">
                <a:solidFill>
                  <a:schemeClr val="bg1"/>
                </a:solidFill>
                <a:latin typeface="Arial" pitchFamily="34" charset="0"/>
                <a:cs typeface="Arial" pitchFamily="34" charset="0"/>
              </a:rPr>
              <a:t> ARTERIAS FLUVIALES MÁS IMPORTANTES</a:t>
            </a:r>
            <a:endParaRPr lang="es-MX" sz="2800" dirty="0">
              <a:solidFill>
                <a:schemeClr val="bg1"/>
              </a:solidFill>
              <a:latin typeface="Arial" pitchFamily="34" charset="0"/>
              <a:cs typeface="Arial" pitchFamily="34" charset="0"/>
            </a:endParaRPr>
          </a:p>
        </p:txBody>
      </p:sp>
      <p:sp>
        <p:nvSpPr>
          <p:cNvPr id="3" name="2 Marcador de contenido"/>
          <p:cNvSpPr>
            <a:spLocks noGrp="1"/>
          </p:cNvSpPr>
          <p:nvPr>
            <p:ph idx="1"/>
          </p:nvPr>
        </p:nvSpPr>
        <p:spPr>
          <a:xfrm>
            <a:off x="251520" y="1600200"/>
            <a:ext cx="8640960" cy="4525963"/>
          </a:xfrm>
        </p:spPr>
        <p:txBody>
          <a:bodyPr>
            <a:noAutofit/>
          </a:bodyPr>
          <a:lstStyle/>
          <a:p>
            <a:pPr algn="just"/>
            <a:r>
              <a:rPr lang="es-MX" dirty="0" smtClean="0">
                <a:latin typeface="Arial" pitchFamily="34" charset="0"/>
                <a:cs typeface="Arial" pitchFamily="34" charset="0"/>
              </a:rPr>
              <a:t>Se formaron </a:t>
            </a:r>
            <a:r>
              <a:rPr lang="es-MX" dirty="0">
                <a:latin typeface="Arial" pitchFamily="34" charset="0"/>
                <a:cs typeface="Arial" pitchFamily="34" charset="0"/>
              </a:rPr>
              <a:t>antes de la elevación de las altas </a:t>
            </a:r>
            <a:r>
              <a:rPr lang="es-MX" dirty="0" smtClean="0">
                <a:latin typeface="Arial" pitchFamily="34" charset="0"/>
                <a:cs typeface="Arial" pitchFamily="34" charset="0"/>
              </a:rPr>
              <a:t>cadenas montañosas</a:t>
            </a:r>
          </a:p>
          <a:p>
            <a:pPr algn="just"/>
            <a:r>
              <a:rPr lang="es-MX" dirty="0" smtClean="0">
                <a:latin typeface="Arial" pitchFamily="34" charset="0"/>
                <a:cs typeface="Arial" pitchFamily="34" charset="0"/>
              </a:rPr>
              <a:t>Conservaron su </a:t>
            </a:r>
            <a:r>
              <a:rPr lang="es-MX" dirty="0">
                <a:latin typeface="Arial" pitchFamily="34" charset="0"/>
                <a:cs typeface="Arial" pitchFamily="34" charset="0"/>
              </a:rPr>
              <a:t>dirección primaria, al cortar las montañas en profundos </a:t>
            </a:r>
            <a:r>
              <a:rPr lang="es-MX" dirty="0" smtClean="0">
                <a:latin typeface="Arial" pitchFamily="34" charset="0"/>
                <a:cs typeface="Arial" pitchFamily="34" charset="0"/>
              </a:rPr>
              <a:t>valles </a:t>
            </a:r>
            <a:r>
              <a:rPr lang="es-MX" dirty="0" err="1" smtClean="0">
                <a:latin typeface="Arial" pitchFamily="34" charset="0"/>
                <a:cs typeface="Arial" pitchFamily="34" charset="0"/>
              </a:rPr>
              <a:t>epigenéticos</a:t>
            </a:r>
            <a:r>
              <a:rPr lang="es-MX" dirty="0">
                <a:latin typeface="Arial" pitchFamily="34" charset="0"/>
                <a:cs typeface="Arial" pitchFamily="34" charset="0"/>
              </a:rPr>
              <a:t>. </a:t>
            </a:r>
            <a:endParaRPr lang="es-MX" dirty="0" smtClean="0">
              <a:latin typeface="Arial" pitchFamily="34" charset="0"/>
              <a:cs typeface="Arial" pitchFamily="34" charset="0"/>
            </a:endParaRPr>
          </a:p>
          <a:p>
            <a:pPr algn="just"/>
            <a:r>
              <a:rPr lang="es-MX" dirty="0">
                <a:latin typeface="Arial" pitchFamily="34" charset="0"/>
                <a:cs typeface="Arial" pitchFamily="34" charset="0"/>
              </a:rPr>
              <a:t>En las regiones septentrionales, la glaciación cuaternaria influyó considerablemente en la formación de la red fluvial, sobre todo, en el noroeste del continente</a:t>
            </a:r>
          </a:p>
        </p:txBody>
      </p:sp>
    </p:spTree>
    <p:extLst>
      <p:ext uri="{BB962C8B-B14F-4D97-AF65-F5344CB8AC3E}">
        <p14:creationId xmlns:p14="http://schemas.microsoft.com/office/powerpoint/2010/main" val="1652384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latin typeface="Arial Black" pitchFamily="34" charset="0"/>
              </a:rPr>
              <a:t>Hidrografía de Europa </a:t>
            </a:r>
            <a:br>
              <a:rPr lang="es-MX" dirty="0">
                <a:latin typeface="Arial Black" pitchFamily="34" charset="0"/>
              </a:rPr>
            </a:br>
            <a:endParaRPr lang="es-MX" dirty="0"/>
          </a:p>
        </p:txBody>
      </p:sp>
      <p:pic>
        <p:nvPicPr>
          <p:cNvPr id="4" name="3 Marcador de contenido"/>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22946" y="1052736"/>
            <a:ext cx="7865478" cy="5328592"/>
          </a:xfrm>
          <a:prstGeom prst="rect">
            <a:avLst/>
          </a:prstGeom>
          <a:ln w="57150">
            <a:solidFill>
              <a:srgbClr val="00206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6995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3999" cy="3108543"/>
          </a:xfrm>
          <a:prstGeom prst="rect">
            <a:avLst/>
          </a:prstGeom>
          <a:solidFill>
            <a:schemeClr val="accent5"/>
          </a:solidFill>
        </p:spPr>
        <p:txBody>
          <a:bodyPr wrap="square">
            <a:spAutoFit/>
          </a:bodyPr>
          <a:lstStyle/>
          <a:p>
            <a:pPr algn="just"/>
            <a:r>
              <a:rPr lang="es-MX" sz="2800" dirty="0">
                <a:latin typeface="Arial" pitchFamily="34" charset="0"/>
                <a:cs typeface="Arial" pitchFamily="34" charset="0"/>
              </a:rPr>
              <a:t>Los valles de los ríos y las depresiones lacustres en el norte de Europa, son grietas tectónicas trabajadas por los glaciares en la mayoría de los casos. La red de ríos y lagos es muy </a:t>
            </a:r>
            <a:r>
              <a:rPr lang="es-MX" sz="2800" dirty="0" smtClean="0">
                <a:latin typeface="Arial" pitchFamily="34" charset="0"/>
                <a:cs typeface="Arial" pitchFamily="34" charset="0"/>
              </a:rPr>
              <a:t>densa</a:t>
            </a:r>
          </a:p>
          <a:p>
            <a:pPr algn="just"/>
            <a:r>
              <a:rPr lang="es-MX" sz="2800" dirty="0">
                <a:latin typeface="Arial" pitchFamily="34" charset="0"/>
                <a:cs typeface="Arial" pitchFamily="34" charset="0"/>
              </a:rPr>
              <a:t>Los ríos son mayoritariamente cortos hacia la parte septentrional de Europa </a:t>
            </a:r>
          </a:p>
          <a:p>
            <a:pPr algn="just"/>
            <a:endParaRPr lang="es-MX" sz="2800" dirty="0">
              <a:latin typeface="Arial" pitchFamily="34" charset="0"/>
              <a:cs typeface="Arial" pitchFamily="34" charset="0"/>
            </a:endParaRPr>
          </a:p>
        </p:txBody>
      </p:sp>
      <p:pic>
        <p:nvPicPr>
          <p:cNvPr id="6" name="3 Marcador de contenido"/>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t="10202" b="36217"/>
          <a:stretch/>
        </p:blipFill>
        <p:spPr>
          <a:xfrm>
            <a:off x="27421" y="3133801"/>
            <a:ext cx="9144000" cy="3749456"/>
          </a:xfrm>
          <a:prstGeom prst="rect">
            <a:avLst/>
          </a:prstGeom>
        </p:spPr>
      </p:pic>
      <p:sp>
        <p:nvSpPr>
          <p:cNvPr id="4" name="3 Elipse"/>
          <p:cNvSpPr/>
          <p:nvPr/>
        </p:nvSpPr>
        <p:spPr>
          <a:xfrm rot="19997369">
            <a:off x="3870580" y="4026656"/>
            <a:ext cx="1234492" cy="7533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Elipse"/>
          <p:cNvSpPr/>
          <p:nvPr/>
        </p:nvSpPr>
        <p:spPr>
          <a:xfrm>
            <a:off x="5035093" y="4114917"/>
            <a:ext cx="1456548" cy="739874"/>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Elipse"/>
          <p:cNvSpPr/>
          <p:nvPr/>
        </p:nvSpPr>
        <p:spPr>
          <a:xfrm>
            <a:off x="5184772" y="4898315"/>
            <a:ext cx="735077" cy="582627"/>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Elipse"/>
          <p:cNvSpPr/>
          <p:nvPr/>
        </p:nvSpPr>
        <p:spPr>
          <a:xfrm>
            <a:off x="3613143" y="4854792"/>
            <a:ext cx="684238" cy="669671"/>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76272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1137</Words>
  <Application>Microsoft Office PowerPoint</Application>
  <PresentationFormat>Presentación en pantalla (4:3)</PresentationFormat>
  <Paragraphs>69</Paragraphs>
  <Slides>27</Slides>
  <Notes>2</Notes>
  <HiddenSlides>0</HiddenSlides>
  <MMClips>0</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Tema de Office</vt:lpstr>
      <vt:lpstr>GEOGRAFÍA REGIONAL II</vt:lpstr>
      <vt:lpstr>Clase 3: Hidrografía de Eurasia</vt:lpstr>
      <vt:lpstr>Características generales </vt:lpstr>
      <vt:lpstr>Causas de la distribución irregular de las aguas </vt:lpstr>
      <vt:lpstr>Causas de la distribución irregular de las aguas </vt:lpstr>
      <vt:lpstr>Causas de la distribución irregular de las aguas </vt:lpstr>
      <vt:lpstr> ARTERIAS FLUVIALES MÁS IMPORTANTES</vt:lpstr>
      <vt:lpstr>Hidrografía de Europa  </vt:lpstr>
      <vt:lpstr>Presentación de PowerPoint</vt:lpstr>
      <vt:lpstr>Presentación de PowerPoint</vt:lpstr>
      <vt:lpstr>Presentación de PowerPoint</vt:lpstr>
      <vt:lpstr>Presentación de PowerPoint</vt:lpstr>
      <vt:lpstr>En resumen: </vt:lpstr>
      <vt:lpstr>Hidrografía de Asia  </vt:lpstr>
      <vt:lpstr>Presentación de PowerPoint</vt:lpstr>
      <vt:lpstr>Presentación de PowerPoint</vt:lpstr>
      <vt:lpstr>En el noreste de Asia en las condiciones del clima monzónico de latitudes medias con un invierno frío y prolongado, los ríos se congelan durante un largo período. </vt:lpstr>
      <vt:lpstr>Presentación de PowerPoint</vt:lpstr>
      <vt:lpstr>Presentación de PowerPoint</vt:lpstr>
      <vt:lpstr>Presentación de PowerPoint</vt:lpstr>
      <vt:lpstr>Presentación de PowerPoint</vt:lpstr>
      <vt:lpstr>Lagos según la estructura geológica</vt:lpstr>
      <vt:lpstr>     Lagos tectónicos-glaciales      Lagos tectónico-glaciales </vt:lpstr>
      <vt:lpstr>FENOSCANDIA </vt:lpstr>
      <vt:lpstr>Presentación de PowerPoint</vt:lpstr>
      <vt:lpstr>Presentación de PowerPoint</vt:lpstr>
      <vt:lpstr>Lagos morrénicos cerrados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GEOGRAFÍA REGIONAL II</dc:title>
  <dc:creator>Maitee</dc:creator>
  <cp:lastModifiedBy>Usuario de Windows</cp:lastModifiedBy>
  <cp:revision>38</cp:revision>
  <dcterms:created xsi:type="dcterms:W3CDTF">2024-04-22T12:36:09Z</dcterms:created>
  <dcterms:modified xsi:type="dcterms:W3CDTF">2025-03-29T01:01:45Z</dcterms:modified>
</cp:coreProperties>
</file>