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8" r:id="rId3"/>
    <p:sldId id="298" r:id="rId4"/>
    <p:sldId id="299" r:id="rId5"/>
    <p:sldId id="293" r:id="rId6"/>
    <p:sldId id="320" r:id="rId7"/>
    <p:sldId id="256" r:id="rId8"/>
    <p:sldId id="325" r:id="rId9"/>
    <p:sldId id="324" r:id="rId10"/>
    <p:sldId id="294" r:id="rId11"/>
    <p:sldId id="323" r:id="rId12"/>
    <p:sldId id="336" r:id="rId13"/>
    <p:sldId id="334" r:id="rId14"/>
    <p:sldId id="335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82" d="100"/>
          <a:sy n="82" d="100"/>
        </p:scale>
        <p:origin x="148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06/03/2026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53385" y="909718"/>
            <a:ext cx="8344849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UNIVERSIDAD DE </a:t>
            </a: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ARTEMISA“JULIO DÍAZ GONZÁLEZ” 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FACULTAD DE CIENCIAS SOCIALES Y HUMANÍSTICAS</a:t>
            </a:r>
          </a:p>
          <a:p>
            <a:pPr algn="ctr">
              <a:lnSpc>
                <a:spcPct val="150000"/>
              </a:lnSpc>
            </a:pPr>
            <a:r>
              <a:rPr lang="es-E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DEPARTAMENTO DE CIENCIAS JURÍDICAS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920559" y="5589240"/>
            <a:ext cx="55531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latin typeface="Franklin Gothic Medium" pitchFamily="34" charset="0"/>
              </a:rPr>
              <a:t>Profesora: Dr. C. María Luisa Ramos Grandal</a:t>
            </a:r>
          </a:p>
          <a:p>
            <a:r>
              <a:rPr lang="es-ES" sz="2000" b="1" dirty="0">
                <a:latin typeface="Franklin Gothic Medium" pitchFamily="34" charset="0"/>
              </a:rPr>
              <a:t>                 </a:t>
            </a:r>
            <a:r>
              <a:rPr lang="es-ES" sz="2000" b="1" dirty="0" smtClean="0">
                <a:latin typeface="Franklin Gothic Medium" pitchFamily="34" charset="0"/>
              </a:rPr>
              <a:t>  Profesora Titular </a:t>
            </a:r>
            <a:endParaRPr lang="es-ES" sz="2000" b="1" dirty="0">
              <a:latin typeface="Franklin Gothic Medium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9137" y="3244279"/>
            <a:ext cx="1927608" cy="1568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941" y="109272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650399" y="3244279"/>
            <a:ext cx="68233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spcBef>
                <a:spcPct val="50000"/>
              </a:spcBef>
            </a:pPr>
            <a:r>
              <a:rPr lang="es-E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METODOLOGÍA  DE  LA INVESTIGACIÓN JURÍDICA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954" y="104404"/>
            <a:ext cx="1043889" cy="100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20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LA IMPORTANCIA O </a:t>
            </a:r>
            <a:r>
              <a:rPr lang="es-ES" sz="3200" b="1" dirty="0" smtClean="0">
                <a:latin typeface="Franklin Gothic Medium" pitchFamily="34" charset="0"/>
              </a:rPr>
              <a:t>UTILIDAD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9" name="8 Rectángulo"/>
          <p:cNvSpPr/>
          <p:nvPr/>
        </p:nvSpPr>
        <p:spPr>
          <a:xfrm>
            <a:off x="35496" y="692696"/>
            <a:ext cx="921889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b="1" dirty="0" smtClean="0">
                <a:latin typeface="Franklin Gothic Medium" pitchFamily="34" charset="0"/>
              </a:rPr>
              <a:t>«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Hay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utilidad </a:t>
            </a:r>
            <a:r>
              <a:rPr lang="es-ES" sz="2800" b="1" dirty="0" smtClean="0">
                <a:latin typeface="Franklin Gothic Medium" pitchFamily="34" charset="0"/>
              </a:rPr>
              <a:t>cuando:</a:t>
            </a:r>
          </a:p>
          <a:p>
            <a:pPr>
              <a:lnSpc>
                <a:spcPct val="150000"/>
              </a:lnSpc>
            </a:pPr>
            <a:r>
              <a:rPr lang="es-ES" sz="2800" b="1" dirty="0" smtClean="0">
                <a:latin typeface="Franklin Gothic Medium" pitchFamily="34" charset="0"/>
              </a:rPr>
              <a:t> 1.-los </a:t>
            </a:r>
            <a:r>
              <a:rPr lang="es-ES" sz="2800" b="1" dirty="0">
                <a:latin typeface="Franklin Gothic Medium" pitchFamily="34" charset="0"/>
              </a:rPr>
              <a:t>resultados tienen impacto teórico </a:t>
            </a:r>
          </a:p>
          <a:p>
            <a:pPr>
              <a:lnSpc>
                <a:spcPct val="150000"/>
              </a:lnSpc>
            </a:pPr>
            <a:r>
              <a:rPr lang="es-ES" sz="2800" b="1" dirty="0" smtClean="0">
                <a:latin typeface="Franklin Gothic Medium" pitchFamily="34" charset="0"/>
              </a:rPr>
              <a:t> 2.- los </a:t>
            </a:r>
            <a:r>
              <a:rPr lang="es-ES" sz="2800" b="1" dirty="0">
                <a:latin typeface="Franklin Gothic Medium" pitchFamily="34" charset="0"/>
              </a:rPr>
              <a:t>resultados tienen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trascendencia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social</a:t>
            </a:r>
            <a:r>
              <a:rPr lang="es-ES" sz="2800" b="1" dirty="0">
                <a:latin typeface="Franklin Gothic Medium" pitchFamily="34" charset="0"/>
              </a:rPr>
              <a:t>, como en el caso de </a:t>
            </a:r>
            <a:r>
              <a:rPr lang="es-ES" sz="2800" b="1" dirty="0" smtClean="0">
                <a:latin typeface="Franklin Gothic Medium" pitchFamily="34" charset="0"/>
              </a:rPr>
              <a:t>que:</a:t>
            </a:r>
          </a:p>
          <a:p>
            <a:pPr marL="1371600" lvl="2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se </a:t>
            </a:r>
            <a:r>
              <a:rPr lang="es-ES" sz="2800" b="1" dirty="0">
                <a:latin typeface="Franklin Gothic Medium" pitchFamily="34" charset="0"/>
              </a:rPr>
              <a:t>sistematiza una teoría, </a:t>
            </a:r>
            <a:endParaRPr lang="es-ES" sz="2800" b="1" dirty="0" smtClean="0">
              <a:latin typeface="Franklin Gothic Medium" pitchFamily="34" charset="0"/>
            </a:endParaRPr>
          </a:p>
          <a:p>
            <a:pPr marL="1371600" lvl="2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se </a:t>
            </a:r>
            <a:r>
              <a:rPr lang="es-ES" sz="2800" b="1" dirty="0">
                <a:latin typeface="Franklin Gothic Medium" pitchFamily="34" charset="0"/>
              </a:rPr>
              <a:t>razona la modificación de preceptos jurídicos</a:t>
            </a:r>
            <a:r>
              <a:rPr lang="es-ES" sz="2800" b="1" dirty="0" smtClean="0">
                <a:latin typeface="Franklin Gothic Medium" pitchFamily="34" charset="0"/>
              </a:rPr>
              <a:t>,</a:t>
            </a:r>
          </a:p>
          <a:p>
            <a:pPr marL="1371600" lvl="2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se </a:t>
            </a:r>
            <a:r>
              <a:rPr lang="es-ES" sz="2800" b="1" dirty="0">
                <a:latin typeface="Franklin Gothic Medium" pitchFamily="34" charset="0"/>
              </a:rPr>
              <a:t>fundamenta la redacción de una norma </a:t>
            </a:r>
            <a:r>
              <a:rPr lang="es-ES" sz="2800" b="1" dirty="0" smtClean="0">
                <a:latin typeface="Franklin Gothic Medium" pitchFamily="34" charset="0"/>
              </a:rPr>
              <a:t> </a:t>
            </a:r>
          </a:p>
          <a:p>
            <a:pPr marL="1371600" lvl="2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 smtClean="0">
                <a:latin typeface="Franklin Gothic Medium" pitchFamily="34" charset="0"/>
              </a:rPr>
              <a:t>se </a:t>
            </a:r>
            <a:r>
              <a:rPr lang="es-ES" sz="2800" b="1" dirty="0">
                <a:latin typeface="Franklin Gothic Medium" pitchFamily="34" charset="0"/>
              </a:rPr>
              <a:t>sugiere la introducción de nuevos procedimientos</a:t>
            </a:r>
            <a:r>
              <a:rPr lang="es-ES" sz="2800" b="1" dirty="0" smtClean="0">
                <a:latin typeface="Franklin Gothic Medium" pitchFamily="34" charset="0"/>
              </a:rPr>
              <a:t>.»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660232" y="6417340"/>
            <a:ext cx="2289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b="1" dirty="0">
                <a:latin typeface="Franklin Gothic Medium" pitchFamily="34" charset="0"/>
              </a:rPr>
              <a:t>(</a:t>
            </a:r>
            <a:r>
              <a:rPr lang="es-ES" b="1" dirty="0" err="1">
                <a:latin typeface="Franklin Gothic Medium" pitchFamily="34" charset="0"/>
              </a:rPr>
              <a:t>Villabella</a:t>
            </a:r>
            <a:r>
              <a:rPr lang="es-ES" b="1" dirty="0">
                <a:latin typeface="Franklin Gothic Medium" pitchFamily="34" charset="0"/>
              </a:rPr>
              <a:t>, S/A, p.58)</a:t>
            </a:r>
          </a:p>
        </p:txBody>
      </p:sp>
    </p:spTree>
    <p:extLst>
      <p:ext uri="{BB962C8B-B14F-4D97-AF65-F5344CB8AC3E}">
        <p14:creationId xmlns:p14="http://schemas.microsoft.com/office/powerpoint/2010/main" val="135138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NOVEDAD Y UTILIDAD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662963" y="980727"/>
            <a:ext cx="781807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 smtClean="0">
                <a:latin typeface="Franklin Gothic Medium" pitchFamily="34" charset="0"/>
              </a:rPr>
              <a:t>«En </a:t>
            </a:r>
            <a:r>
              <a:rPr lang="es-ES" sz="2800" b="1" dirty="0">
                <a:latin typeface="Franklin Gothic Medium" pitchFamily="34" charset="0"/>
              </a:rPr>
              <a:t>el caso de las investigaciones jurídicas la precisión de la novedad y la utilidad del estudio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es</a:t>
            </a:r>
            <a:r>
              <a:rPr lang="es-ES" sz="2800" b="1" dirty="0">
                <a:latin typeface="Franklin Gothic Medium" pitchFamily="34" charset="0"/>
              </a:rPr>
              <a:t>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en ocasiones dificultoso</a:t>
            </a:r>
            <a:r>
              <a:rPr lang="es-ES" sz="2800" b="1" dirty="0">
                <a:latin typeface="Franklin Gothic Medium" pitchFamily="34" charset="0"/>
              </a:rPr>
              <a:t>, lo cual guarda relación con la textura de los aportes que se generan, la dificultad de cuantificar éstos en términos económicos y la imposibilidad de integrarlos en productos visibles</a:t>
            </a:r>
            <a:r>
              <a:rPr lang="es-ES" sz="2800" b="1" dirty="0" smtClean="0">
                <a:latin typeface="Franklin Gothic Medium" pitchFamily="34" charset="0"/>
              </a:rPr>
              <a:t>.» 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531566" y="6048008"/>
            <a:ext cx="2289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b="1" dirty="0">
                <a:latin typeface="Franklin Gothic Medium" pitchFamily="34" charset="0"/>
              </a:rPr>
              <a:t>(</a:t>
            </a:r>
            <a:r>
              <a:rPr lang="es-ES" b="1" dirty="0" err="1">
                <a:latin typeface="Franklin Gothic Medium" pitchFamily="34" charset="0"/>
              </a:rPr>
              <a:t>Villabella</a:t>
            </a:r>
            <a:r>
              <a:rPr lang="es-ES" b="1" dirty="0">
                <a:latin typeface="Franklin Gothic Medium" pitchFamily="34" charset="0"/>
              </a:rPr>
              <a:t>, S/A, p.58)</a:t>
            </a:r>
          </a:p>
        </p:txBody>
      </p:sp>
    </p:spTree>
    <p:extLst>
      <p:ext uri="{BB962C8B-B14F-4D97-AF65-F5344CB8AC3E}">
        <p14:creationId xmlns:p14="http://schemas.microsoft.com/office/powerpoint/2010/main" val="397132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NOVEDAD Y UTILIDAD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5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939427" y="1700808"/>
            <a:ext cx="7208897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Franklin Gothic Medium" panose="020B0603020102020204" pitchFamily="34" charset="0"/>
              </a:rPr>
              <a:t>Intercambio sobre </a:t>
            </a:r>
          </a:p>
          <a:p>
            <a:pPr algn="ctr"/>
            <a:r>
              <a:rPr lang="es-E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Franklin Gothic Medium" panose="020B0603020102020204" pitchFamily="34" charset="0"/>
              </a:rPr>
              <a:t>las posibles novedades </a:t>
            </a:r>
          </a:p>
          <a:p>
            <a:pPr algn="ctr"/>
            <a:r>
              <a:rPr lang="es-E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Franklin Gothic Medium" panose="020B0603020102020204" pitchFamily="34" charset="0"/>
              </a:rPr>
              <a:t>e importancias</a:t>
            </a:r>
            <a:endParaRPr lang="es-E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Franklin Gothic Medium" panose="020B0603020102020204" pitchFamily="34" charset="0"/>
            </a:endParaRPr>
          </a:p>
          <a:p>
            <a:pPr algn="ctr"/>
            <a:r>
              <a:rPr lang="es-E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Franklin Gothic Medium" panose="020B0603020102020204" pitchFamily="34" charset="0"/>
              </a:rPr>
              <a:t>de las investigaciones</a:t>
            </a:r>
            <a:endParaRPr lang="es-E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87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latin typeface="Franklin Gothic Medium" pitchFamily="34" charset="0"/>
              </a:rPr>
              <a:t>TERMINANDO EL DISEÑO </a:t>
            </a:r>
          </a:p>
          <a:p>
            <a:pPr algn="ctr"/>
            <a:r>
              <a:rPr lang="es-ES" sz="3200" b="1" dirty="0" smtClean="0">
                <a:latin typeface="Franklin Gothic Medium" pitchFamily="34" charset="0"/>
              </a:rPr>
              <a:t>DE INVESTIGCIÓN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0" y="69129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364349" y="64729"/>
            <a:ext cx="779651" cy="648072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611560" y="1082635"/>
            <a:ext cx="6104662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1.-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Tema</a:t>
            </a:r>
            <a:r>
              <a:rPr lang="es-ES" b="1" dirty="0" smtClean="0">
                <a:latin typeface="Franklin Gothic Medium" pitchFamily="34" charset="0"/>
              </a:rPr>
              <a:t> de investigación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2.-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Línea </a:t>
            </a:r>
            <a:r>
              <a:rPr lang="es-ES" b="1" dirty="0">
                <a:latin typeface="Franklin Gothic Medium" pitchFamily="34" charset="0"/>
              </a:rPr>
              <a:t>de </a:t>
            </a:r>
            <a:r>
              <a:rPr lang="es-ES" b="1" dirty="0" smtClean="0">
                <a:latin typeface="Franklin Gothic Medium" pitchFamily="34" charset="0"/>
              </a:rPr>
              <a:t>investigación de la carrera de DERECHO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3.-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Antecedentes </a:t>
            </a:r>
            <a:r>
              <a:rPr lang="es-ES" b="1" dirty="0" smtClean="0">
                <a:latin typeface="Franklin Gothic Medium" pitchFamily="34" charset="0"/>
              </a:rPr>
              <a:t>(normativo, teórico y práctico)</a:t>
            </a:r>
            <a:endParaRPr lang="es-ES" b="1" dirty="0">
              <a:latin typeface="Franklin Gothic Medium" pitchFamily="34" charset="0"/>
            </a:endParaRPr>
          </a:p>
          <a:p>
            <a:pPr>
              <a:spcAft>
                <a:spcPts val="600"/>
              </a:spcAft>
            </a:pPr>
            <a:r>
              <a:rPr lang="es-ES" b="1" dirty="0" smtClean="0">
                <a:latin typeface="Franklin Gothic Medium" pitchFamily="34" charset="0"/>
              </a:rPr>
              <a:t>4.- La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contradicción </a:t>
            </a:r>
            <a:endParaRPr lang="es-ES" b="1" dirty="0" smtClean="0">
              <a:solidFill>
                <a:srgbClr val="FF0000"/>
              </a:solidFill>
              <a:latin typeface="Franklin Gothic Medium" pitchFamily="34" charset="0"/>
            </a:endParaRPr>
          </a:p>
          <a:p>
            <a:pPr>
              <a:spcAft>
                <a:spcPts val="600"/>
              </a:spcAft>
            </a:pPr>
            <a:r>
              <a:rPr lang="es-ES" b="1" dirty="0" smtClean="0">
                <a:latin typeface="Franklin Gothic Medium" pitchFamily="34" charset="0"/>
              </a:rPr>
              <a:t>5.-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P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roblema</a:t>
            </a:r>
            <a:r>
              <a:rPr lang="es-ES" b="1" dirty="0" smtClean="0">
                <a:latin typeface="Franklin Gothic Medium" pitchFamily="34" charset="0"/>
              </a:rPr>
              <a:t> </a:t>
            </a:r>
            <a:r>
              <a:rPr lang="es-ES" b="1" dirty="0">
                <a:latin typeface="Franklin Gothic Medium" pitchFamily="34" charset="0"/>
              </a:rPr>
              <a:t>de investigación</a:t>
            </a:r>
            <a:r>
              <a:rPr lang="es-ES" b="1" dirty="0" smtClean="0">
                <a:latin typeface="Franklin Gothic Medium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6.-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Objeto</a:t>
            </a:r>
            <a:r>
              <a:rPr lang="es-ES" b="1" dirty="0">
                <a:latin typeface="Franklin Gothic Medium" pitchFamily="34" charset="0"/>
              </a:rPr>
              <a:t> de investigación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7.-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Objetivos </a:t>
            </a:r>
            <a:r>
              <a:rPr lang="es-ES" b="1" dirty="0" smtClean="0">
                <a:latin typeface="Franklin Gothic Medium" pitchFamily="34" charset="0"/>
              </a:rPr>
              <a:t>general </a:t>
            </a:r>
            <a:r>
              <a:rPr lang="es-ES" b="1" dirty="0">
                <a:latin typeface="Franklin Gothic Medium" pitchFamily="34" charset="0"/>
              </a:rPr>
              <a:t>y específicos de la investigación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8.-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Planteamiento</a:t>
            </a:r>
            <a:r>
              <a:rPr lang="es-ES" b="1" dirty="0">
                <a:latin typeface="Franklin Gothic Medium" pitchFamily="34" charset="0"/>
              </a:rPr>
              <a:t> hipotético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9.-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Muestreo</a:t>
            </a:r>
            <a:r>
              <a:rPr lang="es-ES" b="1" dirty="0">
                <a:latin typeface="Franklin Gothic Medium" pitchFamily="34" charset="0"/>
              </a:rPr>
              <a:t> de la investigación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10.-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Métodos teóricos </a:t>
            </a:r>
            <a:r>
              <a:rPr lang="es-ES" b="1" dirty="0">
                <a:latin typeface="Franklin Gothic Medium" pitchFamily="34" charset="0"/>
              </a:rPr>
              <a:t>a emplear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</a:t>
            </a:r>
            <a:r>
              <a:rPr lang="es-ES" b="1" dirty="0" smtClean="0">
                <a:latin typeface="Franklin Gothic Medium" pitchFamily="34" charset="0"/>
              </a:rPr>
              <a:t>11.- </a:t>
            </a:r>
            <a:r>
              <a:rPr lang="es-ES" b="1" dirty="0">
                <a:solidFill>
                  <a:srgbClr val="FF0000"/>
                </a:solidFill>
                <a:latin typeface="Franklin Gothic Medium" pitchFamily="34" charset="0"/>
              </a:rPr>
              <a:t>Métodos empíricos </a:t>
            </a:r>
            <a:r>
              <a:rPr lang="es-ES" b="1" dirty="0">
                <a:latin typeface="Franklin Gothic Medium" pitchFamily="34" charset="0"/>
              </a:rPr>
              <a:t>a utilizar </a:t>
            </a:r>
            <a:endParaRPr lang="es-ES" b="1" dirty="0" smtClean="0">
              <a:latin typeface="Franklin Gothic Medium" pitchFamily="34" charset="0"/>
            </a:endParaRPr>
          </a:p>
          <a:p>
            <a:pPr>
              <a:lnSpc>
                <a:spcPct val="150000"/>
              </a:lnSpc>
            </a:pPr>
            <a:r>
              <a:rPr lang="es-ES" b="1" dirty="0" smtClean="0">
                <a:latin typeface="Franklin Gothic Medium" pitchFamily="34" charset="0"/>
              </a:rPr>
              <a:t>12.-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Novedad</a:t>
            </a:r>
          </a:p>
          <a:p>
            <a:pPr>
              <a:lnSpc>
                <a:spcPct val="150000"/>
              </a:lnSpc>
            </a:pPr>
            <a:r>
              <a:rPr lang="es-ES" b="1" dirty="0">
                <a:latin typeface="Franklin Gothic Medium" pitchFamily="34" charset="0"/>
              </a:rPr>
              <a:t> 13.- </a:t>
            </a:r>
            <a:r>
              <a:rPr lang="es-ES" b="1" dirty="0" smtClean="0">
                <a:solidFill>
                  <a:srgbClr val="FF0000"/>
                </a:solidFill>
                <a:latin typeface="Franklin Gothic Medium" pitchFamily="34" charset="0"/>
              </a:rPr>
              <a:t>Importancia</a:t>
            </a:r>
            <a:endParaRPr lang="es-ES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655" y="4005064"/>
            <a:ext cx="3240360" cy="2027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431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Marlen Sanchez\Desktop\cuba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0387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10374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3200" b="1" dirty="0" smtClean="0">
              <a:latin typeface="Franklin Gothic Medium" pitchFamily="34" charset="0"/>
            </a:endParaRPr>
          </a:p>
          <a:p>
            <a:pPr algn="ctr"/>
            <a:r>
              <a:rPr lang="es-ES" sz="3200" b="1" dirty="0" smtClean="0">
                <a:latin typeface="Franklin Gothic Medium" pitchFamily="34" charset="0"/>
              </a:rPr>
              <a:t>Clase </a:t>
            </a:r>
            <a:r>
              <a:rPr lang="es-ES" sz="3200" b="1" dirty="0" smtClean="0">
                <a:latin typeface="Franklin Gothic Medium" pitchFamily="34" charset="0"/>
              </a:rPr>
              <a:t>9</a:t>
            </a:r>
            <a:endParaRPr lang="es-ES" sz="3200" b="1" dirty="0" smtClean="0">
              <a:latin typeface="Franklin Gothic Medium" pitchFamily="34" charset="0"/>
            </a:endParaRPr>
          </a:p>
          <a:p>
            <a:pPr algn="ctr"/>
            <a:r>
              <a:rPr lang="es-ES" sz="3200" b="1" dirty="0" smtClean="0">
                <a:latin typeface="Franklin Gothic Medium" pitchFamily="34" charset="0"/>
              </a:rPr>
              <a:t>NOVEDAD E IMPORTANCIA. </a:t>
            </a:r>
          </a:p>
          <a:p>
            <a:pPr algn="ctr"/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26" y="169495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244408" y="149737"/>
            <a:ext cx="779651" cy="648072"/>
          </a:xfrm>
          <a:prstGeom prst="rect">
            <a:avLst/>
          </a:prstGeom>
        </p:spPr>
      </p:pic>
      <p:pic>
        <p:nvPicPr>
          <p:cNvPr id="15" name="Picture 5" descr="783">
            <a:extLst>
              <a:ext uri="{FF2B5EF4-FFF2-40B4-BE49-F238E27FC236}">
                <a16:creationId xmlns:a16="http://schemas.microsoft.com/office/drawing/2014/main" id="{93CF9A7B-36FF-4A61-9268-83EC3586F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883" y="4797152"/>
            <a:ext cx="2220277" cy="1940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E07EE518-E796-40AB-9D65-CACC4D129CFE}"/>
              </a:ext>
            </a:extLst>
          </p:cNvPr>
          <p:cNvSpPr txBox="1"/>
          <p:nvPr/>
        </p:nvSpPr>
        <p:spPr>
          <a:xfrm>
            <a:off x="1010719" y="1617968"/>
            <a:ext cx="7128257" cy="2956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200" b="1" dirty="0" smtClean="0">
                <a:latin typeface="Franklin Gothic Medium" pitchFamily="34" charset="0"/>
              </a:rPr>
              <a:t>Valorar la </a:t>
            </a:r>
            <a:r>
              <a:rPr lang="es-ES" sz="3200" b="1" dirty="0" smtClean="0">
                <a:solidFill>
                  <a:srgbClr val="FF0000"/>
                </a:solidFill>
                <a:latin typeface="Franklin Gothic Medium" pitchFamily="34" charset="0"/>
              </a:rPr>
              <a:t>novedad</a:t>
            </a:r>
            <a:r>
              <a:rPr lang="es-ES" sz="3200" b="1" dirty="0" smtClean="0">
                <a:latin typeface="Franklin Gothic Medium" pitchFamily="34" charset="0"/>
              </a:rPr>
              <a:t> e </a:t>
            </a:r>
            <a:r>
              <a:rPr lang="es-ES" sz="3200" b="1" dirty="0" smtClean="0">
                <a:solidFill>
                  <a:srgbClr val="FF0000"/>
                </a:solidFill>
                <a:latin typeface="Franklin Gothic Medium" pitchFamily="34" charset="0"/>
              </a:rPr>
              <a:t>importancia social  </a:t>
            </a:r>
            <a:r>
              <a:rPr lang="es-ES" sz="3200" b="1" dirty="0" smtClean="0">
                <a:latin typeface="Franklin Gothic Medium" pitchFamily="34" charset="0"/>
              </a:rPr>
              <a:t>como componentes de la </a:t>
            </a:r>
            <a:r>
              <a:rPr lang="es-ES" sz="3200" b="1">
                <a:latin typeface="Franklin Gothic Medium" pitchFamily="34" charset="0"/>
              </a:rPr>
              <a:t>investigación </a:t>
            </a:r>
            <a:r>
              <a:rPr lang="es-ES" sz="3200" b="1" smtClean="0">
                <a:latin typeface="Franklin Gothic Medium" pitchFamily="34" charset="0"/>
              </a:rPr>
              <a:t>que </a:t>
            </a:r>
            <a:r>
              <a:rPr lang="es-ES" sz="3200" b="1" dirty="0">
                <a:latin typeface="Franklin Gothic Medium" pitchFamily="34" charset="0"/>
              </a:rPr>
              <a:t>deben integrarse </a:t>
            </a:r>
            <a:r>
              <a:rPr lang="es-ES" sz="3200" b="1" dirty="0" smtClean="0">
                <a:latin typeface="Franklin Gothic Medium" pitchFamily="34" charset="0"/>
              </a:rPr>
              <a:t>coherentemente </a:t>
            </a:r>
            <a:r>
              <a:rPr lang="es-ES" sz="3200" b="1" dirty="0">
                <a:latin typeface="Franklin Gothic Medium" pitchFamily="34" charset="0"/>
              </a:rPr>
              <a:t>en el diseño de </a:t>
            </a:r>
            <a:r>
              <a:rPr lang="es-ES" sz="3200" b="1" dirty="0" smtClean="0">
                <a:latin typeface="Franklin Gothic Medium" pitchFamily="34" charset="0"/>
              </a:rPr>
              <a:t>investigación.</a:t>
            </a:r>
          </a:p>
        </p:txBody>
      </p:sp>
    </p:spTree>
    <p:extLst>
      <p:ext uri="{BB962C8B-B14F-4D97-AF65-F5344CB8AC3E}">
        <p14:creationId xmlns:p14="http://schemas.microsoft.com/office/powerpoint/2010/main" val="209722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PARA REFLEXIONAR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557438" y="908720"/>
            <a:ext cx="823324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3200" b="1" dirty="0" smtClean="0">
                <a:latin typeface="Franklin Gothic Medium" pitchFamily="34" charset="0"/>
              </a:rPr>
              <a:t>«Por </a:t>
            </a:r>
            <a:r>
              <a:rPr lang="es-ES" sz="3200" b="1" dirty="0">
                <a:latin typeface="Franklin Gothic Medium" pitchFamily="34" charset="0"/>
              </a:rPr>
              <a:t>su esencia, </a:t>
            </a:r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la ciencia </a:t>
            </a:r>
            <a:r>
              <a:rPr lang="es-ES" sz="3200" b="1" dirty="0">
                <a:latin typeface="Franklin Gothic Medium" pitchFamily="34" charset="0"/>
              </a:rPr>
              <a:t>requiere del investigador curiosidad impersonal, desconfianza por la opinión prevaleciente, </a:t>
            </a:r>
            <a:r>
              <a:rPr lang="es-ES" sz="3200" b="1" dirty="0">
                <a:solidFill>
                  <a:srgbClr val="FF0000"/>
                </a:solidFill>
                <a:latin typeface="Franklin Gothic Medium" pitchFamily="34" charset="0"/>
              </a:rPr>
              <a:t>sensibilidad a la novedad</a:t>
            </a:r>
            <a:r>
              <a:rPr lang="es-ES" sz="3200" b="1" dirty="0">
                <a:latin typeface="Franklin Gothic Medium" pitchFamily="34" charset="0"/>
              </a:rPr>
              <a:t>, pensamiento </a:t>
            </a:r>
            <a:r>
              <a:rPr lang="es-ES" sz="3200" b="1" dirty="0" err="1">
                <a:latin typeface="Franklin Gothic Medium" pitchFamily="34" charset="0"/>
              </a:rPr>
              <a:t>antidogmático</a:t>
            </a:r>
            <a:r>
              <a:rPr lang="es-ES" sz="3200" b="1" dirty="0">
                <a:latin typeface="Franklin Gothic Medium" pitchFamily="34" charset="0"/>
              </a:rPr>
              <a:t>, intenso ejercicio de sus facultades psíquicas y disposición a pagar el precio de un gran número de </a:t>
            </a:r>
            <a:r>
              <a:rPr lang="es-ES" sz="3200" b="1" dirty="0" smtClean="0">
                <a:latin typeface="Franklin Gothic Medium" pitchFamily="34" charset="0"/>
              </a:rPr>
              <a:t>errores.»</a:t>
            </a:r>
            <a:endParaRPr lang="es-ES" sz="3200" b="1" dirty="0">
              <a:latin typeface="Franklin Gothic Medium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sz="2000" b="1" dirty="0" smtClean="0">
                <a:latin typeface="Franklin Gothic Medium" pitchFamily="34" charset="0"/>
              </a:rPr>
              <a:t>                                                             (</a:t>
            </a:r>
            <a:r>
              <a:rPr lang="es-ES" sz="2000" b="1" dirty="0">
                <a:latin typeface="Franklin Gothic Medium" pitchFamily="34" charset="0"/>
              </a:rPr>
              <a:t>BUNGE, </a:t>
            </a:r>
            <a:r>
              <a:rPr lang="es-ES" sz="2000" b="1" dirty="0" smtClean="0">
                <a:latin typeface="Franklin Gothic Medium" pitchFamily="34" charset="0"/>
              </a:rPr>
              <a:t>1975, p. </a:t>
            </a:r>
            <a:r>
              <a:rPr lang="es-ES" sz="2000" b="1" dirty="0">
                <a:latin typeface="Franklin Gothic Medium" pitchFamily="34" charset="0"/>
              </a:rPr>
              <a:t>9</a:t>
            </a:r>
            <a:r>
              <a:rPr lang="es-ES" sz="2000" b="1" dirty="0" smtClean="0">
                <a:latin typeface="Franklin Gothic Medium" pitchFamily="34" charset="0"/>
              </a:rPr>
              <a:t>)</a:t>
            </a:r>
            <a:endParaRPr lang="es-ES" sz="20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54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NOVEDAD DE LA INVESTIGACIÓN</a:t>
            </a: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6250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116632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528186" y="1268760"/>
            <a:ext cx="8004254" cy="5183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>
                <a:latin typeface="Franklin Gothic Medium" pitchFamily="34" charset="0"/>
              </a:rPr>
              <a:t>C</a:t>
            </a:r>
            <a:r>
              <a:rPr lang="es-ES" sz="2800" b="1" dirty="0" smtClean="0">
                <a:latin typeface="Franklin Gothic Medium" pitchFamily="34" charset="0"/>
              </a:rPr>
              <a:t>onsiste </a:t>
            </a:r>
            <a:r>
              <a:rPr lang="es-ES" sz="2800" b="1" dirty="0">
                <a:latin typeface="Franklin Gothic Medium" pitchFamily="34" charset="0"/>
              </a:rPr>
              <a:t>en exponer cuánto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se distancia el modelo de análisis que se propone realizar de otros que se han hecho sobre el mismo objeto</a:t>
            </a:r>
            <a:r>
              <a:rPr lang="es-ES" sz="2800" b="1" dirty="0">
                <a:latin typeface="Franklin Gothic Medium" pitchFamily="34" charset="0"/>
              </a:rPr>
              <a:t>, cuestión por lo cual debe de condensarse la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contradicción conocimiento-desconocimiento </a:t>
            </a:r>
            <a:r>
              <a:rPr lang="es-ES" sz="2800" b="1" dirty="0">
                <a:latin typeface="Franklin Gothic Medium" pitchFamily="34" charset="0"/>
              </a:rPr>
              <a:t>que existe. </a:t>
            </a:r>
            <a:endParaRPr lang="es-ES" sz="2800" b="1" dirty="0" smtClean="0">
              <a:latin typeface="Franklin Gothic Medium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2800" b="1" dirty="0" smtClean="0">
              <a:latin typeface="Franklin Gothic Medium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800" b="1" dirty="0" smtClean="0">
                <a:latin typeface="Franklin Gothic Medium" pitchFamily="34" charset="0"/>
              </a:rPr>
              <a:t>Su </a:t>
            </a:r>
            <a:r>
              <a:rPr lang="es-ES" sz="2800" b="1" dirty="0">
                <a:latin typeface="Franklin Gothic Medium" pitchFamily="34" charset="0"/>
              </a:rPr>
              <a:t>objetivo es develar </a:t>
            </a:r>
            <a:r>
              <a:rPr lang="es-ES" sz="2800" b="1" i="1" dirty="0">
                <a:solidFill>
                  <a:srgbClr val="FF0000"/>
                </a:solidFill>
                <a:latin typeface="Franklin Gothic Medium" pitchFamily="34" charset="0"/>
              </a:rPr>
              <a:t>en qué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se diferencia </a:t>
            </a:r>
            <a:r>
              <a:rPr lang="es-ES" sz="2800" b="1" dirty="0">
                <a:latin typeface="Franklin Gothic Medium" pitchFamily="34" charset="0"/>
              </a:rPr>
              <a:t>la investigación de las demás realizadas.</a:t>
            </a:r>
          </a:p>
        </p:txBody>
      </p:sp>
    </p:spTree>
    <p:extLst>
      <p:ext uri="{BB962C8B-B14F-4D97-AF65-F5344CB8AC3E}">
        <p14:creationId xmlns:p14="http://schemas.microsoft.com/office/powerpoint/2010/main" val="141354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NOVEDAD DE LA 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446433" y="908720"/>
            <a:ext cx="8251134" cy="5830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 smtClean="0">
                <a:latin typeface="Franklin Gothic Medium" pitchFamily="34" charset="0"/>
              </a:rPr>
              <a:t>La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novedad está muy relacionada con los antecedentes investigativos </a:t>
            </a:r>
            <a:r>
              <a:rPr lang="es-ES" sz="2800" b="1" dirty="0" smtClean="0">
                <a:latin typeface="Franklin Gothic Medium" pitchFamily="34" charset="0"/>
              </a:rPr>
              <a:t>que son </a:t>
            </a:r>
            <a:r>
              <a:rPr lang="es-ES" sz="2800" b="1" dirty="0">
                <a:latin typeface="Franklin Gothic Medium" pitchFamily="34" charset="0"/>
              </a:rPr>
              <a:t>las acciones investigativas que con anterioridad se han realizado sobre el tema u objeto que se estudia, lo cual es importante reflejar a modo de demostrar que el investigador las conoce y no va a incidir con su proyecto en algún aspecto ya abordado. Su objetivo es destacar </a:t>
            </a:r>
            <a:r>
              <a:rPr lang="es-ES" sz="2800" b="1" i="1" dirty="0">
                <a:solidFill>
                  <a:srgbClr val="FF0000"/>
                </a:solidFill>
                <a:latin typeface="Franklin Gothic Medium" pitchFamily="34" charset="0"/>
              </a:rPr>
              <a:t>qué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se ha investigado y el nivel de agotamiento del tema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033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NOVEDAD DE LA INVESTIGACIÓN</a:t>
            </a:r>
            <a:endParaRPr lang="es-ES" sz="2800" b="1" dirty="0">
              <a:latin typeface="Franklin Gothic Medium" pitchFamily="34" charset="0"/>
            </a:endParaRPr>
          </a:p>
        </p:txBody>
      </p:sp>
      <p:pic>
        <p:nvPicPr>
          <p:cNvPr id="6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5758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6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456450" y="2924944"/>
            <a:ext cx="82511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Lo novedoso, no tiene antecedentes</a:t>
            </a:r>
            <a:r>
              <a:rPr lang="es-ES" sz="2800" b="1" dirty="0" smtClean="0">
                <a:latin typeface="Franklin Gothic Medium" pitchFamily="34" charset="0"/>
              </a:rPr>
              <a:t>,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es diferente </a:t>
            </a:r>
            <a:r>
              <a:rPr lang="es-ES" sz="2800" b="1" dirty="0" smtClean="0">
                <a:latin typeface="Franklin Gothic Medium" pitchFamily="34" charset="0"/>
              </a:rPr>
              <a:t>a lo existente, ya sea por diferenciar la perspectiva de análisis, por la introducción de nuevos elementos de análisis o resultados. </a:t>
            </a:r>
          </a:p>
          <a:p>
            <a:pPr algn="just"/>
            <a:endParaRPr lang="es-ES" sz="2800" b="1" dirty="0" smtClean="0">
              <a:latin typeface="Franklin Gothic Medium" pitchFamily="34" charset="0"/>
            </a:endParaRPr>
          </a:p>
          <a:p>
            <a:pPr algn="just"/>
            <a:r>
              <a:rPr lang="es-ES" sz="2800" b="1" dirty="0" smtClean="0">
                <a:latin typeface="Franklin Gothic Medium" pitchFamily="34" charset="0"/>
              </a:rPr>
              <a:t>Una investigación es novedosa en tanto, no hay antecedente de la propuesta que se hace.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Su aporte, su propuesta de solución es lo novedoso.</a:t>
            </a: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1043608" y="1342013"/>
            <a:ext cx="273630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NOVEDAD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5364088" y="1268760"/>
            <a:ext cx="2736304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Franklin Gothic Medium" pitchFamily="34" charset="0"/>
              </a:rPr>
              <a:t>ANTECEDENTES</a:t>
            </a:r>
            <a:endParaRPr lang="es-ES" sz="2800" b="1" dirty="0">
              <a:latin typeface="Franklin Gothic Medium" pitchFamily="34" charset="0"/>
            </a:endParaRPr>
          </a:p>
        </p:txBody>
      </p:sp>
      <p:sp>
        <p:nvSpPr>
          <p:cNvPr id="4" name="3 Distinto de"/>
          <p:cNvSpPr/>
          <p:nvPr/>
        </p:nvSpPr>
        <p:spPr>
          <a:xfrm>
            <a:off x="3995936" y="1342013"/>
            <a:ext cx="1152128" cy="1006867"/>
          </a:xfrm>
          <a:prstGeom prst="mathNotEqual">
            <a:avLst>
              <a:gd name="adj1" fmla="val 23520"/>
              <a:gd name="adj2" fmla="val 6600000"/>
              <a:gd name="adj3" fmla="val 173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45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8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NOVEDAD DE LA </a:t>
            </a:r>
            <a:r>
              <a:rPr lang="es-ES" sz="3200" b="1" dirty="0" smtClean="0">
                <a:latin typeface="Franklin Gothic Medium" pitchFamily="34" charset="0"/>
              </a:rPr>
              <a:t>INVESTIGACIÓN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3" name="2 Rectángulo"/>
          <p:cNvSpPr/>
          <p:nvPr/>
        </p:nvSpPr>
        <p:spPr>
          <a:xfrm>
            <a:off x="-17900" y="727549"/>
            <a:ext cx="626469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 smtClean="0">
                <a:latin typeface="Franklin Gothic Medium" pitchFamily="34" charset="0"/>
              </a:rPr>
              <a:t>« Sería </a:t>
            </a:r>
            <a:r>
              <a:rPr lang="es-ES" sz="2800" b="1" dirty="0">
                <a:latin typeface="Franklin Gothic Medium" pitchFamily="34" charset="0"/>
              </a:rPr>
              <a:t>imposible esquematizar las formas en que puede haber novedad en este campo del </a:t>
            </a:r>
            <a:r>
              <a:rPr lang="es-ES" sz="2800" b="1" dirty="0" smtClean="0">
                <a:latin typeface="Franklin Gothic Medium" pitchFamily="34" charset="0"/>
              </a:rPr>
              <a:t>saber (las </a:t>
            </a:r>
            <a:r>
              <a:rPr lang="es-ES" sz="2800" b="1" dirty="0">
                <a:latin typeface="Franklin Gothic Medium" pitchFamily="34" charset="0"/>
              </a:rPr>
              <a:t>investigaciones </a:t>
            </a:r>
            <a:r>
              <a:rPr lang="es-ES" sz="2800" b="1" dirty="0" smtClean="0">
                <a:latin typeface="Franklin Gothic Medium" pitchFamily="34" charset="0"/>
              </a:rPr>
              <a:t>jurídicas), </a:t>
            </a:r>
            <a:r>
              <a:rPr lang="es-ES" sz="2800" b="1" dirty="0">
                <a:latin typeface="Franklin Gothic Medium" pitchFamily="34" charset="0"/>
              </a:rPr>
              <a:t>pero sí se puede precisar que ello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no equivale necesariamente al descubrimiento de algo desconocido </a:t>
            </a:r>
            <a:r>
              <a:rPr lang="es-ES" sz="2800" b="1" dirty="0">
                <a:latin typeface="Franklin Gothic Medium" pitchFamily="34" charset="0"/>
              </a:rPr>
              <a:t>y por tanto cualitativamente nuevo</a:t>
            </a:r>
            <a:r>
              <a:rPr lang="es-ES" sz="2800" b="1" dirty="0" smtClean="0">
                <a:latin typeface="Franklin Gothic Medium" pitchFamily="34" charset="0"/>
              </a:rPr>
              <a:t>.»</a:t>
            </a:r>
          </a:p>
          <a:p>
            <a:pPr algn="ctr">
              <a:lnSpc>
                <a:spcPct val="150000"/>
              </a:lnSpc>
            </a:pPr>
            <a:r>
              <a:rPr lang="es-ES" sz="2000" b="1" dirty="0">
                <a:latin typeface="Franklin Gothic Medium" pitchFamily="34" charset="0"/>
              </a:rPr>
              <a:t> (</a:t>
            </a:r>
            <a:r>
              <a:rPr lang="es-ES" sz="2000" b="1" dirty="0" err="1">
                <a:latin typeface="Franklin Gothic Medium" pitchFamily="34" charset="0"/>
              </a:rPr>
              <a:t>Villabella</a:t>
            </a:r>
            <a:r>
              <a:rPr lang="es-ES" sz="2000" b="1" dirty="0">
                <a:latin typeface="Franklin Gothic Medium" pitchFamily="34" charset="0"/>
              </a:rPr>
              <a:t>, S/A, </a:t>
            </a:r>
            <a:r>
              <a:rPr lang="es-ES" sz="2000" b="1" dirty="0" smtClean="0">
                <a:latin typeface="Franklin Gothic Medium" pitchFamily="34" charset="0"/>
              </a:rPr>
              <a:t>p.58)</a:t>
            </a:r>
            <a:endParaRPr lang="es-ES" sz="2000" b="1" dirty="0">
              <a:latin typeface="Franklin Gothic Medium" pitchFamily="34" charset="0"/>
            </a:endParaRPr>
          </a:p>
        </p:txBody>
      </p:sp>
      <p:pic>
        <p:nvPicPr>
          <p:cNvPr id="10" name="Imagen 3">
            <a:extLst>
              <a:ext uri="{FF2B5EF4-FFF2-40B4-BE49-F238E27FC236}">
                <a16:creationId xmlns:a16="http://schemas.microsoft.com/office/drawing/2014/main" id="{A18708C7-A433-4D7F-8F03-A2CCD8A419E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62"/>
          <a:stretch/>
        </p:blipFill>
        <p:spPr>
          <a:xfrm>
            <a:off x="6644257" y="1916832"/>
            <a:ext cx="2172677" cy="2143780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6246796" y="4069729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solidFill>
                  <a:schemeClr val="accent1"/>
                </a:solidFill>
                <a:latin typeface="Franklin Gothic Medium" pitchFamily="34" charset="0"/>
              </a:rPr>
              <a:t>¿Y entonces ?</a:t>
            </a:r>
            <a:endParaRPr lang="es-ES" sz="3200" b="1" dirty="0">
              <a:solidFill>
                <a:schemeClr val="accent1"/>
              </a:solidFill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11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NOVEDAD DE LA </a:t>
            </a:r>
            <a:r>
              <a:rPr lang="es-ES" sz="3200" b="1" dirty="0" smtClean="0">
                <a:latin typeface="Franklin Gothic Medium" pitchFamily="34" charset="0"/>
              </a:rPr>
              <a:t>INVESTIGACIÓN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358827" y="737566"/>
            <a:ext cx="836723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Franklin Gothic Medium" pitchFamily="34" charset="0"/>
              </a:rPr>
              <a:t>Hay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novedad en una investigación jurídica </a:t>
            </a:r>
            <a:r>
              <a:rPr lang="es-ES" sz="2800" b="1" dirty="0" smtClean="0">
                <a:latin typeface="Franklin Gothic Medium" pitchFamily="34" charset="0"/>
              </a:rPr>
              <a:t>cuando:</a:t>
            </a:r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S</a:t>
            </a:r>
            <a:r>
              <a:rPr lang="es-ES" sz="2800" b="1" dirty="0" smtClean="0">
                <a:latin typeface="Franklin Gothic Medium" pitchFamily="34" charset="0"/>
              </a:rPr>
              <a:t>e </a:t>
            </a:r>
            <a:r>
              <a:rPr lang="es-ES" sz="2800" b="1" dirty="0">
                <a:latin typeface="Franklin Gothic Medium" pitchFamily="34" charset="0"/>
              </a:rPr>
              <a:t>diseña o replantea una teoría, </a:t>
            </a:r>
            <a:endParaRPr lang="es-ES" sz="2800" b="1" dirty="0" smtClean="0">
              <a:latin typeface="Franklin Gothic Medium" pitchFamily="34" charset="0"/>
            </a:endParaRPr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S</a:t>
            </a:r>
            <a:r>
              <a:rPr lang="es-ES" sz="2800" b="1" dirty="0" smtClean="0">
                <a:latin typeface="Franklin Gothic Medium" pitchFamily="34" charset="0"/>
              </a:rPr>
              <a:t>e </a:t>
            </a:r>
            <a:r>
              <a:rPr lang="es-ES" sz="2800" b="1" dirty="0">
                <a:latin typeface="Franklin Gothic Medium" pitchFamily="34" charset="0"/>
              </a:rPr>
              <a:t>reconceptualiza un término, </a:t>
            </a:r>
            <a:endParaRPr lang="es-ES" sz="2800" b="1" dirty="0" smtClean="0">
              <a:latin typeface="Franklin Gothic Medium" pitchFamily="34" charset="0"/>
            </a:endParaRPr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S</a:t>
            </a:r>
            <a:r>
              <a:rPr lang="es-ES" sz="2800" b="1" dirty="0" smtClean="0">
                <a:latin typeface="Franklin Gothic Medium" pitchFamily="34" charset="0"/>
              </a:rPr>
              <a:t>e </a:t>
            </a:r>
            <a:r>
              <a:rPr lang="es-ES" sz="2800" b="1" dirty="0">
                <a:latin typeface="Franklin Gothic Medium" pitchFamily="34" charset="0"/>
              </a:rPr>
              <a:t>realiza un análisis desde otra perspectiva que da por resultado un nuevo enfoque, </a:t>
            </a:r>
            <a:endParaRPr lang="es-ES" sz="2800" b="1" dirty="0" smtClean="0">
              <a:latin typeface="Franklin Gothic Medium" pitchFamily="34" charset="0"/>
            </a:endParaRPr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S</a:t>
            </a:r>
            <a:r>
              <a:rPr lang="es-ES" sz="2800" b="1" dirty="0" smtClean="0">
                <a:latin typeface="Franklin Gothic Medium" pitchFamily="34" charset="0"/>
              </a:rPr>
              <a:t>e </a:t>
            </a:r>
            <a:r>
              <a:rPr lang="es-ES" sz="2800" b="1" dirty="0">
                <a:latin typeface="Franklin Gothic Medium" pitchFamily="34" charset="0"/>
              </a:rPr>
              <a:t>ordenan estudios anteriores y con ello se madura un ángulo diferente de razonamiento o </a:t>
            </a:r>
            <a:endParaRPr lang="es-ES" sz="2800" b="1" dirty="0" smtClean="0">
              <a:latin typeface="Franklin Gothic Medium" pitchFamily="34" charset="0"/>
            </a:endParaRPr>
          </a:p>
          <a:p>
            <a:pPr marL="914400" lvl="1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800" b="1" dirty="0">
                <a:latin typeface="Franklin Gothic Medium" pitchFamily="34" charset="0"/>
              </a:rPr>
              <a:t>S</a:t>
            </a:r>
            <a:r>
              <a:rPr lang="es-ES" sz="2800" b="1" dirty="0" smtClean="0">
                <a:latin typeface="Franklin Gothic Medium" pitchFamily="34" charset="0"/>
              </a:rPr>
              <a:t>e </a:t>
            </a:r>
            <a:r>
              <a:rPr lang="es-ES" sz="2800" b="1" dirty="0">
                <a:latin typeface="Franklin Gothic Medium" pitchFamily="34" charset="0"/>
              </a:rPr>
              <a:t>determinan las causales de un comportamiento delictivo</a:t>
            </a:r>
            <a:r>
              <a:rPr lang="es-ES" sz="2800" b="1" dirty="0" smtClean="0">
                <a:latin typeface="Franklin Gothic Medium" pitchFamily="34" charset="0"/>
              </a:rPr>
              <a:t>.</a:t>
            </a:r>
          </a:p>
          <a:p>
            <a:pPr algn="r"/>
            <a:r>
              <a:rPr lang="es-ES" sz="2000" b="1" dirty="0" smtClean="0">
                <a:latin typeface="Franklin Gothic Medium" pitchFamily="34" charset="0"/>
              </a:rPr>
              <a:t>(</a:t>
            </a:r>
            <a:r>
              <a:rPr lang="es-ES" sz="2000" b="1" dirty="0" err="1">
                <a:latin typeface="Franklin Gothic Medium" pitchFamily="34" charset="0"/>
              </a:rPr>
              <a:t>Villabella</a:t>
            </a:r>
            <a:r>
              <a:rPr lang="es-ES" sz="2000" b="1" dirty="0">
                <a:latin typeface="Franklin Gothic Medium" pitchFamily="34" charset="0"/>
              </a:rPr>
              <a:t>, S/A, p.58</a:t>
            </a:r>
            <a:r>
              <a:rPr lang="es-ES" sz="2000" b="1" dirty="0" smtClean="0">
                <a:latin typeface="Franklin Gothic Medium" pitchFamily="34" charset="0"/>
              </a:rPr>
              <a:t>)</a:t>
            </a:r>
            <a:endParaRPr lang="es-ES" sz="20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79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9144000" cy="67107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atin typeface="Franklin Gothic Medium" pitchFamily="34" charset="0"/>
              </a:rPr>
              <a:t>LA </a:t>
            </a:r>
            <a:r>
              <a:rPr lang="es-ES" sz="3200" b="1" dirty="0" smtClean="0">
                <a:latin typeface="Franklin Gothic Medium" pitchFamily="34" charset="0"/>
              </a:rPr>
              <a:t>IMPORTANCIA O UTILIDAD</a:t>
            </a:r>
            <a:endParaRPr lang="es-ES" sz="3200" b="1" dirty="0">
              <a:latin typeface="Franklin Gothic Medium" pitchFamily="34" charset="0"/>
            </a:endParaRPr>
          </a:p>
        </p:txBody>
      </p:sp>
      <p:pic>
        <p:nvPicPr>
          <p:cNvPr id="8" name="Picture 19" descr="cubaflag">
            <a:extLst>
              <a:ext uri="{FF2B5EF4-FFF2-40B4-BE49-F238E27FC236}">
                <a16:creationId xmlns:a16="http://schemas.microsoft.com/office/drawing/2014/main" id="{290CCBFE-D2F6-4B56-8C47-D69A13C7B3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" y="-27384"/>
            <a:ext cx="840293" cy="69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8 Imagen"/>
          <p:cNvPicPr/>
          <p:nvPr/>
        </p:nvPicPr>
        <p:blipFill rotWithShape="1">
          <a:blip r:embed="rId3"/>
          <a:srcRect b="37451"/>
          <a:stretch/>
        </p:blipFill>
        <p:spPr>
          <a:xfrm>
            <a:off x="8400861" y="44624"/>
            <a:ext cx="779651" cy="64807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423456" y="1052735"/>
            <a:ext cx="836723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 smtClean="0">
                <a:latin typeface="Franklin Gothic Medium" pitchFamily="34" charset="0"/>
              </a:rPr>
              <a:t>La utilidad consiste en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distinguir el valor de los resultados </a:t>
            </a:r>
            <a:r>
              <a:rPr lang="es-ES" sz="2800" b="1" dirty="0" smtClean="0">
                <a:latin typeface="Franklin Gothic Medium" pitchFamily="34" charset="0"/>
              </a:rPr>
              <a:t>que se van a obtener y que pueden concretarse en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impacto teórico; beneficio práctico; efecto social;</a:t>
            </a:r>
            <a:r>
              <a:rPr lang="es-ES" sz="2800" b="1" dirty="0" smtClean="0">
                <a:latin typeface="Franklin Gothic Medium" pitchFamily="34" charset="0"/>
              </a:rPr>
              <a:t> trascendencia de la metodología que emplea o aporte económico en caso de que ello pudiera ser cuantificable. Su objetivo es establecer </a:t>
            </a:r>
            <a:r>
              <a:rPr lang="es-ES" sz="2800" b="1" i="1" dirty="0" smtClean="0">
                <a:solidFill>
                  <a:srgbClr val="FF0000"/>
                </a:solidFill>
                <a:latin typeface="Franklin Gothic Medium" pitchFamily="34" charset="0"/>
              </a:rPr>
              <a:t>para qué </a:t>
            </a:r>
            <a:r>
              <a:rPr lang="es-ES" sz="2800" b="1" dirty="0" smtClean="0">
                <a:solidFill>
                  <a:srgbClr val="FF0000"/>
                </a:solidFill>
                <a:latin typeface="Franklin Gothic Medium" pitchFamily="34" charset="0"/>
              </a:rPr>
              <a:t>se ejecuta la investigación.</a:t>
            </a:r>
            <a:endParaRPr lang="es-ES" sz="2800" b="1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74623" y="4581128"/>
            <a:ext cx="80648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>
                <a:latin typeface="Franklin Gothic Medium" pitchFamily="34" charset="0"/>
              </a:rPr>
              <a:t>Tampoco utilidad en esta área del conocimiento </a:t>
            </a:r>
            <a:r>
              <a:rPr lang="es-ES" sz="2800" b="1" dirty="0" smtClean="0">
                <a:latin typeface="Franklin Gothic Medium" pitchFamily="34" charset="0"/>
              </a:rPr>
              <a:t>(las </a:t>
            </a:r>
            <a:r>
              <a:rPr lang="es-ES" sz="2800" b="1" dirty="0">
                <a:latin typeface="Franklin Gothic Medium" pitchFamily="34" charset="0"/>
              </a:rPr>
              <a:t>investigaciones jurídicas</a:t>
            </a:r>
            <a:r>
              <a:rPr lang="es-ES" sz="2800" b="1" dirty="0" smtClean="0">
                <a:latin typeface="Franklin Gothic Medium" pitchFamily="34" charset="0"/>
              </a:rPr>
              <a:t>) es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sinónimo de introducción inmediata </a:t>
            </a:r>
            <a:r>
              <a:rPr lang="es-ES" sz="2800" b="1" dirty="0">
                <a:latin typeface="Franklin Gothic Medium" pitchFamily="34" charset="0"/>
              </a:rPr>
              <a:t>de los resultados o </a:t>
            </a:r>
            <a:r>
              <a:rPr lang="es-ES" sz="2800" b="1" dirty="0">
                <a:solidFill>
                  <a:srgbClr val="FF0000"/>
                </a:solidFill>
                <a:latin typeface="Franklin Gothic Medium" pitchFamily="34" charset="0"/>
              </a:rPr>
              <a:t>comercialización</a:t>
            </a:r>
            <a:r>
              <a:rPr lang="es-ES" sz="2800" b="1" dirty="0">
                <a:latin typeface="Franklin Gothic Medium" pitchFamily="34" charset="0"/>
              </a:rPr>
              <a:t> de éstos.</a:t>
            </a:r>
          </a:p>
        </p:txBody>
      </p:sp>
    </p:spTree>
    <p:extLst>
      <p:ext uri="{BB962C8B-B14F-4D97-AF65-F5344CB8AC3E}">
        <p14:creationId xmlns:p14="http://schemas.microsoft.com/office/powerpoint/2010/main" val="394094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1374</TotalTime>
  <Words>768</Words>
  <Application>Microsoft Office PowerPoint</Application>
  <PresentationFormat>Presentación en pantalla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Franklin Gothic Medium</vt:lpstr>
      <vt:lpstr>Georgia</vt:lpstr>
      <vt:lpstr>Trebuchet MS</vt:lpstr>
      <vt:lpstr>Wingdings</vt:lpstr>
      <vt:lpstr>Transmisión de listas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casa</dc:creator>
  <cp:lastModifiedBy>Casa</cp:lastModifiedBy>
  <cp:revision>260</cp:revision>
  <dcterms:created xsi:type="dcterms:W3CDTF">2023-02-14T14:00:07Z</dcterms:created>
  <dcterms:modified xsi:type="dcterms:W3CDTF">2026-03-06T20:07:03Z</dcterms:modified>
</cp:coreProperties>
</file>