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2" r:id="rId3"/>
    <p:sldId id="296" r:id="rId4"/>
    <p:sldId id="273" r:id="rId5"/>
    <p:sldId id="297" r:id="rId6"/>
    <p:sldId id="274" r:id="rId7"/>
    <p:sldId id="275" r:id="rId8"/>
    <p:sldId id="257" r:id="rId9"/>
    <p:sldId id="258" r:id="rId10"/>
    <p:sldId id="276" r:id="rId11"/>
    <p:sldId id="259" r:id="rId12"/>
    <p:sldId id="279" r:id="rId13"/>
    <p:sldId id="260" r:id="rId14"/>
    <p:sldId id="280" r:id="rId15"/>
    <p:sldId id="281" r:id="rId16"/>
    <p:sldId id="282" r:id="rId17"/>
    <p:sldId id="261" r:id="rId18"/>
    <p:sldId id="284" r:id="rId19"/>
    <p:sldId id="277" r:id="rId20"/>
    <p:sldId id="283" r:id="rId21"/>
    <p:sldId id="290" r:id="rId22"/>
    <p:sldId id="278" r:id="rId23"/>
    <p:sldId id="262" r:id="rId24"/>
    <p:sldId id="263" r:id="rId25"/>
    <p:sldId id="264" r:id="rId26"/>
    <p:sldId id="294" r:id="rId27"/>
    <p:sldId id="265" r:id="rId28"/>
    <p:sldId id="266" r:id="rId29"/>
    <p:sldId id="293" r:id="rId30"/>
    <p:sldId id="267" r:id="rId31"/>
    <p:sldId id="268" r:id="rId32"/>
    <p:sldId id="269" r:id="rId33"/>
    <p:sldId id="285" r:id="rId34"/>
    <p:sldId id="286" r:id="rId35"/>
    <p:sldId id="287" r:id="rId36"/>
    <p:sldId id="288" r:id="rId37"/>
    <p:sldId id="289" r:id="rId38"/>
    <p:sldId id="270" r:id="rId39"/>
    <p:sldId id="271" r:id="rId40"/>
    <p:sldId id="272" r:id="rId41"/>
    <p:sldId id="295" r:id="rId42"/>
    <p:sldId id="291"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6854E-51F4-4C91-8ABB-4B890B7776C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11B3501-8E9E-4BBD-A8FC-3C9D5EA0005D}">
      <dgm:prSet custT="1"/>
      <dgm:spPr>
        <a:solidFill>
          <a:srgbClr val="00B050"/>
        </a:solidFill>
      </dgm:spPr>
      <dgm:t>
        <a:bodyPr/>
        <a:lstStyle/>
        <a:p>
          <a:pPr rtl="0"/>
          <a:r>
            <a:rPr lang="en-US" sz="2000" b="1" dirty="0" smtClean="0">
              <a:latin typeface="Arial" panose="020B0604020202020204" pitchFamily="34" charset="0"/>
              <a:cs typeface="Arial" panose="020B0604020202020204" pitchFamily="34" charset="0"/>
            </a:rPr>
            <a:t>that human beings are essentially equal and possess the basic right to life, liberty and happiness</a:t>
          </a:r>
          <a:endParaRPr lang="es-ES" sz="2000" b="1" dirty="0">
            <a:latin typeface="Arial" panose="020B0604020202020204" pitchFamily="34" charset="0"/>
            <a:cs typeface="Arial" panose="020B0604020202020204" pitchFamily="34" charset="0"/>
          </a:endParaRPr>
        </a:p>
      </dgm:t>
    </dgm:pt>
    <dgm:pt modelId="{A6EE5EFB-BA50-4E51-91A4-ECD432DA4E9B}" type="parTrans" cxnId="{4A38E52D-76A0-45A5-9779-A041A1A64DE0}">
      <dgm:prSet/>
      <dgm:spPr>
        <a:ln>
          <a:solidFill>
            <a:schemeClr val="accent1"/>
          </a:solidFill>
        </a:ln>
      </dgm:spPr>
      <dgm:t>
        <a:bodyPr/>
        <a:lstStyle/>
        <a:p>
          <a:endParaRPr lang="en-US"/>
        </a:p>
      </dgm:t>
    </dgm:pt>
    <dgm:pt modelId="{4C33D352-3C0F-4482-B88F-458125445C03}" type="sibTrans" cxnId="{4A38E52D-76A0-45A5-9779-A041A1A64DE0}">
      <dgm:prSet/>
      <dgm:spPr/>
      <dgm:t>
        <a:bodyPr/>
        <a:lstStyle/>
        <a:p>
          <a:endParaRPr lang="en-US"/>
        </a:p>
      </dgm:t>
    </dgm:pt>
    <dgm:pt modelId="{B63F8EE3-F6B3-4564-8E1F-A051F7D56FDE}">
      <dgm:prSet custT="1"/>
      <dgm:spPr>
        <a:solidFill>
          <a:schemeClr val="accent6">
            <a:lumMod val="75000"/>
          </a:schemeClr>
        </a:solidFill>
      </dgm:spPr>
      <dgm:t>
        <a:bodyPr/>
        <a:lstStyle/>
        <a:p>
          <a:r>
            <a:rPr lang="en-US" sz="1600" b="1" dirty="0" smtClean="0">
              <a:latin typeface="Arial" panose="020B0604020202020204" pitchFamily="34" charset="0"/>
              <a:cs typeface="Arial" panose="020B0604020202020204" pitchFamily="34" charset="0"/>
            </a:rPr>
            <a:t>and that </a:t>
          </a:r>
          <a:r>
            <a:rPr lang="en-US" sz="1400" b="1" dirty="0" smtClean="0">
              <a:latin typeface="Arial" panose="020B0604020202020204" pitchFamily="34" charset="0"/>
              <a:cs typeface="Arial" panose="020B0604020202020204" pitchFamily="34" charset="0"/>
            </a:rPr>
            <a:t>Governments destructive of these ends may be, and indeed, should be altered or abolished by the people who then have the right to create a new one which suits their </a:t>
          </a:r>
          <a:r>
            <a:rPr lang="en-US" sz="1800" b="1" dirty="0" smtClean="0">
              <a:latin typeface="Arial" panose="020B0604020202020204" pitchFamily="34" charset="0"/>
              <a:cs typeface="Arial" panose="020B0604020202020204" pitchFamily="34" charset="0"/>
            </a:rPr>
            <a:t>needs.</a:t>
          </a:r>
          <a:endParaRPr lang="en-US" sz="1800" b="1" dirty="0">
            <a:latin typeface="Arial" panose="020B0604020202020204" pitchFamily="34" charset="0"/>
            <a:cs typeface="Arial" panose="020B0604020202020204" pitchFamily="34" charset="0"/>
          </a:endParaRPr>
        </a:p>
      </dgm:t>
    </dgm:pt>
    <dgm:pt modelId="{7DB5863F-53AF-4C13-9180-3C2561036F50}" type="parTrans" cxnId="{5C98E0EA-0A5D-4397-AEA8-C8A855AB7542}">
      <dgm:prSet/>
      <dgm:spPr/>
      <dgm:t>
        <a:bodyPr/>
        <a:lstStyle/>
        <a:p>
          <a:endParaRPr lang="en-US"/>
        </a:p>
      </dgm:t>
    </dgm:pt>
    <dgm:pt modelId="{BB692811-F819-4F81-A83F-E5ED535B9C19}" type="sibTrans" cxnId="{5C98E0EA-0A5D-4397-AEA8-C8A855AB7542}">
      <dgm:prSet/>
      <dgm:spPr/>
      <dgm:t>
        <a:bodyPr/>
        <a:lstStyle/>
        <a:p>
          <a:endParaRPr lang="en-US"/>
        </a:p>
      </dgm:t>
    </dgm:pt>
    <dgm:pt modelId="{5191AA3D-6C43-4EE3-9C4B-FFD82DECC8E0}">
      <dgm:prSet custT="1"/>
      <dgm:spPr>
        <a:solidFill>
          <a:schemeClr val="accent1"/>
        </a:solidFill>
      </dgm:spPr>
      <dgm:t>
        <a:bodyPr/>
        <a:lstStyle/>
        <a:p>
          <a:r>
            <a:rPr lang="en-US" sz="2000" b="1" dirty="0" smtClean="0"/>
            <a:t> </a:t>
          </a:r>
          <a:r>
            <a:rPr lang="en-US" sz="2000" b="1" dirty="0" smtClean="0">
              <a:latin typeface="Arial" panose="020B0604020202020204" pitchFamily="34" charset="0"/>
              <a:cs typeface="Arial" panose="020B0604020202020204" pitchFamily="34" charset="0"/>
            </a:rPr>
            <a:t>that to obtain and guarantee these rights, men create governments </a:t>
          </a:r>
          <a:endParaRPr lang="en-US" sz="2000" b="1" dirty="0">
            <a:latin typeface="Arial" panose="020B0604020202020204" pitchFamily="34" charset="0"/>
            <a:cs typeface="Arial" panose="020B0604020202020204" pitchFamily="34" charset="0"/>
          </a:endParaRPr>
        </a:p>
      </dgm:t>
    </dgm:pt>
    <dgm:pt modelId="{7245C02D-A468-4931-862D-D9C2E001D3F5}" type="sibTrans" cxnId="{819531E3-63FD-40A8-9BE1-5FEF4CF7EE56}">
      <dgm:prSet/>
      <dgm:spPr/>
      <dgm:t>
        <a:bodyPr/>
        <a:lstStyle/>
        <a:p>
          <a:endParaRPr lang="en-US"/>
        </a:p>
      </dgm:t>
    </dgm:pt>
    <dgm:pt modelId="{774A06CC-B138-48C7-9AF4-3133FC95DEF3}" type="parTrans" cxnId="{819531E3-63FD-40A8-9BE1-5FEF4CF7EE56}">
      <dgm:prSet/>
      <dgm:spPr/>
      <dgm:t>
        <a:bodyPr/>
        <a:lstStyle/>
        <a:p>
          <a:endParaRPr lang="en-US"/>
        </a:p>
      </dgm:t>
    </dgm:pt>
    <dgm:pt modelId="{ACD89166-5E4B-49FC-8EBB-EB8CFADC53F1}" type="pres">
      <dgm:prSet presAssocID="{3C06854E-51F4-4C91-8ABB-4B890B7776C6}" presName="composite" presStyleCnt="0">
        <dgm:presLayoutVars>
          <dgm:chMax val="5"/>
          <dgm:dir/>
          <dgm:animLvl val="ctr"/>
          <dgm:resizeHandles val="exact"/>
        </dgm:presLayoutVars>
      </dgm:prSet>
      <dgm:spPr/>
      <dgm:t>
        <a:bodyPr/>
        <a:lstStyle/>
        <a:p>
          <a:endParaRPr lang="en-US"/>
        </a:p>
      </dgm:t>
    </dgm:pt>
    <dgm:pt modelId="{0A564EE0-E175-496B-AA55-882ED95A0666}" type="pres">
      <dgm:prSet presAssocID="{3C06854E-51F4-4C91-8ABB-4B890B7776C6}" presName="cycle" presStyleCnt="0"/>
      <dgm:spPr/>
    </dgm:pt>
    <dgm:pt modelId="{D7AB27C1-6CC4-4E8F-9791-F145FB25E947}" type="pres">
      <dgm:prSet presAssocID="{3C06854E-51F4-4C91-8ABB-4B890B7776C6}" presName="centerShape" presStyleCnt="0"/>
      <dgm:spPr/>
    </dgm:pt>
    <dgm:pt modelId="{22DC3E5F-77D0-4B3D-9FD7-F1F0A7367448}" type="pres">
      <dgm:prSet presAssocID="{3C06854E-51F4-4C91-8ABB-4B890B7776C6}" presName="connSite" presStyleLbl="node1" presStyleIdx="0" presStyleCnt="4"/>
      <dgm:spPr/>
    </dgm:pt>
    <dgm:pt modelId="{7D74DBEF-4279-4803-ADF1-347213A2894A}" type="pres">
      <dgm:prSet presAssocID="{3C06854E-51F4-4C91-8ABB-4B890B7776C6}" presName="visible" presStyleLbl="node1" presStyleIdx="0" presStyleCnt="4" custScaleX="124651" custScaleY="71069" custLinFactNeighborX="45080" custLinFactNeighborY="5509"/>
      <dgm:spPr>
        <a:solidFill>
          <a:schemeClr val="accent2"/>
        </a:solidFill>
      </dgm:spPr>
    </dgm:pt>
    <dgm:pt modelId="{4A614963-C3C4-42D8-A53E-1229A58C9E22}" type="pres">
      <dgm:prSet presAssocID="{A6EE5EFB-BA50-4E51-91A4-ECD432DA4E9B}" presName="Name25" presStyleLbl="parChTrans1D1" presStyleIdx="0" presStyleCnt="3"/>
      <dgm:spPr/>
      <dgm:t>
        <a:bodyPr/>
        <a:lstStyle/>
        <a:p>
          <a:endParaRPr lang="en-US"/>
        </a:p>
      </dgm:t>
    </dgm:pt>
    <dgm:pt modelId="{ACDAE0AE-637F-4985-8DEA-A88C518EDB48}" type="pres">
      <dgm:prSet presAssocID="{A11B3501-8E9E-4BBD-A8FC-3C9D5EA0005D}" presName="node" presStyleCnt="0"/>
      <dgm:spPr/>
    </dgm:pt>
    <dgm:pt modelId="{07BC91AA-2AB2-46D1-9755-ADBD3FA20B92}" type="pres">
      <dgm:prSet presAssocID="{A11B3501-8E9E-4BBD-A8FC-3C9D5EA0005D}" presName="parentNode" presStyleLbl="node1" presStyleIdx="1" presStyleCnt="4" custScaleX="194673" custScaleY="125344" custLinFactX="74201" custLinFactNeighborX="100000" custLinFactNeighborY="6295">
        <dgm:presLayoutVars>
          <dgm:chMax val="1"/>
          <dgm:bulletEnabled val="1"/>
        </dgm:presLayoutVars>
      </dgm:prSet>
      <dgm:spPr/>
      <dgm:t>
        <a:bodyPr/>
        <a:lstStyle/>
        <a:p>
          <a:endParaRPr lang="en-US"/>
        </a:p>
      </dgm:t>
    </dgm:pt>
    <dgm:pt modelId="{74E529FF-48E4-4C86-8A92-99B42E896A8A}" type="pres">
      <dgm:prSet presAssocID="{A11B3501-8E9E-4BBD-A8FC-3C9D5EA0005D}" presName="childNode" presStyleLbl="revTx" presStyleIdx="0" presStyleCnt="0">
        <dgm:presLayoutVars>
          <dgm:bulletEnabled val="1"/>
        </dgm:presLayoutVars>
      </dgm:prSet>
      <dgm:spPr/>
    </dgm:pt>
    <dgm:pt modelId="{471A6FFC-A598-42B8-8580-0FEAADBC7F30}" type="pres">
      <dgm:prSet presAssocID="{7DB5863F-53AF-4C13-9180-3C2561036F50}" presName="Name25" presStyleLbl="parChTrans1D1" presStyleIdx="1" presStyleCnt="3"/>
      <dgm:spPr/>
      <dgm:t>
        <a:bodyPr/>
        <a:lstStyle/>
        <a:p>
          <a:endParaRPr lang="en-US"/>
        </a:p>
      </dgm:t>
    </dgm:pt>
    <dgm:pt modelId="{C539B668-1598-4C44-880F-28775FAF866B}" type="pres">
      <dgm:prSet presAssocID="{B63F8EE3-F6B3-4564-8E1F-A051F7D56FDE}" presName="node" presStyleCnt="0"/>
      <dgm:spPr/>
    </dgm:pt>
    <dgm:pt modelId="{5D03412E-7C26-444E-A88A-6C0062E2A851}" type="pres">
      <dgm:prSet presAssocID="{B63F8EE3-F6B3-4564-8E1F-A051F7D56FDE}" presName="parentNode" presStyleLbl="node1" presStyleIdx="2" presStyleCnt="4" custScaleX="226505" custLinFactX="50104" custLinFactY="1940" custLinFactNeighborX="100000" custLinFactNeighborY="100000">
        <dgm:presLayoutVars>
          <dgm:chMax val="1"/>
          <dgm:bulletEnabled val="1"/>
        </dgm:presLayoutVars>
      </dgm:prSet>
      <dgm:spPr/>
      <dgm:t>
        <a:bodyPr/>
        <a:lstStyle/>
        <a:p>
          <a:endParaRPr lang="en-US"/>
        </a:p>
      </dgm:t>
    </dgm:pt>
    <dgm:pt modelId="{A5047C8A-2E48-47DE-B43E-CEFA8806B38C}" type="pres">
      <dgm:prSet presAssocID="{B63F8EE3-F6B3-4564-8E1F-A051F7D56FDE}" presName="childNode" presStyleLbl="revTx" presStyleIdx="0" presStyleCnt="0">
        <dgm:presLayoutVars>
          <dgm:bulletEnabled val="1"/>
        </dgm:presLayoutVars>
      </dgm:prSet>
      <dgm:spPr/>
    </dgm:pt>
    <dgm:pt modelId="{3AE19688-85A4-4659-AAAF-403E6CAB2E17}" type="pres">
      <dgm:prSet presAssocID="{774A06CC-B138-48C7-9AF4-3133FC95DEF3}" presName="Name25" presStyleLbl="parChTrans1D1" presStyleIdx="2" presStyleCnt="3"/>
      <dgm:spPr/>
      <dgm:t>
        <a:bodyPr/>
        <a:lstStyle/>
        <a:p>
          <a:endParaRPr lang="en-US"/>
        </a:p>
      </dgm:t>
    </dgm:pt>
    <dgm:pt modelId="{19BF4C67-F538-4EE1-B3A6-67B7BA128F3C}" type="pres">
      <dgm:prSet presAssocID="{5191AA3D-6C43-4EE3-9C4B-FFD82DECC8E0}" presName="node" presStyleCnt="0"/>
      <dgm:spPr/>
    </dgm:pt>
    <dgm:pt modelId="{8C5046A9-E5BD-4F94-9CC8-B1DC3EE6DE90}" type="pres">
      <dgm:prSet presAssocID="{5191AA3D-6C43-4EE3-9C4B-FFD82DECC8E0}" presName="parentNode" presStyleLbl="node1" presStyleIdx="3" presStyleCnt="4" custScaleX="199589" custLinFactX="84558" custLinFactY="-30728" custLinFactNeighborX="100000" custLinFactNeighborY="-100000">
        <dgm:presLayoutVars>
          <dgm:chMax val="1"/>
          <dgm:bulletEnabled val="1"/>
        </dgm:presLayoutVars>
      </dgm:prSet>
      <dgm:spPr/>
      <dgm:t>
        <a:bodyPr/>
        <a:lstStyle/>
        <a:p>
          <a:endParaRPr lang="en-US"/>
        </a:p>
      </dgm:t>
    </dgm:pt>
    <dgm:pt modelId="{70F1EAE0-6143-4460-A3BF-C615F0E4E833}" type="pres">
      <dgm:prSet presAssocID="{5191AA3D-6C43-4EE3-9C4B-FFD82DECC8E0}" presName="childNode" presStyleLbl="revTx" presStyleIdx="0" presStyleCnt="0">
        <dgm:presLayoutVars>
          <dgm:bulletEnabled val="1"/>
        </dgm:presLayoutVars>
      </dgm:prSet>
      <dgm:spPr/>
    </dgm:pt>
  </dgm:ptLst>
  <dgm:cxnLst>
    <dgm:cxn modelId="{83B6567F-1E38-4CAE-B7E4-CB5C6A5C445F}" type="presOf" srcId="{A11B3501-8E9E-4BBD-A8FC-3C9D5EA0005D}" destId="{07BC91AA-2AB2-46D1-9755-ADBD3FA20B92}" srcOrd="0" destOrd="0" presId="urn:microsoft.com/office/officeart/2005/8/layout/radial2"/>
    <dgm:cxn modelId="{DD7D911D-1C6E-4E91-892E-24414A1F7FF8}" type="presOf" srcId="{5191AA3D-6C43-4EE3-9C4B-FFD82DECC8E0}" destId="{8C5046A9-E5BD-4F94-9CC8-B1DC3EE6DE90}" srcOrd="0" destOrd="0" presId="urn:microsoft.com/office/officeart/2005/8/layout/radial2"/>
    <dgm:cxn modelId="{5C98E0EA-0A5D-4397-AEA8-C8A855AB7542}" srcId="{3C06854E-51F4-4C91-8ABB-4B890B7776C6}" destId="{B63F8EE3-F6B3-4564-8E1F-A051F7D56FDE}" srcOrd="1" destOrd="0" parTransId="{7DB5863F-53AF-4C13-9180-3C2561036F50}" sibTransId="{BB692811-F819-4F81-A83F-E5ED535B9C19}"/>
    <dgm:cxn modelId="{5A70D186-4EB3-40DC-AFE5-FEEDA8F419CD}" type="presOf" srcId="{7DB5863F-53AF-4C13-9180-3C2561036F50}" destId="{471A6FFC-A598-42B8-8580-0FEAADBC7F30}" srcOrd="0" destOrd="0" presId="urn:microsoft.com/office/officeart/2005/8/layout/radial2"/>
    <dgm:cxn modelId="{819531E3-63FD-40A8-9BE1-5FEF4CF7EE56}" srcId="{3C06854E-51F4-4C91-8ABB-4B890B7776C6}" destId="{5191AA3D-6C43-4EE3-9C4B-FFD82DECC8E0}" srcOrd="2" destOrd="0" parTransId="{774A06CC-B138-48C7-9AF4-3133FC95DEF3}" sibTransId="{7245C02D-A468-4931-862D-D9C2E001D3F5}"/>
    <dgm:cxn modelId="{044EB7E5-6151-4F0C-ABC9-AAA6DBD716EF}" type="presOf" srcId="{774A06CC-B138-48C7-9AF4-3133FC95DEF3}" destId="{3AE19688-85A4-4659-AAAF-403E6CAB2E17}" srcOrd="0" destOrd="0" presId="urn:microsoft.com/office/officeart/2005/8/layout/radial2"/>
    <dgm:cxn modelId="{8B75B334-99A9-41AF-A570-F4302471E467}" type="presOf" srcId="{3C06854E-51F4-4C91-8ABB-4B890B7776C6}" destId="{ACD89166-5E4B-49FC-8EBB-EB8CFADC53F1}" srcOrd="0" destOrd="0" presId="urn:microsoft.com/office/officeart/2005/8/layout/radial2"/>
    <dgm:cxn modelId="{4A38E52D-76A0-45A5-9779-A041A1A64DE0}" srcId="{3C06854E-51F4-4C91-8ABB-4B890B7776C6}" destId="{A11B3501-8E9E-4BBD-A8FC-3C9D5EA0005D}" srcOrd="0" destOrd="0" parTransId="{A6EE5EFB-BA50-4E51-91A4-ECD432DA4E9B}" sibTransId="{4C33D352-3C0F-4482-B88F-458125445C03}"/>
    <dgm:cxn modelId="{DF50C617-313A-4805-A2B7-4D7F0DE96E4C}" type="presOf" srcId="{A6EE5EFB-BA50-4E51-91A4-ECD432DA4E9B}" destId="{4A614963-C3C4-42D8-A53E-1229A58C9E22}" srcOrd="0" destOrd="0" presId="urn:microsoft.com/office/officeart/2005/8/layout/radial2"/>
    <dgm:cxn modelId="{F0BE9709-E9D0-4E5E-AFE9-7697138E9B0A}" type="presOf" srcId="{B63F8EE3-F6B3-4564-8E1F-A051F7D56FDE}" destId="{5D03412E-7C26-444E-A88A-6C0062E2A851}" srcOrd="0" destOrd="0" presId="urn:microsoft.com/office/officeart/2005/8/layout/radial2"/>
    <dgm:cxn modelId="{BFE824A4-CD68-462F-A59F-D005215E3B83}" type="presParOf" srcId="{ACD89166-5E4B-49FC-8EBB-EB8CFADC53F1}" destId="{0A564EE0-E175-496B-AA55-882ED95A0666}" srcOrd="0" destOrd="0" presId="urn:microsoft.com/office/officeart/2005/8/layout/radial2"/>
    <dgm:cxn modelId="{E4D4ACCD-7778-4488-B39A-6180A26621E3}" type="presParOf" srcId="{0A564EE0-E175-496B-AA55-882ED95A0666}" destId="{D7AB27C1-6CC4-4E8F-9791-F145FB25E947}" srcOrd="0" destOrd="0" presId="urn:microsoft.com/office/officeart/2005/8/layout/radial2"/>
    <dgm:cxn modelId="{0BED123A-37B6-4FD6-9752-FE428DDACD3D}" type="presParOf" srcId="{D7AB27C1-6CC4-4E8F-9791-F145FB25E947}" destId="{22DC3E5F-77D0-4B3D-9FD7-F1F0A7367448}" srcOrd="0" destOrd="0" presId="urn:microsoft.com/office/officeart/2005/8/layout/radial2"/>
    <dgm:cxn modelId="{0A4F9348-8BF8-48AF-A926-7A1D097244F0}" type="presParOf" srcId="{D7AB27C1-6CC4-4E8F-9791-F145FB25E947}" destId="{7D74DBEF-4279-4803-ADF1-347213A2894A}" srcOrd="1" destOrd="0" presId="urn:microsoft.com/office/officeart/2005/8/layout/radial2"/>
    <dgm:cxn modelId="{B1DE6C05-CF75-416E-B8F0-3E366632E4D3}" type="presParOf" srcId="{0A564EE0-E175-496B-AA55-882ED95A0666}" destId="{4A614963-C3C4-42D8-A53E-1229A58C9E22}" srcOrd="1" destOrd="0" presId="urn:microsoft.com/office/officeart/2005/8/layout/radial2"/>
    <dgm:cxn modelId="{441D312F-E56F-4FAA-91AE-D81D8BD2DA93}" type="presParOf" srcId="{0A564EE0-E175-496B-AA55-882ED95A0666}" destId="{ACDAE0AE-637F-4985-8DEA-A88C518EDB48}" srcOrd="2" destOrd="0" presId="urn:microsoft.com/office/officeart/2005/8/layout/radial2"/>
    <dgm:cxn modelId="{6F3197D6-DFBA-4665-BDAB-F486A276F3FB}" type="presParOf" srcId="{ACDAE0AE-637F-4985-8DEA-A88C518EDB48}" destId="{07BC91AA-2AB2-46D1-9755-ADBD3FA20B92}" srcOrd="0" destOrd="0" presId="urn:microsoft.com/office/officeart/2005/8/layout/radial2"/>
    <dgm:cxn modelId="{30454389-F576-44D5-B27A-4A003D539703}" type="presParOf" srcId="{ACDAE0AE-637F-4985-8DEA-A88C518EDB48}" destId="{74E529FF-48E4-4C86-8A92-99B42E896A8A}" srcOrd="1" destOrd="0" presId="urn:microsoft.com/office/officeart/2005/8/layout/radial2"/>
    <dgm:cxn modelId="{C1EBC82F-47E8-4AA9-ABB4-B080D5DA7513}" type="presParOf" srcId="{0A564EE0-E175-496B-AA55-882ED95A0666}" destId="{471A6FFC-A598-42B8-8580-0FEAADBC7F30}" srcOrd="3" destOrd="0" presId="urn:microsoft.com/office/officeart/2005/8/layout/radial2"/>
    <dgm:cxn modelId="{0AB0FF6B-D4B3-48AE-9D5F-6778253E0429}" type="presParOf" srcId="{0A564EE0-E175-496B-AA55-882ED95A0666}" destId="{C539B668-1598-4C44-880F-28775FAF866B}" srcOrd="4" destOrd="0" presId="urn:microsoft.com/office/officeart/2005/8/layout/radial2"/>
    <dgm:cxn modelId="{EFDD6E45-2C02-47FF-A037-A4D63BB3DD3A}" type="presParOf" srcId="{C539B668-1598-4C44-880F-28775FAF866B}" destId="{5D03412E-7C26-444E-A88A-6C0062E2A851}" srcOrd="0" destOrd="0" presId="urn:microsoft.com/office/officeart/2005/8/layout/radial2"/>
    <dgm:cxn modelId="{9C661DF3-0093-41BA-B355-CF1FF0C74719}" type="presParOf" srcId="{C539B668-1598-4C44-880F-28775FAF866B}" destId="{A5047C8A-2E48-47DE-B43E-CEFA8806B38C}" srcOrd="1" destOrd="0" presId="urn:microsoft.com/office/officeart/2005/8/layout/radial2"/>
    <dgm:cxn modelId="{D56EB08E-D55D-4ABA-997E-24D44C1A7F27}" type="presParOf" srcId="{0A564EE0-E175-496B-AA55-882ED95A0666}" destId="{3AE19688-85A4-4659-AAAF-403E6CAB2E17}" srcOrd="5" destOrd="0" presId="urn:microsoft.com/office/officeart/2005/8/layout/radial2"/>
    <dgm:cxn modelId="{5C692F4F-6AD1-451F-902B-E0383809A5D1}" type="presParOf" srcId="{0A564EE0-E175-496B-AA55-882ED95A0666}" destId="{19BF4C67-F538-4EE1-B3A6-67B7BA128F3C}" srcOrd="6" destOrd="0" presId="urn:microsoft.com/office/officeart/2005/8/layout/radial2"/>
    <dgm:cxn modelId="{D5905C80-41DC-4369-8A79-32153EC95FF8}" type="presParOf" srcId="{19BF4C67-F538-4EE1-B3A6-67B7BA128F3C}" destId="{8C5046A9-E5BD-4F94-9CC8-B1DC3EE6DE90}" srcOrd="0" destOrd="0" presId="urn:microsoft.com/office/officeart/2005/8/layout/radial2"/>
    <dgm:cxn modelId="{5C369512-4E5D-4317-9BB5-9E1C43F79D7F}" type="presParOf" srcId="{19BF4C67-F538-4EE1-B3A6-67B7BA128F3C}" destId="{70F1EAE0-6143-4460-A3BF-C615F0E4E83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01CF6-D4D7-456D-A411-0205AD58B0A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67855F-61CC-427B-A1DF-4697ED6501C0}">
      <dgm:prSet custT="1"/>
      <dgm:spPr>
        <a:solidFill>
          <a:schemeClr val="accent2"/>
        </a:solidFill>
      </dgm:spPr>
      <dgm:t>
        <a:bodyPr/>
        <a:lstStyle/>
        <a:p>
          <a:pPr rtl="0"/>
          <a:r>
            <a:rPr lang="en-US" sz="3200" b="0" dirty="0" smtClean="0">
              <a:latin typeface="Arial" panose="020B0604020202020204" pitchFamily="34" charset="0"/>
              <a:cs typeface="Arial" panose="020B0604020202020204" pitchFamily="34" charset="0"/>
            </a:rPr>
            <a:t>The document also rejected:</a:t>
          </a:r>
          <a:endParaRPr lang="es-ES" sz="3200" b="0" dirty="0">
            <a:latin typeface="Arial" panose="020B0604020202020204" pitchFamily="34" charset="0"/>
            <a:cs typeface="Arial" panose="020B0604020202020204" pitchFamily="34" charset="0"/>
          </a:endParaRPr>
        </a:p>
      </dgm:t>
    </dgm:pt>
    <dgm:pt modelId="{68B8976B-A05D-4CBC-BB61-6161273CF542}" type="parTrans" cxnId="{47299DAD-1266-490E-A0D2-545C35AF6CAD}">
      <dgm:prSet/>
      <dgm:spPr/>
      <dgm:t>
        <a:bodyPr/>
        <a:lstStyle/>
        <a:p>
          <a:endParaRPr lang="en-US"/>
        </a:p>
      </dgm:t>
    </dgm:pt>
    <dgm:pt modelId="{3562E2C1-022B-4133-B8A3-6F4F37A56092}" type="sibTrans" cxnId="{47299DAD-1266-490E-A0D2-545C35AF6CAD}">
      <dgm:prSet/>
      <dgm:spPr/>
      <dgm:t>
        <a:bodyPr/>
        <a:lstStyle/>
        <a:p>
          <a:endParaRPr lang="en-US"/>
        </a:p>
      </dgm:t>
    </dgm:pt>
    <dgm:pt modelId="{5A9480DA-822E-41BC-9AD3-A2F356E44EEC}">
      <dgm:prSet custT="1"/>
      <dgm:spPr>
        <a:solidFill>
          <a:schemeClr val="accent2"/>
        </a:solidFill>
      </dgm:spPr>
      <dgm:t>
        <a:bodyPr/>
        <a:lstStyle/>
        <a:p>
          <a:pPr rtl="0"/>
          <a:r>
            <a:rPr lang="en-US" sz="2100" dirty="0" smtClean="0"/>
            <a:t> </a:t>
          </a:r>
          <a:r>
            <a:rPr lang="en-US" sz="3200" dirty="0" smtClean="0">
              <a:latin typeface="Arial" panose="020B0604020202020204" pitchFamily="34" charset="0"/>
              <a:cs typeface="Arial" panose="020B0604020202020204" pitchFamily="34" charset="0"/>
            </a:rPr>
            <a:t>the feudal order</a:t>
          </a:r>
          <a:endParaRPr lang="es-ES" sz="3200" dirty="0">
            <a:latin typeface="Arial" panose="020B0604020202020204" pitchFamily="34" charset="0"/>
            <a:cs typeface="Arial" panose="020B0604020202020204" pitchFamily="34" charset="0"/>
          </a:endParaRPr>
        </a:p>
      </dgm:t>
    </dgm:pt>
    <dgm:pt modelId="{CD7FA1C4-7BA5-44F7-BD10-86DDA204142C}" type="parTrans" cxnId="{252243BF-F027-4F3B-B5B0-5901216FCCC9}">
      <dgm:prSet/>
      <dgm:spPr/>
      <dgm:t>
        <a:bodyPr/>
        <a:lstStyle/>
        <a:p>
          <a:endParaRPr lang="en-US"/>
        </a:p>
      </dgm:t>
    </dgm:pt>
    <dgm:pt modelId="{9D81ACFF-EA19-4518-AC9C-CE138C254D22}" type="sibTrans" cxnId="{252243BF-F027-4F3B-B5B0-5901216FCCC9}">
      <dgm:prSet/>
      <dgm:spPr/>
      <dgm:t>
        <a:bodyPr/>
        <a:lstStyle/>
        <a:p>
          <a:endParaRPr lang="en-US"/>
        </a:p>
      </dgm:t>
    </dgm:pt>
    <dgm:pt modelId="{28D2891D-76FE-41B5-A474-5242A95098F9}">
      <dgm:prSet custT="1"/>
      <dgm:spPr>
        <a:solidFill>
          <a:schemeClr val="accent2"/>
        </a:solidFill>
      </dgm:spPr>
      <dgm:t>
        <a:bodyPr/>
        <a:lstStyle/>
        <a:p>
          <a:pPr rtl="0"/>
          <a:r>
            <a:rPr lang="en-US" sz="2100" dirty="0" smtClean="0"/>
            <a:t> </a:t>
          </a:r>
          <a:r>
            <a:rPr lang="en-US" sz="2800" dirty="0" smtClean="0">
              <a:latin typeface="Arial" panose="020B0604020202020204" pitchFamily="34" charset="0"/>
              <a:cs typeface="Arial" panose="020B0604020202020204" pitchFamily="34" charset="0"/>
            </a:rPr>
            <a:t>and monarchies asserting the basic equality among men</a:t>
          </a:r>
          <a:r>
            <a:rPr lang="en-US" sz="3200" dirty="0" smtClean="0">
              <a:latin typeface="Arial" panose="020B0604020202020204" pitchFamily="34" charset="0"/>
              <a:cs typeface="Arial" panose="020B0604020202020204" pitchFamily="34" charset="0"/>
            </a:rPr>
            <a:t>. </a:t>
          </a:r>
          <a:endParaRPr lang="es-ES" sz="3200" dirty="0">
            <a:latin typeface="Arial" panose="020B0604020202020204" pitchFamily="34" charset="0"/>
            <a:cs typeface="Arial" panose="020B0604020202020204" pitchFamily="34" charset="0"/>
          </a:endParaRPr>
        </a:p>
      </dgm:t>
    </dgm:pt>
    <dgm:pt modelId="{78943BB4-625E-446E-AD12-FD2E06C67A79}" type="parTrans" cxnId="{BF56788C-FF61-4138-9B38-082470EBF4CC}">
      <dgm:prSet/>
      <dgm:spPr/>
      <dgm:t>
        <a:bodyPr/>
        <a:lstStyle/>
        <a:p>
          <a:endParaRPr lang="en-US"/>
        </a:p>
      </dgm:t>
    </dgm:pt>
    <dgm:pt modelId="{8B7409E6-29C0-4E34-9A29-3E005B44CDD1}" type="sibTrans" cxnId="{BF56788C-FF61-4138-9B38-082470EBF4CC}">
      <dgm:prSet/>
      <dgm:spPr/>
      <dgm:t>
        <a:bodyPr/>
        <a:lstStyle/>
        <a:p>
          <a:endParaRPr lang="en-US"/>
        </a:p>
      </dgm:t>
    </dgm:pt>
    <dgm:pt modelId="{1E7CC745-8AF1-47F1-A5A2-A61FFDC1A587}">
      <dgm:prSet custT="1"/>
      <dgm:spPr>
        <a:solidFill>
          <a:schemeClr val="accent2"/>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3200" dirty="0" smtClean="0">
              <a:latin typeface="Arial" panose="020B0604020202020204" pitchFamily="34" charset="0"/>
              <a:cs typeface="Arial" panose="020B0604020202020204" pitchFamily="34" charset="0"/>
            </a:rPr>
            <a:t>aristocracies</a:t>
          </a:r>
          <a:endParaRPr lang="es-ES" sz="3200" dirty="0" smtClean="0">
            <a:latin typeface="Arial" panose="020B0604020202020204" pitchFamily="34" charset="0"/>
            <a:cs typeface="Arial" panose="020B0604020202020204" pitchFamily="34" charset="0"/>
          </a:endParaRPr>
        </a:p>
        <a:p>
          <a:pPr defTabSz="1066800" rtl="0">
            <a:lnSpc>
              <a:spcPct val="90000"/>
            </a:lnSpc>
            <a:spcBef>
              <a:spcPct val="0"/>
            </a:spcBef>
            <a:spcAft>
              <a:spcPct val="35000"/>
            </a:spcAft>
          </a:pPr>
          <a:endParaRPr lang="es-ES" sz="2400" dirty="0">
            <a:latin typeface="Arial" panose="020B0604020202020204" pitchFamily="34" charset="0"/>
            <a:cs typeface="Arial" panose="020B0604020202020204" pitchFamily="34" charset="0"/>
          </a:endParaRPr>
        </a:p>
      </dgm:t>
    </dgm:pt>
    <dgm:pt modelId="{0B78B59A-1A5B-4C89-A6EC-BE5824150C64}" type="parTrans" cxnId="{77CCA87D-27A8-4C8B-BA78-097F4724F2CC}">
      <dgm:prSet/>
      <dgm:spPr/>
      <dgm:t>
        <a:bodyPr/>
        <a:lstStyle/>
        <a:p>
          <a:endParaRPr lang="en-US"/>
        </a:p>
      </dgm:t>
    </dgm:pt>
    <dgm:pt modelId="{979BEA05-BD4D-4F91-87D6-D928E1F4D1FB}" type="sibTrans" cxnId="{77CCA87D-27A8-4C8B-BA78-097F4724F2CC}">
      <dgm:prSet/>
      <dgm:spPr/>
      <dgm:t>
        <a:bodyPr/>
        <a:lstStyle/>
        <a:p>
          <a:endParaRPr lang="en-US"/>
        </a:p>
      </dgm:t>
    </dgm:pt>
    <dgm:pt modelId="{0A984E55-1EE0-4DAC-9AF4-08EECDC10C19}" type="pres">
      <dgm:prSet presAssocID="{2DF01CF6-D4D7-456D-A411-0205AD58B0A3}" presName="cycle" presStyleCnt="0">
        <dgm:presLayoutVars>
          <dgm:dir/>
          <dgm:resizeHandles val="exact"/>
        </dgm:presLayoutVars>
      </dgm:prSet>
      <dgm:spPr/>
      <dgm:t>
        <a:bodyPr/>
        <a:lstStyle/>
        <a:p>
          <a:endParaRPr lang="en-US"/>
        </a:p>
      </dgm:t>
    </dgm:pt>
    <dgm:pt modelId="{4AC6BB1D-5862-43C9-ADFA-E7632BD529A5}" type="pres">
      <dgm:prSet presAssocID="{4867855F-61CC-427B-A1DF-4697ED6501C0}" presName="node" presStyleLbl="node1" presStyleIdx="0" presStyleCnt="4" custScaleX="129241">
        <dgm:presLayoutVars>
          <dgm:bulletEnabled val="1"/>
        </dgm:presLayoutVars>
      </dgm:prSet>
      <dgm:spPr/>
      <dgm:t>
        <a:bodyPr/>
        <a:lstStyle/>
        <a:p>
          <a:endParaRPr lang="en-US"/>
        </a:p>
      </dgm:t>
    </dgm:pt>
    <dgm:pt modelId="{8E0748F4-E404-4DDD-9523-83A35E431EC4}" type="pres">
      <dgm:prSet presAssocID="{3562E2C1-022B-4133-B8A3-6F4F37A56092}" presName="sibTrans" presStyleLbl="sibTrans2D1" presStyleIdx="0" presStyleCnt="4"/>
      <dgm:spPr/>
      <dgm:t>
        <a:bodyPr/>
        <a:lstStyle/>
        <a:p>
          <a:endParaRPr lang="en-US"/>
        </a:p>
      </dgm:t>
    </dgm:pt>
    <dgm:pt modelId="{5D830D25-3532-4744-A9C4-822641E8A2DD}" type="pres">
      <dgm:prSet presAssocID="{3562E2C1-022B-4133-B8A3-6F4F37A56092}" presName="connectorText" presStyleLbl="sibTrans2D1" presStyleIdx="0" presStyleCnt="4"/>
      <dgm:spPr/>
      <dgm:t>
        <a:bodyPr/>
        <a:lstStyle/>
        <a:p>
          <a:endParaRPr lang="en-US"/>
        </a:p>
      </dgm:t>
    </dgm:pt>
    <dgm:pt modelId="{C036EAC0-9319-47CE-96B1-66BBB38B5859}" type="pres">
      <dgm:prSet presAssocID="{5A9480DA-822E-41BC-9AD3-A2F356E44EEC}" presName="node" presStyleLbl="node1" presStyleIdx="1" presStyleCnt="4" custScaleX="148988" custRadScaleRad="105819" custRadScaleInc="884">
        <dgm:presLayoutVars>
          <dgm:bulletEnabled val="1"/>
        </dgm:presLayoutVars>
      </dgm:prSet>
      <dgm:spPr/>
      <dgm:t>
        <a:bodyPr/>
        <a:lstStyle/>
        <a:p>
          <a:endParaRPr lang="en-US"/>
        </a:p>
      </dgm:t>
    </dgm:pt>
    <dgm:pt modelId="{798C0FE0-FCC4-4C8C-8D26-4362B703C424}" type="pres">
      <dgm:prSet presAssocID="{9D81ACFF-EA19-4518-AC9C-CE138C254D22}" presName="sibTrans" presStyleLbl="sibTrans2D1" presStyleIdx="1" presStyleCnt="4"/>
      <dgm:spPr/>
      <dgm:t>
        <a:bodyPr/>
        <a:lstStyle/>
        <a:p>
          <a:endParaRPr lang="en-US"/>
        </a:p>
      </dgm:t>
    </dgm:pt>
    <dgm:pt modelId="{B54AD286-DE47-4F15-8297-6BCB137131D9}" type="pres">
      <dgm:prSet presAssocID="{9D81ACFF-EA19-4518-AC9C-CE138C254D22}" presName="connectorText" presStyleLbl="sibTrans2D1" presStyleIdx="1" presStyleCnt="4"/>
      <dgm:spPr/>
      <dgm:t>
        <a:bodyPr/>
        <a:lstStyle/>
        <a:p>
          <a:endParaRPr lang="en-US"/>
        </a:p>
      </dgm:t>
    </dgm:pt>
    <dgm:pt modelId="{2F3568BE-AEB8-4B71-995B-C28B0AAAA6F3}" type="pres">
      <dgm:prSet presAssocID="{28D2891D-76FE-41B5-A474-5242A95098F9}" presName="node" presStyleLbl="node1" presStyleIdx="2" presStyleCnt="4" custScaleX="157504">
        <dgm:presLayoutVars>
          <dgm:bulletEnabled val="1"/>
        </dgm:presLayoutVars>
      </dgm:prSet>
      <dgm:spPr/>
      <dgm:t>
        <a:bodyPr/>
        <a:lstStyle/>
        <a:p>
          <a:endParaRPr lang="en-US"/>
        </a:p>
      </dgm:t>
    </dgm:pt>
    <dgm:pt modelId="{184FAD4F-AB4A-4BB5-97F7-0609323C8072}" type="pres">
      <dgm:prSet presAssocID="{8B7409E6-29C0-4E34-9A29-3E005B44CDD1}" presName="sibTrans" presStyleLbl="sibTrans2D1" presStyleIdx="2" presStyleCnt="4"/>
      <dgm:spPr/>
      <dgm:t>
        <a:bodyPr/>
        <a:lstStyle/>
        <a:p>
          <a:endParaRPr lang="en-US"/>
        </a:p>
      </dgm:t>
    </dgm:pt>
    <dgm:pt modelId="{3222823F-2D84-48E7-9A80-6732B3E80DE6}" type="pres">
      <dgm:prSet presAssocID="{8B7409E6-29C0-4E34-9A29-3E005B44CDD1}" presName="connectorText" presStyleLbl="sibTrans2D1" presStyleIdx="2" presStyleCnt="4"/>
      <dgm:spPr/>
      <dgm:t>
        <a:bodyPr/>
        <a:lstStyle/>
        <a:p>
          <a:endParaRPr lang="en-US"/>
        </a:p>
      </dgm:t>
    </dgm:pt>
    <dgm:pt modelId="{F5CABAFB-369F-4179-A2A3-E2E3B9B0E849}" type="pres">
      <dgm:prSet presAssocID="{1E7CC745-8AF1-47F1-A5A2-A61FFDC1A587}" presName="node" presStyleLbl="node1" presStyleIdx="3" presStyleCnt="4" custScaleX="163291" custRadScaleRad="99453" custRadScaleInc="-941">
        <dgm:presLayoutVars>
          <dgm:bulletEnabled val="1"/>
        </dgm:presLayoutVars>
      </dgm:prSet>
      <dgm:spPr/>
      <dgm:t>
        <a:bodyPr/>
        <a:lstStyle/>
        <a:p>
          <a:endParaRPr lang="en-US"/>
        </a:p>
      </dgm:t>
    </dgm:pt>
    <dgm:pt modelId="{17C5BF97-B51B-466E-AE19-77085BA8AE76}" type="pres">
      <dgm:prSet presAssocID="{979BEA05-BD4D-4F91-87D6-D928E1F4D1FB}" presName="sibTrans" presStyleLbl="sibTrans2D1" presStyleIdx="3" presStyleCnt="4" custAng="10500507"/>
      <dgm:spPr/>
      <dgm:t>
        <a:bodyPr/>
        <a:lstStyle/>
        <a:p>
          <a:endParaRPr lang="en-US"/>
        </a:p>
      </dgm:t>
    </dgm:pt>
    <dgm:pt modelId="{D2498E1C-3353-49BE-8D52-F81645902140}" type="pres">
      <dgm:prSet presAssocID="{979BEA05-BD4D-4F91-87D6-D928E1F4D1FB}" presName="connectorText" presStyleLbl="sibTrans2D1" presStyleIdx="3" presStyleCnt="4"/>
      <dgm:spPr/>
      <dgm:t>
        <a:bodyPr/>
        <a:lstStyle/>
        <a:p>
          <a:endParaRPr lang="en-US"/>
        </a:p>
      </dgm:t>
    </dgm:pt>
  </dgm:ptLst>
  <dgm:cxnLst>
    <dgm:cxn modelId="{5AD9BAE3-98CA-4CC0-8FAF-BE2B7E9BB73B}" type="presOf" srcId="{8B7409E6-29C0-4E34-9A29-3E005B44CDD1}" destId="{184FAD4F-AB4A-4BB5-97F7-0609323C8072}" srcOrd="0" destOrd="0" presId="urn:microsoft.com/office/officeart/2005/8/layout/cycle2"/>
    <dgm:cxn modelId="{BF56788C-FF61-4138-9B38-082470EBF4CC}" srcId="{2DF01CF6-D4D7-456D-A411-0205AD58B0A3}" destId="{28D2891D-76FE-41B5-A474-5242A95098F9}" srcOrd="2" destOrd="0" parTransId="{78943BB4-625E-446E-AD12-FD2E06C67A79}" sibTransId="{8B7409E6-29C0-4E34-9A29-3E005B44CDD1}"/>
    <dgm:cxn modelId="{13C9F133-F369-421D-901F-16093DD1FF7A}" type="presOf" srcId="{5A9480DA-822E-41BC-9AD3-A2F356E44EEC}" destId="{C036EAC0-9319-47CE-96B1-66BBB38B5859}" srcOrd="0" destOrd="0" presId="urn:microsoft.com/office/officeart/2005/8/layout/cycle2"/>
    <dgm:cxn modelId="{8D820DA7-21A3-4F5F-9531-773B99BBED38}" type="presOf" srcId="{1E7CC745-8AF1-47F1-A5A2-A61FFDC1A587}" destId="{F5CABAFB-369F-4179-A2A3-E2E3B9B0E849}" srcOrd="0" destOrd="0" presId="urn:microsoft.com/office/officeart/2005/8/layout/cycle2"/>
    <dgm:cxn modelId="{D2A28208-6F16-44BD-8610-22686C3F69D0}" type="presOf" srcId="{9D81ACFF-EA19-4518-AC9C-CE138C254D22}" destId="{798C0FE0-FCC4-4C8C-8D26-4362B703C424}" srcOrd="0" destOrd="0" presId="urn:microsoft.com/office/officeart/2005/8/layout/cycle2"/>
    <dgm:cxn modelId="{FA19CD54-1CB2-4FD5-99E2-E0DEB967B862}" type="presOf" srcId="{979BEA05-BD4D-4F91-87D6-D928E1F4D1FB}" destId="{17C5BF97-B51B-466E-AE19-77085BA8AE76}" srcOrd="0" destOrd="0" presId="urn:microsoft.com/office/officeart/2005/8/layout/cycle2"/>
    <dgm:cxn modelId="{ED34ACEF-AEA2-46DF-A9CE-8DA3D6C112FA}" type="presOf" srcId="{3562E2C1-022B-4133-B8A3-6F4F37A56092}" destId="{8E0748F4-E404-4DDD-9523-83A35E431EC4}" srcOrd="0" destOrd="0" presId="urn:microsoft.com/office/officeart/2005/8/layout/cycle2"/>
    <dgm:cxn modelId="{47299DAD-1266-490E-A0D2-545C35AF6CAD}" srcId="{2DF01CF6-D4D7-456D-A411-0205AD58B0A3}" destId="{4867855F-61CC-427B-A1DF-4697ED6501C0}" srcOrd="0" destOrd="0" parTransId="{68B8976B-A05D-4CBC-BB61-6161273CF542}" sibTransId="{3562E2C1-022B-4133-B8A3-6F4F37A56092}"/>
    <dgm:cxn modelId="{B9289F97-752E-491C-9719-D700E5FF4F93}" type="presOf" srcId="{3562E2C1-022B-4133-B8A3-6F4F37A56092}" destId="{5D830D25-3532-4744-A9C4-822641E8A2DD}" srcOrd="1" destOrd="0" presId="urn:microsoft.com/office/officeart/2005/8/layout/cycle2"/>
    <dgm:cxn modelId="{4ED637CD-1F9D-4FE1-A991-758DDD519803}" type="presOf" srcId="{9D81ACFF-EA19-4518-AC9C-CE138C254D22}" destId="{B54AD286-DE47-4F15-8297-6BCB137131D9}" srcOrd="1" destOrd="0" presId="urn:microsoft.com/office/officeart/2005/8/layout/cycle2"/>
    <dgm:cxn modelId="{252243BF-F027-4F3B-B5B0-5901216FCCC9}" srcId="{2DF01CF6-D4D7-456D-A411-0205AD58B0A3}" destId="{5A9480DA-822E-41BC-9AD3-A2F356E44EEC}" srcOrd="1" destOrd="0" parTransId="{CD7FA1C4-7BA5-44F7-BD10-86DDA204142C}" sibTransId="{9D81ACFF-EA19-4518-AC9C-CE138C254D22}"/>
    <dgm:cxn modelId="{5516FB84-8A90-4FFE-8C6E-DFA5245A7065}" type="presOf" srcId="{8B7409E6-29C0-4E34-9A29-3E005B44CDD1}" destId="{3222823F-2D84-48E7-9A80-6732B3E80DE6}" srcOrd="1" destOrd="0" presId="urn:microsoft.com/office/officeart/2005/8/layout/cycle2"/>
    <dgm:cxn modelId="{6535DF2D-EA39-4FF7-A2AD-833C23B51A37}" type="presOf" srcId="{2DF01CF6-D4D7-456D-A411-0205AD58B0A3}" destId="{0A984E55-1EE0-4DAC-9AF4-08EECDC10C19}" srcOrd="0" destOrd="0" presId="urn:microsoft.com/office/officeart/2005/8/layout/cycle2"/>
    <dgm:cxn modelId="{FABC442B-D29F-4D10-B165-5F70E4D2CC5B}" type="presOf" srcId="{4867855F-61CC-427B-A1DF-4697ED6501C0}" destId="{4AC6BB1D-5862-43C9-ADFA-E7632BD529A5}" srcOrd="0" destOrd="0" presId="urn:microsoft.com/office/officeart/2005/8/layout/cycle2"/>
    <dgm:cxn modelId="{BA8F52AA-1399-48E2-91F7-B159BEA63926}" type="presOf" srcId="{979BEA05-BD4D-4F91-87D6-D928E1F4D1FB}" destId="{D2498E1C-3353-49BE-8D52-F81645902140}" srcOrd="1" destOrd="0" presId="urn:microsoft.com/office/officeart/2005/8/layout/cycle2"/>
    <dgm:cxn modelId="{FE0F4C38-597E-4A2D-8E87-C88F3FF42CB7}" type="presOf" srcId="{28D2891D-76FE-41B5-A474-5242A95098F9}" destId="{2F3568BE-AEB8-4B71-995B-C28B0AAAA6F3}" srcOrd="0" destOrd="0" presId="urn:microsoft.com/office/officeart/2005/8/layout/cycle2"/>
    <dgm:cxn modelId="{77CCA87D-27A8-4C8B-BA78-097F4724F2CC}" srcId="{2DF01CF6-D4D7-456D-A411-0205AD58B0A3}" destId="{1E7CC745-8AF1-47F1-A5A2-A61FFDC1A587}" srcOrd="3" destOrd="0" parTransId="{0B78B59A-1A5B-4C89-A6EC-BE5824150C64}" sibTransId="{979BEA05-BD4D-4F91-87D6-D928E1F4D1FB}"/>
    <dgm:cxn modelId="{42E69429-164C-43B6-8D92-4D243194ADF0}" type="presParOf" srcId="{0A984E55-1EE0-4DAC-9AF4-08EECDC10C19}" destId="{4AC6BB1D-5862-43C9-ADFA-E7632BD529A5}" srcOrd="0" destOrd="0" presId="urn:microsoft.com/office/officeart/2005/8/layout/cycle2"/>
    <dgm:cxn modelId="{C1334983-D946-4B05-9166-B5534FBBEECE}" type="presParOf" srcId="{0A984E55-1EE0-4DAC-9AF4-08EECDC10C19}" destId="{8E0748F4-E404-4DDD-9523-83A35E431EC4}" srcOrd="1" destOrd="0" presId="urn:microsoft.com/office/officeart/2005/8/layout/cycle2"/>
    <dgm:cxn modelId="{B43D15B7-35D2-457A-9209-A9B47ECA83A1}" type="presParOf" srcId="{8E0748F4-E404-4DDD-9523-83A35E431EC4}" destId="{5D830D25-3532-4744-A9C4-822641E8A2DD}" srcOrd="0" destOrd="0" presId="urn:microsoft.com/office/officeart/2005/8/layout/cycle2"/>
    <dgm:cxn modelId="{61791FA0-6940-4958-8941-54D96107F11E}" type="presParOf" srcId="{0A984E55-1EE0-4DAC-9AF4-08EECDC10C19}" destId="{C036EAC0-9319-47CE-96B1-66BBB38B5859}" srcOrd="2" destOrd="0" presId="urn:microsoft.com/office/officeart/2005/8/layout/cycle2"/>
    <dgm:cxn modelId="{93D00523-088B-4167-9792-837FAB9D10E1}" type="presParOf" srcId="{0A984E55-1EE0-4DAC-9AF4-08EECDC10C19}" destId="{798C0FE0-FCC4-4C8C-8D26-4362B703C424}" srcOrd="3" destOrd="0" presId="urn:microsoft.com/office/officeart/2005/8/layout/cycle2"/>
    <dgm:cxn modelId="{177DE50A-F238-48CA-B060-755710413B17}" type="presParOf" srcId="{798C0FE0-FCC4-4C8C-8D26-4362B703C424}" destId="{B54AD286-DE47-4F15-8297-6BCB137131D9}" srcOrd="0" destOrd="0" presId="urn:microsoft.com/office/officeart/2005/8/layout/cycle2"/>
    <dgm:cxn modelId="{6751A6C2-291F-41C4-9C6F-112A9CB40C31}" type="presParOf" srcId="{0A984E55-1EE0-4DAC-9AF4-08EECDC10C19}" destId="{2F3568BE-AEB8-4B71-995B-C28B0AAAA6F3}" srcOrd="4" destOrd="0" presId="urn:microsoft.com/office/officeart/2005/8/layout/cycle2"/>
    <dgm:cxn modelId="{59D0AD0C-8F2D-42EF-9092-BBA9E07EB29C}" type="presParOf" srcId="{0A984E55-1EE0-4DAC-9AF4-08EECDC10C19}" destId="{184FAD4F-AB4A-4BB5-97F7-0609323C8072}" srcOrd="5" destOrd="0" presId="urn:microsoft.com/office/officeart/2005/8/layout/cycle2"/>
    <dgm:cxn modelId="{5D05AA36-BE4D-4315-98DE-D6BE89F3CFE9}" type="presParOf" srcId="{184FAD4F-AB4A-4BB5-97F7-0609323C8072}" destId="{3222823F-2D84-48E7-9A80-6732B3E80DE6}" srcOrd="0" destOrd="0" presId="urn:microsoft.com/office/officeart/2005/8/layout/cycle2"/>
    <dgm:cxn modelId="{B58CD2CB-4A71-40F3-8631-D4B89D357250}" type="presParOf" srcId="{0A984E55-1EE0-4DAC-9AF4-08EECDC10C19}" destId="{F5CABAFB-369F-4179-A2A3-E2E3B9B0E849}" srcOrd="6" destOrd="0" presId="urn:microsoft.com/office/officeart/2005/8/layout/cycle2"/>
    <dgm:cxn modelId="{61E28897-66CB-431D-A95C-33ACA69605A6}" type="presParOf" srcId="{0A984E55-1EE0-4DAC-9AF4-08EECDC10C19}" destId="{17C5BF97-B51B-466E-AE19-77085BA8AE76}" srcOrd="7" destOrd="0" presId="urn:microsoft.com/office/officeart/2005/8/layout/cycle2"/>
    <dgm:cxn modelId="{4E47F713-7C41-447B-BCB1-29B37021AB42}" type="presParOf" srcId="{17C5BF97-B51B-466E-AE19-77085BA8AE76}" destId="{D2498E1C-3353-49BE-8D52-F8164590214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BB830-9FEB-4313-ABD2-26C667187DFE}" type="datetimeFigureOut">
              <a:rPr lang="en-US" smtClean="0"/>
              <a:t>11/20/2017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96316-7FF0-408A-BA6E-4BAD877ABF84}" type="slidenum">
              <a:rPr lang="en-US" smtClean="0"/>
              <a:t>‹Nº›</a:t>
            </a:fld>
            <a:endParaRPr lang="en-US"/>
          </a:p>
        </p:txBody>
      </p:sp>
    </p:spTree>
    <p:extLst>
      <p:ext uri="{BB962C8B-B14F-4D97-AF65-F5344CB8AC3E}">
        <p14:creationId xmlns:p14="http://schemas.microsoft.com/office/powerpoint/2010/main" val="42325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7FC96316-7FF0-408A-BA6E-4BAD877ABF84}" type="slidenum">
              <a:rPr lang="en-US" smtClean="0"/>
              <a:t>19</a:t>
            </a:fld>
            <a:endParaRPr lang="en-US"/>
          </a:p>
        </p:txBody>
      </p:sp>
    </p:spTree>
    <p:extLst>
      <p:ext uri="{BB962C8B-B14F-4D97-AF65-F5344CB8AC3E}">
        <p14:creationId xmlns:p14="http://schemas.microsoft.com/office/powerpoint/2010/main" val="193628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20/11/2017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zim://A/A/html/L/e/y/_/Ley_Natura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zim://A/A/html/T/h/o/m/Thomas_Jefferson.html" TargetMode="External"/><Relationship Id="rId2" Type="http://schemas.openxmlformats.org/officeDocument/2006/relationships/hyperlink" Target="zim://A/A/html/J/o/h/n/John_Hancock.html" TargetMode="External"/><Relationship Id="rId1" Type="http://schemas.openxmlformats.org/officeDocument/2006/relationships/slideLayout" Target="../slideLayouts/slideLayout2.xml"/><Relationship Id="rId5" Type="http://schemas.openxmlformats.org/officeDocument/2006/relationships/hyperlink" Target="zim://A/A/html/B/e/n/j/Benjamin_Franklin.html" TargetMode="External"/><Relationship Id="rId4" Type="http://schemas.openxmlformats.org/officeDocument/2006/relationships/hyperlink" Target="zim://A/A/html/J/o/h/n/John_Adam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zim://A/A/html/D/e/c/l/Declaraci%C3%B3n_de_Independencia_de_los_Estados_Unidos.html" TargetMode="External"/><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zim://A/A/html/1/8/1/6/1816.html" TargetMode="External"/><Relationship Id="rId5" Type="http://schemas.openxmlformats.org/officeDocument/2006/relationships/hyperlink" Target="zim://A/A/html/J/o/h/n/John_Trumbull.html" TargetMode="External"/><Relationship Id="rId4" Type="http://schemas.openxmlformats.org/officeDocument/2006/relationships/hyperlink" Target="zim://A/A/html/S/e/g/u/Segundo_Congreso_Continental.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zim://A/A/html/I/l/u/s/Ilustraci%C3%B3n.html" TargetMode="External"/><Relationship Id="rId2" Type="http://schemas.openxmlformats.org/officeDocument/2006/relationships/hyperlink" Target="zim://A/A/html/R/e/p/u/Republicanismo.html" TargetMode="External"/><Relationship Id="rId1" Type="http://schemas.openxmlformats.org/officeDocument/2006/relationships/slideLayout" Target="../slideLayouts/slideLayout2.xml"/><Relationship Id="rId6" Type="http://schemas.openxmlformats.org/officeDocument/2006/relationships/hyperlink" Target="zim://A/A/html/J/o/h/n/John_Locke.html" TargetMode="External"/><Relationship Id="rId5" Type="http://schemas.openxmlformats.org/officeDocument/2006/relationships/hyperlink" Target="zim://A/A/html/D/e/r/e/Derecho_de_libre_determinaci%C3%B3n.html" TargetMode="External"/><Relationship Id="rId4" Type="http://schemas.openxmlformats.org/officeDocument/2006/relationships/hyperlink" Target="zim://A/A/html/L/e/y/_/Ley_natural.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zim://A/A/html/D/e/s/p/Despotismo.html" TargetMode="External"/><Relationship Id="rId13" Type="http://schemas.openxmlformats.org/officeDocument/2006/relationships/hyperlink" Target="zim://A/A/html/C/i/v/i/Civismo.html" TargetMode="External"/><Relationship Id="rId3" Type="http://schemas.openxmlformats.org/officeDocument/2006/relationships/hyperlink" Target="zim://A/A/html/R/e/p/%C3%BA/Rep%C3%BAblica.html" TargetMode="External"/><Relationship Id="rId7" Type="http://schemas.openxmlformats.org/officeDocument/2006/relationships/hyperlink" Target="zim://A/A/html/A/r/i/s/Aristocracia.html" TargetMode="External"/><Relationship Id="rId12" Type="http://schemas.openxmlformats.org/officeDocument/2006/relationships/hyperlink" Target="zim://A/A/html/L/e/y/_/Ley.html" TargetMode="External"/><Relationship Id="rId2" Type="http://schemas.openxmlformats.org/officeDocument/2006/relationships/hyperlink" Target="zim://A/A/html/C/i/e/n/Ciencia_pol%C3%ADtica.html" TargetMode="External"/><Relationship Id="rId1" Type="http://schemas.openxmlformats.org/officeDocument/2006/relationships/slideLayout" Target="../slideLayouts/slideLayout2.xml"/><Relationship Id="rId6" Type="http://schemas.openxmlformats.org/officeDocument/2006/relationships/hyperlink" Target="zim://A/A/html/M/o/n/a/Monarqu%C3%ADa.html" TargetMode="External"/><Relationship Id="rId11" Type="http://schemas.openxmlformats.org/officeDocument/2006/relationships/hyperlink" Target="zim://A/A/html/D/e/r/e/Derecho.html" TargetMode="External"/><Relationship Id="rId5" Type="http://schemas.openxmlformats.org/officeDocument/2006/relationships/hyperlink" Target="zim://A/A/html/E/s/t/a/Estado.html" TargetMode="External"/><Relationship Id="rId10" Type="http://schemas.openxmlformats.org/officeDocument/2006/relationships/hyperlink" Target="zim://A/A/html/L/i/b/e/Libertad.html" TargetMode="External"/><Relationship Id="rId4" Type="http://schemas.openxmlformats.org/officeDocument/2006/relationships/hyperlink" Target="zim://A/A/html/F/o/r/m/Forma_de_gobierno.html" TargetMode="External"/><Relationship Id="rId9" Type="http://schemas.openxmlformats.org/officeDocument/2006/relationships/hyperlink" Target="zim://A/A/html/O/l/i/g/Oligarqu%C3%ADa.html" TargetMode="External"/><Relationship Id="rId14" Type="http://schemas.openxmlformats.org/officeDocument/2006/relationships/hyperlink" Target="zim://A/A/html/C/o/r/r/Corrupci%C3%B3n_pol%C3%ADtica.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zim://A/A/html/I/n/g/l/Inglaterra.html" TargetMode="External"/><Relationship Id="rId7" Type="http://schemas.openxmlformats.org/officeDocument/2006/relationships/hyperlink" Target="zim://A/A/html/R/a/z/%C3%B3/Raz%C3%B3n_(filosof%C3%ADa).html" TargetMode="External"/><Relationship Id="rId2" Type="http://schemas.openxmlformats.org/officeDocument/2006/relationships/hyperlink" Target="zim://A/A/html/F/r/a/n/Francia.html" TargetMode="External"/><Relationship Id="rId1" Type="http://schemas.openxmlformats.org/officeDocument/2006/relationships/slideLayout" Target="../slideLayouts/slideLayout2.xml"/><Relationship Id="rId6" Type="http://schemas.openxmlformats.org/officeDocument/2006/relationships/hyperlink" Target="zim://A/A/html/S/i/g/l/Siglo_XIX.html" TargetMode="External"/><Relationship Id="rId5" Type="http://schemas.openxmlformats.org/officeDocument/2006/relationships/hyperlink" Target="zim://A/A/html/R/e/v/o/Revoluci%C3%B3n_francesa.html" TargetMode="External"/><Relationship Id="rId4" Type="http://schemas.openxmlformats.org/officeDocument/2006/relationships/hyperlink" Target="zim://A/A/html/S/i/g/l/Siglo_XVII.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zim://A/A/html/G/o/b/i/Gobierno.html" TargetMode="External"/><Relationship Id="rId2" Type="http://schemas.openxmlformats.org/officeDocument/2006/relationships/hyperlink" Target="zim://A/A/html/P/u/e/b/Pueblo.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hyperlink" Target="zim://A/A/html/T/r/a/t/Tratado_de_Par%C3%ADs_(1783).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zim://A/A/html/R/e/i/n/Reino_de_Gran_Breta%C3%B1a.html" TargetMode="External"/><Relationship Id="rId2" Type="http://schemas.openxmlformats.org/officeDocument/2006/relationships/hyperlink" Target="zim://A/A/html/E/s/t/a/Estados_Unidos.html" TargetMode="External"/><Relationship Id="rId1" Type="http://schemas.openxmlformats.org/officeDocument/2006/relationships/slideLayout" Target="../slideLayouts/slideLayout2.xml"/><Relationship Id="rId4" Type="http://schemas.openxmlformats.org/officeDocument/2006/relationships/hyperlink" Target="zim://A/A/html/J/o/r/g/Jorge_III_del_Reino_Unido.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0528" y="0"/>
            <a:ext cx="9324528"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History of the Culture of English Speaking Countries</a:t>
            </a:r>
            <a:br>
              <a:rPr lang="en-US" dirty="0"/>
            </a:br>
            <a:endParaRPr lang="en-US" dirty="0"/>
          </a:p>
        </p:txBody>
      </p:sp>
      <p:sp>
        <p:nvSpPr>
          <p:cNvPr id="3" name="2 Subtítulo"/>
          <p:cNvSpPr>
            <a:spLocks noGrp="1"/>
          </p:cNvSpPr>
          <p:nvPr>
            <p:ph type="subTitle" idx="1"/>
          </p:nvPr>
        </p:nvSpPr>
        <p:spPr>
          <a:xfrm>
            <a:off x="0" y="3886200"/>
            <a:ext cx="9144000" cy="2971800"/>
          </a:xfrm>
        </p:spPr>
        <p:txBody>
          <a:bodyPr>
            <a:normAutofit/>
          </a:bodyPr>
          <a:lstStyle/>
          <a:p>
            <a:r>
              <a:rPr lang="en-US" dirty="0" smtClean="0"/>
              <a:t>Theme: </a:t>
            </a:r>
            <a:r>
              <a:rPr lang="en-US" dirty="0">
                <a:latin typeface="Calibri" panose="020F0502020204030204" pitchFamily="34" charset="0"/>
                <a:ea typeface="Calibri" panose="020F0502020204030204" pitchFamily="34" charset="0"/>
                <a:cs typeface="Times New Roman" panose="02020603050405020304" pitchFamily="18" charset="0"/>
              </a:rPr>
              <a:t>Political Documents of the Revolutionary War: The Declaration of </a:t>
            </a:r>
            <a:r>
              <a:rPr lang="en-US" dirty="0" smtClean="0">
                <a:latin typeface="Calibri" panose="020F0502020204030204" pitchFamily="34" charset="0"/>
                <a:ea typeface="Calibri" panose="020F0502020204030204" pitchFamily="34" charset="0"/>
                <a:cs typeface="Times New Roman" panose="02020603050405020304" pitchFamily="18" charset="0"/>
              </a:rPr>
              <a:t>Independence.</a:t>
            </a:r>
            <a:endParaRPr lang="en-US" dirty="0"/>
          </a:p>
          <a:p>
            <a:endParaRPr lang="en-US" dirty="0"/>
          </a:p>
        </p:txBody>
      </p:sp>
      <p:sp>
        <p:nvSpPr>
          <p:cNvPr id="4" name="3 CuadroTexto"/>
          <p:cNvSpPr txBox="1"/>
          <p:nvPr/>
        </p:nvSpPr>
        <p:spPr>
          <a:xfrm>
            <a:off x="0" y="260648"/>
            <a:ext cx="9144000" cy="646331"/>
          </a:xfrm>
          <a:prstGeom prst="rect">
            <a:avLst/>
          </a:prstGeom>
          <a:noFill/>
        </p:spPr>
        <p:txBody>
          <a:bodyPr wrap="square" rtlCol="0">
            <a:spAutoFit/>
          </a:bodyPr>
          <a:lstStyle/>
          <a:p>
            <a:r>
              <a:rPr lang="en-US" sz="3600" dirty="0"/>
              <a:t>Tuesday, </a:t>
            </a:r>
            <a:r>
              <a:rPr lang="en-US" sz="3600" dirty="0" smtClean="0"/>
              <a:t>November 14 </a:t>
            </a:r>
            <a:r>
              <a:rPr lang="en-US" sz="3200" baseline="30000" dirty="0" err="1" smtClean="0"/>
              <a:t>th</a:t>
            </a:r>
            <a:r>
              <a:rPr lang="en-US" sz="3200" dirty="0"/>
              <a:t>, </a:t>
            </a:r>
            <a:r>
              <a:rPr lang="en-US" sz="3200" dirty="0" smtClean="0"/>
              <a:t>2017</a:t>
            </a:r>
            <a:endParaRPr lang="en-US" sz="3600" dirty="0"/>
          </a:p>
        </p:txBody>
      </p:sp>
    </p:spTree>
    <p:extLst>
      <p:ext uri="{BB962C8B-B14F-4D97-AF65-F5344CB8AC3E}">
        <p14:creationId xmlns:p14="http://schemas.microsoft.com/office/powerpoint/2010/main" val="152219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7999"/>
          </a:xfrm>
        </p:spPr>
        <p:style>
          <a:lnRef idx="1">
            <a:schemeClr val="accent5"/>
          </a:lnRef>
          <a:fillRef idx="2">
            <a:schemeClr val="accent5"/>
          </a:fillRef>
          <a:effectRef idx="1">
            <a:schemeClr val="accent5"/>
          </a:effectRef>
          <a:fontRef idx="minor">
            <a:schemeClr val="dk1"/>
          </a:fontRef>
        </p:style>
        <p:txBody>
          <a:bodyPr/>
          <a:lstStyle/>
          <a:p>
            <a:r>
              <a:rPr lang="en-US" dirty="0"/>
              <a:t>Congress created a committee who work for several days and finally presented a draft document that, after debate, was adopted in July 4, 1776 as the Declaration of Independence of the people of the colonies. It reads:</a:t>
            </a:r>
            <a:endParaRPr lang="es-MX" dirty="0"/>
          </a:p>
          <a:p>
            <a:endParaRPr lang="en-US" dirty="0"/>
          </a:p>
        </p:txBody>
      </p:sp>
    </p:spTree>
    <p:extLst>
      <p:ext uri="{BB962C8B-B14F-4D97-AF65-F5344CB8AC3E}">
        <p14:creationId xmlns:p14="http://schemas.microsoft.com/office/powerpoint/2010/main" val="285941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b="1" i="1" dirty="0" smtClean="0"/>
          </a:p>
          <a:p>
            <a:r>
              <a:rPr lang="en-US" b="1" i="1" dirty="0" smtClean="0"/>
              <a:t>Introduction</a:t>
            </a:r>
            <a:endParaRPr lang="en-US" b="1" i="1" dirty="0"/>
          </a:p>
          <a:p>
            <a:r>
              <a:rPr lang="en-US" b="1" i="1" dirty="0" smtClean="0"/>
              <a:t>“</a:t>
            </a:r>
            <a:r>
              <a:rPr lang="en-US" b="1" i="1" dirty="0"/>
              <a:t>WHEN in the Course of human Events,</a:t>
            </a:r>
            <a:r>
              <a:rPr lang="en-US" dirty="0"/>
              <a:t>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 </a:t>
            </a:r>
            <a:endParaRPr lang="es-MX" dirty="0"/>
          </a:p>
          <a:p>
            <a:endParaRPr lang="en-US" dirty="0"/>
          </a:p>
        </p:txBody>
      </p:sp>
    </p:spTree>
    <p:extLst>
      <p:ext uri="{BB962C8B-B14F-4D97-AF65-F5344CB8AC3E}">
        <p14:creationId xmlns:p14="http://schemas.microsoft.com/office/powerpoint/2010/main" val="24279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92500"/>
          </a:bodyPr>
          <a:lstStyle/>
          <a:p>
            <a:pPr marL="0" indent="0">
              <a:buNone/>
            </a:pPr>
            <a:r>
              <a:rPr lang="es-MX" dirty="0"/>
              <a:t>La Declaración unánime de los trece Estados Unidos de América</a:t>
            </a:r>
            <a:r>
              <a:rPr lang="es-MX" dirty="0" smtClean="0"/>
              <a:t>,</a:t>
            </a:r>
          </a:p>
          <a:p>
            <a:pPr marL="0" indent="0">
              <a:buNone/>
            </a:pPr>
            <a:r>
              <a:rPr lang="es-MX" dirty="0"/>
              <a:t/>
            </a:r>
            <a:br>
              <a:rPr lang="es-MX" dirty="0"/>
            </a:br>
            <a:r>
              <a:rPr lang="es-MX" dirty="0"/>
              <a:t>Cuando en el curso de los acontecimientos humanos se hace necesario que un pueblo disuelva los vínculos políticos que lo han ligado a otro y tome entre las naciones de la Tierra el puesto separado e igual al que las leyes de la naturaleza y del Dios de esa naturaleza le dan derecho, un justo respeto al juicio de la humanidad exige que declare las causas que lo impulsan a la separación</a:t>
            </a:r>
            <a:r>
              <a:rPr lang="es-MX" dirty="0" smtClean="0"/>
              <a:t>.</a:t>
            </a:r>
          </a:p>
          <a:p>
            <a:pPr marL="0" indent="0">
              <a:buNone/>
            </a:pPr>
            <a:r>
              <a:rPr lang="es-MX" dirty="0" smtClean="0"/>
              <a:t>(Afirma </a:t>
            </a:r>
            <a:r>
              <a:rPr lang="es-MX" dirty="0"/>
              <a:t>que la gente tiene la habilidad de asumir la independencia política según la </a:t>
            </a:r>
            <a:r>
              <a:rPr lang="es-MX" dirty="0">
                <a:hlinkClick r:id="rId2" action="ppaction://hlinkfile"/>
              </a:rPr>
              <a:t>Ley Natural</a:t>
            </a:r>
            <a:r>
              <a:rPr lang="es-MX" dirty="0"/>
              <a:t>. Admite que el motivo de independencia tiene que ser razonable, y por eso, tiene que ser explicado</a:t>
            </a:r>
            <a:r>
              <a:rPr lang="es-MX" dirty="0" smtClean="0"/>
              <a:t>.)</a:t>
            </a:r>
            <a:endParaRPr lang="es-MX" dirty="0"/>
          </a:p>
          <a:p>
            <a:endParaRPr lang="en-US" dirty="0"/>
          </a:p>
        </p:txBody>
      </p:sp>
    </p:spTree>
    <p:extLst>
      <p:ext uri="{BB962C8B-B14F-4D97-AF65-F5344CB8AC3E}">
        <p14:creationId xmlns:p14="http://schemas.microsoft.com/office/powerpoint/2010/main" val="104960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b="1" dirty="0" smtClean="0"/>
              <a:t>Preamble</a:t>
            </a:r>
          </a:p>
          <a:p>
            <a:r>
              <a:rPr lang="en-US" b="1" dirty="0" smtClean="0"/>
              <a:t>WE</a:t>
            </a:r>
            <a:r>
              <a:rPr lang="en-US" dirty="0" smtClean="0"/>
              <a:t> </a:t>
            </a:r>
            <a:r>
              <a:rPr lang="en-US" dirty="0"/>
              <a:t>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lang="es-MX" dirty="0"/>
          </a:p>
          <a:p>
            <a:endParaRPr lang="en-US" dirty="0"/>
          </a:p>
        </p:txBody>
      </p:sp>
    </p:spTree>
    <p:extLst>
      <p:ext uri="{BB962C8B-B14F-4D97-AF65-F5344CB8AC3E}">
        <p14:creationId xmlns:p14="http://schemas.microsoft.com/office/powerpoint/2010/main" val="32834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s-MX" dirty="0"/>
              <a:t>Sostenemos como evidentes por sí mismas dichas verdades: que todos los hombres son creados iguales; que son dotados por su Creador de ciertos derechos inalienables; que entre estos están la vida, la libertad y la búsqueda de la felicidad; que para garantizar estos derechos se instituyen entre los hombres los gobiernos, que derivan sus poderes legítimos del consentimiento de los gobernados; que cuando quiera que una forma de gobierno se vuelva destructora de estos </a:t>
            </a:r>
            <a:r>
              <a:rPr lang="es-MX" dirty="0" smtClean="0"/>
              <a:t>principios , el </a:t>
            </a:r>
            <a:r>
              <a:rPr lang="es-MX" dirty="0"/>
              <a:t>pueblo tiene derecho a reformarla o abolirla, e instituir un nuevo gobierno que base sus cimientos en dichos principios, y que organice sus poderes en forma tal que a ellos les parezca más probable que genere su seguridad y felicidad. La prudencia, claro está, aconsejará que los gobiernos establecidos hace mucho tiempo no se cambien por motivos leves y transitorios; y, de acuerdo con esto, toda la experiencia ha demostrado que la humanidad está más dispuesta a sufrir, mientras los males sean tolerables, que a hacerse justicia mediante la abolición de las formas a las que está acostumbrada. </a:t>
            </a:r>
            <a:endParaRPr lang="en-US" dirty="0"/>
          </a:p>
        </p:txBody>
      </p:sp>
    </p:spTree>
    <p:extLst>
      <p:ext uri="{BB962C8B-B14F-4D97-AF65-F5344CB8AC3E}">
        <p14:creationId xmlns:p14="http://schemas.microsoft.com/office/powerpoint/2010/main" val="70861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036496" cy="6741368"/>
          </a:xfrm>
        </p:spPr>
        <p:style>
          <a:lnRef idx="1">
            <a:schemeClr val="accent5"/>
          </a:lnRef>
          <a:fillRef idx="2">
            <a:schemeClr val="accent5"/>
          </a:fillRef>
          <a:effectRef idx="1">
            <a:schemeClr val="accent5"/>
          </a:effectRef>
          <a:fontRef idx="minor">
            <a:schemeClr val="dk1"/>
          </a:fontRef>
        </p:style>
        <p:txBody>
          <a:bodyPr>
            <a:normAutofit/>
          </a:bodyPr>
          <a:lstStyle/>
          <a:p>
            <a:r>
              <a:rPr lang="es-MX" dirty="0"/>
              <a:t>Pero cuando una larga serie de abusos y usurpaciones, que persigue invariablemente el mismo objetivo, evidencia el designio de someterlos bajo un despotismo absoluto, es el derecho de ellos, es el deber de ellos, derrocar ese gobierno y proveer nuevas salvaguardas para su futura seguridad.</a:t>
            </a:r>
            <a:endParaRPr lang="en-US" dirty="0"/>
          </a:p>
          <a:p>
            <a:pPr marL="0" indent="0">
              <a:buNone/>
            </a:pPr>
            <a:r>
              <a:rPr lang="es-MX" dirty="0" smtClean="0"/>
              <a:t>(Resume </a:t>
            </a:r>
            <a:r>
              <a:rPr lang="es-MX" dirty="0"/>
              <a:t>la filosofía general de gobierno que justifica una revolución cuando el gobierno hace daño a los derechos naturales</a:t>
            </a:r>
            <a:r>
              <a:rPr lang="es-MX" dirty="0" smtClean="0"/>
              <a:t>.</a:t>
            </a:r>
            <a:r>
              <a:rPr lang="es-MX" baseline="30000" dirty="0" smtClean="0"/>
              <a:t>]</a:t>
            </a:r>
            <a:r>
              <a:rPr lang="es-MX" dirty="0" smtClean="0"/>
              <a:t> </a:t>
            </a:r>
            <a:r>
              <a:rPr lang="es-MX" dirty="0"/>
              <a:t>En el preámbulo se reconocen el derecho a la Vida, a la Libertad y a la Felicidad: es el primer documento histórico en el que se reconocen los derechos humanos más fundamentales</a:t>
            </a:r>
            <a:r>
              <a:rPr lang="es-MX" dirty="0" smtClean="0"/>
              <a:t>.)</a:t>
            </a:r>
            <a:endParaRPr lang="en-US" dirty="0"/>
          </a:p>
        </p:txBody>
      </p:sp>
    </p:spTree>
    <p:extLst>
      <p:ext uri="{BB962C8B-B14F-4D97-AF65-F5344CB8AC3E}">
        <p14:creationId xmlns:p14="http://schemas.microsoft.com/office/powerpoint/2010/main" val="320753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lstStyle/>
          <a:p>
            <a:r>
              <a:rPr lang="es-MX" b="1" dirty="0"/>
              <a:t>Acusación</a:t>
            </a:r>
            <a:r>
              <a:rPr lang="es-MX" dirty="0"/>
              <a:t/>
            </a:r>
            <a:br>
              <a:rPr lang="es-MX" dirty="0"/>
            </a:br>
            <a:r>
              <a:rPr lang="es-MX" dirty="0" smtClean="0"/>
              <a:t>Una </a:t>
            </a:r>
            <a:r>
              <a:rPr lang="es-MX" dirty="0"/>
              <a:t>lista de las "repetidas injurias y usurpaciones</a:t>
            </a:r>
            <a:r>
              <a:rPr lang="es-MX" dirty="0" smtClean="0"/>
              <a:t>.</a:t>
            </a:r>
          </a:p>
          <a:p>
            <a:r>
              <a:rPr lang="es-MX" b="1" dirty="0"/>
              <a:t>Denuncia</a:t>
            </a:r>
            <a:r>
              <a:rPr lang="es-MX" dirty="0"/>
              <a:t/>
            </a:r>
            <a:br>
              <a:rPr lang="es-MX" dirty="0"/>
            </a:br>
            <a:r>
              <a:rPr lang="es-MX" dirty="0" smtClean="0"/>
              <a:t>El </a:t>
            </a:r>
            <a:r>
              <a:rPr lang="es-MX" dirty="0"/>
              <a:t>fin del caso de independencia. Las condiciones de revolución son justificadas</a:t>
            </a:r>
          </a:p>
          <a:p>
            <a:endParaRPr lang="es-MX" dirty="0"/>
          </a:p>
          <a:p>
            <a:endParaRPr lang="en-US" dirty="0"/>
          </a:p>
        </p:txBody>
      </p:sp>
    </p:spTree>
    <p:extLst>
      <p:ext uri="{BB962C8B-B14F-4D97-AF65-F5344CB8AC3E}">
        <p14:creationId xmlns:p14="http://schemas.microsoft.com/office/powerpoint/2010/main" val="109409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a:t>A list of arbitrary acts committed by the British King follows. Then the formal Declaration of Independence comes.</a:t>
            </a:r>
            <a:endParaRPr lang="es-MX" dirty="0"/>
          </a:p>
          <a:p>
            <a:pPr marL="0" indent="0">
              <a:buNone/>
            </a:pPr>
            <a:r>
              <a:rPr lang="en-US" dirty="0"/>
              <a:t> </a:t>
            </a:r>
            <a:endParaRPr lang="es-MX" dirty="0"/>
          </a:p>
          <a:p>
            <a:r>
              <a:rPr lang="en-US" b="1" dirty="0"/>
              <a:t>“WE</a:t>
            </a:r>
            <a:r>
              <a:rPr lang="en-US" dirty="0"/>
              <a:t>, therefore, the Representatives of the UNITED STATES OF AMERICA, in GENERAL CONGRESS, Assembled, appealing to the Supreme Judge of the World for the Rectitude of our Intentions, do, in the Name, and by Authority of the good People of these Colonies, solemnly Publish and Declare, That these United Colonies are, and of Right ought to be, FREE AND INDEPENDENT STATES; that they are absolved from all Allegiance to the British Crown, and that all political Connection between them and the State of Great-Britain, is and ought to be totally dissolved; and that as FREE AND INDEPENDENT STATES, they have full Power to levy War, conclude Peace, contract Alliances, establish Commerce, and to do all other Acts and Things which INDEPENDENT STATES may of right do. And for the support of this Declaration, with a firm Reliance on the Protection of divine Providence, we mutually pledge to each other our Lives, our Fortunes, and our sacred Honor.”</a:t>
            </a:r>
            <a:endParaRPr lang="es-MX" dirty="0"/>
          </a:p>
          <a:p>
            <a:endParaRPr lang="en-US" dirty="0"/>
          </a:p>
        </p:txBody>
      </p:sp>
    </p:spTree>
    <p:extLst>
      <p:ext uri="{BB962C8B-B14F-4D97-AF65-F5344CB8AC3E}">
        <p14:creationId xmlns:p14="http://schemas.microsoft.com/office/powerpoint/2010/main" val="79423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es-MX" dirty="0"/>
              <a:t>Por tanto, nosotros, los Representantes de los Estados Unidos, reunidos en Congreso General, apelando al Juez supremo del Universo, por la rectitud de nuestras intenciones, y en el nombre y con la autoridad del pueblo de estas colonias, publicamos y declaramos lo presente: que estas colonias son, y por derecho deben ser, estados libres e independientes; que están absueltas de toda obligación de fidelidad a la corona británica: que toda conexión política entre ellas y el estado de la Gran Bretaña, es y debe ser totalmente disuelta, y que como estados libres e independientes, tienen pleno poder para hacer la guerra, concluir la paz, contraer alianzas, establecer comercio y hacer todos los otros actos que los estados independientes pueden por derecho efectuar. Así que, para sostener esta declaración con una firme confianza en la protección divina, nosotros empeñamos mutuamente nuestras vidas, nuestras fortunas y nuestro sagrado honor.</a:t>
            </a:r>
            <a:endParaRPr lang="en-US" dirty="0"/>
          </a:p>
        </p:txBody>
      </p:sp>
    </p:spTree>
    <p:extLst>
      <p:ext uri="{BB962C8B-B14F-4D97-AF65-F5344CB8AC3E}">
        <p14:creationId xmlns:p14="http://schemas.microsoft.com/office/powerpoint/2010/main" val="107852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es-MX" dirty="0"/>
              <a:t>Nosotros los representantes de los Estados Unidos de América, reunidos en Congreso general, acudimos al juez supremo del mundo para hacerle testigo de la rectitud de nuestras </a:t>
            </a:r>
            <a:r>
              <a:rPr lang="es-MX" dirty="0" smtClean="0"/>
              <a:t>intenciones. En </a:t>
            </a:r>
            <a:r>
              <a:rPr lang="es-MX" dirty="0"/>
              <a:t>el nombre y con el poder pleno del buen pueblo de estas colonias damos a conocer solemnemente y declaramos que estas colonias unidas son y por derecho han de ser Estados libres e independientes; que están exentas de todo deber de súbditos para con la Corona británica y que queda completamente rota toda conexión política entre ellas y el Estado de la Gran Bretaña, y que, como Estados libres e independientes, poseen pleno poder para hacer la guerra, concertar la paz, anudar relaciones comerciales y todos los demás actos y cosas que los Estados independientes pueden hacer por derecho. Y para robustecimiento de esta declaración, confiados a la protección de la Providencia divina, empeñamos unos a otros nuestra vida, nuestra fortuna y nuestro sagrado honor</a:t>
            </a:r>
            <a:r>
              <a:rPr lang="es-MX" dirty="0" smtClean="0"/>
              <a:t>.</a:t>
            </a:r>
          </a:p>
          <a:p>
            <a:r>
              <a:rPr lang="en-US" dirty="0"/>
              <a:t>Thomas Jefferson, Benjamin Franklin, John Adams</a:t>
            </a:r>
          </a:p>
        </p:txBody>
      </p:sp>
    </p:spTree>
    <p:extLst>
      <p:ext uri="{BB962C8B-B14F-4D97-AF65-F5344CB8AC3E}">
        <p14:creationId xmlns:p14="http://schemas.microsoft.com/office/powerpoint/2010/main" val="227601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sz="4000" b="1" dirty="0"/>
              <a:t>Objective</a:t>
            </a:r>
            <a:r>
              <a:rPr lang="en-US" sz="4000" dirty="0"/>
              <a:t>: the students must be able to judge some fundamental political pronouncements of the revolutionaries and assess their historical importance and limitations, then and now, clarifying basic concepts and assuming positions towards them</a:t>
            </a:r>
          </a:p>
        </p:txBody>
      </p:sp>
    </p:spTree>
    <p:extLst>
      <p:ext uri="{BB962C8B-B14F-4D97-AF65-F5344CB8AC3E}">
        <p14:creationId xmlns:p14="http://schemas.microsoft.com/office/powerpoint/2010/main" val="301715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s-MX" b="1" dirty="0"/>
              <a:t>Conclusión</a:t>
            </a:r>
            <a:r>
              <a:rPr lang="es-MX" dirty="0"/>
              <a:t/>
            </a:r>
            <a:br>
              <a:rPr lang="es-MX" dirty="0"/>
            </a:br>
            <a:r>
              <a:rPr lang="es-MX" dirty="0"/>
              <a:t/>
            </a:r>
            <a:br>
              <a:rPr lang="es-MX" dirty="0"/>
            </a:br>
            <a:r>
              <a:rPr lang="es-MX" dirty="0"/>
              <a:t>Los signatarios afirman que existen condiciones bajo las cuales el pueblo debe cambiar su gobierno, y es necesario que las colonias anuncien su separación y disuelvan sus lazos con la corona británica.</a:t>
            </a:r>
          </a:p>
          <a:p>
            <a:r>
              <a:rPr lang="es-MX" b="1" dirty="0"/>
              <a:t>Firmantes</a:t>
            </a:r>
            <a:r>
              <a:rPr lang="es-MX" dirty="0"/>
              <a:t/>
            </a:r>
            <a:br>
              <a:rPr lang="es-MX" dirty="0"/>
            </a:br>
            <a:r>
              <a:rPr lang="es-MX" dirty="0"/>
              <a:t/>
            </a:r>
            <a:br>
              <a:rPr lang="es-MX" dirty="0"/>
            </a:br>
            <a:r>
              <a:rPr lang="es-MX" dirty="0"/>
              <a:t>La firma primera y famosa en la versión oficial es de </a:t>
            </a:r>
            <a:r>
              <a:rPr lang="es-MX" dirty="0">
                <a:hlinkClick r:id="rId2" action="ppaction://hlinkfile"/>
              </a:rPr>
              <a:t>John </a:t>
            </a:r>
            <a:r>
              <a:rPr lang="es-MX" dirty="0" err="1">
                <a:hlinkClick r:id="rId2" action="ppaction://hlinkfile"/>
              </a:rPr>
              <a:t>Hancock</a:t>
            </a:r>
            <a:r>
              <a:rPr lang="es-MX" dirty="0"/>
              <a:t>, el presidente del Congreso Continental. Dos presidentes futuros, </a:t>
            </a:r>
            <a:r>
              <a:rPr lang="es-MX" dirty="0">
                <a:hlinkClick r:id="rId3" action="ppaction://hlinkfile"/>
              </a:rPr>
              <a:t>Thomas Jefferson</a:t>
            </a:r>
            <a:r>
              <a:rPr lang="es-MX" dirty="0"/>
              <a:t> y </a:t>
            </a:r>
            <a:r>
              <a:rPr lang="es-MX" dirty="0">
                <a:hlinkClick r:id="rId4" action="ppaction://hlinkfile"/>
              </a:rPr>
              <a:t>John Adams</a:t>
            </a:r>
            <a:r>
              <a:rPr lang="es-MX" dirty="0"/>
              <a:t>, son signatarios. Edward </a:t>
            </a:r>
            <a:r>
              <a:rPr lang="es-MX" dirty="0" err="1"/>
              <a:t>Rutledge</a:t>
            </a:r>
            <a:r>
              <a:rPr lang="es-MX" dirty="0"/>
              <a:t> (26 años de edad), es el firmante más joven, y </a:t>
            </a:r>
            <a:r>
              <a:rPr lang="es-MX" dirty="0" err="1">
                <a:hlinkClick r:id="rId5" action="ppaction://hlinkfile"/>
              </a:rPr>
              <a:t>Benjamin</a:t>
            </a:r>
            <a:r>
              <a:rPr lang="es-MX" dirty="0">
                <a:hlinkClick r:id="rId5" action="ppaction://hlinkfile"/>
              </a:rPr>
              <a:t> Franklin</a:t>
            </a:r>
            <a:r>
              <a:rPr lang="es-MX" dirty="0"/>
              <a:t> (70 años de edad) es el firmante más viejo. Los cincuenta y seis firmantes de la Declaración representaban los nuevos estados según su situación (del norte al sur)</a:t>
            </a:r>
          </a:p>
          <a:p>
            <a:endParaRPr lang="en-US" dirty="0"/>
          </a:p>
        </p:txBody>
      </p:sp>
    </p:spTree>
    <p:extLst>
      <p:ext uri="{BB962C8B-B14F-4D97-AF65-F5344CB8AC3E}">
        <p14:creationId xmlns:p14="http://schemas.microsoft.com/office/powerpoint/2010/main" val="205779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370435"/>
            <a:ext cx="2381250" cy="3356594"/>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373478"/>
            <a:ext cx="2736304" cy="3484522"/>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318" y="116632"/>
            <a:ext cx="2857500" cy="3015828"/>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319356"/>
            <a:ext cx="3347864" cy="3502034"/>
          </a:xfrm>
          <a:prstGeom prst="rect">
            <a:avLst/>
          </a:prstGeom>
        </p:spPr>
      </p:pic>
    </p:spTree>
    <p:extLst>
      <p:ext uri="{BB962C8B-B14F-4D97-AF65-F5344CB8AC3E}">
        <p14:creationId xmlns:p14="http://schemas.microsoft.com/office/powerpoint/2010/main" val="356547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83913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The signatures of the Congressmen followed.</a:t>
            </a:r>
            <a:endParaRPr lang="es-MX" dirty="0"/>
          </a:p>
          <a:p>
            <a:pPr marL="0" indent="0">
              <a:buNone/>
            </a:pPr>
            <a:r>
              <a:rPr lang="en-US" dirty="0"/>
              <a:t>The Declaration of Independence was mainly the work of Thomas Jefferson, a Virginian planter. Congress made few changes to his draft, but substantial ones. In particular, a passage dealing with slavery and slave trade was excluded after the strong resistance of delegates from the slave colonies of the South. Opposition to any attack to slavery or slave trade also came from merchants.</a:t>
            </a:r>
            <a:endParaRPr lang="es-MX" dirty="0"/>
          </a:p>
          <a:p>
            <a:endParaRPr lang="en-US" dirty="0"/>
          </a:p>
        </p:txBody>
      </p:sp>
    </p:spTree>
    <p:extLst>
      <p:ext uri="{BB962C8B-B14F-4D97-AF65-F5344CB8AC3E}">
        <p14:creationId xmlns:p14="http://schemas.microsoft.com/office/powerpoint/2010/main" val="335339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076056" cy="3982616"/>
          </a:xfrm>
        </p:spPr>
      </p:pic>
      <p:sp>
        <p:nvSpPr>
          <p:cNvPr id="5" name="4 Rectángulo"/>
          <p:cNvSpPr/>
          <p:nvPr/>
        </p:nvSpPr>
        <p:spPr>
          <a:xfrm>
            <a:off x="0" y="4221088"/>
            <a:ext cx="4716016" cy="1200329"/>
          </a:xfrm>
          <a:prstGeom prst="rect">
            <a:avLst/>
          </a:prstGeom>
        </p:spPr>
        <p:txBody>
          <a:bodyPr wrap="square">
            <a:spAutoFit/>
          </a:bodyPr>
          <a:lstStyle/>
          <a:p>
            <a:r>
              <a:rPr lang="es-MX" dirty="0"/>
              <a:t>Presentación de la </a:t>
            </a:r>
            <a:r>
              <a:rPr lang="es-MX" dirty="0">
                <a:hlinkClick r:id="rId3" action="ppaction://hlinkfile"/>
              </a:rPr>
              <a:t>Declaración de Independencia</a:t>
            </a:r>
            <a:r>
              <a:rPr lang="es-MX" dirty="0"/>
              <a:t> durante el </a:t>
            </a:r>
            <a:r>
              <a:rPr lang="es-MX" dirty="0">
                <a:hlinkClick r:id="rId4" action="ppaction://hlinkfile"/>
              </a:rPr>
              <a:t>Segundo Congreso Continental</a:t>
            </a:r>
            <a:r>
              <a:rPr lang="es-MX" dirty="0"/>
              <a:t>. Obra de </a:t>
            </a:r>
            <a:r>
              <a:rPr lang="es-MX" dirty="0">
                <a:hlinkClick r:id="rId5" action="ppaction://hlinkfile"/>
              </a:rPr>
              <a:t>John Trumbull</a:t>
            </a:r>
            <a:r>
              <a:rPr lang="es-MX" dirty="0"/>
              <a:t> (alrededor de </a:t>
            </a:r>
            <a:r>
              <a:rPr lang="es-MX" dirty="0">
                <a:hlinkClick r:id="rId6" action="ppaction://hlinkfile"/>
              </a:rPr>
              <a:t>1816</a:t>
            </a:r>
            <a:r>
              <a:rPr lang="es-MX" dirty="0"/>
              <a:t>)</a:t>
            </a:r>
            <a:endParaRPr lang="en-US"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64" y="0"/>
            <a:ext cx="3995935" cy="4005064"/>
          </a:xfrm>
          <a:prstGeom prst="rect">
            <a:avLst/>
          </a:prstGeom>
        </p:spPr>
      </p:pic>
      <p:sp>
        <p:nvSpPr>
          <p:cNvPr id="7" name="6 Rectángulo"/>
          <p:cNvSpPr/>
          <p:nvPr/>
        </p:nvSpPr>
        <p:spPr>
          <a:xfrm>
            <a:off x="4571999" y="4221087"/>
            <a:ext cx="4572000" cy="1200329"/>
          </a:xfrm>
          <a:prstGeom prst="rect">
            <a:avLst/>
          </a:prstGeom>
        </p:spPr>
        <p:txBody>
          <a:bodyPr>
            <a:spAutoFit/>
          </a:bodyPr>
          <a:lstStyle/>
          <a:p>
            <a:r>
              <a:rPr lang="es-MX" dirty="0"/>
              <a:t>Tras la lectura de la Declaración de Independencia, la multitud derriba una estatua del rey Jorge III para convertirlo en balas (9 de julio de 1776).</a:t>
            </a:r>
            <a:endParaRPr lang="en-US" dirty="0"/>
          </a:p>
        </p:txBody>
      </p:sp>
    </p:spTree>
    <p:extLst>
      <p:ext uri="{BB962C8B-B14F-4D97-AF65-F5344CB8AC3E}">
        <p14:creationId xmlns:p14="http://schemas.microsoft.com/office/powerpoint/2010/main" val="355599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036496" cy="6741368"/>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In the introductory statement to the formal declaration of independence, Jefferson and Congress stated philosophical pronouncements that deserve close attention. </a:t>
            </a:r>
          </a:p>
        </p:txBody>
      </p:sp>
    </p:spTree>
    <p:extLst>
      <p:ext uri="{BB962C8B-B14F-4D97-AF65-F5344CB8AC3E}">
        <p14:creationId xmlns:p14="http://schemas.microsoft.com/office/powerpoint/2010/main" val="294876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29753749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187624" y="2996952"/>
            <a:ext cx="2952328"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Aptheker highlights that the document advances three fundamental ideas: </a:t>
            </a:r>
          </a:p>
        </p:txBody>
      </p:sp>
    </p:spTree>
    <p:extLst>
      <p:ext uri="{BB962C8B-B14F-4D97-AF65-F5344CB8AC3E}">
        <p14:creationId xmlns:p14="http://schemas.microsoft.com/office/powerpoint/2010/main" val="1160646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741368"/>
          </a:xfrm>
        </p:spPr>
        <p:style>
          <a:lnRef idx="1">
            <a:schemeClr val="accent5"/>
          </a:lnRef>
          <a:fillRef idx="2">
            <a:schemeClr val="accent5"/>
          </a:fillRef>
          <a:effectRef idx="1">
            <a:schemeClr val="accent5"/>
          </a:effectRef>
          <a:fontRef idx="minor">
            <a:schemeClr val="dk1"/>
          </a:fontRef>
        </p:style>
        <p:txBody>
          <a:bodyPr/>
          <a:lstStyle/>
          <a:p>
            <a:r>
              <a:rPr lang="en-US" dirty="0"/>
              <a:t>These are international ideas coming from ancient Greek and Roman cultures and especially developed by European thinkers of the Eighteenth Century. They also come from the English Revolution, and its leading ideologue, John Locke. They are ideas that embody the struggle of humanity against oppression and exploitation and they are timeless and universal.</a:t>
            </a:r>
            <a:endParaRPr lang="es-MX" dirty="0"/>
          </a:p>
          <a:p>
            <a:endParaRPr lang="en-US" dirty="0"/>
          </a:p>
        </p:txBody>
      </p:sp>
    </p:spTree>
    <p:extLst>
      <p:ext uri="{BB962C8B-B14F-4D97-AF65-F5344CB8AC3E}">
        <p14:creationId xmlns:p14="http://schemas.microsoft.com/office/powerpoint/2010/main" val="1161631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036496"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A fundamental concept advanced by the Declaration and by the historical effort of the Revolution </a:t>
            </a:r>
            <a:r>
              <a:rPr lang="en-US" dirty="0">
                <a:solidFill>
                  <a:srgbClr val="FF0000"/>
                </a:solidFill>
              </a:rPr>
              <a:t>was the right to self-determination of nations, the right of “one People to dissolve the Political Bands which have connected them with another”. </a:t>
            </a:r>
            <a:r>
              <a:rPr lang="en-US" dirty="0" smtClean="0"/>
              <a:t>A </a:t>
            </a:r>
            <a:r>
              <a:rPr lang="en-US" dirty="0"/>
              <a:t>basic concept of the Declaration was its proclamation of the right of the people to rebel against tyranny. In some ways, the ideas passed by the revolutionary Congress were advanced for its time.</a:t>
            </a:r>
          </a:p>
        </p:txBody>
      </p:sp>
    </p:spTree>
    <p:extLst>
      <p:ext uri="{BB962C8B-B14F-4D97-AF65-F5344CB8AC3E}">
        <p14:creationId xmlns:p14="http://schemas.microsoft.com/office/powerpoint/2010/main" val="356767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3902848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53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Checking the Homework</a:t>
            </a:r>
            <a:endParaRPr lang="en-US" dirty="0"/>
          </a:p>
        </p:txBody>
      </p:sp>
      <p:sp>
        <p:nvSpPr>
          <p:cNvPr id="3" name="2 Marcador de contenido"/>
          <p:cNvSpPr>
            <a:spLocks noGrp="1"/>
          </p:cNvSpPr>
          <p:nvPr>
            <p:ph idx="1"/>
          </p:nvPr>
        </p:nvSpPr>
        <p:spPr>
          <a:xfrm>
            <a:off x="0" y="1268760"/>
            <a:ext cx="9144000" cy="5589240"/>
          </a:xfrm>
        </p:spPr>
        <p:txBody>
          <a:bodyPr>
            <a:normAutofit/>
          </a:bodyPr>
          <a:lstStyle/>
          <a:p>
            <a:pPr lvl="0"/>
            <a:r>
              <a:rPr lang="en-US" dirty="0"/>
              <a:t>Mention two advantages of the Continentals over the British</a:t>
            </a:r>
            <a:r>
              <a:rPr lang="en-US" dirty="0" smtClean="0"/>
              <a:t>.(oral question)</a:t>
            </a:r>
            <a:endParaRPr lang="es-ES" dirty="0"/>
          </a:p>
          <a:p>
            <a:r>
              <a:rPr lang="en-US" dirty="0"/>
              <a:t>1. Compare the conditions of the British with those of the Americans. How could </a:t>
            </a:r>
            <a:r>
              <a:rPr lang="en-US" dirty="0" smtClean="0"/>
              <a:t>the "ragged Continentals</a:t>
            </a:r>
            <a:r>
              <a:rPr lang="en-US" dirty="0"/>
              <a:t>" defeat Great Britain? What does it tell you of the character of the Revolution? What does it tell you about us</a:t>
            </a:r>
            <a:r>
              <a:rPr lang="en-US" dirty="0" smtClean="0"/>
              <a:t>?</a:t>
            </a:r>
          </a:p>
          <a:p>
            <a:r>
              <a:rPr lang="en-US" dirty="0" smtClean="0"/>
              <a:t>Investigate about the declaration of independence</a:t>
            </a:r>
            <a:endParaRPr lang="en-US" dirty="0"/>
          </a:p>
        </p:txBody>
      </p:sp>
    </p:spTree>
    <p:extLst>
      <p:ext uri="{BB962C8B-B14F-4D97-AF65-F5344CB8AC3E}">
        <p14:creationId xmlns:p14="http://schemas.microsoft.com/office/powerpoint/2010/main" val="190029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144000" cy="6741368"/>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While Locke emphasized on the individual right of property as basic, Jefferson used the term “the pursuit of happiness” instead, a much more radical and essential human right that is valid until today. Aptheker considers that “It is the idea of man’s right to the pursuit of happiness which is the heart of the document’s revolutionary enunciation and one which, by its magnificent, timeless generation makes the document meaningful and stirring for all time.”</a:t>
            </a:r>
          </a:p>
        </p:txBody>
      </p:sp>
    </p:spTree>
    <p:extLst>
      <p:ext uri="{BB962C8B-B14F-4D97-AF65-F5344CB8AC3E}">
        <p14:creationId xmlns:p14="http://schemas.microsoft.com/office/powerpoint/2010/main" val="4299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036496"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The Declaration of Independence also </a:t>
            </a:r>
            <a:r>
              <a:rPr lang="en-US" dirty="0">
                <a:solidFill>
                  <a:srgbClr val="FF0000"/>
                </a:solidFill>
              </a:rPr>
              <a:t>expresses </a:t>
            </a:r>
            <a:r>
              <a:rPr lang="en-US" dirty="0"/>
              <a:t>the basic concepts of the Enlightenment by rejecting medieval concepts of life that regard humans as mere objects that come to the earth to suffer and wait for real life in heavens, in the face of governments that are the arm of the Lord. For the signers of the document, governments are built by men and can be not only changed but also ultimately remade by men themselves.</a:t>
            </a:r>
            <a:endParaRPr lang="es-MX" dirty="0"/>
          </a:p>
          <a:p>
            <a:endParaRPr lang="en-US" dirty="0"/>
          </a:p>
        </p:txBody>
      </p:sp>
    </p:spTree>
    <p:extLst>
      <p:ext uri="{BB962C8B-B14F-4D97-AF65-F5344CB8AC3E}">
        <p14:creationId xmlns:p14="http://schemas.microsoft.com/office/powerpoint/2010/main" val="560623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144000" cy="6741368"/>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a:t>The Declaration of Independence, the work of the American bourgeoisie of the Eighteenth Century and the Southern planters had the limitations of that century and those classes. The most striking inconsistency is that while they proclaimed man’s equality and rights, about a million of African captives and white indentured servants lived in slavery under them. It has been stated that the leaders of the Revolution, in urgent need of public support, had to include in their pamphlet ideas that have a strong appeal among the people. It is also true that rampant racism manifested in consistent policy and practice against Native Americans and Africans made it possible to justify such awful inconsistency.</a:t>
            </a:r>
            <a:endParaRPr lang="es-MX" dirty="0"/>
          </a:p>
          <a:p>
            <a:endParaRPr lang="en-US" dirty="0"/>
          </a:p>
        </p:txBody>
      </p:sp>
    </p:spTree>
    <p:extLst>
      <p:ext uri="{BB962C8B-B14F-4D97-AF65-F5344CB8AC3E}">
        <p14:creationId xmlns:p14="http://schemas.microsoft.com/office/powerpoint/2010/main" val="70619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Fundamento</a:t>
            </a:r>
            <a:r>
              <a:rPr lang="en-US" dirty="0" smtClean="0"/>
              <a:t> </a:t>
            </a:r>
            <a:r>
              <a:rPr lang="en-US" dirty="0" err="1" smtClean="0"/>
              <a:t>filosófico</a:t>
            </a:r>
            <a:r>
              <a:rPr lang="en-US" dirty="0" smtClean="0"/>
              <a:t> </a:t>
            </a:r>
            <a:endParaRPr lang="en-US" dirty="0"/>
          </a:p>
        </p:txBody>
      </p:sp>
      <p:sp>
        <p:nvSpPr>
          <p:cNvPr id="3" name="2 Marcador de contenido"/>
          <p:cNvSpPr>
            <a:spLocks noGrp="1"/>
          </p:cNvSpPr>
          <p:nvPr>
            <p:ph idx="1"/>
          </p:nvPr>
        </p:nvSpPr>
        <p:spPr>
          <a:xfrm>
            <a:off x="0" y="1600200"/>
            <a:ext cx="9144000" cy="5141168"/>
          </a:xfrm>
        </p:spPr>
        <p:style>
          <a:lnRef idx="1">
            <a:schemeClr val="accent5"/>
          </a:lnRef>
          <a:fillRef idx="2">
            <a:schemeClr val="accent5"/>
          </a:fillRef>
          <a:effectRef idx="1">
            <a:schemeClr val="accent5"/>
          </a:effectRef>
          <a:fontRef idx="minor">
            <a:schemeClr val="dk1"/>
          </a:fontRef>
        </p:style>
        <p:txBody>
          <a:bodyPr/>
          <a:lstStyle/>
          <a:p>
            <a:r>
              <a:rPr lang="es-MX" dirty="0"/>
              <a:t>El Preámbulo de la Declaración está influido por el espíritu de </a:t>
            </a:r>
            <a:r>
              <a:rPr lang="es-MX" dirty="0">
                <a:hlinkClick r:id="rId2" action="ppaction://hlinkfile"/>
              </a:rPr>
              <a:t>republicanismo</a:t>
            </a:r>
            <a:r>
              <a:rPr lang="es-MX" dirty="0"/>
              <a:t>, que fue usado como el marco de libertad</a:t>
            </a:r>
            <a:r>
              <a:rPr lang="es-MX" dirty="0" smtClean="0"/>
              <a:t>. </a:t>
            </a:r>
            <a:r>
              <a:rPr lang="es-MX" dirty="0"/>
              <a:t>Además refleja la filosofía de la </a:t>
            </a:r>
            <a:r>
              <a:rPr lang="es-MX" dirty="0">
                <a:hlinkClick r:id="rId3" action="ppaction://hlinkfile"/>
              </a:rPr>
              <a:t>Ilustración</a:t>
            </a:r>
            <a:r>
              <a:rPr lang="es-MX" dirty="0"/>
              <a:t>, incluyendo el concepto de la </a:t>
            </a:r>
            <a:r>
              <a:rPr lang="es-MX" dirty="0">
                <a:hlinkClick r:id="rId4" action="ppaction://hlinkfile"/>
              </a:rPr>
              <a:t>ley natural</a:t>
            </a:r>
            <a:r>
              <a:rPr lang="es-MX" dirty="0"/>
              <a:t>, y el </a:t>
            </a:r>
            <a:r>
              <a:rPr lang="es-MX" dirty="0">
                <a:hlinkClick r:id="rId5" action="ppaction://hlinkfile"/>
              </a:rPr>
              <a:t>derecho de libre determinación</a:t>
            </a:r>
            <a:r>
              <a:rPr lang="es-MX" dirty="0"/>
              <a:t>. Las ideas y frases están extraídas de las obras de </a:t>
            </a:r>
            <a:r>
              <a:rPr lang="es-MX" dirty="0">
                <a:hlinkClick r:id="rId6" action="ppaction://hlinkfile"/>
              </a:rPr>
              <a:t>John Locke</a:t>
            </a:r>
            <a:r>
              <a:rPr lang="es-MX" dirty="0"/>
              <a:t>.</a:t>
            </a:r>
            <a:endParaRPr lang="en-US" dirty="0"/>
          </a:p>
        </p:txBody>
      </p:sp>
    </p:spTree>
    <p:extLst>
      <p:ext uri="{BB962C8B-B14F-4D97-AF65-F5344CB8AC3E}">
        <p14:creationId xmlns:p14="http://schemas.microsoft.com/office/powerpoint/2010/main" val="388407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a:xfrm>
            <a:off x="0" y="116632"/>
            <a:ext cx="9144000" cy="662473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s-MX" dirty="0"/>
              <a:t>El </a:t>
            </a:r>
            <a:r>
              <a:rPr lang="es-MX" b="1" dirty="0"/>
              <a:t>republicanismo</a:t>
            </a:r>
            <a:r>
              <a:rPr lang="es-MX" dirty="0"/>
              <a:t> es una </a:t>
            </a:r>
            <a:r>
              <a:rPr lang="es-MX" dirty="0">
                <a:hlinkClick r:id="rId2" action="ppaction://hlinkfile"/>
              </a:rPr>
              <a:t>teoría política</a:t>
            </a:r>
            <a:r>
              <a:rPr lang="es-MX" dirty="0"/>
              <a:t> que propone y defiende la </a:t>
            </a:r>
            <a:r>
              <a:rPr lang="es-MX" dirty="0">
                <a:hlinkClick r:id="rId3" action="ppaction://hlinkfile"/>
              </a:rPr>
              <a:t>república</a:t>
            </a:r>
            <a:r>
              <a:rPr lang="es-MX" dirty="0"/>
              <a:t> como el </a:t>
            </a:r>
            <a:r>
              <a:rPr lang="es-MX" dirty="0">
                <a:hlinkClick r:id="rId4" action="ppaction://hlinkfile"/>
              </a:rPr>
              <a:t>modelo de gobierno</a:t>
            </a:r>
            <a:r>
              <a:rPr lang="es-MX" dirty="0"/>
              <a:t> óptimo para un </a:t>
            </a:r>
            <a:r>
              <a:rPr lang="es-MX" dirty="0">
                <a:hlinkClick r:id="rId5" action="ppaction://hlinkfile"/>
              </a:rPr>
              <a:t>Estado</a:t>
            </a:r>
            <a:r>
              <a:rPr lang="es-MX" dirty="0"/>
              <a:t>. En sentido estricto, la república se define en oposición a las otras formas clásicas de gobierno: la </a:t>
            </a:r>
            <a:r>
              <a:rPr lang="es-MX" dirty="0">
                <a:hlinkClick r:id="rId6" action="ppaction://hlinkfile"/>
              </a:rPr>
              <a:t>monarquía</a:t>
            </a:r>
            <a:r>
              <a:rPr lang="es-MX" dirty="0"/>
              <a:t> y la </a:t>
            </a:r>
            <a:r>
              <a:rPr lang="es-MX" dirty="0">
                <a:hlinkClick r:id="rId7" action="ppaction://hlinkfile"/>
              </a:rPr>
              <a:t>aristocracia</a:t>
            </a:r>
            <a:r>
              <a:rPr lang="es-MX" dirty="0"/>
              <a:t>; así como a sus respectivas corrupciones: el </a:t>
            </a:r>
            <a:r>
              <a:rPr lang="es-MX" dirty="0">
                <a:hlinkClick r:id="rId8" action="ppaction://hlinkfile"/>
              </a:rPr>
              <a:t>despotismo</a:t>
            </a:r>
            <a:r>
              <a:rPr lang="es-MX" dirty="0"/>
              <a:t> y la </a:t>
            </a:r>
            <a:r>
              <a:rPr lang="es-MX" dirty="0">
                <a:hlinkClick r:id="rId9" action="ppaction://hlinkfile"/>
              </a:rPr>
              <a:t>oligarquía</a:t>
            </a:r>
            <a:r>
              <a:rPr lang="es-MX" dirty="0"/>
              <a:t>. Por extensión, se refiere a un sistema político que protege la </a:t>
            </a:r>
            <a:r>
              <a:rPr lang="es-MX" dirty="0">
                <a:hlinkClick r:id="rId10" action="ppaction://hlinkfile"/>
              </a:rPr>
              <a:t>libertad</a:t>
            </a:r>
            <a:r>
              <a:rPr lang="es-MX" dirty="0"/>
              <a:t> y especialmente se fundamenta en el </a:t>
            </a:r>
            <a:r>
              <a:rPr lang="es-MX" dirty="0">
                <a:hlinkClick r:id="rId11" action="ppaction://hlinkfile"/>
              </a:rPr>
              <a:t>derecho</a:t>
            </a:r>
            <a:r>
              <a:rPr lang="es-MX" dirty="0"/>
              <a:t>, en la </a:t>
            </a:r>
            <a:r>
              <a:rPr lang="es-MX" i="1" dirty="0">
                <a:hlinkClick r:id="rId12" action="ppaction://hlinkfile"/>
              </a:rPr>
              <a:t>ley</a:t>
            </a:r>
            <a:r>
              <a:rPr lang="es-MX" dirty="0"/>
              <a:t> como expresión de la voluntad soberana del pueblo y a la que no puede sustraerse nunca un gobierno legítimo. Se ha escrito mucho sobre qué tipos de valores y comportamientos deben tener los ciudadanos de una república para su desarrollo y éxito; se suele hacer énfasis generalmente en la participación ciudadana, </a:t>
            </a:r>
            <a:r>
              <a:rPr lang="es-MX" dirty="0">
                <a:hlinkClick r:id="rId13" action="ppaction://hlinkfile"/>
              </a:rPr>
              <a:t>valores cívicos</a:t>
            </a:r>
            <a:r>
              <a:rPr lang="es-MX" dirty="0"/>
              <a:t> y su oposición a la </a:t>
            </a:r>
            <a:r>
              <a:rPr lang="es-MX" dirty="0">
                <a:hlinkClick r:id="rId14" action="ppaction://hlinkfile"/>
              </a:rPr>
              <a:t>corrupción</a:t>
            </a:r>
            <a:r>
              <a:rPr lang="es-MX" dirty="0"/>
              <a:t>.</a:t>
            </a:r>
            <a:endParaRPr lang="en-US" dirty="0"/>
          </a:p>
        </p:txBody>
      </p:sp>
    </p:spTree>
    <p:extLst>
      <p:ext uri="{BB962C8B-B14F-4D97-AF65-F5344CB8AC3E}">
        <p14:creationId xmlns:p14="http://schemas.microsoft.com/office/powerpoint/2010/main" val="3999954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144000" cy="674136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s-MX" dirty="0"/>
              <a:t>La </a:t>
            </a:r>
            <a:r>
              <a:rPr lang="es-MX" b="1" dirty="0"/>
              <a:t>Ilustración</a:t>
            </a:r>
            <a:r>
              <a:rPr lang="es-MX" dirty="0"/>
              <a:t> fue una época histórica y un movimiento cultural e intelectual europeo –especialmente en </a:t>
            </a:r>
            <a:r>
              <a:rPr lang="es-MX" dirty="0">
                <a:hlinkClick r:id="rId2" action="ppaction://hlinkfile"/>
              </a:rPr>
              <a:t>Francia</a:t>
            </a:r>
            <a:r>
              <a:rPr lang="es-MX" dirty="0"/>
              <a:t> e </a:t>
            </a:r>
            <a:r>
              <a:rPr lang="es-MX" dirty="0">
                <a:hlinkClick r:id="rId3" action="ppaction://hlinkfile"/>
              </a:rPr>
              <a:t>Inglaterra</a:t>
            </a:r>
            <a:r>
              <a:rPr lang="es-MX" dirty="0"/>
              <a:t>–que se desarrolló desde fines del </a:t>
            </a:r>
            <a:r>
              <a:rPr lang="es-MX" dirty="0">
                <a:hlinkClick r:id="rId4" action="ppaction://hlinkfile"/>
              </a:rPr>
              <a:t>siglo XVII</a:t>
            </a:r>
            <a:r>
              <a:rPr lang="es-MX" dirty="0"/>
              <a:t> hasta el inicio de la </a:t>
            </a:r>
            <a:r>
              <a:rPr lang="es-MX" dirty="0">
                <a:hlinkClick r:id="rId5" action="ppaction://hlinkfile"/>
              </a:rPr>
              <a:t>Revolución francesa</a:t>
            </a:r>
            <a:r>
              <a:rPr lang="es-MX" dirty="0"/>
              <a:t>, aunque en algunos países se prolongó durante los primeros años del </a:t>
            </a:r>
            <a:r>
              <a:rPr lang="es-MX" dirty="0">
                <a:hlinkClick r:id="rId6" action="ppaction://hlinkfile"/>
              </a:rPr>
              <a:t>siglo XIX</a:t>
            </a:r>
            <a:r>
              <a:rPr lang="es-MX" dirty="0"/>
              <a:t>. Fue denominado así por su declarada finalidad de disipar las tinieblas de la humanidad mediante las luces de la </a:t>
            </a:r>
            <a:r>
              <a:rPr lang="es-MX" dirty="0">
                <a:hlinkClick r:id="rId7" action="ppaction://hlinkfile"/>
              </a:rPr>
              <a:t>razón</a:t>
            </a:r>
            <a:r>
              <a:rPr lang="es-MX" dirty="0"/>
              <a:t>. El siglo XVIII es conocido, por este motivo, como el </a:t>
            </a:r>
            <a:r>
              <a:rPr lang="es-MX" b="1" dirty="0"/>
              <a:t>Siglo de las Luces</a:t>
            </a:r>
            <a:r>
              <a:rPr lang="es-MX" dirty="0"/>
              <a:t>.</a:t>
            </a:r>
          </a:p>
          <a:p>
            <a:r>
              <a:rPr lang="es-MX" dirty="0"/>
              <a:t>Los pensadores de la Ilustración sostenían que la razón humana podía combatir la ignorancia, la superstición y la tiranía, y construir un mundo mejor. La Ilustración tuvo una gran influencia en aspectos económicos, políticos y sociales de la época. </a:t>
            </a:r>
          </a:p>
          <a:p>
            <a:endParaRPr lang="en-US" dirty="0"/>
          </a:p>
        </p:txBody>
      </p:sp>
    </p:spTree>
    <p:extLst>
      <p:ext uri="{BB962C8B-B14F-4D97-AF65-F5344CB8AC3E}">
        <p14:creationId xmlns:p14="http://schemas.microsoft.com/office/powerpoint/2010/main" val="46687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107504" y="0"/>
            <a:ext cx="9036496" cy="6858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s-MX" dirty="0"/>
              <a:t>La teoría ética del Derecho natural o de la ley natural parte de las premisas de que los humanos son racionales y los humanos desean vivir y vivir lo mejor posible. De ahí, el teórico del derecho natural llega a la conclusión de que hay que vivir de acuerdo a cómo somos, de acuerdo con nuestra naturaleza humana. Si no lo hiciésemos así nos autodestruiríamos.</a:t>
            </a:r>
          </a:p>
          <a:p>
            <a:r>
              <a:rPr lang="es-MX" dirty="0"/>
              <a:t>Eso supone que los seres humanos compartimos unas características comunes, una naturaleza o esencia: unas características físicas, químicas, biológicas, psicológicas, sociales y culturales, etc. Eso hace que las formas de vida que podemos vivir satisfactoriamente no sean ilimitadas debido a nuestras necesidades.</a:t>
            </a:r>
          </a:p>
          <a:p>
            <a:endParaRPr lang="en-US" dirty="0"/>
          </a:p>
        </p:txBody>
      </p:sp>
    </p:spTree>
    <p:extLst>
      <p:ext uri="{BB962C8B-B14F-4D97-AF65-F5344CB8AC3E}">
        <p14:creationId xmlns:p14="http://schemas.microsoft.com/office/powerpoint/2010/main" val="69005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036496" cy="6624736"/>
          </a:xfrm>
        </p:spPr>
        <p:style>
          <a:lnRef idx="1">
            <a:schemeClr val="accent5"/>
          </a:lnRef>
          <a:fillRef idx="2">
            <a:schemeClr val="accent5"/>
          </a:fillRef>
          <a:effectRef idx="1">
            <a:schemeClr val="accent5"/>
          </a:effectRef>
          <a:fontRef idx="minor">
            <a:schemeClr val="dk1"/>
          </a:fontRef>
        </p:style>
        <p:txBody>
          <a:bodyPr/>
          <a:lstStyle/>
          <a:p>
            <a:r>
              <a:rPr lang="es-MX" dirty="0"/>
              <a:t>El </a:t>
            </a:r>
            <a:r>
              <a:rPr lang="es-MX" b="1" dirty="0"/>
              <a:t>derecho de libre determinación de los pueblos</a:t>
            </a:r>
            <a:r>
              <a:rPr lang="es-MX" dirty="0"/>
              <a:t> o </a:t>
            </a:r>
            <a:r>
              <a:rPr lang="es-MX" b="1" dirty="0"/>
              <a:t>derecho de autodeterminación</a:t>
            </a:r>
            <a:r>
              <a:rPr lang="es-MX" dirty="0"/>
              <a:t> es el derecho de un </a:t>
            </a:r>
            <a:r>
              <a:rPr lang="es-MX" dirty="0">
                <a:hlinkClick r:id="rId2" action="ppaction://hlinkfile"/>
              </a:rPr>
              <a:t>pueblo</a:t>
            </a:r>
            <a:r>
              <a:rPr lang="es-MX" dirty="0"/>
              <a:t> a decidir sus propias formas de </a:t>
            </a:r>
            <a:r>
              <a:rPr lang="es-MX" dirty="0">
                <a:hlinkClick r:id="rId3" action="ppaction://hlinkfile"/>
              </a:rPr>
              <a:t>gobierno</a:t>
            </a:r>
            <a:r>
              <a:rPr lang="es-MX" dirty="0"/>
              <a:t>, perseguir su desarrollo económico, social y cultural, y estructurarse libremente, sin injerencias externas y de acuerdo con el principio de igualdad. </a:t>
            </a:r>
            <a:endParaRPr lang="en-US" dirty="0"/>
          </a:p>
        </p:txBody>
      </p:sp>
    </p:spTree>
    <p:extLst>
      <p:ext uri="{BB962C8B-B14F-4D97-AF65-F5344CB8AC3E}">
        <p14:creationId xmlns:p14="http://schemas.microsoft.com/office/powerpoint/2010/main" val="351937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116632"/>
            <a:ext cx="9144000" cy="6741368"/>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The concepts of state and class presented in the document are idealistic. The state is seen as something that stands above classes, as an arbiter mediating in social conflicts and not as an instrument of the classes in power for the defense of their interests. The concept of man is also abstract. The “man” of the Declaration is not the concrete human being, man or woman, white, Black, or Native American, property owner or dispossessed then living in the colonies.</a:t>
            </a:r>
            <a:endParaRPr lang="es-MX" dirty="0"/>
          </a:p>
          <a:p>
            <a:endParaRPr lang="en-US" dirty="0"/>
          </a:p>
        </p:txBody>
      </p:sp>
    </p:spTree>
    <p:extLst>
      <p:ext uri="{BB962C8B-B14F-4D97-AF65-F5344CB8AC3E}">
        <p14:creationId xmlns:p14="http://schemas.microsoft.com/office/powerpoint/2010/main" val="190577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107504" y="0"/>
            <a:ext cx="9036496" cy="6741368"/>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Those are limitations of the Declaration of Independence. Nevertheless, as Aptheker writes,</a:t>
            </a:r>
            <a:endParaRPr lang="es-MX" dirty="0"/>
          </a:p>
          <a:p>
            <a:pPr marL="0" indent="0">
              <a:buNone/>
            </a:pPr>
            <a:r>
              <a:rPr lang="en-US" dirty="0"/>
              <a:t>“It is not the limitations of the Declaration of Independence which define its historic impact. Those limitations of time and place and class, are omissions the actual words of the document, having universality and humanity, remain fresh and inspiring.”</a:t>
            </a:r>
            <a:endParaRPr lang="es-MX" dirty="0"/>
          </a:p>
          <a:p>
            <a:endParaRPr lang="en-US" dirty="0"/>
          </a:p>
        </p:txBody>
      </p:sp>
    </p:spTree>
    <p:extLst>
      <p:ext uri="{BB962C8B-B14F-4D97-AF65-F5344CB8AC3E}">
        <p14:creationId xmlns:p14="http://schemas.microsoft.com/office/powerpoint/2010/main" val="414033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u="sng" dirty="0" smtClean="0"/>
              <a:t>Exercises</a:t>
            </a:r>
          </a:p>
          <a:p>
            <a:pPr marL="0" indent="0">
              <a:buNone/>
            </a:pPr>
            <a:r>
              <a:rPr lang="en-US" dirty="0"/>
              <a:t>1. Read T. Pain’s Common Sense and quote lines that you consider relevant for class discussion.</a:t>
            </a:r>
            <a:endParaRPr lang="es-MX" dirty="0"/>
          </a:p>
          <a:p>
            <a:pPr marL="0" lvl="0" indent="0">
              <a:buNone/>
            </a:pPr>
            <a:r>
              <a:rPr lang="en-US" dirty="0" smtClean="0"/>
              <a:t> 2. The </a:t>
            </a:r>
            <a:r>
              <a:rPr lang="en-US" dirty="0"/>
              <a:t>Declaration of Independence was the program of the Revolution.</a:t>
            </a:r>
            <a:endParaRPr lang="es-MX" dirty="0"/>
          </a:p>
          <a:p>
            <a:r>
              <a:rPr lang="en-US" dirty="0"/>
              <a:t> Study the leading pronouncements of its brief introduction and get ready to do the following: </a:t>
            </a:r>
            <a:endParaRPr lang="en-US" dirty="0" smtClean="0"/>
          </a:p>
          <a:p>
            <a:r>
              <a:rPr lang="en-US" dirty="0" smtClean="0"/>
              <a:t>a</a:t>
            </a:r>
            <a:r>
              <a:rPr lang="en-US" dirty="0"/>
              <a:t>) explain its meaning </a:t>
            </a:r>
            <a:r>
              <a:rPr lang="en-US" dirty="0" smtClean="0"/>
              <a:t>minutely</a:t>
            </a:r>
          </a:p>
          <a:p>
            <a:r>
              <a:rPr lang="en-US" dirty="0" smtClean="0"/>
              <a:t> </a:t>
            </a:r>
            <a:r>
              <a:rPr lang="en-US" dirty="0"/>
              <a:t>b) assess its importance at the end of the Eighteenth </a:t>
            </a:r>
            <a:r>
              <a:rPr lang="en-US" dirty="0" smtClean="0"/>
              <a:t>Century</a:t>
            </a:r>
          </a:p>
          <a:p>
            <a:r>
              <a:rPr lang="en-US" dirty="0" smtClean="0"/>
              <a:t> </a:t>
            </a:r>
            <a:r>
              <a:rPr lang="en-US" dirty="0"/>
              <a:t>c) assess its importance at the beginning of the Twentieth First Century.</a:t>
            </a:r>
            <a:endParaRPr lang="es-MX" dirty="0"/>
          </a:p>
          <a:p>
            <a:endParaRPr lang="es-MX" dirty="0"/>
          </a:p>
          <a:p>
            <a:endParaRPr lang="en-US" dirty="0"/>
          </a:p>
        </p:txBody>
      </p:sp>
    </p:spTree>
    <p:extLst>
      <p:ext uri="{BB962C8B-B14F-4D97-AF65-F5344CB8AC3E}">
        <p14:creationId xmlns:p14="http://schemas.microsoft.com/office/powerpoint/2010/main" val="149934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Homework</a:t>
            </a:r>
            <a:endParaRPr lang="en-US" dirty="0"/>
          </a:p>
        </p:txBody>
      </p:sp>
      <p:sp>
        <p:nvSpPr>
          <p:cNvPr id="3" name="2 Marcador de contenido"/>
          <p:cNvSpPr>
            <a:spLocks noGrp="1"/>
          </p:cNvSpPr>
          <p:nvPr>
            <p:ph idx="1"/>
          </p:nvPr>
        </p:nvSpPr>
        <p:spPr>
          <a:xfrm>
            <a:off x="0" y="1600200"/>
            <a:ext cx="9144000" cy="52578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0"/>
            <a:r>
              <a:rPr lang="en-US" dirty="0" smtClean="0"/>
              <a:t>1.The </a:t>
            </a:r>
            <a:r>
              <a:rPr lang="en-US" dirty="0"/>
              <a:t>adoption of the Declaration of Independence is a significant historical event for the USA and for the world. Write a brief report to support the previous statement. In the introduction of your report, describe how the document was adopted and then provide arguments and opinions on its historical importance. </a:t>
            </a:r>
            <a:endParaRPr lang="en-US" dirty="0" smtClean="0"/>
          </a:p>
          <a:p>
            <a:pPr lvl="0"/>
            <a:r>
              <a:rPr lang="en-US" dirty="0" smtClean="0"/>
              <a:t>2.Look </a:t>
            </a:r>
            <a:r>
              <a:rPr lang="en-US" dirty="0"/>
              <a:t>for further information on Thomas Paine and his Common Sense in Wikipedia and Encarta. Which arguments in favor of independence do you consider more persuasive?</a:t>
            </a:r>
            <a:endParaRPr lang="es-MX" dirty="0"/>
          </a:p>
          <a:p>
            <a:endParaRPr lang="en-US" dirty="0"/>
          </a:p>
        </p:txBody>
      </p:sp>
    </p:spTree>
    <p:extLst>
      <p:ext uri="{BB962C8B-B14F-4D97-AF65-F5344CB8AC3E}">
        <p14:creationId xmlns:p14="http://schemas.microsoft.com/office/powerpoint/2010/main" val="4076317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9108504" cy="6813376"/>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dirty="0"/>
              <a:t>Study Guide for </a:t>
            </a:r>
            <a:r>
              <a:rPr lang="en-US" dirty="0" smtClean="0"/>
              <a:t>November 21</a:t>
            </a:r>
            <a:r>
              <a:rPr lang="en-US" baseline="30000" dirty="0" smtClean="0"/>
              <a:t>st</a:t>
            </a:r>
            <a:r>
              <a:rPr lang="en-US" dirty="0" smtClean="0"/>
              <a:t> </a:t>
            </a:r>
          </a:p>
          <a:p>
            <a:pPr marL="0" indent="0">
              <a:buNone/>
            </a:pPr>
            <a:r>
              <a:rPr lang="en-US" dirty="0" smtClean="0"/>
              <a:t>Theme: The </a:t>
            </a:r>
            <a:r>
              <a:rPr lang="en-US" dirty="0"/>
              <a:t>results of the Revolution; </a:t>
            </a:r>
            <a:endParaRPr lang="en-US" dirty="0" smtClean="0"/>
          </a:p>
          <a:p>
            <a:pPr marL="0" indent="0">
              <a:buNone/>
            </a:pPr>
            <a:r>
              <a:rPr lang="en-US" dirty="0" smtClean="0"/>
              <a:t>Objectives</a:t>
            </a:r>
            <a:r>
              <a:rPr lang="en-US" dirty="0"/>
              <a:t>: the students will be able to describe the chief effects of the Revolution as a means to understand its historical significance and its nature; explain the significance of the Revolution's main failure, namely, the preservation of slavery; narrate chief events of a short story.</a:t>
            </a:r>
          </a:p>
          <a:p>
            <a:pPr marL="0" indent="0">
              <a:buNone/>
            </a:pPr>
            <a:r>
              <a:rPr lang="en-US" dirty="0"/>
              <a:t>Exercises</a:t>
            </a:r>
          </a:p>
          <a:p>
            <a:r>
              <a:rPr lang="en-US" dirty="0"/>
              <a:t>1. Analyze the consequences of the Revolution. Why was slavery preserved?</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8610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556792"/>
          </a:xfrm>
        </p:spPr>
        <p:style>
          <a:lnRef idx="1">
            <a:schemeClr val="accent5"/>
          </a:lnRef>
          <a:fillRef idx="2">
            <a:schemeClr val="accent5"/>
          </a:fillRef>
          <a:effectRef idx="1">
            <a:schemeClr val="accent5"/>
          </a:effectRef>
          <a:fontRef idx="minor">
            <a:schemeClr val="dk1"/>
          </a:fontRef>
        </p:style>
        <p:txBody>
          <a:bodyPr/>
          <a:lstStyle/>
          <a:p>
            <a:r>
              <a:rPr lang="en-US" dirty="0" smtClean="0"/>
              <a:t>Written question</a:t>
            </a:r>
            <a:endParaRPr lang="en-US" dirty="0"/>
          </a:p>
        </p:txBody>
      </p:sp>
      <p:sp>
        <p:nvSpPr>
          <p:cNvPr id="3" name="Marcador de contenido 2"/>
          <p:cNvSpPr>
            <a:spLocks noGrp="1"/>
          </p:cNvSpPr>
          <p:nvPr>
            <p:ph idx="1"/>
          </p:nvPr>
        </p:nvSpPr>
        <p:spPr>
          <a:xfrm>
            <a:off x="0" y="1556792"/>
            <a:ext cx="9144000" cy="5257800"/>
          </a:xfrm>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a:t>Mention two important pronouncements of the Declaration of independence</a:t>
            </a:r>
            <a:r>
              <a:rPr lang="en-US" sz="4000" dirty="0" smtClean="0"/>
              <a:t>. </a:t>
            </a:r>
            <a:endParaRPr lang="en-US" sz="4000" dirty="0"/>
          </a:p>
        </p:txBody>
      </p:sp>
    </p:spTree>
    <p:extLst>
      <p:ext uri="{BB962C8B-B14F-4D97-AF65-F5344CB8AC3E}">
        <p14:creationId xmlns:p14="http://schemas.microsoft.com/office/powerpoint/2010/main" val="373960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ece colonias de norteamérica. Video">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126163"/>
          </a:xfrm>
        </p:spPr>
      </p:pic>
    </p:spTree>
    <p:extLst>
      <p:ext uri="{BB962C8B-B14F-4D97-AF65-F5344CB8AC3E}">
        <p14:creationId xmlns:p14="http://schemas.microsoft.com/office/powerpoint/2010/main" val="1514046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s-MX" dirty="0"/>
              <a:t>La </a:t>
            </a:r>
            <a:r>
              <a:rPr lang="es-MX" b="1" dirty="0"/>
              <a:t>Declaración de Independencia de los Estados Unidos</a:t>
            </a:r>
            <a:r>
              <a:rPr lang="es-MX" dirty="0"/>
              <a:t>, leída solemnemente en Filadelfia, constituye todavía hoy uno de los textos más innovadores y trascendentes de la historia contemporánea. En él quedaron proclamados dos principios básicos que recogieron posteriormente los grandes textos sobre derechos fundamentales: «libertad e igualdad».</a:t>
            </a:r>
          </a:p>
          <a:p>
            <a:r>
              <a:rPr lang="es-MX" dirty="0"/>
              <a:t>De acuerdo con ello, los nuevos estados formaron una república, regida por un presidente y una asamblea o congreso, elegidos ambos por todos los habitantes mayores de edad. Se había instituido, pues, un régimen democrático, fijándose los derechos y deberes de gobernantes y gobernados en una ley fundamental o Constitución.</a:t>
            </a:r>
          </a:p>
          <a:p>
            <a:r>
              <a:rPr lang="es-MX" dirty="0"/>
              <a:t>El destino de la nueva nación se libró en una guerra con Gran Bretaña que fue difícil para los estadounidenses durante los tres primeros años. Después, con la ayuda de franceses y españoles y conducidos por George Washington, lograron derrotar a su antigua metrópoli en Saratoga (1777) y Yorktown (1781). Dos años después se firmaba el </a:t>
            </a:r>
            <a:r>
              <a:rPr lang="es-MX" dirty="0">
                <a:hlinkClick r:id="rId2" action="ppaction://hlinkfile"/>
              </a:rPr>
              <a:t>Tratado de París</a:t>
            </a:r>
            <a:r>
              <a:rPr lang="es-MX" dirty="0"/>
              <a:t> por el que Gran Bretaña reconocía la independencia de los Estados Unidos.</a:t>
            </a:r>
          </a:p>
          <a:p>
            <a:endParaRPr lang="en-US" dirty="0"/>
          </a:p>
        </p:txBody>
      </p:sp>
    </p:spTree>
    <p:extLst>
      <p:ext uri="{BB962C8B-B14F-4D97-AF65-F5344CB8AC3E}">
        <p14:creationId xmlns:p14="http://schemas.microsoft.com/office/powerpoint/2010/main" val="23239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909" y="1673947"/>
            <a:ext cx="8229600" cy="1143000"/>
          </a:xfrm>
        </p:spPr>
        <p:txBody>
          <a:bodyPr>
            <a:normAutofit/>
          </a:bodyPr>
          <a:lstStyle/>
          <a:p>
            <a:endParaRPr lang="en-US" dirty="0"/>
          </a:p>
        </p:txBody>
      </p:sp>
      <p:sp>
        <p:nvSpPr>
          <p:cNvPr id="3" name="2 Marcador de contenido"/>
          <p:cNvSpPr>
            <a:spLocks noGrp="1"/>
          </p:cNvSpPr>
          <p:nvPr>
            <p:ph idx="1"/>
          </p:nvPr>
        </p:nvSpPr>
        <p:spPr>
          <a:xfrm>
            <a:off x="0" y="10910"/>
            <a:ext cx="9144000" cy="6730458"/>
          </a:xfrm>
        </p:spPr>
        <p:style>
          <a:lnRef idx="1">
            <a:schemeClr val="accent5"/>
          </a:lnRef>
          <a:fillRef idx="2">
            <a:schemeClr val="accent5"/>
          </a:fillRef>
          <a:effectRef idx="1">
            <a:schemeClr val="accent5"/>
          </a:effectRef>
          <a:fontRef idx="minor">
            <a:schemeClr val="dk1"/>
          </a:fontRef>
        </p:style>
        <p:txBody>
          <a:bodyPr/>
          <a:lstStyle/>
          <a:p>
            <a:r>
              <a:rPr lang="en-US" dirty="0"/>
              <a:t>Su </a:t>
            </a:r>
            <a:r>
              <a:rPr lang="en-US" dirty="0" err="1"/>
              <a:t>función</a:t>
            </a:r>
            <a:r>
              <a:rPr lang="en-US" dirty="0"/>
              <a:t> era:</a:t>
            </a:r>
            <a:r>
              <a:rPr lang="es-MX" dirty="0"/>
              <a:t>Declarar la independencia de </a:t>
            </a:r>
            <a:r>
              <a:rPr lang="es-MX" dirty="0">
                <a:hlinkClick r:id="rId2" action="ppaction://hlinkfile"/>
              </a:rPr>
              <a:t>Estados Unidos</a:t>
            </a:r>
            <a:r>
              <a:rPr lang="es-MX" dirty="0"/>
              <a:t> con respecto del </a:t>
            </a:r>
            <a:r>
              <a:rPr lang="es-MX" dirty="0">
                <a:hlinkClick r:id="rId3" action="ppaction://hlinkfile"/>
              </a:rPr>
              <a:t>Reino de Gran </a:t>
            </a:r>
            <a:r>
              <a:rPr lang="es-MX" dirty="0" smtClean="0">
                <a:hlinkClick r:id="rId3" action="ppaction://hlinkfile"/>
              </a:rPr>
              <a:t>Bretaña</a:t>
            </a:r>
            <a:endParaRPr lang="es-MX" dirty="0" smtClean="0"/>
          </a:p>
          <a:p>
            <a:r>
              <a:rPr lang="es-MX" dirty="0"/>
              <a:t>Las cinco partes de la Declaración de Independencia son:</a:t>
            </a:r>
          </a:p>
          <a:p>
            <a:r>
              <a:rPr lang="es-MX" dirty="0"/>
              <a:t>Introducción.</a:t>
            </a:r>
          </a:p>
          <a:p>
            <a:r>
              <a:rPr lang="es-MX" dirty="0"/>
              <a:t>Preámbulo</a:t>
            </a:r>
          </a:p>
          <a:p>
            <a:r>
              <a:rPr lang="es-MX" dirty="0"/>
              <a:t>Acusación de </a:t>
            </a:r>
            <a:r>
              <a:rPr lang="es-MX" dirty="0">
                <a:hlinkClick r:id="rId4" action="ppaction://hlinkfile"/>
              </a:rPr>
              <a:t>Jorge III</a:t>
            </a:r>
            <a:r>
              <a:rPr lang="es-MX" dirty="0"/>
              <a:t>.</a:t>
            </a:r>
          </a:p>
          <a:p>
            <a:r>
              <a:rPr lang="es-MX" dirty="0"/>
              <a:t>Denuncia de los británicos.</a:t>
            </a:r>
          </a:p>
          <a:p>
            <a:r>
              <a:rPr lang="es-MX" dirty="0"/>
              <a:t>Conclusión</a:t>
            </a:r>
          </a:p>
          <a:p>
            <a:endParaRPr lang="en-US" dirty="0"/>
          </a:p>
        </p:txBody>
      </p:sp>
    </p:spTree>
    <p:extLst>
      <p:ext uri="{BB962C8B-B14F-4D97-AF65-F5344CB8AC3E}">
        <p14:creationId xmlns:p14="http://schemas.microsoft.com/office/powerpoint/2010/main" val="40890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39953"/>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u="sng" dirty="0"/>
              <a:t>The Declaration of Independence</a:t>
            </a:r>
            <a:endParaRPr lang="es-MX" dirty="0"/>
          </a:p>
          <a:p>
            <a:r>
              <a:rPr lang="en-US" dirty="0"/>
              <a:t>It took the rebels fifteen months of tough fighting to finally understand and assume that independence was the only possible result of their struggle. In the decades preceding the revolutionary war, the idea of separation from Britain was widespread. However, as it was considered treasonous, it was not openly proclaimed. When the war began, radicals began to advance separatist ideas strongly. They saw independence as the only alternative to complete subjugation. They were helped by the hardships and sufferings imposed by the war and by the abuses committed by the British.</a:t>
            </a:r>
            <a:endParaRPr lang="es-MX" dirty="0"/>
          </a:p>
          <a:p>
            <a:endParaRPr lang="en-US" dirty="0"/>
          </a:p>
        </p:txBody>
      </p:sp>
    </p:spTree>
    <p:extLst>
      <p:ext uri="{BB962C8B-B14F-4D97-AF65-F5344CB8AC3E}">
        <p14:creationId xmlns:p14="http://schemas.microsoft.com/office/powerpoint/2010/main" val="412252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t>Revolutionary propaganda also pushed the people towards the idea of independence. Thomas Paine’s Common Sense made an important contribution to the creation of the necessary climate. He stated the idea that a new country should be founded in America, free from the decadence and the miseries of old Europe</a:t>
            </a:r>
            <a:r>
              <a:rPr lang="en-US" dirty="0" smtClean="0"/>
              <a:t>,</a:t>
            </a:r>
          </a:p>
          <a:p>
            <a:pPr marL="0" indent="0">
              <a:buNone/>
            </a:pPr>
            <a:endParaRPr lang="en-U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448" y="3045306"/>
            <a:ext cx="4968552" cy="3812694"/>
          </a:xfrm>
          <a:prstGeom prst="rect">
            <a:avLst/>
          </a:prstGeom>
        </p:spPr>
      </p:pic>
    </p:spTree>
    <p:extLst>
      <p:ext uri="{BB962C8B-B14F-4D97-AF65-F5344CB8AC3E}">
        <p14:creationId xmlns:p14="http://schemas.microsoft.com/office/powerpoint/2010/main" val="400610168"/>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3023</Words>
  <Application>Microsoft Office PowerPoint</Application>
  <PresentationFormat>Presentación en pantalla (4:3)</PresentationFormat>
  <Paragraphs>91</Paragraphs>
  <Slides>42</Slides>
  <Notes>1</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42</vt:i4>
      </vt:variant>
    </vt:vector>
  </HeadingPairs>
  <TitlesOfParts>
    <vt:vector size="46" baseType="lpstr">
      <vt:lpstr>Arial</vt:lpstr>
      <vt:lpstr>Calibri</vt:lpstr>
      <vt:lpstr>Times New Roman</vt:lpstr>
      <vt:lpstr>Tema de Office</vt:lpstr>
      <vt:lpstr>History of the Culture of English Speaking Countries </vt:lpstr>
      <vt:lpstr>Presentación de PowerPoint</vt:lpstr>
      <vt:lpstr>Checking the Homework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Fundamento filosófico </vt:lpstr>
      <vt:lpstr>Presentación de PowerPoint</vt:lpstr>
      <vt:lpstr>Presentación de PowerPoint</vt:lpstr>
      <vt:lpstr>Presentación de PowerPoint</vt:lpstr>
      <vt:lpstr>Presentación de PowerPoint</vt:lpstr>
      <vt:lpstr>Presentación de PowerPoint</vt:lpstr>
      <vt:lpstr>Presentación de PowerPoint</vt:lpstr>
      <vt:lpstr>Homework</vt:lpstr>
      <vt:lpstr>Presentación de PowerPoint</vt:lpstr>
      <vt:lpstr>Written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Culture of English Speaking Countries </dc:title>
  <dc:creator>Lorna</dc:creator>
  <cp:lastModifiedBy>Lorn</cp:lastModifiedBy>
  <cp:revision>31</cp:revision>
  <dcterms:created xsi:type="dcterms:W3CDTF">2016-02-11T21:28:38Z</dcterms:created>
  <dcterms:modified xsi:type="dcterms:W3CDTF">2017-11-20T22:38:00Z</dcterms:modified>
</cp:coreProperties>
</file>