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5" r:id="rId8"/>
    <p:sldId id="261" r:id="rId9"/>
    <p:sldId id="262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13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15/11/2025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7224" y="642918"/>
            <a:ext cx="7772400" cy="1470025"/>
          </a:xfrm>
        </p:spPr>
        <p:txBody>
          <a:bodyPr/>
          <a:lstStyle/>
          <a:p>
            <a:r>
              <a:rPr lang="es-US" dirty="0">
                <a:latin typeface="Franklin Gothic Demi Cond" panose="020B0706030402020204" pitchFamily="34" charset="0"/>
              </a:rPr>
              <a:t>Literatura infantil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43182"/>
            <a:ext cx="7514008" cy="1289874"/>
          </a:xfrm>
        </p:spPr>
        <p:txBody>
          <a:bodyPr>
            <a:normAutofit fontScale="92500" lnSpcReduction="10000"/>
          </a:bodyPr>
          <a:lstStyle/>
          <a:p>
            <a:r>
              <a:rPr lang="es-US" sz="4000" b="1" dirty="0">
                <a:solidFill>
                  <a:srgbClr val="FF0000"/>
                </a:solidFill>
                <a:latin typeface="Franklin Gothic Demi Cond" panose="020B0706030402020204" pitchFamily="34" charset="0"/>
              </a:rPr>
              <a:t>Clase # 2</a:t>
            </a:r>
          </a:p>
          <a:p>
            <a:r>
              <a:rPr lang="es-ES" sz="4000" b="1" dirty="0">
                <a:solidFill>
                  <a:srgbClr val="FF0000"/>
                </a:solidFill>
                <a:latin typeface="Franklin Gothic Demi Cond" panose="020B0706030402020204" pitchFamily="34" charset="0"/>
              </a:rPr>
              <a:t>Tema 2: La narrativa para niños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116632"/>
            <a:ext cx="8686800" cy="1143000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s-US" dirty="0">
                <a:latin typeface="Franklin Gothic Demi Cond" panose="020B0706030402020204" pitchFamily="34" charset="0"/>
              </a:rPr>
              <a:t>Metodología para la narración con láminas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>
            <a:noAutofit/>
          </a:bodyPr>
          <a:lstStyle/>
          <a:p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Se les presenta las láminas.</a:t>
            </a:r>
          </a:p>
          <a:p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Se les pide que la observen  desde  sus asientos .</a:t>
            </a:r>
          </a:p>
          <a:p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Si se trabaja con más de una debe ponerse en orden.</a:t>
            </a:r>
          </a:p>
          <a:p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Se colocan el franelógrafo una a una provocando que se produzca tensión.</a:t>
            </a:r>
          </a:p>
          <a:p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Las preguntas deben guardar la lógica del cuento. </a:t>
            </a:r>
          </a:p>
          <a:p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Se les pide a los niños que narren el cuento siguiendo el orden lógico.</a:t>
            </a:r>
            <a:endParaRPr lang="es-ES" sz="2800" dirty="0">
              <a:latin typeface="Franklin Gothic Demi Cond" panose="020B07060304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778098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s-US" dirty="0">
                <a:latin typeface="Franklin Gothic Demi Cond" panose="020B0706030402020204" pitchFamily="34" charset="0"/>
              </a:rPr>
              <a:t>Actividad práctica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>
                <a:latin typeface="Franklin Gothic Demi Cond" panose="020B0706030402020204" pitchFamily="34" charset="0"/>
              </a:rPr>
              <a:t>A partir del cuento seleccionado “A la orilla del río”, de Anisia Miranda , demuestre cómo trabajaría con sus niños siguiendo la metodología  estudiada.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274638"/>
            <a:ext cx="6552728" cy="634082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s-US" dirty="0">
                <a:latin typeface="Franklin Gothic Demi Cond" panose="020B0706030402020204" pitchFamily="34" charset="0"/>
              </a:rPr>
              <a:t>Estudio independiente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s-US" dirty="0">
                <a:latin typeface="Franklin Gothic Demi Cond" panose="020B0706030402020204" pitchFamily="34" charset="0"/>
              </a:rPr>
              <a:t>Lee el libro “El cochero azul”, de Dora Alonso y prepárate para una </a:t>
            </a:r>
            <a:r>
              <a:rPr lang="es-US" b="1" dirty="0">
                <a:latin typeface="Franklin Gothic Demi Cond" panose="020B0706030402020204" pitchFamily="34" charset="0"/>
              </a:rPr>
              <a:t>comprobación de lectura</a:t>
            </a:r>
            <a:r>
              <a:rPr lang="es-US" dirty="0">
                <a:latin typeface="Franklin Gothic Demi Cond" panose="020B0706030402020204" pitchFamily="34" charset="0"/>
              </a:rPr>
              <a:t>.</a:t>
            </a:r>
          </a:p>
          <a:p>
            <a:pPr algn="just"/>
            <a:r>
              <a:rPr lang="es-US" dirty="0">
                <a:latin typeface="Franklin Gothic Demi Cond" panose="020B0706030402020204" pitchFamily="34" charset="0"/>
              </a:rPr>
              <a:t>Investiga los datos biográficos de la autora.</a:t>
            </a:r>
          </a:p>
          <a:p>
            <a:pPr algn="just"/>
            <a:r>
              <a:rPr lang="es-US" dirty="0">
                <a:latin typeface="Franklin Gothic Demi Cond" panose="020B0706030402020204" pitchFamily="34" charset="0"/>
              </a:rPr>
              <a:t>Escoge el cuento que más te haya gustado y explica porqué.</a:t>
            </a:r>
          </a:p>
          <a:p>
            <a:pPr algn="just"/>
            <a:r>
              <a:rPr lang="es-US" dirty="0">
                <a:latin typeface="Franklin Gothic Demi Cond" panose="020B0706030402020204" pitchFamily="34" charset="0"/>
              </a:rPr>
              <a:t>De las metodologías estudiadas en clases, cuál emplearías para trabajar con los niños el cuento seleccionado por ti.</a:t>
            </a:r>
          </a:p>
          <a:p>
            <a:pPr>
              <a:buNone/>
            </a:pPr>
            <a:r>
              <a:rPr lang="es-US" dirty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rmAutofit/>
          </a:bodyPr>
          <a:lstStyle/>
          <a:p>
            <a:r>
              <a:rPr lang="es-US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Cuento: </a:t>
            </a:r>
            <a:r>
              <a:rPr lang="es-US" sz="31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del latín computus que significa contar</a:t>
            </a:r>
            <a:endParaRPr lang="es-ES" sz="3100" dirty="0">
              <a:solidFill>
                <a:srgbClr val="0070C0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5114948"/>
          </a:xfrm>
        </p:spPr>
        <p:txBody>
          <a:bodyPr>
            <a:normAutofit lnSpcReduction="10000"/>
          </a:bodyPr>
          <a:lstStyle/>
          <a:p>
            <a:pPr algn="just"/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“Narración breve , oral o escrita de un suceso ficticio en el que generalmente participan pocos personajes”</a:t>
            </a:r>
          </a:p>
          <a:p>
            <a:pPr marL="0" indent="0" algn="r">
              <a:buNone/>
            </a:pPr>
            <a:r>
              <a:rPr lang="es-US" dirty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s-US" sz="2000" dirty="0">
                <a:latin typeface="Franklin Gothic Demi Cond" panose="020B0706030402020204" pitchFamily="34" charset="0"/>
                <a:cs typeface="Arial" pitchFamily="34" charset="0"/>
              </a:rPr>
              <a:t>Pequeño Laurousse (2007)</a:t>
            </a:r>
          </a:p>
          <a:p>
            <a:pPr algn="just"/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“</a:t>
            </a:r>
            <a:r>
              <a:rPr lang="es-US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Relato breve </a:t>
            </a:r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de hechos imaginarios  o reales , de caracter sencillo, con finalidad recreativa , que </a:t>
            </a:r>
            <a:r>
              <a:rPr lang="es-US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activa la imaginación</a:t>
            </a:r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 y </a:t>
            </a:r>
            <a:r>
              <a:rPr lang="es-US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despierta curiosidad en el niño. </a:t>
            </a:r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Es un gran estimulador para el </a:t>
            </a:r>
            <a:r>
              <a:rPr lang="es-US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desarrollo del lenguaje </a:t>
            </a:r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a la vez que favorece la </a:t>
            </a:r>
            <a:r>
              <a:rPr lang="es-US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educación moral y estética.</a:t>
            </a:r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”                        Rodríguez (2012).</a:t>
            </a:r>
            <a:endParaRPr lang="es-ES" dirty="0">
              <a:latin typeface="Franklin Gothic Demi Cond" panose="020B07060304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989" y="71414"/>
            <a:ext cx="4968552" cy="714380"/>
          </a:xfrm>
          <a:solidFill>
            <a:schemeClr val="tx2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s-US" dirty="0">
                <a:latin typeface="Franklin Gothic Demi Cond" panose="020B0706030402020204" pitchFamily="34" charset="0"/>
              </a:rPr>
              <a:t>EL CUENTO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714488"/>
            <a:ext cx="8643966" cy="4714908"/>
          </a:xfrm>
        </p:spPr>
        <p:txBody>
          <a:bodyPr>
            <a:noAutofit/>
          </a:bodyPr>
          <a:lstStyle/>
          <a:p>
            <a:pPr algn="just"/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El surgimiento de la </a:t>
            </a:r>
            <a:r>
              <a:rPr lang="es-US" sz="2800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fantasía</a:t>
            </a:r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, así como, el desarrollo de la </a:t>
            </a:r>
            <a:r>
              <a:rPr lang="es-US" sz="2800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imaginación</a:t>
            </a:r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 y la </a:t>
            </a:r>
            <a:r>
              <a:rPr lang="es-US" sz="2800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creatividad</a:t>
            </a:r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La </a:t>
            </a:r>
            <a:r>
              <a:rPr lang="es-US" sz="2800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comprensión</a:t>
            </a:r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 de hechos acaecidos en su entorno u otros lejanos en tiempo y espacio.</a:t>
            </a:r>
          </a:p>
          <a:p>
            <a:pPr algn="just"/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La identificación con </a:t>
            </a:r>
            <a:r>
              <a:rPr lang="es-US" sz="2800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personajes positivos </a:t>
            </a:r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y la critica a los negativos. </a:t>
            </a:r>
          </a:p>
          <a:p>
            <a:pPr algn="just"/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La familiarización con una manera de decir diferente, lo que enriquece su imaginación y favorece el </a:t>
            </a:r>
            <a:r>
              <a:rPr lang="es-US" sz="2800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desarrollo del lenguaje</a:t>
            </a:r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La estimulación del </a:t>
            </a:r>
            <a:r>
              <a:rPr lang="es-US" sz="2800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pensamiento</a:t>
            </a:r>
            <a:r>
              <a:rPr lang="es-US" sz="2800" dirty="0">
                <a:latin typeface="Franklin Gothic Demi Cond" panose="020B0706030402020204" pitchFamily="34" charset="0"/>
                <a:cs typeface="Arial" pitchFamily="34" charset="0"/>
              </a:rPr>
              <a:t>.</a:t>
            </a:r>
            <a:endParaRPr lang="es-ES" sz="2800" dirty="0">
              <a:latin typeface="Franklin Gothic Demi Cond" panose="020B0706030402020204" pitchFamily="34" charset="0"/>
              <a:cs typeface="Arial" pitchFamily="34" charset="0"/>
            </a:endParaRPr>
          </a:p>
        </p:txBody>
      </p:sp>
      <p:sp>
        <p:nvSpPr>
          <p:cNvPr id="4" name="3 Flecha arriba y abajo"/>
          <p:cNvSpPr/>
          <p:nvPr/>
        </p:nvSpPr>
        <p:spPr>
          <a:xfrm>
            <a:off x="4293949" y="892951"/>
            <a:ext cx="484632" cy="71438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939784"/>
          </a:xfrm>
        </p:spPr>
        <p:txBody>
          <a:bodyPr>
            <a:noAutofit/>
          </a:bodyPr>
          <a:lstStyle/>
          <a:p>
            <a:r>
              <a:rPr lang="es-US" sz="3600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Ventajas del cuento desde el punto de vista pedagógico</a:t>
            </a:r>
            <a:endParaRPr lang="es-ES" sz="3600" dirty="0">
              <a:solidFill>
                <a:srgbClr val="FF0000"/>
              </a:solidFill>
              <a:latin typeface="Franklin Gothic Demi Cond" panose="020B0706030402020204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472518" cy="5286412"/>
          </a:xfrm>
        </p:spPr>
        <p:txBody>
          <a:bodyPr>
            <a:normAutofit fontScale="92500" lnSpcReduction="10000"/>
          </a:bodyPr>
          <a:lstStyle/>
          <a:p>
            <a:r>
              <a:rPr lang="es-US" dirty="0">
                <a:latin typeface="Franklin Gothic Demi Cond" panose="020B0706030402020204" pitchFamily="34" charset="0"/>
              </a:rPr>
              <a:t>Las formas linguísticas  empleadas por su sencillez y belleza  favorecen la memorización.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Su labor comunicativo, estético y creativo favorece  el desarrollo de las emociones y del lenguaje  y enriquecen la expresión oral  con las formas literarias que emplea.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La estructura secuencial lineal  permite que se comprenda lo esencial.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Los personajes resultan fácilmente reconocibles, gracias  a la caracterización sencilla que generalmente se hace de ellos 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US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Ventajas del cuento desde el punto de vista pedagógico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lnSpcReduction="10000"/>
          </a:bodyPr>
          <a:lstStyle/>
          <a:p>
            <a:r>
              <a:rPr lang="es-US" dirty="0">
                <a:latin typeface="Franklin Gothic Demi Cond" panose="020B0706030402020204" pitchFamily="34" charset="0"/>
              </a:rPr>
              <a:t>Todos poseen un contenido y formas que pueden actuar favorablemente en el desarrollo integral del niño.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La creación de un clima agradable , favorece el entretenimiento y la relajación.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El lenguaje favorece la formación ética y estética.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El desarrollo afectivo se ve favorecido.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Gracias a un cuento el niño puede inventar otro y crear nuevos personajes.  </a:t>
            </a:r>
            <a:endParaRPr lang="es-ES" dirty="0">
              <a:latin typeface="Franklin Gothic Demi Cond" panose="020B0706030402020204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142852"/>
            <a:ext cx="8472518" cy="1011222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s-US" dirty="0">
                <a:latin typeface="Franklin Gothic Demi Cond" panose="020B0706030402020204" pitchFamily="34" charset="0"/>
              </a:rPr>
              <a:t>Sugerencias metodológicas para el trabajo con los cuentos 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26" y="1500174"/>
            <a:ext cx="8786874" cy="4525963"/>
          </a:xfrm>
        </p:spPr>
        <p:txBody>
          <a:bodyPr>
            <a:noAutofit/>
          </a:bodyPr>
          <a:lstStyle/>
          <a:p>
            <a:r>
              <a:rPr lang="es-US" sz="2400" dirty="0">
                <a:solidFill>
                  <a:srgbClr val="FF0000"/>
                </a:solidFill>
                <a:latin typeface="Franklin Gothic Demi Cond" panose="020B0706030402020204" pitchFamily="34" charset="0"/>
                <a:cs typeface="Arial" pitchFamily="34" charset="0"/>
              </a:rPr>
              <a:t>La educadora procurará:</a:t>
            </a:r>
          </a:p>
          <a:p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Emplear con claridad  y expresividad el lenguaje presente en el cuento.</a:t>
            </a:r>
          </a:p>
          <a:p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Hacer énfasis en las metáforas o párrafos  de especial dificultad.</a:t>
            </a:r>
          </a:p>
          <a:p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Ajustarse al argumento y trasmitirlo de manera lineal.</a:t>
            </a:r>
          </a:p>
          <a:p>
            <a:r>
              <a:rPr lang="es-US" dirty="0">
                <a:latin typeface="Franklin Gothic Demi Cond" panose="020B0706030402020204" pitchFamily="34" charset="0"/>
                <a:cs typeface="Arial" pitchFamily="34" charset="0"/>
              </a:rPr>
              <a:t>Debe hacer uso de una entonación  y tonos adecuados, así como modular la voz según los personajes.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s-US" dirty="0">
                <a:latin typeface="Franklin Gothic Demi Cond" panose="020B0706030402020204" pitchFamily="34" charset="0"/>
              </a:rPr>
              <a:t>Sugerencias metodológicas para el trabajo con los cuentos 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US" sz="3500" dirty="0">
                <a:latin typeface="Franklin Gothic Demi Cond" panose="020B0706030402020204" pitchFamily="34" charset="0"/>
                <a:cs typeface="Arial" pitchFamily="34" charset="0"/>
              </a:rPr>
              <a:t>Recalcar la expresividad por medio de la voz, gestos y ademanes.</a:t>
            </a:r>
          </a:p>
          <a:p>
            <a:pPr algn="just"/>
            <a:r>
              <a:rPr lang="es-US" sz="3500" dirty="0">
                <a:latin typeface="Franklin Gothic Demi Cond" panose="020B0706030402020204" pitchFamily="34" charset="0"/>
                <a:cs typeface="Arial" pitchFamily="34" charset="0"/>
              </a:rPr>
              <a:t>Propiciar participación activa de los niños, invitándolos a intervenir, repetir estribillo, memorizar.</a:t>
            </a:r>
          </a:p>
          <a:p>
            <a:pPr algn="just"/>
            <a:r>
              <a:rPr lang="es-US" sz="3500" dirty="0">
                <a:latin typeface="Franklin Gothic Demi Cond" panose="020B0706030402020204" pitchFamily="34" charset="0"/>
                <a:cs typeface="Arial" pitchFamily="34" charset="0"/>
              </a:rPr>
              <a:t>Crear un clima lúdico y alegre durante la narración.</a:t>
            </a:r>
          </a:p>
          <a:p>
            <a:pPr algn="just"/>
            <a:r>
              <a:rPr lang="es-US" sz="3500" dirty="0">
                <a:latin typeface="Franklin Gothic Demi Cond" panose="020B0706030402020204" pitchFamily="34" charset="0"/>
                <a:cs typeface="Arial" pitchFamily="34" charset="0"/>
              </a:rPr>
              <a:t>Propiciar que los niños manipulen el libro, las láminas , sobre todo después de narrado el cuento.</a:t>
            </a:r>
            <a:endParaRPr lang="es-ES" sz="3500" dirty="0">
              <a:latin typeface="Franklin Gothic Demi Cond" panose="020B0706030402020204" pitchFamily="34" charset="0"/>
              <a:cs typeface="Arial" pitchFamily="34" charset="0"/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160337"/>
            <a:ext cx="8686800" cy="1143000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s-US" dirty="0">
                <a:latin typeface="Franklin Gothic Demi Cond" panose="020B0706030402020204" pitchFamily="34" charset="0"/>
              </a:rPr>
              <a:t>Metodología para el trabajo con un cuento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>
                <a:latin typeface="Franklin Gothic Demi Cond" panose="020B0706030402020204" pitchFamily="34" charset="0"/>
              </a:rPr>
              <a:t>Narración modelo.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Presentación de un sistema de preguntas que reproduzcan el cuento.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Propuesta a los niños para que narren ellos.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Nueva narración pues ya “conocen” el cuento.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Los niños que deseen pueden narrarlo nuevamente.</a:t>
            </a:r>
          </a:p>
          <a:p>
            <a:endParaRPr lang="es-U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260648"/>
            <a:ext cx="8686800" cy="1143000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s-US" dirty="0">
                <a:latin typeface="Franklin Gothic Demi Cond" panose="020B0706030402020204" pitchFamily="34" charset="0"/>
              </a:rPr>
              <a:t>Metodología para la narración con juguetes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>
                <a:latin typeface="Franklin Gothic Demi Cond" panose="020B0706030402020204" pitchFamily="34" charset="0"/>
              </a:rPr>
              <a:t>Narración  modelo de la educadora  a partir de un juguete  que los niños puedan observar 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Se puede describir el juguete y se crea una historia a partir de él.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Se les pide a los niños que inventen un cuento a partir del jueguete.</a:t>
            </a:r>
          </a:p>
          <a:p>
            <a:r>
              <a:rPr lang="es-US" dirty="0">
                <a:latin typeface="Franklin Gothic Demi Cond" panose="020B0706030402020204" pitchFamily="34" charset="0"/>
              </a:rPr>
              <a:t>Se cambia el juguete para hacer cuentos diferentes.</a:t>
            </a:r>
            <a:endParaRPr lang="es-ES" dirty="0">
              <a:latin typeface="Franklin Gothic Demi Cond" panose="020B07060304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720</Words>
  <Application>Microsoft Office PowerPoint</Application>
  <PresentationFormat>Presentación en pantalla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Franklin Gothic Demi Cond</vt:lpstr>
      <vt:lpstr>Tema de Office</vt:lpstr>
      <vt:lpstr>Literatura infantil</vt:lpstr>
      <vt:lpstr>Cuento: del latín computus que significa contar</vt:lpstr>
      <vt:lpstr>EL CUENTO</vt:lpstr>
      <vt:lpstr>Ventajas del cuento desde el punto de vista pedagógico</vt:lpstr>
      <vt:lpstr>Ventajas del cuento desde el punto de vista pedagógico</vt:lpstr>
      <vt:lpstr>Sugerencias metodológicas para el trabajo con los cuentos </vt:lpstr>
      <vt:lpstr>Sugerencias metodológicas para el trabajo con los cuentos </vt:lpstr>
      <vt:lpstr>Metodología para el trabajo con un cuento</vt:lpstr>
      <vt:lpstr>Metodología para la narración con juguetes</vt:lpstr>
      <vt:lpstr>Metodología para la narración con láminas</vt:lpstr>
      <vt:lpstr>Actividad práctica</vt:lpstr>
      <vt:lpstr>Estudio independiente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Literatura infantil</dc:title>
  <dc:creator>TAMARA</dc:creator>
  <cp:lastModifiedBy>TAMARA</cp:lastModifiedBy>
  <cp:revision>6</cp:revision>
  <dcterms:created xsi:type="dcterms:W3CDTF">2023-03-10T20:32:23Z</dcterms:created>
  <dcterms:modified xsi:type="dcterms:W3CDTF">2025-11-16T03:21:54Z</dcterms:modified>
</cp:coreProperties>
</file>