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33" r:id="rId2"/>
    <p:sldId id="334" r:id="rId3"/>
    <p:sldId id="335" r:id="rId4"/>
    <p:sldId id="336" r:id="rId5"/>
    <p:sldId id="337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338" r:id="rId16"/>
    <p:sldId id="339" r:id="rId17"/>
    <p:sldId id="340" r:id="rId18"/>
    <p:sldId id="343" r:id="rId19"/>
    <p:sldId id="344" r:id="rId20"/>
    <p:sldId id="345" r:id="rId21"/>
    <p:sldId id="346" r:id="rId22"/>
    <p:sldId id="347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74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64085-DA49-43FB-BCBF-A53626975DD3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23C23-6939-450B-A8CB-8D0CADF255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1432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E5B21F2C-0A57-B57E-077E-16A48DDD537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D81AE737-7CAB-9B7C-7181-0B4F1431C09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>
            <a:extLst>
              <a:ext uri="{FF2B5EF4-FFF2-40B4-BE49-F238E27FC236}">
                <a16:creationId xmlns:a16="http://schemas.microsoft.com/office/drawing/2014/main" id="{BE7812C0-B596-ADFA-1B33-2D6BD8E0A21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D1DD14FB-439F-0947-6126-F11A8344479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>
            <a:extLst>
              <a:ext uri="{FF2B5EF4-FFF2-40B4-BE49-F238E27FC236}">
                <a16:creationId xmlns:a16="http://schemas.microsoft.com/office/drawing/2014/main" id="{94C5C0BD-7D32-DFB9-7478-20A6AE28AD0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BFCB5BCF-8415-A78A-768E-A721A1BC7C0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>
            <a:extLst>
              <a:ext uri="{FF2B5EF4-FFF2-40B4-BE49-F238E27FC236}">
                <a16:creationId xmlns:a16="http://schemas.microsoft.com/office/drawing/2014/main" id="{2C138964-E32B-6E26-3046-DD7DF60D04F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9E2FDDB7-7CA7-EA54-2C80-0E54DD6B967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>
            <a:extLst>
              <a:ext uri="{FF2B5EF4-FFF2-40B4-BE49-F238E27FC236}">
                <a16:creationId xmlns:a16="http://schemas.microsoft.com/office/drawing/2014/main" id="{89CA4AB2-3576-88ED-6041-E58B40E9678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201AC2EA-0DE0-2348-9519-8355E5F6EFA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>
            <a:extLst>
              <a:ext uri="{FF2B5EF4-FFF2-40B4-BE49-F238E27FC236}">
                <a16:creationId xmlns:a16="http://schemas.microsoft.com/office/drawing/2014/main" id="{EEE7971C-B197-5AB6-36A6-5510569A9F4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7AA599F1-B315-807C-99D2-29895D9C353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>
            <a:extLst>
              <a:ext uri="{FF2B5EF4-FFF2-40B4-BE49-F238E27FC236}">
                <a16:creationId xmlns:a16="http://schemas.microsoft.com/office/drawing/2014/main" id="{C787B068-AF78-1FA0-0215-ECF2B51DDCA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32DAC711-7E76-823D-BC45-3C032B0F21C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>
            <a:extLst>
              <a:ext uri="{FF2B5EF4-FFF2-40B4-BE49-F238E27FC236}">
                <a16:creationId xmlns:a16="http://schemas.microsoft.com/office/drawing/2014/main" id="{4C84AF50-F383-CA6F-3CCA-789E34783EB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7A8EDD76-063A-77F9-439F-12514B60A7C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>
            <a:extLst>
              <a:ext uri="{FF2B5EF4-FFF2-40B4-BE49-F238E27FC236}">
                <a16:creationId xmlns:a16="http://schemas.microsoft.com/office/drawing/2014/main" id="{78D1C4DC-271B-8CCC-5548-72604B5FCB3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92125" y="1027113"/>
            <a:ext cx="6572250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97D3CC2A-669C-751A-6B62-71D620CBED9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BDFD7F-2A4E-0C8C-BCD4-20E3A57FE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4F2FE5-C4FA-5BE5-6D1B-FB69EB921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817376-3D59-7307-8CC8-BCDFB2261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220A1C-187C-75CB-95EE-BE6BF4EF5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16BA0A-1CF7-FC28-B0C9-B288E9EF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754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962B28-08D3-4CD5-2068-B52759F4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80D752-27A3-858E-5912-50187D3B11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6703DF-56B5-A4AA-31EA-007138BBF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C0C66D-BA6E-4FEB-B203-A39EBDB5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8447FF-5B96-9B10-FABD-A82047FC6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189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9893B4-F913-22A5-91F6-B30EDDDA4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C035BCC-F8BC-4919-8B29-E97CF64D0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CEA6D8-39FA-A208-D917-CF7062A9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91B532-4F4A-0552-A2F8-15533CF2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473773-01A7-9A3E-05F0-C7B768AD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60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4E244C-664D-C3F5-ACDA-71669D70C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F3A8CD-4BE7-C72D-B92F-D23A70EFA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C719E6-8DFD-DEC6-1328-97A9075BB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793BCB-563C-DA75-3823-691F18677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655408-AA39-C0DF-337D-5541F2A45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78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CFBB6-FED8-273B-612F-A8ABA6941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57F7DF-FAD9-F4DA-42F5-57E762333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0491B5-D048-7F40-CC81-C99B245C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4248B5-49E3-6435-B0D9-0759D8C1E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E397C4-9F52-D39B-AC30-9816A817E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5290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DA3B26-30AB-A4F1-B0BF-B762192C0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2EAE14-3C23-6E82-CB23-669E816A2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11CB260-1F04-AFC9-28AF-E3F146377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7E51BD-5C45-3098-08B3-BCB21CAB1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A4E52F-DB82-8923-3DC9-B870D6843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98173C-33C8-3C02-E874-ECB284D62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805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A46AB5-8B36-4097-3F79-2FBF847FB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34ABF2-0EDB-F662-29EF-F93E0FCF6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EA059F-D276-5D65-5D60-89608297D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350F60E-A995-DAC4-A658-4162594D1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E48B8A-29EC-3445-044C-09F185DD5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55B2A08-83D3-A953-0B00-6192E6C1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369B5F-8099-3418-D3FB-641D2B400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B5DFA-19C5-0EEF-BE72-D29DBB01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618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3E21F3-8880-7D92-6036-46E1732D1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D07266-A8D0-9024-C76B-19F2B1C8A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81DB67-C8BE-301A-D6CC-CF8B6192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AC9638-7D4C-4EC5-CCD8-E64A78CB5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983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CE4A9FB-AD76-0BC2-76A9-ED7FA01F2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36A0AA-6D63-1CA3-BDE2-9DA47C53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89415FD-A55D-44CC-EEAB-FD00145B0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01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29235-FF4F-7E1E-464D-85439FD64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68F56F-63A7-2F5C-E43B-7C3C9BACE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823E2F-C0C9-2C10-C044-4BC91E32E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F68200-B52E-DCCA-F0C6-F19072C30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0AE527-FB05-513A-4345-3B4F7D8D2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D0E8FD-A916-68FB-089F-A810A3D7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239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351C5D-73B5-8138-D0E9-29DC2F13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DB12846-124E-0F53-8707-D4A18AB5E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FBC33A-D5D1-1B22-F1F2-3C4DC36CD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2C4525-1044-15C4-2E89-026EB42A1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523615-4B33-5D2F-B4CF-3DE5BBCF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D49BB9-1A45-579E-B408-0AC5B37F1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293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91F7C03-3BB9-3A59-CA8E-155D70FA0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544A56-FC36-D900-3C95-8612114C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7F5145-5304-E0D1-970D-A7FFB1E234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121F4-7913-49CA-8F9D-D2AFCAFB679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A531AE-7550-7CC5-55B3-B188222F0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42222A-7448-1F0C-5A47-8A7AEE429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7E7200-0650-4B70-A6CB-21349787AA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20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330D03D8-0D97-5917-036C-C076DE33F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75" y="620714"/>
            <a:ext cx="8280400" cy="125888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5F114A97-8E4C-9A23-2EE4-2EE8A195B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429000"/>
            <a:ext cx="8064500" cy="108108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1. Control y medición de la Actividad Física.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9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>
            <a:extLst>
              <a:ext uri="{FF2B5EF4-FFF2-40B4-BE49-F238E27FC236}">
                <a16:creationId xmlns:a16="http://schemas.microsoft.com/office/drawing/2014/main" id="{6D197BDF-EE76-57AA-688F-180329AA2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360364"/>
            <a:ext cx="7380287" cy="561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s-ES" altLang="es-E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 de </a:t>
            </a:r>
            <a:r>
              <a:rPr lang="es-ES" altLang="es-ES" sz="3200" b="1" u="sng" dirty="0" err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Erisman</a:t>
            </a:r>
            <a:r>
              <a:rPr lang="es-ES" altLang="es-ES" sz="3200" dirty="0">
                <a:solidFill>
                  <a:schemeClr val="tx1"/>
                </a:solidFill>
              </a:rPr>
              <a:t>: </a:t>
            </a:r>
            <a:r>
              <a:rPr lang="es-ES" altLang="es-ES" sz="3200" b="1" dirty="0">
                <a:solidFill>
                  <a:schemeClr val="tx1"/>
                </a:solidFill>
              </a:rPr>
              <a:t>establece relación entre desarrollo torácico y estatura.</a:t>
            </a:r>
          </a:p>
          <a:p>
            <a:pPr>
              <a:buClrTx/>
              <a:buFontTx/>
              <a:buNone/>
            </a:pPr>
            <a:endParaRPr lang="es-ES" altLang="es-ES" sz="3200" b="1" dirty="0">
              <a:solidFill>
                <a:schemeClr val="tx1"/>
              </a:solidFill>
            </a:endParaRPr>
          </a:p>
          <a:p>
            <a:pPr algn="ctr"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</a:rPr>
              <a:t>Circunferencia torácica –  </a:t>
            </a:r>
            <a:r>
              <a:rPr lang="es-ES" altLang="es-ES" sz="2800" b="1" u="sng" dirty="0">
                <a:solidFill>
                  <a:schemeClr val="tx1"/>
                </a:solidFill>
              </a:rPr>
              <a:t>Estatura total</a:t>
            </a:r>
          </a:p>
          <a:p>
            <a:pPr algn="ctr">
              <a:buClr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</a:rPr>
              <a:t>                                           2</a:t>
            </a:r>
          </a:p>
          <a:p>
            <a:pPr>
              <a:buClrTx/>
              <a:buFontTx/>
              <a:buNone/>
            </a:pPr>
            <a:endParaRPr lang="es-ES" altLang="es-ES" sz="28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u="sng" dirty="0">
                <a:solidFill>
                  <a:schemeClr val="tx1"/>
                </a:solidFill>
              </a:rPr>
              <a:t>Escala</a:t>
            </a:r>
            <a:r>
              <a:rPr lang="es-ES" altLang="es-ES" sz="3200" dirty="0">
                <a:solidFill>
                  <a:schemeClr val="tx1"/>
                </a:solidFill>
              </a:rPr>
              <a:t>:</a:t>
            </a: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Hombres normales: 8 – 10 cm</a:t>
            </a: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Mujeres normales:  5 – 8 cm</a:t>
            </a: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>
            <a:extLst>
              <a:ext uri="{FF2B5EF4-FFF2-40B4-BE49-F238E27FC236}">
                <a16:creationId xmlns:a16="http://schemas.microsoft.com/office/drawing/2014/main" id="{688B79A6-C7EF-ADF1-7671-1C8678D1F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539751"/>
            <a:ext cx="8640762" cy="581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s-ES" altLang="es-E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 esquelético</a:t>
            </a: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se relaciona la altura con la proporción del tronco.</a:t>
            </a:r>
          </a:p>
          <a:p>
            <a:pPr algn="just"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 algn="ctr">
              <a:buClrTx/>
              <a:buFontTx/>
              <a:buNone/>
            </a:pPr>
            <a:r>
              <a:rPr lang="es-ES" altLang="es-ES" sz="2800" u="sng" dirty="0">
                <a:solidFill>
                  <a:schemeClr val="tx1"/>
                </a:solidFill>
              </a:rPr>
              <a:t>(Estatura total – Estatura sentado) x 100</a:t>
            </a:r>
          </a:p>
          <a:p>
            <a:pPr algn="ctr"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         Estatura sentado</a:t>
            </a:r>
          </a:p>
          <a:p>
            <a:pPr algn="ctr">
              <a:buClrTx/>
              <a:buFontTx/>
              <a:buNone/>
            </a:pPr>
            <a:endParaRPr lang="es-ES" altLang="es-ES" dirty="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</a:rPr>
              <a:t>Escala:</a:t>
            </a:r>
          </a:p>
          <a:p>
            <a:pPr algn="just">
              <a:buClr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</a:rPr>
              <a:t>90 más piernas largas y tronco corto .... </a:t>
            </a:r>
            <a:r>
              <a:rPr lang="es-ES" altLang="es-ES" sz="2600" dirty="0" err="1">
                <a:solidFill>
                  <a:schemeClr val="tx1"/>
                </a:solidFill>
              </a:rPr>
              <a:t>macrosquelos</a:t>
            </a:r>
            <a:r>
              <a:rPr lang="es-ES" altLang="es-ES" sz="2600" dirty="0">
                <a:solidFill>
                  <a:schemeClr val="tx1"/>
                </a:solidFill>
              </a:rPr>
              <a:t>.</a:t>
            </a:r>
          </a:p>
          <a:p>
            <a:pPr algn="just">
              <a:buClrTx/>
              <a:buFontTx/>
              <a:buNone/>
            </a:pPr>
            <a:endParaRPr lang="es-ES" altLang="es-ES" sz="2600" dirty="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</a:rPr>
              <a:t>85 – 89,9 promedio ......................... </a:t>
            </a:r>
            <a:r>
              <a:rPr lang="es-ES" altLang="es-ES" sz="2600" dirty="0" err="1">
                <a:solidFill>
                  <a:schemeClr val="tx1"/>
                </a:solidFill>
              </a:rPr>
              <a:t>mesatisquelos</a:t>
            </a:r>
            <a:endParaRPr lang="es-ES" altLang="es-ES" sz="2600" dirty="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endParaRPr lang="es-ES" altLang="es-ES" sz="2600" dirty="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</a:rPr>
              <a:t>Hasta 84,9 con piernas cortas y tronco largo ............ </a:t>
            </a:r>
            <a:r>
              <a:rPr lang="es-ES" altLang="es-ES" sz="2600" dirty="0" err="1">
                <a:solidFill>
                  <a:schemeClr val="tx1"/>
                </a:solidFill>
              </a:rPr>
              <a:t>braquisquelos</a:t>
            </a:r>
            <a:r>
              <a:rPr lang="es-ES" altLang="es-ES" sz="2600" dirty="0">
                <a:solidFill>
                  <a:schemeClr val="tx1"/>
                </a:solidFill>
              </a:rPr>
              <a:t>. </a:t>
            </a:r>
          </a:p>
          <a:p>
            <a:pPr algn="just">
              <a:buClrTx/>
              <a:buFontTx/>
              <a:buNone/>
            </a:pPr>
            <a:endParaRPr lang="es-ES" altLang="es-ES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>
            <a:extLst>
              <a:ext uri="{FF2B5EF4-FFF2-40B4-BE49-F238E27FC236}">
                <a16:creationId xmlns:a16="http://schemas.microsoft.com/office/drawing/2014/main" id="{EB3D3B30-7323-D98A-823C-7FED1833A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4" y="720726"/>
            <a:ext cx="8459787" cy="416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 de </a:t>
            </a:r>
            <a:r>
              <a:rPr lang="es-ES" altLang="es-ES" sz="3200" b="1" u="sng" dirty="0" err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Brock-Brough</a:t>
            </a: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correlación entre peso y estatura.</a:t>
            </a: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P =T - 100 Kg., para T entre 155 – 165 cm</a:t>
            </a: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P = T - 105 Kg., para T entre 166 – 175 cm</a:t>
            </a: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P- T - 110 Kg., para T </a:t>
            </a:r>
            <a:r>
              <a:rPr lang="es-ES" altLang="es-ES" sz="3200" dirty="0">
                <a:solidFill>
                  <a:schemeClr val="tx1"/>
                </a:solidFill>
                <a:latin typeface="DejaVu Sans" charset="0"/>
              </a:rPr>
              <a:t>&gt;</a:t>
            </a:r>
            <a:r>
              <a:rPr lang="es-ES" altLang="es-ES" sz="3200" dirty="0">
                <a:solidFill>
                  <a:schemeClr val="tx1"/>
                </a:solidFill>
              </a:rPr>
              <a:t> 175 Kg.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>
            <a:extLst>
              <a:ext uri="{FF2B5EF4-FFF2-40B4-BE49-F238E27FC236}">
                <a16:creationId xmlns:a16="http://schemas.microsoft.com/office/drawing/2014/main" id="{186416A4-F9F4-0A91-08CC-2507DE9F6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900113"/>
            <a:ext cx="7380287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 de fuerza (manos)</a:t>
            </a: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>
              <a:buClrTx/>
              <a:buFontTx/>
              <a:buNone/>
            </a:pPr>
            <a:endParaRPr lang="es-ES" altLang="es-E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ClrTx/>
              <a:buFontTx/>
              <a:buNone/>
            </a:pPr>
            <a:r>
              <a:rPr lang="es-ES" altLang="es-ES" sz="3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Dinamometría x 100 </a:t>
            </a:r>
          </a:p>
          <a:p>
            <a:pPr algn="ctr">
              <a:buClr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Peso (Kg.)</a:t>
            </a:r>
          </a:p>
          <a:p>
            <a:pPr algn="ctr"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r>
              <a:rPr lang="es-ES" altLang="es-ES" sz="3200" u="sng" dirty="0">
                <a:solidFill>
                  <a:schemeClr val="tx1"/>
                </a:solidFill>
              </a:rPr>
              <a:t>Escala</a:t>
            </a:r>
            <a:r>
              <a:rPr lang="es-ES" altLang="es-ES" sz="3200" dirty="0">
                <a:solidFill>
                  <a:schemeClr val="tx1"/>
                </a:solidFill>
              </a:rPr>
              <a:t>: </a:t>
            </a:r>
          </a:p>
          <a:p>
            <a:pPr algn="just"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Hombres:  60 % o mas.</a:t>
            </a:r>
          </a:p>
          <a:p>
            <a:pPr algn="just"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Mujeres: 50 % o más.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>
            <a:extLst>
              <a:ext uri="{FF2B5EF4-FFF2-40B4-BE49-F238E27FC236}">
                <a16:creationId xmlns:a16="http://schemas.microsoft.com/office/drawing/2014/main" id="{6725F843-917E-A318-22CC-A3BAC9831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1" y="720725"/>
            <a:ext cx="6119813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Índice de fuerza (espalda</a:t>
            </a:r>
            <a:r>
              <a:rPr lang="es-ES" altLang="es-ES" sz="32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</a:p>
          <a:p>
            <a:pPr>
              <a:buClrTx/>
              <a:buFontTx/>
              <a:buNone/>
            </a:pPr>
            <a:endParaRPr lang="es-ES" altLang="es-ES" sz="3200" b="1" u="sng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ClrTx/>
              <a:buFontTx/>
              <a:buNone/>
            </a:pPr>
            <a:r>
              <a:rPr lang="es-ES" altLang="es-ES" sz="3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Dinamometría x 100</a:t>
            </a:r>
          </a:p>
          <a:p>
            <a:pPr algn="ctr">
              <a:buClr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Peso (Kg.)</a:t>
            </a:r>
          </a:p>
          <a:p>
            <a:pPr algn="ctr">
              <a:buClrTx/>
              <a:buFontTx/>
              <a:buNone/>
            </a:pPr>
            <a:endParaRPr lang="es-ES" altLang="es-E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buClrTx/>
              <a:buFontTx/>
              <a:buNone/>
            </a:pPr>
            <a:r>
              <a:rPr lang="es-ES" altLang="es-ES" sz="3200" u="sng" dirty="0">
                <a:solidFill>
                  <a:schemeClr val="tx1"/>
                </a:solidFill>
              </a:rPr>
              <a:t>Escala</a:t>
            </a:r>
            <a:r>
              <a:rPr lang="es-ES" altLang="es-ES" sz="3200" dirty="0">
                <a:solidFill>
                  <a:schemeClr val="tx1"/>
                </a:solidFill>
              </a:rPr>
              <a:t>: </a:t>
            </a:r>
          </a:p>
          <a:p>
            <a:pPr>
              <a:buClrTx/>
              <a:buFontTx/>
              <a:buNone/>
            </a:pPr>
            <a:endParaRPr lang="es-ES" altLang="es-ES" sz="3200" u="sng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Hombres:  250 – 300 %</a:t>
            </a:r>
          </a:p>
          <a:p>
            <a:pPr>
              <a:buClrTx/>
              <a:buFontTx/>
              <a:buNone/>
            </a:pPr>
            <a:endParaRPr lang="es-ES" altLang="es-ES" sz="3200" dirty="0">
              <a:solidFill>
                <a:schemeClr val="tx1"/>
              </a:solidFill>
            </a:endParaRPr>
          </a:p>
          <a:p>
            <a:pPr>
              <a:buClr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Mujeres:  150 -200 %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C256C91-56C7-E7C0-D0C9-F6DB90736A4E}"/>
              </a:ext>
            </a:extLst>
          </p:cNvPr>
          <p:cNvSpPr txBox="1"/>
          <p:nvPr/>
        </p:nvSpPr>
        <p:spPr>
          <a:xfrm>
            <a:off x="1427747" y="1620253"/>
            <a:ext cx="87750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solidFill>
                  <a:schemeClr val="tx2"/>
                </a:solidFill>
              </a:rPr>
              <a:t>Estudio independiente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Ejemplifica con una actividad deportiva la importancia del control del peso en </a:t>
            </a:r>
            <a:r>
              <a:rPr lang="es-ES" sz="2800">
                <a:solidFill>
                  <a:schemeClr val="tx2"/>
                </a:solidFill>
              </a:rPr>
              <a:t>el deporte.</a:t>
            </a:r>
            <a:endParaRPr lang="es-E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28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2A5A5-ACF9-7C78-9868-00FF44179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A14F904A-9EA8-A4C8-80B4-0C1553DA5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75" y="620714"/>
            <a:ext cx="8280400" cy="125888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323AAFEE-3EAF-0E53-FA2F-6C9C92D65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429000"/>
            <a:ext cx="8064500" cy="108108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1. Control y medición de la Actividad Física.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10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práctica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44176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6F54E-A93F-6E51-E48B-39E26F3E9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adroTexto 3">
            <a:extLst>
              <a:ext uri="{FF2B5EF4-FFF2-40B4-BE49-F238E27FC236}">
                <a16:creationId xmlns:a16="http://schemas.microsoft.com/office/drawing/2014/main" id="{1CB3F3F2-1D32-0306-3F76-A4DC68F4B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521230"/>
            <a:ext cx="7848600" cy="31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altLang="es-E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Sumario. </a:t>
            </a:r>
            <a:r>
              <a:rPr lang="es-E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Determinación e interpretación de los resultados de la composición corporal en entrenadas y no entrenadas. </a:t>
            </a:r>
            <a:endParaRPr lang="es-ES_tradnl" altLang="es-ES" sz="40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es-ES_tradnl" altLang="es-E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14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F938-998E-368A-3F42-821B873D8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adroTexto 3">
            <a:extLst>
              <a:ext uri="{FF2B5EF4-FFF2-40B4-BE49-F238E27FC236}">
                <a16:creationId xmlns:a16="http://schemas.microsoft.com/office/drawing/2014/main" id="{D6A7D04C-CA12-E7F1-8288-D2D19621F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8" y="0"/>
            <a:ext cx="11758863" cy="66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Se divide al grupo en dos subgrupos para la toma de medidas: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Grupo A -sujetos entrenados (estudiantes que practiquen deporte activamente mínimo tres o cuatro veces por semana)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Grupo B -sujetos no entrenados (estudiantes con vida sedentaria menso de dos horas de actividad física semanal)</a:t>
            </a:r>
            <a:endParaRPr lang="es-ES_tradnl" altLang="es-E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1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C9407275-CBF5-936F-85C9-9CD6372D9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137" y="674557"/>
            <a:ext cx="11758863" cy="416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Protocolo de medición (lado derecho)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Peso y talla. Para calcular IMC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Pliegues cutáneos (mm). Tríceps, subescapular, </a:t>
            </a:r>
            <a:r>
              <a:rPr lang="es-ES" altLang="es-E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supraespinal</a:t>
            </a: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, abdominal, muslo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Perímetros (cm). óseo</a:t>
            </a:r>
            <a:endParaRPr lang="es-ES_tradnl" altLang="es-E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85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adroTexto 3">
            <a:extLst>
              <a:ext uri="{FF2B5EF4-FFF2-40B4-BE49-F238E27FC236}">
                <a16:creationId xmlns:a16="http://schemas.microsoft.com/office/drawing/2014/main" id="{E1E3EBFA-9CE1-5735-2A59-51C8175A4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521230"/>
            <a:ext cx="7848600" cy="443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altLang="es-E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Sumario. </a:t>
            </a:r>
            <a:r>
              <a:rPr lang="es-E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Composición corporal, índices antropométricos para su evaluación. Importancia del control del peso en poblaciones entrenadas y no entrenadas. Interpretación de sus resultados</a:t>
            </a:r>
            <a:endParaRPr lang="es-ES_tradnl" altLang="es-ES" sz="40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es-ES_tradnl" altLang="es-E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5D97FC80-9124-1F6A-CE06-6A6F178A4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8" y="0"/>
            <a:ext cx="11758863" cy="582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Cada estudiante deberá calcular: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porcentaje de grasa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masa grasa (MG) en kg: (%G*Peso total)/100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masa libre de grasa (MLG) en kg: Peso total-MG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Índice músculo-óseo (IMO): relación entre la masa muscular y la ósea (indicador de calidad de entrenamiento)</a:t>
            </a:r>
            <a:endParaRPr lang="es-ES_tradnl" altLang="es-E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09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8BC364A5-A269-0718-8350-1F8B6E18E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8" y="0"/>
            <a:ext cx="11758863" cy="499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Debate:</a:t>
            </a:r>
          </a:p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. ¿por qué un sujeto entrenado puede pesar lo mismo que uno no entrenado, pero verse mucho más delgado? (densidad del músculo contra la grasa)</a:t>
            </a:r>
          </a:p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. ¿qué riesgos para la salud tiene el falso delgado (persona no entrenada con peso normal, pero % de grasa alto)?</a:t>
            </a:r>
            <a:endParaRPr lang="es-ES_tradnl" altLang="es-E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941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DF2716BB-4DD0-CCF6-A1D8-E296A2A98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8" y="0"/>
            <a:ext cx="11758863" cy="416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Estudio independiente</a:t>
            </a:r>
          </a:p>
          <a:p>
            <a:pPr algn="just">
              <a:lnSpc>
                <a:spcPct val="150000"/>
              </a:lnSpc>
            </a:pPr>
            <a:r>
              <a:rPr lang="es-ES" altLang="es-E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- Diseña una breve intervención nutricional y de entrenamiento (tipo de ejercicio) para el sujeto evaluado del grupo B con el objetivo de mejorar su relación masa muscular/masa grasa en 12 semanas.</a:t>
            </a:r>
            <a:endParaRPr lang="es-ES_tradnl" altLang="es-E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92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87CB21D-3CD6-F983-FB78-3FDDE31F06BD}"/>
              </a:ext>
            </a:extLst>
          </p:cNvPr>
          <p:cNvSpPr txBox="1"/>
          <p:nvPr/>
        </p:nvSpPr>
        <p:spPr>
          <a:xfrm>
            <a:off x="385009" y="330278"/>
            <a:ext cx="1134176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chemeClr val="tx2"/>
                </a:solidFill>
              </a:rPr>
              <a:t>Composición corporal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Se utiliza para describir los porcentajes de grasa, hueso, agua y músculos en el cuerpo humano</a:t>
            </a:r>
          </a:p>
          <a:p>
            <a:pPr algn="just"/>
            <a:endParaRPr lang="es-ES" sz="2800" dirty="0">
              <a:solidFill>
                <a:schemeClr val="tx2"/>
              </a:solidFill>
            </a:endParaRP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Niveles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-líquidos extracelulares LEC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-líquidos intracelulares LIC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-masa libre de grasa MLG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-sólidos intracelulares SIC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C1F2DB1-1511-89A7-91E3-79F2E7F8B7E5}"/>
              </a:ext>
            </a:extLst>
          </p:cNvPr>
          <p:cNvSpPr txBox="1"/>
          <p:nvPr/>
        </p:nvSpPr>
        <p:spPr>
          <a:xfrm>
            <a:off x="5101388" y="2905780"/>
            <a:ext cx="2630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solidFill>
                  <a:schemeClr val="tx2"/>
                </a:solidFill>
              </a:rPr>
              <a:t>LIC+SIC=MCC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BDFF91-58AE-E687-556E-7ED0CC748DB3}"/>
              </a:ext>
            </a:extLst>
          </p:cNvPr>
          <p:cNvSpPr txBox="1"/>
          <p:nvPr/>
        </p:nvSpPr>
        <p:spPr>
          <a:xfrm>
            <a:off x="8414083" y="2093006"/>
            <a:ext cx="26309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solidFill>
                  <a:schemeClr val="tx2"/>
                </a:solidFill>
              </a:rPr>
              <a:t>Componentes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1- masa grasa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2- masa ósea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3- agua</a:t>
            </a: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4- proteínas</a:t>
            </a:r>
          </a:p>
        </p:txBody>
      </p:sp>
    </p:spTree>
    <p:extLst>
      <p:ext uri="{BB962C8B-B14F-4D97-AF65-F5344CB8AC3E}">
        <p14:creationId xmlns:p14="http://schemas.microsoft.com/office/powerpoint/2010/main" val="336997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F16D1F8-3EBD-7E9C-176E-B1890D77466D}"/>
              </a:ext>
            </a:extLst>
          </p:cNvPr>
          <p:cNvSpPr txBox="1"/>
          <p:nvPr/>
        </p:nvSpPr>
        <p:spPr>
          <a:xfrm>
            <a:off x="433135" y="-2439"/>
            <a:ext cx="1129364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3600" dirty="0">
                <a:solidFill>
                  <a:schemeClr val="tx2"/>
                </a:solidFill>
              </a:rPr>
              <a:t>El control del peso implica mantener un peso saludable. Esto involucra ejercicio regular y una dieta sana. Un programa de pérdida y control del peso, analiza su ingesta nutricional y los factores de riesgo médico asociados con el peso.</a:t>
            </a:r>
          </a:p>
          <a:p>
            <a:pPr algn="just"/>
            <a:endParaRPr lang="es-ES" sz="3600" dirty="0">
              <a:solidFill>
                <a:schemeClr val="tx2"/>
              </a:solidFill>
            </a:endParaRPr>
          </a:p>
          <a:p>
            <a:pPr algn="ctr"/>
            <a:r>
              <a:rPr lang="es-ES" sz="3600" dirty="0">
                <a:solidFill>
                  <a:schemeClr val="tx2"/>
                </a:solidFill>
              </a:rPr>
              <a:t>¿cómo se hace un control de peso?</a:t>
            </a:r>
          </a:p>
          <a:p>
            <a:pPr marL="571500" indent="-571500" algn="just">
              <a:buFontTx/>
              <a:buChar char="-"/>
            </a:pPr>
            <a:r>
              <a:rPr lang="es-ES" sz="3600" dirty="0">
                <a:solidFill>
                  <a:schemeClr val="tx2"/>
                </a:solidFill>
              </a:rPr>
              <a:t>Hacer cambios en el estilo de vida, no solo seguir una dieta.</a:t>
            </a:r>
          </a:p>
          <a:p>
            <a:pPr marL="571500" indent="-571500" algn="just">
              <a:buFontTx/>
              <a:buChar char="-"/>
            </a:pPr>
            <a:r>
              <a:rPr lang="es-ES" sz="3600" dirty="0">
                <a:solidFill>
                  <a:schemeClr val="tx2"/>
                </a:solidFill>
              </a:rPr>
              <a:t>Reducir las calorías consumidas y elegir alimentos de variedad saludable (frutas, verduras y cereales.</a:t>
            </a:r>
          </a:p>
          <a:p>
            <a:pPr marL="571500" indent="-571500" algn="just">
              <a:buFontTx/>
              <a:buChar char="-"/>
            </a:pPr>
            <a:r>
              <a:rPr lang="es-ES" sz="3600" dirty="0">
                <a:solidFill>
                  <a:schemeClr val="tx2"/>
                </a:solidFill>
              </a:rPr>
              <a:t>Limitar el consumo de alcohol.  </a:t>
            </a:r>
          </a:p>
        </p:txBody>
      </p:sp>
    </p:spTree>
    <p:extLst>
      <p:ext uri="{BB962C8B-B14F-4D97-AF65-F5344CB8AC3E}">
        <p14:creationId xmlns:p14="http://schemas.microsoft.com/office/powerpoint/2010/main" val="3478181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E231FDA-4A19-35B6-192A-24984AD0F1F6}"/>
              </a:ext>
            </a:extLst>
          </p:cNvPr>
          <p:cNvSpPr txBox="1"/>
          <p:nvPr/>
        </p:nvSpPr>
        <p:spPr>
          <a:xfrm>
            <a:off x="256672" y="130497"/>
            <a:ext cx="11614485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solidFill>
                  <a:schemeClr val="tx2"/>
                </a:solidFill>
              </a:rPr>
              <a:t>Importancia del control de peso en el deporte</a:t>
            </a:r>
          </a:p>
          <a:p>
            <a:pPr marL="457200" indent="-457200" algn="just">
              <a:buFontTx/>
              <a:buChar char="-"/>
            </a:pPr>
            <a:r>
              <a:rPr lang="es-ES" sz="2800" dirty="0">
                <a:solidFill>
                  <a:schemeClr val="tx2"/>
                </a:solidFill>
              </a:rPr>
              <a:t>Reducir el riesgo de sufrir aumento de peso, demencia y caídas.</a:t>
            </a:r>
          </a:p>
          <a:p>
            <a:pPr marL="457200" indent="-457200" algn="just">
              <a:buFontTx/>
              <a:buChar char="-"/>
            </a:pPr>
            <a:r>
              <a:rPr lang="es-ES" sz="2800" dirty="0">
                <a:solidFill>
                  <a:schemeClr val="tx2"/>
                </a:solidFill>
              </a:rPr>
              <a:t>Mejorar la salud de los huesos y la resistencia aeróbica.</a:t>
            </a:r>
          </a:p>
          <a:p>
            <a:pPr marL="457200" indent="-457200" algn="just">
              <a:buFontTx/>
              <a:buChar char="-"/>
            </a:pPr>
            <a:r>
              <a:rPr lang="es-ES" sz="2800" dirty="0">
                <a:solidFill>
                  <a:schemeClr val="tx2"/>
                </a:solidFill>
              </a:rPr>
              <a:t>Sentirse con más energía.</a:t>
            </a:r>
          </a:p>
          <a:p>
            <a:pPr marL="457200" indent="-457200" algn="just">
              <a:buFontTx/>
              <a:buChar char="-"/>
            </a:pPr>
            <a:endParaRPr lang="es-ES" sz="2800" dirty="0">
              <a:solidFill>
                <a:schemeClr val="tx2"/>
              </a:solidFill>
            </a:endParaRPr>
          </a:p>
          <a:p>
            <a:pPr algn="just"/>
            <a:r>
              <a:rPr lang="es-ES" sz="2800" dirty="0">
                <a:solidFill>
                  <a:schemeClr val="tx2"/>
                </a:solidFill>
              </a:rPr>
              <a:t>Índices antropométricos </a:t>
            </a:r>
          </a:p>
          <a:p>
            <a:pPr marL="457200" indent="-457200" algn="just">
              <a:buFontTx/>
              <a:buChar char="-"/>
            </a:pPr>
            <a:r>
              <a:rPr lang="es-ES" sz="2800" dirty="0">
                <a:solidFill>
                  <a:schemeClr val="tx2"/>
                </a:solidFill>
              </a:rPr>
              <a:t>Los indicadores antropométricos son valores de dimensiones y composición corporal que ofrecen información útil para la evaluación del riesgo de enfermedades cardiovasculares por el exceso de grasa y la distribución de esta.</a:t>
            </a:r>
          </a:p>
          <a:p>
            <a:pPr marL="457200" indent="-457200" algn="just">
              <a:buFontTx/>
              <a:buChar char="-"/>
            </a:pPr>
            <a:r>
              <a:rPr lang="es-ES" sz="2800" dirty="0">
                <a:solidFill>
                  <a:schemeClr val="tx2"/>
                </a:solidFill>
              </a:rPr>
              <a:t>Se basa en cuatro pilares básicos:</a:t>
            </a:r>
          </a:p>
          <a:p>
            <a:pPr marL="514350" indent="-514350" algn="just">
              <a:buAutoNum type="arabicPeriod"/>
            </a:pPr>
            <a:r>
              <a:rPr lang="es-ES" sz="2800" dirty="0">
                <a:solidFill>
                  <a:schemeClr val="tx2"/>
                </a:solidFill>
              </a:rPr>
              <a:t>Medidas corporales</a:t>
            </a:r>
          </a:p>
          <a:p>
            <a:pPr marL="514350" indent="-514350" algn="just">
              <a:buAutoNum type="arabicPeriod"/>
            </a:pPr>
            <a:r>
              <a:rPr lang="es-ES" sz="2800" dirty="0">
                <a:solidFill>
                  <a:schemeClr val="tx2"/>
                </a:solidFill>
              </a:rPr>
              <a:t>Estudio del somatotipo</a:t>
            </a:r>
          </a:p>
          <a:p>
            <a:pPr marL="514350" indent="-514350" algn="just">
              <a:buAutoNum type="arabicPeriod"/>
            </a:pPr>
            <a:r>
              <a:rPr lang="es-ES" sz="2800" dirty="0">
                <a:solidFill>
                  <a:schemeClr val="tx2"/>
                </a:solidFill>
              </a:rPr>
              <a:t>Estudio de la proporcionalidad </a:t>
            </a:r>
          </a:p>
          <a:p>
            <a:pPr marL="514350" indent="-514350" algn="just">
              <a:buAutoNum type="arabicPeriod"/>
            </a:pPr>
            <a:r>
              <a:rPr lang="es-ES" sz="2800" dirty="0">
                <a:solidFill>
                  <a:schemeClr val="tx2"/>
                </a:solidFill>
              </a:rPr>
              <a:t>Estudio de la composición corporal</a:t>
            </a:r>
          </a:p>
          <a:p>
            <a:pPr algn="just"/>
            <a:endParaRPr lang="es-E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986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AutoShape 1">
            <a:extLst>
              <a:ext uri="{FF2B5EF4-FFF2-40B4-BE49-F238E27FC236}">
                <a16:creationId xmlns:a16="http://schemas.microsoft.com/office/drawing/2014/main" id="{6BEDE846-4AAA-83A1-783E-5BBB7722D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9" y="260350"/>
            <a:ext cx="8137525" cy="10810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560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>
                <a:solidFill>
                  <a:srgbClr val="22228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Métodos para  la medición de la composición corporal.</a:t>
            </a:r>
          </a:p>
        </p:txBody>
      </p:sp>
      <p:cxnSp>
        <p:nvCxnSpPr>
          <p:cNvPr id="26626" name="AutoShape 2">
            <a:extLst>
              <a:ext uri="{FF2B5EF4-FFF2-40B4-BE49-F238E27FC236}">
                <a16:creationId xmlns:a16="http://schemas.microsoft.com/office/drawing/2014/main" id="{BC4CC9CE-E3DC-17E2-B6D6-071B0DF8AE3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141663" y="1479550"/>
            <a:ext cx="361950" cy="649288"/>
          </a:xfrm>
          <a:prstGeom prst="straightConnector1">
            <a:avLst/>
          </a:prstGeom>
          <a:noFill/>
          <a:ln w="5724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627" name="Text Box 3">
            <a:extLst>
              <a:ext uri="{FF2B5EF4-FFF2-40B4-BE49-F238E27FC236}">
                <a16:creationId xmlns:a16="http://schemas.microsoft.com/office/drawing/2014/main" id="{118C08D3-66D5-9034-CEC0-90E874B91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2243138"/>
            <a:ext cx="2555875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Métodos directos</a:t>
            </a:r>
          </a:p>
        </p:txBody>
      </p:sp>
      <p:cxnSp>
        <p:nvCxnSpPr>
          <p:cNvPr id="26628" name="AutoShape 4">
            <a:extLst>
              <a:ext uri="{FF2B5EF4-FFF2-40B4-BE49-F238E27FC236}">
                <a16:creationId xmlns:a16="http://schemas.microsoft.com/office/drawing/2014/main" id="{1BF14124-CCD9-698B-F229-E6CFFF9A471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80100" y="1479550"/>
            <a:ext cx="1588" cy="649288"/>
          </a:xfrm>
          <a:prstGeom prst="straightConnector1">
            <a:avLst/>
          </a:prstGeom>
          <a:noFill/>
          <a:ln w="5724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629" name="Text Box 5">
            <a:extLst>
              <a:ext uri="{FF2B5EF4-FFF2-40B4-BE49-F238E27FC236}">
                <a16:creationId xmlns:a16="http://schemas.microsoft.com/office/drawing/2014/main" id="{96443B12-D1FF-B455-729D-63B2F1695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851" y="2243138"/>
            <a:ext cx="2601913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Métodos indirectos</a:t>
            </a:r>
          </a:p>
        </p:txBody>
      </p:sp>
      <p:cxnSp>
        <p:nvCxnSpPr>
          <p:cNvPr id="26630" name="AutoShape 6">
            <a:extLst>
              <a:ext uri="{FF2B5EF4-FFF2-40B4-BE49-F238E27FC236}">
                <a16:creationId xmlns:a16="http://schemas.microsoft.com/office/drawing/2014/main" id="{523E39E6-4F9D-C5A0-5B1D-5A345C64176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16951" y="1574800"/>
            <a:ext cx="555625" cy="554038"/>
          </a:xfrm>
          <a:prstGeom prst="straightConnector1">
            <a:avLst/>
          </a:prstGeom>
          <a:noFill/>
          <a:ln w="5724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631" name="Text Box 7">
            <a:extLst>
              <a:ext uri="{FF2B5EF4-FFF2-40B4-BE49-F238E27FC236}">
                <a16:creationId xmlns:a16="http://schemas.microsoft.com/office/drawing/2014/main" id="{3EF6F881-6DFA-A7AC-A635-AFB39C086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6351" y="2243138"/>
            <a:ext cx="2879725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Métodos doblemente indirectos</a:t>
            </a:r>
          </a:p>
        </p:txBody>
      </p:sp>
      <p:cxnSp>
        <p:nvCxnSpPr>
          <p:cNvPr id="26632" name="AutoShape 8">
            <a:extLst>
              <a:ext uri="{FF2B5EF4-FFF2-40B4-BE49-F238E27FC236}">
                <a16:creationId xmlns:a16="http://schemas.microsoft.com/office/drawing/2014/main" id="{FE79ABF3-F01E-56FE-E521-F67D246FB7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27350" y="3136901"/>
            <a:ext cx="1588" cy="715963"/>
          </a:xfrm>
          <a:prstGeom prst="straightConnector1">
            <a:avLst/>
          </a:prstGeom>
          <a:noFill/>
          <a:ln w="57240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633" name="Text Box 9">
            <a:extLst>
              <a:ext uri="{FF2B5EF4-FFF2-40B4-BE49-F238E27FC236}">
                <a16:creationId xmlns:a16="http://schemas.microsoft.com/office/drawing/2014/main" id="{50D0E7AC-0261-1DF0-595D-84D0AEBF2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563" y="3967164"/>
            <a:ext cx="2552700" cy="231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400">
                <a:solidFill>
                  <a:schemeClr val="tx1"/>
                </a:solidFill>
              </a:rPr>
              <a:t>Disección de cadáveres y análisis anatómico y químico de los componentes.</a:t>
            </a:r>
          </a:p>
        </p:txBody>
      </p:sp>
      <p:cxnSp>
        <p:nvCxnSpPr>
          <p:cNvPr id="26634" name="AutoShape 10">
            <a:extLst>
              <a:ext uri="{FF2B5EF4-FFF2-40B4-BE49-F238E27FC236}">
                <a16:creationId xmlns:a16="http://schemas.microsoft.com/office/drawing/2014/main" id="{3E50E33D-66A7-8B82-F28E-3051A90F615A}"/>
              </a:ext>
            </a:extLst>
          </p:cNvPr>
          <p:cNvCxnSpPr>
            <a:cxnSpLocks noChangeShapeType="1"/>
            <a:stCxn id="26629" idx="2"/>
          </p:cNvCxnSpPr>
          <p:nvPr/>
        </p:nvCxnSpPr>
        <p:spPr bwMode="auto">
          <a:xfrm>
            <a:off x="5942808" y="3199427"/>
            <a:ext cx="793" cy="539137"/>
          </a:xfrm>
          <a:prstGeom prst="straightConnector1">
            <a:avLst/>
          </a:prstGeom>
          <a:noFill/>
          <a:ln w="57240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635" name="Text Box 11">
            <a:extLst>
              <a:ext uri="{FF2B5EF4-FFF2-40B4-BE49-F238E27FC236}">
                <a16:creationId xmlns:a16="http://schemas.microsoft.com/office/drawing/2014/main" id="{09C055A0-6A56-1FA4-53EB-A1EA1F201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025" y="3852864"/>
            <a:ext cx="3365500" cy="255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38138" indent="-338138"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000">
                <a:solidFill>
                  <a:schemeClr val="tx1"/>
                </a:solidFill>
              </a:rPr>
              <a:t>Densitometría</a:t>
            </a:r>
          </a:p>
          <a:p>
            <a:pPr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000">
                <a:solidFill>
                  <a:schemeClr val="tx1"/>
                </a:solidFill>
              </a:rPr>
              <a:t>Determinación del agua corporal total.</a:t>
            </a:r>
          </a:p>
          <a:p>
            <a:pPr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000">
                <a:solidFill>
                  <a:schemeClr val="tx1"/>
                </a:solidFill>
              </a:rPr>
              <a:t>Determinación del K corporal total.</a:t>
            </a:r>
          </a:p>
          <a:p>
            <a:pPr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000">
                <a:solidFill>
                  <a:schemeClr val="tx1"/>
                </a:solidFill>
              </a:rPr>
              <a:t>Métodos cineantropométricos.</a:t>
            </a:r>
          </a:p>
          <a:p>
            <a:pPr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000">
                <a:solidFill>
                  <a:schemeClr val="tx1"/>
                </a:solidFill>
              </a:rPr>
              <a:t>TAC, RMN</a:t>
            </a:r>
          </a:p>
        </p:txBody>
      </p:sp>
      <p:cxnSp>
        <p:nvCxnSpPr>
          <p:cNvPr id="26636" name="AutoShape 12">
            <a:extLst>
              <a:ext uri="{FF2B5EF4-FFF2-40B4-BE49-F238E27FC236}">
                <a16:creationId xmlns:a16="http://schemas.microsoft.com/office/drawing/2014/main" id="{963E0C1F-73F9-A485-C18A-373E6E2360F8}"/>
              </a:ext>
            </a:extLst>
          </p:cNvPr>
          <p:cNvCxnSpPr>
            <a:cxnSpLocks noChangeShapeType="1"/>
            <a:stCxn id="26631" idx="2"/>
          </p:cNvCxnSpPr>
          <p:nvPr/>
        </p:nvCxnSpPr>
        <p:spPr bwMode="auto">
          <a:xfrm>
            <a:off x="9066214" y="3445649"/>
            <a:ext cx="3175" cy="407215"/>
          </a:xfrm>
          <a:prstGeom prst="straightConnector1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637" name="Text Box 13">
            <a:extLst>
              <a:ext uri="{FF2B5EF4-FFF2-40B4-BE49-F238E27FC236}">
                <a16:creationId xmlns:a16="http://schemas.microsoft.com/office/drawing/2014/main" id="{1B556448-C011-1164-45EA-B43DFFEF2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8275" y="3868739"/>
            <a:ext cx="2717800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000">
                <a:solidFill>
                  <a:schemeClr val="tx1"/>
                </a:solidFill>
              </a:rPr>
              <a:t>Mediciones antropométricas, a partir de los cuales se desarrollan ecuaciones de regresión lineal.</a:t>
            </a:r>
          </a:p>
        </p:txBody>
      </p:sp>
      <p:cxnSp>
        <p:nvCxnSpPr>
          <p:cNvPr id="2" name="AutoShape 12">
            <a:extLst>
              <a:ext uri="{FF2B5EF4-FFF2-40B4-BE49-F238E27FC236}">
                <a16:creationId xmlns:a16="http://schemas.microsoft.com/office/drawing/2014/main" id="{C44B24B3-53DA-78A2-990D-3AF883764E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84513" y="3469975"/>
            <a:ext cx="3175" cy="407215"/>
          </a:xfrm>
          <a:prstGeom prst="straightConnector1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" name="AutoShape 12">
            <a:extLst>
              <a:ext uri="{FF2B5EF4-FFF2-40B4-BE49-F238E27FC236}">
                <a16:creationId xmlns:a16="http://schemas.microsoft.com/office/drawing/2014/main" id="{F7F5013E-10F8-7F86-B07B-09E387D3F5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80100" y="3445649"/>
            <a:ext cx="3175" cy="407215"/>
          </a:xfrm>
          <a:prstGeom prst="straightConnector1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AutoShape 1">
            <a:extLst>
              <a:ext uri="{FF2B5EF4-FFF2-40B4-BE49-F238E27FC236}">
                <a16:creationId xmlns:a16="http://schemas.microsoft.com/office/drawing/2014/main" id="{26A4CC79-8F4B-6436-E5ED-D6141EC9C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039" y="900113"/>
            <a:ext cx="7704137" cy="1439862"/>
          </a:xfrm>
          <a:prstGeom prst="flowChartPunchedTape">
            <a:avLst/>
          </a:prstGeom>
          <a:gradFill rotWithShape="0">
            <a:gsLst>
              <a:gs pos="0">
                <a:srgbClr val="E4E4FF"/>
              </a:gs>
              <a:gs pos="100000">
                <a:srgbClr val="9C9CFF"/>
              </a:gs>
            </a:gsLst>
            <a:lin ang="16200000" scaled="1"/>
          </a:gradFill>
          <a:ln w="9360">
            <a:solidFill>
              <a:srgbClr val="2828B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Índice de Masa Corporal (IMC): permite juzgar la composición corporal. </a:t>
            </a:r>
          </a:p>
        </p:txBody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9CC0E04-A978-153F-5E32-43CF207AF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2339975"/>
            <a:ext cx="7561262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IMC = peso en kg /  Talla m²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 </a:t>
            </a:r>
          </a:p>
          <a:p>
            <a:pPr>
              <a:buClrTx/>
              <a:buFontTx/>
              <a:buNone/>
            </a:pPr>
            <a:r>
              <a:rPr lang="es-ES" altLang="es-ES" sz="2800" u="sng" dirty="0">
                <a:solidFill>
                  <a:schemeClr val="tx1"/>
                </a:solidFill>
              </a:rPr>
              <a:t>Clasificación</a:t>
            </a:r>
            <a:r>
              <a:rPr lang="es-ES" altLang="es-ES" sz="2800" dirty="0">
                <a:solidFill>
                  <a:schemeClr val="tx1"/>
                </a:solidFill>
              </a:rPr>
              <a:t>                                </a:t>
            </a:r>
            <a:r>
              <a:rPr lang="es-ES" altLang="es-ES" sz="2800" u="sng" dirty="0">
                <a:solidFill>
                  <a:schemeClr val="tx1"/>
                </a:solidFill>
              </a:rPr>
              <a:t>Riesgo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Bajo peso menor 20                         -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Normo peso 20 - 24.9                Promedio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Sobre peso  25 - 29.9                Aumentado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Obesidad I    30 - 34.9               Moderado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Obesidad II   35 - 39.9                 Severo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Obesidad III  mayor 40              Muy severo</a:t>
            </a:r>
          </a:p>
          <a:p>
            <a:pPr>
              <a:buClrTx/>
              <a:buFontTx/>
              <a:buNone/>
            </a:pPr>
            <a:endParaRPr lang="es-ES" altLang="es-ES" sz="2800" dirty="0">
              <a:solidFill>
                <a:schemeClr val="tx1"/>
              </a:solidFill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2122B546-64C0-9E29-838B-79CD10C45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4" y="195264"/>
            <a:ext cx="4968875" cy="549275"/>
          </a:xfrm>
          <a:prstGeom prst="rect">
            <a:avLst/>
          </a:prstGeom>
          <a:solidFill>
            <a:srgbClr val="FFFFFF"/>
          </a:solidFill>
          <a:ln w="25560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Índices antropométricos.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AutoShape 1">
            <a:extLst>
              <a:ext uri="{FF2B5EF4-FFF2-40B4-BE49-F238E27FC236}">
                <a16:creationId xmlns:a16="http://schemas.microsoft.com/office/drawing/2014/main" id="{F8DAB044-C87E-787C-F21A-6E1173852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1" y="360364"/>
            <a:ext cx="7019925" cy="1800225"/>
          </a:xfrm>
          <a:prstGeom prst="roundRect">
            <a:avLst>
              <a:gd name="adj" fmla="val 0"/>
            </a:avLst>
          </a:prstGeom>
          <a:noFill/>
          <a:ln w="936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Índice muscular</a:t>
            </a:r>
            <a:r>
              <a:rPr lang="es-ES" altLang="es-ES" sz="32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 algn="ctr">
              <a:buClrTx/>
              <a:buFontTx/>
              <a:buNone/>
            </a:pPr>
            <a:r>
              <a:rPr lang="es-ES" altLang="es-ES" sz="32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determina el predominio </a:t>
            </a:r>
          </a:p>
          <a:p>
            <a:pPr algn="ctr">
              <a:buClrTx/>
              <a:buFontTx/>
              <a:buNone/>
            </a:pPr>
            <a:r>
              <a:rPr lang="es-ES" altLang="es-ES" sz="32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masa o músculo.</a:t>
            </a:r>
          </a:p>
        </p:txBody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82A0176E-3C15-E004-AB88-3F3CBF99A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2519364"/>
            <a:ext cx="8640762" cy="315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s-ES" altLang="es-ES" sz="3600">
                <a:solidFill>
                  <a:schemeClr val="tx1"/>
                </a:solidFill>
              </a:rPr>
              <a:t>IM = circunferencia abdominal + 14 – circunferencia torácica.</a:t>
            </a:r>
          </a:p>
          <a:p>
            <a:pPr algn="just">
              <a:buClrTx/>
              <a:buFontTx/>
              <a:buNone/>
            </a:pPr>
            <a:endParaRPr lang="es-ES" altLang="es-ES" sz="3600">
              <a:solidFill>
                <a:schemeClr val="tx1"/>
              </a:solidFill>
            </a:endParaRPr>
          </a:p>
          <a:p>
            <a:pPr algn="just">
              <a:buClrTx/>
              <a:buFontTx/>
              <a:buNone/>
            </a:pPr>
            <a:r>
              <a:rPr lang="es-ES" altLang="es-ES" sz="3600" u="sng">
                <a:solidFill>
                  <a:schemeClr val="tx1"/>
                </a:solidFill>
              </a:rPr>
              <a:t>Escala</a:t>
            </a:r>
            <a:r>
              <a:rPr lang="es-ES" altLang="es-ES" sz="3600">
                <a:solidFill>
                  <a:schemeClr val="tx1"/>
                </a:solidFill>
              </a:rPr>
              <a:t>:</a:t>
            </a:r>
          </a:p>
          <a:p>
            <a:pPr algn="just">
              <a:buClrTx/>
              <a:buFontTx/>
              <a:buNone/>
            </a:pPr>
            <a:r>
              <a:rPr lang="es-ES" altLang="es-ES" sz="3600">
                <a:solidFill>
                  <a:schemeClr val="tx1"/>
                </a:solidFill>
                <a:latin typeface="DejaVu Sans" charset="0"/>
              </a:rPr>
              <a:t>≼ 0: predominio de músculo</a:t>
            </a:r>
          </a:p>
          <a:p>
            <a:pPr algn="just">
              <a:buClrTx/>
              <a:buFontTx/>
              <a:buNone/>
            </a:pPr>
            <a:r>
              <a:rPr lang="es-ES" altLang="es-ES" sz="3600">
                <a:solidFill>
                  <a:schemeClr val="tx1"/>
                </a:solidFill>
                <a:latin typeface="DejaVu Sans" charset="0"/>
              </a:rPr>
              <a:t>&gt;</a:t>
            </a:r>
            <a:r>
              <a:rPr lang="es-ES" altLang="es-ES" sz="3600">
                <a:solidFill>
                  <a:schemeClr val="tx1"/>
                </a:solidFill>
              </a:rPr>
              <a:t> 0: predominio de grasa.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>
            <a:extLst>
              <a:ext uri="{FF2B5EF4-FFF2-40B4-BE49-F238E27FC236}">
                <a16:creationId xmlns:a16="http://schemas.microsoft.com/office/drawing/2014/main" id="{D5D7C7AD-2A4C-F689-AB19-DF14319A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333376"/>
            <a:ext cx="82804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Coeficiente vital de </a:t>
            </a:r>
            <a:r>
              <a:rPr lang="es-ES" altLang="es-ES" sz="3200" b="1" u="sng" dirty="0" err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Speld</a:t>
            </a: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establece la relación entre la capacidad vital, peso y estatura.</a:t>
            </a:r>
          </a:p>
          <a:p>
            <a:pPr>
              <a:buClrTx/>
              <a:buFontTx/>
              <a:buNone/>
            </a:pPr>
            <a:endParaRPr lang="es-ES" altLang="es-ES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buClr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Cap. vital (</a:t>
            </a:r>
            <a:r>
              <a:rPr lang="es-ES" altLang="es-E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c.c</a:t>
            </a: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) x   </a:t>
            </a:r>
            <a:r>
              <a:rPr lang="es-ES" altLang="es-ES" sz="3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Peso (Kg.)__ </a:t>
            </a:r>
          </a:p>
          <a:p>
            <a:pPr algn="ctr">
              <a:buClr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Estatura (cm)</a:t>
            </a:r>
          </a:p>
          <a:p>
            <a:pPr algn="ctr">
              <a:buClr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</a:t>
            </a:r>
          </a:p>
        </p:txBody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8634B52E-FA70-7856-C1E5-AAE60B617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3468688"/>
            <a:ext cx="8640762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800" u="sng" dirty="0">
                <a:solidFill>
                  <a:schemeClr val="tx1"/>
                </a:solidFill>
              </a:rPr>
              <a:t>Escala</a:t>
            </a:r>
            <a:r>
              <a:rPr lang="es-ES" altLang="es-ES" sz="2800" dirty="0">
                <a:solidFill>
                  <a:schemeClr val="tx1"/>
                </a:solidFill>
              </a:rPr>
              <a:t>: 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1800 – 2000 .................. constitución muy robusta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1500 – 1700 .................. robusta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1200 – 1400 .................. media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</a:rPr>
              <a:t>1000 – 1100 .................. débil</a:t>
            </a:r>
          </a:p>
          <a:p>
            <a:pPr>
              <a:buClr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DejaVu Sans" charset="0"/>
              </a:rPr>
              <a:t>&lt;</a:t>
            </a:r>
            <a:r>
              <a:rPr lang="es-ES" altLang="es-ES" sz="2800" dirty="0">
                <a:solidFill>
                  <a:schemeClr val="tx1"/>
                </a:solidFill>
              </a:rPr>
              <a:t> 1000 .......................... muy débil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1012</Words>
  <Application>Microsoft Office PowerPoint</Application>
  <PresentationFormat>Panorámica</PresentationFormat>
  <Paragraphs>152</Paragraphs>
  <Slides>22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DejaVu Sans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Rosales Mora</dc:creator>
  <cp:lastModifiedBy>Robin Rosales Mora</cp:lastModifiedBy>
  <cp:revision>7</cp:revision>
  <dcterms:created xsi:type="dcterms:W3CDTF">2026-04-05T05:59:18Z</dcterms:created>
  <dcterms:modified xsi:type="dcterms:W3CDTF">2026-04-05T06:49:58Z</dcterms:modified>
</cp:coreProperties>
</file>