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3" r:id="rId28"/>
    <p:sldId id="284" r:id="rId29"/>
    <p:sldId id="282" r:id="rId30"/>
    <p:sldId id="285" r:id="rId31"/>
    <p:sldId id="286" r:id="rId32"/>
    <p:sldId id="287" r:id="rId33"/>
    <p:sldId id="289" r:id="rId34"/>
    <p:sldId id="288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39A8-837C-4856-9A14-6777D2E94A2B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1315-1FCF-4060-8EA6-43C9E0399F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3739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39A8-837C-4856-9A14-6777D2E94A2B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1315-1FCF-4060-8EA6-43C9E0399F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0761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B99739A8-837C-4856-9A14-6777D2E94A2B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97931315-1FCF-4060-8EA6-43C9E0399F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077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39A8-837C-4856-9A14-6777D2E94A2B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1315-1FCF-4060-8EA6-43C9E0399F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3897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99739A8-837C-4856-9A14-6777D2E94A2B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7931315-1FCF-4060-8EA6-43C9E0399F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10948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39A8-837C-4856-9A14-6777D2E94A2B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1315-1FCF-4060-8EA6-43C9E0399F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9138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39A8-837C-4856-9A14-6777D2E94A2B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1315-1FCF-4060-8EA6-43C9E0399F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6438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39A8-837C-4856-9A14-6777D2E94A2B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1315-1FCF-4060-8EA6-43C9E0399F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0369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39A8-837C-4856-9A14-6777D2E94A2B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1315-1FCF-4060-8EA6-43C9E0399F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1308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39A8-837C-4856-9A14-6777D2E94A2B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1315-1FCF-4060-8EA6-43C9E0399F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020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39A8-837C-4856-9A14-6777D2E94A2B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1315-1FCF-4060-8EA6-43C9E0399F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262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B99739A8-837C-4856-9A14-6777D2E94A2B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97931315-1FCF-4060-8EA6-43C9E0399F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40328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D85D17F-133D-424F-A277-739BEDCDBE8E}"/>
              </a:ext>
            </a:extLst>
          </p:cNvPr>
          <p:cNvSpPr txBox="1"/>
          <p:nvPr/>
        </p:nvSpPr>
        <p:spPr>
          <a:xfrm>
            <a:off x="763480" y="319596"/>
            <a:ext cx="109106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Universidad de Artemisa </a:t>
            </a:r>
          </a:p>
          <a:p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Facultad de Ciencias Agropecuarias, Técnicas y Económicas </a:t>
            </a:r>
          </a:p>
          <a:p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Departamento de Ciencias Técnicas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0772BA3-9829-4F58-9AF5-69D2844F5EA5}"/>
              </a:ext>
            </a:extLst>
          </p:cNvPr>
          <p:cNvSpPr/>
          <p:nvPr/>
        </p:nvSpPr>
        <p:spPr>
          <a:xfrm>
            <a:off x="3501327" y="2211331"/>
            <a:ext cx="494077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96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Clase # 2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2CFC891-1E20-4518-B156-999357F0DBD5}"/>
              </a:ext>
            </a:extLst>
          </p:cNvPr>
          <p:cNvSpPr txBox="1"/>
          <p:nvPr/>
        </p:nvSpPr>
        <p:spPr>
          <a:xfrm>
            <a:off x="585926" y="4714043"/>
            <a:ext cx="110882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Asignatura: Aplicaciones Digitales Educativa II</a:t>
            </a:r>
          </a:p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Profesor: M.Sc. Carlos García Pérez</a:t>
            </a:r>
          </a:p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Curso: 2025-2026</a:t>
            </a:r>
          </a:p>
        </p:txBody>
      </p:sp>
    </p:spTree>
    <p:extLst>
      <p:ext uri="{BB962C8B-B14F-4D97-AF65-F5344CB8AC3E}">
        <p14:creationId xmlns:p14="http://schemas.microsoft.com/office/powerpoint/2010/main" val="739176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A3F104-D218-4159-9234-AD21855D3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33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2- </a:t>
            </a:r>
            <a:r>
              <a:rPr lang="en-US" sz="33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Digitalización</a:t>
            </a:r>
            <a:r>
              <a:rPr lang="en-US" sz="33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33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textos</a:t>
            </a:r>
            <a:r>
              <a:rPr lang="en-US" sz="33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3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impresos</a:t>
            </a:r>
            <a:endParaRPr lang="en-US" sz="3300" b="1" dirty="0"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Escaneo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con OCR (Reconocimiento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Óptico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de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Caracteres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): Un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escáner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o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aplicación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móvil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captura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la imagen del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texto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impreso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y un software la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convierte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en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texto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editable.  </a:t>
            </a:r>
            <a:endParaRPr lang="es-E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Transcripción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manual: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Copiar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el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contenido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de un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documento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físico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a un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archivo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digital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escribiéndolo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a mano en un editor.  </a:t>
            </a:r>
            <a:endParaRPr lang="es-E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3BA240F3-20D4-4611-A890-E599CA2BED3D}"/>
              </a:ext>
            </a:extLst>
          </p:cNvPr>
          <p:cNvSpPr txBox="1">
            <a:spLocks/>
          </p:cNvSpPr>
          <p:nvPr/>
        </p:nvSpPr>
        <p:spPr>
          <a:xfrm>
            <a:off x="1355319" y="312289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32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Modos de obtención de un texto digital.</a:t>
            </a:r>
            <a:endParaRPr lang="es-ES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072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A3F104-D218-4159-9234-AD21855D33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432" y="2011680"/>
            <a:ext cx="11629748" cy="420624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3-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Descarga</a:t>
            </a:r>
            <a:r>
              <a:rPr lang="en-US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o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acceso</a:t>
            </a:r>
            <a:r>
              <a:rPr lang="en-US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desde</a:t>
            </a:r>
            <a:r>
              <a:rPr lang="en-US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internet</a:t>
            </a:r>
            <a:endParaRPr lang="es-ES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-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Bancos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de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recursos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educativos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: Portales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académicos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bibliotecas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digitales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y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repositorios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abiertos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.  </a:t>
            </a:r>
            <a:endParaRPr lang="es-E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-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Publicaciones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en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línea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: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Artículos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, e-books,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informes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y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documentos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disponibles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en sitios web.  </a:t>
            </a:r>
            <a:endParaRPr lang="es-E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-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Plataformas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colaborativas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: Wikis,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foros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y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comunidades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de aprendizaje.  </a:t>
            </a:r>
            <a:endParaRPr lang="es-E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3BA240F3-20D4-4611-A890-E599CA2BED3D}"/>
              </a:ext>
            </a:extLst>
          </p:cNvPr>
          <p:cNvSpPr txBox="1">
            <a:spLocks/>
          </p:cNvSpPr>
          <p:nvPr/>
        </p:nvSpPr>
        <p:spPr>
          <a:xfrm>
            <a:off x="1355319" y="312289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32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Modos de obtención de un texto digital.</a:t>
            </a:r>
            <a:endParaRPr lang="es-ES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929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A3F104-D218-4159-9234-AD21855D33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432" y="2011680"/>
            <a:ext cx="11629748" cy="420624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4.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Conversión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de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otros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formatos</a:t>
            </a:r>
            <a:endParaRPr lang="es-E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- De audio o video a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texto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: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Usando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herramientas de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transcripción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automática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.  </a:t>
            </a:r>
            <a:endParaRPr lang="es-E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- De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formatos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cerrados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a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abiertos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: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Convertir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un PDF a Word, o un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archivo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de imagen a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texto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editable.  </a:t>
            </a:r>
            <a:endParaRPr lang="es-E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3BA240F3-20D4-4611-A890-E599CA2BED3D}"/>
              </a:ext>
            </a:extLst>
          </p:cNvPr>
          <p:cNvSpPr txBox="1">
            <a:spLocks/>
          </p:cNvSpPr>
          <p:nvPr/>
        </p:nvSpPr>
        <p:spPr>
          <a:xfrm>
            <a:off x="1355319" y="312289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32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Modos de obtención de un texto digital.</a:t>
            </a:r>
            <a:endParaRPr lang="es-ES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170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1B334E-4BDF-442B-A776-F05822A46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</a:pPr>
            <a:r>
              <a:rPr lang="es-ES_tradnl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Diferencias entre un editor y un procesador de texto.</a:t>
            </a:r>
            <a:endParaRPr lang="es-ES" sz="36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1EAF08-5B93-49D3-8EA1-6E866FB17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452" y="2011680"/>
            <a:ext cx="11620869" cy="42062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Un editor de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texto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es una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herramienta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sencilla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que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permite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crear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y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modificar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texto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plano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, sin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aplicar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formatos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avanzados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como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tipos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de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letra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,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colores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o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inserción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de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imágenes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; se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utiliza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principalmente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para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programación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,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edición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de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archivos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de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configuración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o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anotaciones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rápidas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, y ejemplos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comunes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son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el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Bloc de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notas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, Notepad++ o Vim. </a:t>
            </a:r>
            <a:endParaRPr lang="es-ES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628371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1B334E-4BDF-442B-A776-F05822A46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</a:pPr>
            <a:r>
              <a:rPr lang="es-ES_tradnl" sz="3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Diferencias entre un editor y un procesador de texto.</a:t>
            </a:r>
            <a:endParaRPr lang="es-ES" sz="36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1EAF08-5B93-49D3-8EA1-6E866FB17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83" y="2011680"/>
            <a:ext cx="11434438" cy="420624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En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cambio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, un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procesador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de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texto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es un software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más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completo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que,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además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de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permitir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la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escritura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,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ofrece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funciones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para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dar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formato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al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texto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,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insertar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elementos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gráficos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,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revisar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ortografía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y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gramática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, y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preparar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documentos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listos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para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impresión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o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publicación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; entre los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más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conocidos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están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Microsoft Word, Google Docs o LibreOffice Writer.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6850858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F247C3-2182-4108-A9E4-39E0AF16E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ES_tradnl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Ejemplos de sistemas de aplicación correspondientes a cada uno.</a:t>
            </a:r>
            <a:endParaRPr lang="es-ES" sz="24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FE57B8-D3DD-4394-B470-DA21A5AF4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761" y="2011680"/>
            <a:ext cx="11203620" cy="456214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Editores de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texto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texto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plano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sin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formato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enriquecido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  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Bloc de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notas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(Windows)  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Notepad++ (Windows)  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Vim (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multiplataforma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  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gedit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(Linux)  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Sublime Text (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multiplataforma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  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Atom (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multiplataforma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 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6531823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0A3F0E-D78A-4DFE-9C32-EC5248B86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Procesadores</a:t>
            </a:r>
            <a:r>
              <a:rPr lang="en-US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texto</a:t>
            </a:r>
            <a:r>
              <a:rPr lang="en-US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(con </a:t>
            </a:r>
            <a:r>
              <a:rPr lang="en-US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formato</a:t>
            </a:r>
            <a:r>
              <a:rPr lang="en-US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elementos</a:t>
            </a:r>
            <a:r>
              <a:rPr lang="en-US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gráficos</a:t>
            </a:r>
            <a:r>
              <a:rPr lang="en-US" sz="1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  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5A7D22B-0931-440A-9863-C20F00462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8" y="2011680"/>
            <a:ext cx="10204887" cy="4206240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Microsoft Word (Windows, Mac, en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línea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  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Google Docs (en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línea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  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LibreOffice Writer (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multiplataforma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  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WPS Office Writer (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multiplataforma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  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Pages (macOS, iOS)  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OnlyOffice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multiplataforma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en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línea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027847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DC43E0-57F7-49BB-9C08-E1D25FA60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Formatos de archivos de textos, características y utilidad de cada uno.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60D8E1-7F02-40ED-9ADC-9839175BA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50" y="2011680"/>
            <a:ext cx="11461072" cy="443350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1. TXT (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Texto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sin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formato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Características: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Contiene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solo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texto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plano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sin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estilos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imágenes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ni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metadatos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Usa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codificación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estándar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como ASCII o UTF-8. 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Utilidad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Ideal para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notas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rápidas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programación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archivos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configuración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cualquier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contenido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deba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ser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leído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por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cualquier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editor de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texto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42063623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DC43E0-57F7-49BB-9C08-E1D25FA60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Formatos de archivos de textos, características y utilidad de cada uno.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60D8E1-7F02-40ED-9ADC-9839175BA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50" y="2011680"/>
            <a:ext cx="11461072" cy="443350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2. RTF (Rich Text Format)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Características: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Permite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formato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básico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negrita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cursiva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tipos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tamaños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letra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 y es compatible con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múltiples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sistemas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programas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Utilidad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Compartir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documentos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formato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simple entre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diferentes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plataformas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sin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perder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compatibilidad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7747046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DC43E0-57F7-49BB-9C08-E1D25FA60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Formatos de archivos de textos, características y utilidad de cada uno.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60D8E1-7F02-40ED-9ADC-9839175BA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50" y="2011680"/>
            <a:ext cx="11461072" cy="443350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3. DOC / DOCX (Microsoft Word)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Características: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Formato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propietario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(DOC) y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su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versión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más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moderna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basada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XML (DOCX).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Soporta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texto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con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formato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avanzado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imágenes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tablas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gráficos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metadatos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Utilidad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Creación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documentos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profesionales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académicos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administrativos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con alto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nivel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personalización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presentación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742640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724D70-489C-40C4-A39A-389E166A1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Preguntas para Generar debate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307570-4A2D-4E36-95E5-3CC055A42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es-ES_tradnl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</a:t>
            </a:r>
            <a:r>
              <a:rPr lang="es-ES_tradnl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Qué es un texto digital?</a:t>
            </a:r>
            <a:endParaRPr lang="es-E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es-ES_tradnl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¿Dónde podemos encontrar textos digitales?</a:t>
            </a:r>
            <a:endParaRPr lang="es-E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es-ES_tradnl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¿Es mejor leer en papel o en pantalla?</a:t>
            </a:r>
            <a:endParaRPr lang="es-E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es-ES_tradnl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¿Has usado textos digitales en clase?</a:t>
            </a:r>
            <a:endParaRPr lang="es-E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-"/>
            </a:pPr>
            <a:r>
              <a:rPr lang="es-ES_tradnl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¿Crees que ayudan a aprender mejor?</a:t>
            </a:r>
            <a:endParaRPr lang="es-E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es-ES_tradnl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¿Qué ventajas tiene usar textos digitales?</a:t>
            </a:r>
            <a:endParaRPr lang="es-E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711977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DC43E0-57F7-49BB-9C08-E1D25FA60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Formatos de archivos de textos, características y utilidad de cada uno.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60D8E1-7F02-40ED-9ADC-9839175BA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50" y="2011680"/>
            <a:ext cx="11461072" cy="443350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4. PDF (Portable Document Format)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Características: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Mantiene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formato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original del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documento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sin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importar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dispositivo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sistema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Puede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incluir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texto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imágenes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enlaces y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elementos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interactivos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Utilidad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Distribución de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documentos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finales para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lectura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impresión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garantizando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se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vean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igual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cualquier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lugar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631947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DC43E0-57F7-49BB-9C08-E1D25FA60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Formatos de archivos de textos, características y utilidad de cada uno.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60D8E1-7F02-40ED-9ADC-9839175BA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50" y="2011680"/>
            <a:ext cx="11461072" cy="443350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5. HTML (HyperText Markup Language)</a:t>
            </a:r>
            <a:endParaRPr lang="es-E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Características: </a:t>
            </a:r>
            <a:r>
              <a:rPr lang="en-US" sz="20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Lenguaje</a:t>
            </a:r>
            <a:r>
              <a:rPr lang="en-US" sz="2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marcado</a:t>
            </a:r>
            <a:r>
              <a:rPr lang="en-US" sz="2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basado</a:t>
            </a:r>
            <a:r>
              <a:rPr lang="en-US" sz="2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20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etiquetas</a:t>
            </a:r>
            <a:r>
              <a:rPr lang="en-US" sz="2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sz="20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estructurar</a:t>
            </a:r>
            <a:r>
              <a:rPr lang="en-US" sz="2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contenido</a:t>
            </a:r>
            <a:r>
              <a:rPr lang="en-US" sz="2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la web. </a:t>
            </a:r>
            <a:r>
              <a:rPr lang="en-US" sz="20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Puede</a:t>
            </a:r>
            <a:r>
              <a:rPr lang="en-US" sz="2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incluir </a:t>
            </a:r>
            <a:r>
              <a:rPr lang="en-US" sz="20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texto</a:t>
            </a:r>
            <a:r>
              <a:rPr lang="en-US" sz="2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imágenes</a:t>
            </a:r>
            <a:r>
              <a:rPr lang="en-US" sz="2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enlaces y multimedia.  </a:t>
            </a:r>
            <a:endParaRPr lang="es-E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Utilidad</a:t>
            </a:r>
            <a:r>
              <a:rPr lang="en-US" sz="2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Creación</a:t>
            </a:r>
            <a:r>
              <a:rPr lang="en-US" sz="2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0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publicación</a:t>
            </a:r>
            <a:r>
              <a:rPr lang="en-US" sz="2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páginas</a:t>
            </a:r>
            <a:r>
              <a:rPr lang="en-US" sz="20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web.  </a:t>
            </a:r>
            <a:endParaRPr lang="es-E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0306452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DC43E0-57F7-49BB-9C08-E1D25FA60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Formatos de archivos de textos, características y utilidad de cada uno.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60D8E1-7F02-40ED-9ADC-9839175BA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50" y="2011680"/>
            <a:ext cx="11461072" cy="443350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6. XML (Extensible Markup Language)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Características: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Lenguaje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marcado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flexible para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almacenar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transportar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datos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estructurados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Utilidad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Intercambio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información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entre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aplicaciones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sistemas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especialmente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entornos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programación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bases de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datos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3007955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DC43E0-57F7-49BB-9C08-E1D25FA60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Formatos de archivos de textos, características y utilidad de cada uno.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60D8E1-7F02-40ED-9ADC-9839175BA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250" y="2011680"/>
            <a:ext cx="11461072" cy="261358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7. CSV (Comma-Separated Values)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Características: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Texto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plano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organiza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datos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filas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columnas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separadas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por comas u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otros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delimitadores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Utilidad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Importar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exportar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datos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entre hojas de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cálculo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bases de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datos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1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aplicaciones</a:t>
            </a:r>
            <a:r>
              <a:rPr lang="en-US" sz="1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5893479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DC6CFD-DE3A-4F94-89D1-D91B63428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s-ES_tradnl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Recomendaciones para la utilización del texto en una aplicación digital educativa.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A3443D-6F1D-453A-B743-37B7E5D53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b="1" dirty="0">
                <a:effectLst/>
                <a:latin typeface="Segoe UI Emoji" panose="020B0502040204020203" pitchFamily="34" charset="0"/>
                <a:ea typeface="SimSun" panose="02010600030101010101" pitchFamily="2" charset="-122"/>
                <a:cs typeface="Segoe UI Emoji" panose="020B0502040204020203" pitchFamily="34" charset="0"/>
              </a:rPr>
              <a:t>📌</a:t>
            </a:r>
            <a:r>
              <a:rPr lang="en-US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1.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Claridad</a:t>
            </a:r>
            <a:r>
              <a:rPr lang="en-US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simplicidad</a:t>
            </a:r>
            <a:endParaRPr lang="es-E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Utiliza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un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lenguaje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claro,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directo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adaptado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al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nivel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educativo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los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estudiantes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Evita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tecnicismos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innecesarios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o,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si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son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imprescindibles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acompáñalos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definiciones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glosarios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344290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DC6CFD-DE3A-4F94-89D1-D91B63428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s-ES_tradnl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Recomendaciones para la utilización del texto en una aplicación digital educativa.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A3443D-6F1D-453A-B743-37B7E5D53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091" y="2011680"/>
            <a:ext cx="10267908" cy="42062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Segoe UI Emoji" panose="020B0502040204020203" pitchFamily="34" charset="0"/>
                <a:ea typeface="SimSun" panose="02010600030101010101" pitchFamily="2" charset="-122"/>
                <a:cs typeface="Segoe UI Emoji" panose="020B0502040204020203" pitchFamily="34" charset="0"/>
              </a:rPr>
              <a:t>🎯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2.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Organización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del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contenido</a:t>
            </a:r>
            <a:endParaRPr lang="es-E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Divide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texto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bloques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cortos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con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subtítulos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facilitar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lectura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Usa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listas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viñetas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resaltar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ideas clave.  </a:t>
            </a:r>
            <a:endParaRPr lang="es-E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Incluye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resúmenes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conclusiones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al final de cada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sección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945095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DC6CFD-DE3A-4F94-89D1-D91B63428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s-ES_tradnl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Recomendaciones para la utilización del texto en una aplicación digital educativa.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A3443D-6F1D-453A-B743-37B7E5D53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091" y="2011680"/>
            <a:ext cx="10267908" cy="420624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35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🎨 3. </a:t>
            </a:r>
            <a:r>
              <a:rPr lang="en-US" sz="35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Formato</a:t>
            </a:r>
            <a:r>
              <a:rPr lang="en-US" sz="35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y </a:t>
            </a:r>
            <a:r>
              <a:rPr lang="en-US" sz="35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legibilidad</a:t>
            </a:r>
            <a:endParaRPr lang="es-ES" sz="35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35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- </a:t>
            </a:r>
            <a:r>
              <a:rPr lang="en-US" sz="35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Emplea</a:t>
            </a:r>
            <a:r>
              <a:rPr lang="en-US" sz="35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35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tipografías</a:t>
            </a:r>
            <a:r>
              <a:rPr lang="en-US" sz="35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35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legibles</a:t>
            </a:r>
            <a:r>
              <a:rPr lang="en-US" sz="35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y </a:t>
            </a:r>
            <a:r>
              <a:rPr lang="en-US" sz="35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tamaños</a:t>
            </a:r>
            <a:r>
              <a:rPr lang="en-US" sz="35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35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adecuados</a:t>
            </a:r>
            <a:r>
              <a:rPr lang="en-US" sz="35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para cada </a:t>
            </a:r>
            <a:r>
              <a:rPr lang="en-US" sz="35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dispositivo</a:t>
            </a:r>
            <a:r>
              <a:rPr lang="en-US" sz="35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.  </a:t>
            </a:r>
            <a:endParaRPr lang="es-ES" sz="35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35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- </a:t>
            </a:r>
            <a:r>
              <a:rPr lang="en-US" sz="35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Usa</a:t>
            </a:r>
            <a:r>
              <a:rPr lang="en-US" sz="35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35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colores</a:t>
            </a:r>
            <a:r>
              <a:rPr lang="en-US" sz="35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con </a:t>
            </a:r>
            <a:r>
              <a:rPr lang="en-US" sz="35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buen</a:t>
            </a:r>
            <a:r>
              <a:rPr lang="en-US" sz="35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35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contraste</a:t>
            </a:r>
            <a:r>
              <a:rPr lang="en-US" sz="35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para no </a:t>
            </a:r>
            <a:r>
              <a:rPr lang="en-US" sz="35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fatigar</a:t>
            </a:r>
            <a:r>
              <a:rPr lang="en-US" sz="35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la vista.  </a:t>
            </a:r>
            <a:endParaRPr lang="es-ES" sz="35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35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- </a:t>
            </a:r>
            <a:r>
              <a:rPr lang="en-US" sz="35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Resalta</a:t>
            </a:r>
            <a:r>
              <a:rPr lang="en-US" sz="35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35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conceptos</a:t>
            </a:r>
            <a:r>
              <a:rPr lang="en-US" sz="35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35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importantes</a:t>
            </a:r>
            <a:r>
              <a:rPr lang="en-US" sz="35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con </a:t>
            </a:r>
            <a:r>
              <a:rPr lang="en-US" sz="35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negritas</a:t>
            </a:r>
            <a:r>
              <a:rPr lang="en-US" sz="35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o </a:t>
            </a:r>
            <a:r>
              <a:rPr lang="en-US" sz="35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cursivas</a:t>
            </a:r>
            <a:r>
              <a:rPr lang="en-US" sz="35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, </a:t>
            </a:r>
            <a:r>
              <a:rPr lang="en-US" sz="35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pero</a:t>
            </a:r>
            <a:r>
              <a:rPr lang="en-US" sz="35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sin </a:t>
            </a:r>
            <a:r>
              <a:rPr lang="en-US" sz="35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abusar</a:t>
            </a:r>
            <a:r>
              <a:rPr lang="en-US" sz="35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.  </a:t>
            </a:r>
            <a:endParaRPr lang="es-ES" sz="35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DC6CFD-DE3A-4F94-89D1-D91B63428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s-ES_tradnl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Recomendaciones para la utilización del texto en una aplicación digital educativa.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A3443D-6F1D-453A-B743-37B7E5D53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091" y="2011680"/>
            <a:ext cx="10267908" cy="420624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60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🌐 4.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Interactividad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y multimedia</a:t>
            </a:r>
            <a:endParaRPr lang="es-E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60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-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Enlaza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el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texto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con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recursos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adicionales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: videos, audios,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infografías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o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simulaciones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.  </a:t>
            </a:r>
            <a:endParaRPr lang="es-E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60000"/>
              </a:lnSpc>
              <a:spcAft>
                <a:spcPts val="800"/>
              </a:spcAft>
            </a:pP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-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Incorpora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preguntas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interactivas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o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actividades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que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inviten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a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aplicar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lo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leído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.  </a:t>
            </a:r>
            <a:endParaRPr lang="es-E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573993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DC6CFD-DE3A-4F94-89D1-D91B63428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s-ES_tradnl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Recomendaciones para la utilización del texto en una aplicación digital educativa.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A3443D-6F1D-453A-B743-37B7E5D53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091" y="2011680"/>
            <a:ext cx="10267908" cy="4206240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🧠 5.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Adaptabilidad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y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accesibilidad</a:t>
            </a:r>
            <a:endParaRPr lang="es-ES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-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Asegúrate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de que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el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texto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sea compatible con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lectores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de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pantalla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y herramientas de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accesibilidad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.  </a:t>
            </a:r>
            <a:endParaRPr lang="es-ES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-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Ofrece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opciones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para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ajustar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tamaño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de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letra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y modo </a:t>
            </a:r>
            <a:r>
              <a:rPr lang="en-US" sz="28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oscuro</a:t>
            </a:r>
            <a:r>
              <a:rPr lang="en-US" sz="28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/claro.  </a:t>
            </a:r>
            <a:endParaRPr lang="es-ES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_tradn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ES_tradnl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034638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242CB1-0A02-4CBE-9118-84A52A20F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s-ES_tradnl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trabajo con la tipografía para la información textual.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0BD288-37F3-4F51-A3DF-91ED3CE11F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616" y="2011680"/>
            <a:ext cx="11327907" cy="42062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Legibilidad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Elegir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tipografías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claras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adecuadas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al medio (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pantalla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papel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), con un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tamaño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espaciado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faciliten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lectura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continua. 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Jerarquía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visual: Usar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variaciones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tamaño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peso (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negrita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regular,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ligera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 y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estilo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cursiva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versalitas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 para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diferenciar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títulos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subtítulos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cuerpo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texto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ayudando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al lector a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orientarse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565238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86C0E6-A57D-4FED-90DC-8F75CACD5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sz="40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Tema: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7E0FEC-0C0A-4CF8-9540-CB70209C2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840" y="2011680"/>
            <a:ext cx="11478827" cy="420624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s-ES_tradnl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texto digital y su utilización en la educación como medio de enseñanza-aprendizaje</a:t>
            </a:r>
            <a:r>
              <a:rPr lang="es-ES_tradnl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Modos de obtención de un texto digital. Diferencias entre un editor y un procesador de texto. Ejemplos de sistemas de aplicación correspondientes a cada uno. Formatos de archivos de textos, características y utilidad de cada uno. Recomendaciones para la utilización del texto en una aplicación digital educativa. El trabajo con la tipografía para la información textual.</a:t>
            </a:r>
            <a:endParaRPr lang="es-E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829578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242CB1-0A02-4CBE-9118-84A52A20F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s-ES_tradnl" sz="4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trabajo con la tipografía para la información textual.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0BD288-37F3-4F51-A3DF-91ED3CE11F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616" y="2011680"/>
            <a:ext cx="11327907" cy="42062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-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Coherencia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: Mantener un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uso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consistente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de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fuentes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y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estilos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a lo largo de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todo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el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material para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transmitir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profesionalidad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y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evitar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distracciones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.  </a:t>
            </a:r>
            <a:endParaRPr lang="es-E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-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Adecuación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al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mensaje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: Las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tipografías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con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serifas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suelen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transmitir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formalidad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y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tradición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mientras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que las sans serif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proyectan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modernidad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y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simplicidad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; la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elección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debe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alinearse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con </a:t>
            </a:r>
            <a:r>
              <a:rPr lang="en-US" sz="24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el</a:t>
            </a:r>
            <a:r>
              <a:rPr lang="en-US" sz="24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propósito y la audiencia.  </a:t>
            </a:r>
            <a:endParaRPr lang="es-E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1914891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A3B899-29A4-4FFC-821D-86715BECB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Estudio Individual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352186-2685-45F4-9CD8-07E24CE53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Selecciona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un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tema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educativo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interese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(por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ejemplo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ciclo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del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agua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fracciones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historia local,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ortografía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etc.).</a:t>
            </a:r>
            <a:endParaRPr lang="es-ES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2.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Crea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un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texto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digital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sobre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ese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tema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usando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una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herramienta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como:</a:t>
            </a:r>
            <a:endParaRPr lang="es-ES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Procesador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texto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(Word, LibreOffice Writer, Google Docs)</a:t>
            </a:r>
            <a:endParaRPr lang="es-ES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Editor de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texto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(Notepad, Sublime Text)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si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prefieres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formato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plano</a:t>
            </a:r>
            <a:endParaRPr lang="es-ES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601778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A3B899-29A4-4FFC-821D-86715BECB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Estudio Individual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352186-2685-45F4-9CD8-07E24CE53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3.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Incluye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tu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texto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</a:t>
            </a:r>
            <a:endParaRPr lang="es-ES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Título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claro y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atractivo</a:t>
            </a:r>
            <a:endParaRPr lang="es-ES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Subtítulos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organizar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información</a:t>
            </a:r>
            <a:endParaRPr lang="es-ES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Párrafos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breves y bien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estructurados</a:t>
            </a:r>
            <a:endParaRPr lang="es-ES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Tipografía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legible (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elige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tipo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letra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tamaño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color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adecuados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</a:t>
            </a:r>
            <a:endParaRPr lang="es-ES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Elementos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visuales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opcionales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puedes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insertar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imágenes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si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usas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un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procesador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</a:t>
            </a:r>
            <a:endParaRPr lang="es-ES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4.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Guarda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archivo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dos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formatos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distintos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(por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ejemplo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.docx y .pdf o .txt y .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odt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</a:t>
            </a:r>
            <a:endParaRPr lang="es-ES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2975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A3B899-29A4-4FFC-821D-86715BECB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Estudio Individual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352186-2685-45F4-9CD8-07E24CE53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660" y="2011680"/>
            <a:ext cx="11185864" cy="4206240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Reflexiona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brevemente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(en 5–8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líneas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sobre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</a:t>
            </a:r>
            <a:endParaRPr lang="es-ES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¿Qué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herramienta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usaste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por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qué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?</a:t>
            </a:r>
            <a:endParaRPr lang="es-ES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¿Qué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formato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pareció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más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útil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?</a:t>
            </a:r>
            <a:endParaRPr lang="es-ES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¿Qué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decisiones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tomaste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sobre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tipografía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?</a:t>
            </a:r>
            <a:endParaRPr lang="es-ES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- ¿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Cómo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podría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usarse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tu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texto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una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clase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?</a:t>
            </a:r>
            <a:endParaRPr lang="es-ES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8702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992A5A-EF40-4260-9401-53130717F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F0FEC3-54AA-4B13-8A53-D5198190A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295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6A4B3C-1FEF-4202-BE02-6E1D24079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¿Qué es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40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texto</a:t>
            </a:r>
            <a:r>
              <a:rPr lang="en-US" sz="40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digital?</a:t>
            </a:r>
            <a:r>
              <a:rPr lang="en-US" b="1" dirty="0">
                <a:latin typeface="Segoe UI Emoji" panose="020B0502040204020203" pitchFamily="34" charset="0"/>
                <a:ea typeface="SimSun" panose="02010600030101010101" pitchFamily="2" charset="-122"/>
                <a:cs typeface="Segoe UI Emoji" panose="020B0502040204020203" pitchFamily="34" charset="0"/>
              </a:rPr>
              <a:t> 📚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8387CE-282B-4BD6-8848-7B2854AD5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52" y="2011680"/>
            <a:ext cx="11487704" cy="420624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3200" b="1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El </a:t>
            </a:r>
            <a:r>
              <a:rPr lang="en-US" sz="32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texto</a:t>
            </a:r>
            <a:r>
              <a:rPr lang="en-US" sz="3200" b="1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digital es </a:t>
            </a:r>
            <a:r>
              <a:rPr lang="en-US" sz="32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cualquier</a:t>
            </a:r>
            <a:r>
              <a:rPr lang="en-US" sz="3200" b="1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en-US" sz="32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contenido</a:t>
            </a:r>
            <a:r>
              <a:rPr lang="en-US" sz="3200" b="1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en-US" sz="32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escrito</a:t>
            </a:r>
            <a:r>
              <a:rPr lang="en-US" sz="3200" b="1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que se </a:t>
            </a:r>
            <a:r>
              <a:rPr lang="en-US" sz="32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presenta</a:t>
            </a:r>
            <a:r>
              <a:rPr lang="en-US" sz="3200" b="1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en </a:t>
            </a:r>
            <a:r>
              <a:rPr lang="en-US" sz="32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formato</a:t>
            </a:r>
            <a:r>
              <a:rPr lang="en-US" sz="3200" b="1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en-US" sz="32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electrónico</a:t>
            </a:r>
            <a:r>
              <a:rPr lang="en-US" sz="3200" b="1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, </a:t>
            </a:r>
            <a:r>
              <a:rPr lang="en-US" sz="32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accesible</a:t>
            </a:r>
            <a:r>
              <a:rPr lang="en-US" sz="3200" b="1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a </a:t>
            </a:r>
            <a:r>
              <a:rPr lang="en-US" sz="32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través</a:t>
            </a:r>
            <a:r>
              <a:rPr lang="en-US" sz="3200" b="1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de </a:t>
            </a:r>
            <a:r>
              <a:rPr lang="en-US" sz="32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dispositivos</a:t>
            </a:r>
            <a:r>
              <a:rPr lang="en-US" sz="3200" b="1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como </a:t>
            </a:r>
            <a:r>
              <a:rPr lang="en-US" sz="32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computadoras</a:t>
            </a:r>
            <a:r>
              <a:rPr lang="en-US" sz="3200" b="1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, </a:t>
            </a:r>
            <a:r>
              <a:rPr lang="en-US" sz="32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tabletas</a:t>
            </a:r>
            <a:r>
              <a:rPr lang="en-US" sz="3200" b="1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o </a:t>
            </a:r>
            <a:r>
              <a:rPr lang="en-US" sz="32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teléfonos</a:t>
            </a:r>
            <a:r>
              <a:rPr lang="en-US" sz="3200" b="1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en-US" sz="32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móviles</a:t>
            </a:r>
            <a:r>
              <a:rPr lang="en-US" sz="3200" b="1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. </a:t>
            </a: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3406011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14D22B-4F20-40F4-9EE7-F9CB81E03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r>
              <a:rPr lang="en-US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Puede</a:t>
            </a:r>
            <a:r>
              <a:rPr lang="en-US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incluir:</a:t>
            </a:r>
            <a:b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7601D4-9B23-4964-A787-5DD88DFC8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-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Libros</a:t>
            </a:r>
            <a:r>
              <a:rPr lang="en-US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electrónicos</a:t>
            </a:r>
            <a:r>
              <a:rPr lang="en-US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(e-books)</a:t>
            </a:r>
            <a:endParaRPr lang="es-ES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-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Artículos</a:t>
            </a:r>
            <a:r>
              <a:rPr lang="en-US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académicos</a:t>
            </a:r>
            <a:r>
              <a:rPr lang="en-US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en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línea</a:t>
            </a:r>
            <a:endParaRPr lang="es-ES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- Blogs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educativos</a:t>
            </a:r>
            <a:endParaRPr lang="es-ES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-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Documentos</a:t>
            </a:r>
            <a:r>
              <a:rPr lang="en-US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multimedia con enlaces,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imágenes</a:t>
            </a:r>
            <a:r>
              <a:rPr lang="en-US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, audio o video</a:t>
            </a:r>
            <a:endParaRPr lang="es-ES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-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Plataformas</a:t>
            </a:r>
            <a:r>
              <a:rPr lang="en-US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interactivas</a:t>
            </a:r>
            <a:r>
              <a:rPr lang="en-US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de </a:t>
            </a:r>
            <a:r>
              <a:rPr lang="en-US" sz="24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lectura</a:t>
            </a:r>
            <a:endParaRPr lang="es-ES" sz="24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31293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0A2F8C-74FF-49DF-B10C-4CC6A1F88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545" y="284176"/>
            <a:ext cx="11070455" cy="150876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1800" dirty="0">
                <a:effectLst/>
                <a:latin typeface="Segoe UI Emoji" panose="020B0502040204020203" pitchFamily="34" charset="0"/>
                <a:ea typeface="SimSun" panose="02010600030101010101" pitchFamily="2" charset="-122"/>
                <a:cs typeface="Segoe UI Emoji" panose="020B0502040204020203" pitchFamily="34" charset="0"/>
              </a:rPr>
            </a:b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🎓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Ventajas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del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texto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digital en la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enseñanza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-aprendizaje</a:t>
            </a:r>
            <a:b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4C8500-1A48-46FA-9CEC-40EE8BD75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942" y="2011680"/>
            <a:ext cx="11656380" cy="420624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32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Accesibilidad</a:t>
            </a:r>
            <a:r>
              <a:rPr lang="en-US" sz="32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Permite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acceso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contenidos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desde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cualquier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lugar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en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cualquier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momento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endParaRPr lang="es-E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32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Interactividad</a:t>
            </a:r>
            <a:r>
              <a:rPr lang="en-US" sz="32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Facilita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inclusión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elementos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multimedia que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enriquecen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experiencia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aprendizaje.</a:t>
            </a:r>
            <a:endParaRPr lang="es-E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939584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0A2F8C-74FF-49DF-B10C-4CC6A1F88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545" y="284176"/>
            <a:ext cx="11070455" cy="150876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1800" dirty="0">
                <a:effectLst/>
                <a:latin typeface="Segoe UI Emoji" panose="020B0502040204020203" pitchFamily="34" charset="0"/>
                <a:ea typeface="SimSun" panose="02010600030101010101" pitchFamily="2" charset="-122"/>
                <a:cs typeface="Segoe UI Emoji" panose="020B0502040204020203" pitchFamily="34" charset="0"/>
              </a:rPr>
            </a:b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🎓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Ventajas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del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texto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digital en la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enseñanza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-aprendizaje</a:t>
            </a:r>
            <a:b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4C8500-1A48-46FA-9CEC-40EE8BD75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084" y="2011680"/>
            <a:ext cx="11594237" cy="420624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32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Actualización</a:t>
            </a:r>
            <a:r>
              <a:rPr lang="en-US" sz="32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constante</a:t>
            </a:r>
            <a:r>
              <a:rPr lang="en-US" sz="32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Los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contenidos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digitales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pueden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modificarse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actualizarse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fácilmente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endParaRPr lang="es-E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32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Adaptabilidad</a:t>
            </a:r>
            <a:r>
              <a:rPr lang="en-US" sz="32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Se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pueden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personalizar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según las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necesidades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del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estudiante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lectura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asistida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tamaño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letra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traducción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etc.).</a:t>
            </a:r>
            <a:endParaRPr lang="es-E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128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0A2F8C-74FF-49DF-B10C-4CC6A1F88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129" y="284176"/>
            <a:ext cx="11765872" cy="150876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en-US" sz="1800" dirty="0">
                <a:effectLst/>
                <a:latin typeface="Segoe UI Emoji" panose="020B0502040204020203" pitchFamily="34" charset="0"/>
                <a:ea typeface="SimSun" panose="02010600030101010101" pitchFamily="2" charset="-122"/>
                <a:cs typeface="Segoe UI Emoji" panose="020B0502040204020203" pitchFamily="34" charset="0"/>
              </a:rPr>
            </a:b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🎓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Ventajas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del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texto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digital en la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enseñanza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-aprendizaje</a:t>
            </a:r>
            <a:b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4C8500-1A48-46FA-9CEC-40EE8BD75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186" y="2011680"/>
            <a:ext cx="11674135" cy="420624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3200" dirty="0"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Fomento</a:t>
            </a:r>
            <a:r>
              <a:rPr lang="en-US" sz="32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del </a:t>
            </a:r>
            <a:r>
              <a:rPr lang="en-US" sz="32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pensamiento</a:t>
            </a:r>
            <a:r>
              <a:rPr lang="en-US" sz="32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crítico</a:t>
            </a:r>
            <a:r>
              <a:rPr lang="en-US" sz="32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Al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navegar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entre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fuentes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diversas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los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estudiantes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desarrollan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habilidades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análisis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3200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evaluación</a:t>
            </a:r>
            <a:r>
              <a:rPr lang="en-US" sz="3200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endParaRPr lang="es-E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1634596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B7361A-F38A-4EDB-AA64-A4007A69A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Modos de obtención de un texto digital.</a:t>
            </a:r>
            <a:endParaRPr lang="es-ES" sz="6000" dirty="0">
              <a:solidFill>
                <a:schemeClr val="bg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D4AFFD-4BC0-4EA7-AEEA-9CCC4F6AA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lang="en-US" sz="18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Creación</a:t>
            </a:r>
            <a:r>
              <a:rPr lang="en-US" sz="18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directa</a:t>
            </a:r>
            <a:r>
              <a:rPr lang="en-US" sz="18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18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formato</a:t>
            </a:r>
            <a:r>
              <a:rPr lang="en-US" sz="18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digital</a:t>
            </a:r>
            <a:endParaRPr lang="es-E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Procesadores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texto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Redactar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contenido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directamente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programas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como Microsoft Word, Google Docs o LibreOffice.  </a:t>
            </a:r>
            <a:endParaRPr lang="es-E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Plataformas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línea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Escribir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editores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integrados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blogs,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foros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redes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sociales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gestores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contenido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(WordPress, Moodle, etc.).  </a:t>
            </a:r>
            <a:endParaRPr lang="es-E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Aplicaciones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móviles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Usar apps de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notas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escritura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creativa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generar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texto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desde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un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teléfono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 </a:t>
            </a:r>
            <a:r>
              <a:rPr lang="en-US" sz="2000" b="1" dirty="0" err="1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tableta</a:t>
            </a: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269845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 bandas">
  <a:themeElements>
    <a:clrScheme name="Verd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on banda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on bandas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TM03090430[[fn=Con bandas]]</Template>
  <TotalTime>71</TotalTime>
  <Words>1913</Words>
  <Application>Microsoft Office PowerPoint</Application>
  <PresentationFormat>Panorámica</PresentationFormat>
  <Paragraphs>146</Paragraphs>
  <Slides>34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40" baseType="lpstr">
      <vt:lpstr>Arial</vt:lpstr>
      <vt:lpstr>Calibri</vt:lpstr>
      <vt:lpstr>Corbel</vt:lpstr>
      <vt:lpstr>Segoe UI Emoji</vt:lpstr>
      <vt:lpstr>Wingdings</vt:lpstr>
      <vt:lpstr>Con bandas</vt:lpstr>
      <vt:lpstr>Presentación de PowerPoint</vt:lpstr>
      <vt:lpstr>Preguntas para Generar debate</vt:lpstr>
      <vt:lpstr>Tema:</vt:lpstr>
      <vt:lpstr>¿Qué es el texto digital? 📚</vt:lpstr>
      <vt:lpstr> Puede incluir: </vt:lpstr>
      <vt:lpstr> 🎓 Ventajas del texto digital en la enseñanza-aprendizaje </vt:lpstr>
      <vt:lpstr> 🎓 Ventajas del texto digital en la enseñanza-aprendizaje </vt:lpstr>
      <vt:lpstr> 🎓 Ventajas del texto digital en la enseñanza-aprendizaje </vt:lpstr>
      <vt:lpstr>Modos de obtención de un texto digital.</vt:lpstr>
      <vt:lpstr>Presentación de PowerPoint</vt:lpstr>
      <vt:lpstr>Presentación de PowerPoint</vt:lpstr>
      <vt:lpstr>Presentación de PowerPoint</vt:lpstr>
      <vt:lpstr>Diferencias entre un editor y un procesador de texto.</vt:lpstr>
      <vt:lpstr>Diferencias entre un editor y un procesador de texto.</vt:lpstr>
      <vt:lpstr>Ejemplos de sistemas de aplicación correspondientes a cada uno.</vt:lpstr>
      <vt:lpstr>Procesadores de texto (con formato y elementos gráficos)  </vt:lpstr>
      <vt:lpstr>Formatos de archivos de textos, características y utilidad de cada uno.</vt:lpstr>
      <vt:lpstr>Formatos de archivos de textos, características y utilidad de cada uno.</vt:lpstr>
      <vt:lpstr>Formatos de archivos de textos, características y utilidad de cada uno.</vt:lpstr>
      <vt:lpstr>Formatos de archivos de textos, características y utilidad de cada uno.</vt:lpstr>
      <vt:lpstr>Formatos de archivos de textos, características y utilidad de cada uno.</vt:lpstr>
      <vt:lpstr>Formatos de archivos de textos, características y utilidad de cada uno.</vt:lpstr>
      <vt:lpstr>Formatos de archivos de textos, características y utilidad de cada uno.</vt:lpstr>
      <vt:lpstr>Recomendaciones para la utilización del texto en una aplicación digital educativa.</vt:lpstr>
      <vt:lpstr>Recomendaciones para la utilización del texto en una aplicación digital educativa.</vt:lpstr>
      <vt:lpstr>Recomendaciones para la utilización del texto en una aplicación digital educativa.</vt:lpstr>
      <vt:lpstr>Recomendaciones para la utilización del texto en una aplicación digital educativa.</vt:lpstr>
      <vt:lpstr>Recomendaciones para la utilización del texto en una aplicación digital educativa.</vt:lpstr>
      <vt:lpstr>El trabajo con la tipografía para la información textual.</vt:lpstr>
      <vt:lpstr>El trabajo con la tipografía para la información textual.</vt:lpstr>
      <vt:lpstr>Estudio Individual</vt:lpstr>
      <vt:lpstr>Estudio Individual</vt:lpstr>
      <vt:lpstr>Estudio Individual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</dc:creator>
  <cp:lastModifiedBy>Carlos</cp:lastModifiedBy>
  <cp:revision>13</cp:revision>
  <dcterms:created xsi:type="dcterms:W3CDTF">2025-09-19T07:16:35Z</dcterms:created>
  <dcterms:modified xsi:type="dcterms:W3CDTF">2025-09-19T08:27:48Z</dcterms:modified>
</cp:coreProperties>
</file>