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77" r:id="rId4"/>
    <p:sldId id="278" r:id="rId5"/>
    <p:sldId id="279" r:id="rId6"/>
    <p:sldId id="280" r:id="rId7"/>
    <p:sldId id="443" r:id="rId8"/>
    <p:sldId id="444" r:id="rId9"/>
    <p:sldId id="445" r:id="rId10"/>
    <p:sldId id="446" r:id="rId11"/>
    <p:sldId id="447" r:id="rId12"/>
    <p:sldId id="448" r:id="rId13"/>
    <p:sldId id="281" r:id="rId14"/>
    <p:sldId id="44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8401" autoAdjust="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72A7F-B3D4-469D-A498-629EB3A284DD}" type="datetimeFigureOut">
              <a:rPr lang="es-CU" smtClean="0"/>
              <a:t>29/11/2025</a:t>
            </a:fld>
            <a:endParaRPr lang="es-CU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U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E231B-1447-489F-B0C6-5203941936A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410892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39E3B4-5FFB-45D9-9E22-E50F4122A7D7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DB6C7C-E848-47BB-904E-EAD12EA2125E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DD22B3-E13B-4741-A76E-C1CF32D93FCF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57542E-7D6A-435A-A572-130AEC20311D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B4C403-6F67-4F39-91AB-5682261A2EC1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6FCF65-BF90-4FE3-A4D1-B099F59E3B93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68" y="883508"/>
            <a:ext cx="1612409" cy="179445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378777" y="117837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b="1" dirty="0"/>
              <a:t>Centro Universitario Municipal Alquízar</a:t>
            </a:r>
          </a:p>
          <a:p>
            <a:pPr algn="ctr"/>
            <a:r>
              <a:rPr lang="es-ES" sz="2400" b="1" dirty="0"/>
              <a:t>Universidad de Artemisa</a:t>
            </a:r>
          </a:p>
          <a:p>
            <a:pPr algn="ctr"/>
            <a:r>
              <a:rPr lang="es-ES" sz="2400" b="1" dirty="0"/>
              <a:t>“Julio Díaz González”</a:t>
            </a:r>
          </a:p>
          <a:p>
            <a:pPr algn="ctr"/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1054821" y="3061088"/>
            <a:ext cx="75259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Propio III Silvicultura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823" y="4467903"/>
            <a:ext cx="2628900" cy="17430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050" y="619587"/>
            <a:ext cx="2628900" cy="170565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50523" y="4702861"/>
            <a:ext cx="7282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MSc. </a:t>
            </a:r>
            <a:r>
              <a:rPr lang="es-ES" sz="3200" b="1" dirty="0" err="1"/>
              <a:t>Deilyn</a:t>
            </a:r>
            <a:r>
              <a:rPr lang="es-ES" sz="3200" b="1" dirty="0"/>
              <a:t> </a:t>
            </a:r>
            <a:r>
              <a:rPr lang="es-ES" sz="3200" b="1"/>
              <a:t>Moreno </a:t>
            </a:r>
            <a:r>
              <a:rPr lang="es-ES" sz="3200" b="1" smtClean="0"/>
              <a:t>Ramos</a:t>
            </a:r>
            <a:endParaRPr lang="es-ES" sz="3200" b="1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0" t="9234" r="10090" b="65678"/>
          <a:stretch/>
        </p:blipFill>
        <p:spPr bwMode="auto">
          <a:xfrm>
            <a:off x="8733066" y="2442185"/>
            <a:ext cx="2760099" cy="192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780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AutoShape 3"/>
          <p:cNvSpPr>
            <a:spLocks noChangeArrowheads="1"/>
          </p:cNvSpPr>
          <p:nvPr/>
        </p:nvSpPr>
        <p:spPr bwMode="auto">
          <a:xfrm>
            <a:off x="5105400" y="762000"/>
            <a:ext cx="19812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1752600" y="1447800"/>
            <a:ext cx="8686800" cy="4953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s-ES" b="1" dirty="0">
                <a:latin typeface="Times New Roman" pitchFamily="18" charset="0"/>
              </a:rPr>
              <a:t>SE SOSTIENE EL CRITERIO DE QUE LAS PLANTAS DE FRUTALES </a:t>
            </a:r>
          </a:p>
          <a:p>
            <a:pPr algn="just"/>
            <a:r>
              <a:rPr lang="es-ES" b="1" dirty="0">
                <a:latin typeface="Times New Roman" pitchFamily="18" charset="0"/>
              </a:rPr>
              <a:t>TROPICALES  NO DEBEN SER PODADAS, SINO QUE  POR EL CONTRARIO</a:t>
            </a:r>
          </a:p>
          <a:p>
            <a:pPr algn="just"/>
            <a:r>
              <a:rPr lang="es-ES" b="1" dirty="0">
                <a:latin typeface="Times New Roman" pitchFamily="18" charset="0"/>
              </a:rPr>
              <a:t> DEBEN DEJARSE CRECER LIBREMENTE, LIMITÁNDOSE  EN ESTE </a:t>
            </a:r>
          </a:p>
          <a:p>
            <a:pPr algn="just"/>
            <a:r>
              <a:rPr lang="es-ES" b="1" dirty="0">
                <a:latin typeface="Times New Roman" pitchFamily="18" charset="0"/>
              </a:rPr>
              <a:t>ASPECTO SÓLO A GUIARLAS O CONDUCIRLAS EN LA MEDIDA  QUE CADA</a:t>
            </a:r>
          </a:p>
          <a:p>
            <a:pPr algn="just"/>
            <a:r>
              <a:rPr lang="es-ES" b="1" dirty="0">
                <a:latin typeface="Times New Roman" pitchFamily="18" charset="0"/>
              </a:rPr>
              <a:t> ESPECIA RECLAME, YA QUE CADA ESPECIE E INCLUCIVE, CADA CLÓN </a:t>
            </a:r>
          </a:p>
          <a:p>
            <a:pPr algn="just"/>
            <a:r>
              <a:rPr lang="es-ES" b="1" dirty="0">
                <a:latin typeface="Times New Roman" pitchFamily="18" charset="0"/>
              </a:rPr>
              <a:t> PRESENTA  UN HÁBITO O ACTIVIDAD VEGETATIVA PROPIA, LO CUAL NO</a:t>
            </a:r>
          </a:p>
          <a:p>
            <a:pPr algn="just"/>
            <a:r>
              <a:rPr lang="es-ES" b="1" dirty="0">
                <a:latin typeface="Times New Roman" pitchFamily="18" charset="0"/>
              </a:rPr>
              <a:t> NOS PERMITE ESTABLECER  REGLAS Y NORMAS QUE NOS GUÍEN, ES</a:t>
            </a:r>
          </a:p>
          <a:p>
            <a:pPr algn="just"/>
            <a:r>
              <a:rPr lang="es-ES" b="1" dirty="0">
                <a:latin typeface="Times New Roman" pitchFamily="18" charset="0"/>
              </a:rPr>
              <a:t> ESTA LABOR SUMAMENTE COMPLICADA Y COMPLEJA COMO SUCEDE </a:t>
            </a:r>
          </a:p>
          <a:p>
            <a:pPr algn="just"/>
            <a:r>
              <a:rPr lang="es-ES" b="1" dirty="0">
                <a:latin typeface="Times New Roman" pitchFamily="18" charset="0"/>
              </a:rPr>
              <a:t>CON LOS FRUTALES DE ZONAS TEMPLADAS, DONDE SI ES NECESARIO LA</a:t>
            </a:r>
          </a:p>
          <a:p>
            <a:pPr algn="just"/>
            <a:r>
              <a:rPr lang="es-ES" b="1" dirty="0">
                <a:latin typeface="Times New Roman" pitchFamily="18" charset="0"/>
              </a:rPr>
              <a:t> PODA DE FRUCTIFICACIÓN.</a:t>
            </a:r>
          </a:p>
          <a:p>
            <a:pPr algn="just"/>
            <a:r>
              <a:rPr lang="es-ES" b="1" dirty="0">
                <a:latin typeface="Times New Roman" pitchFamily="18" charset="0"/>
              </a:rPr>
              <a:t>SIN EMBARGO  LA GUAYABA Y OTRAS ESCASAS  ESPECIES VEGETALES </a:t>
            </a:r>
          </a:p>
          <a:p>
            <a:pPr algn="just"/>
            <a:r>
              <a:rPr lang="es-ES" b="1" dirty="0">
                <a:latin typeface="Times New Roman" pitchFamily="18" charset="0"/>
              </a:rPr>
              <a:t> DEBEN  PODARSE PERIÓDICAMENTE Y SISTEMÁTICAMENTE.  EN LA</a:t>
            </a:r>
          </a:p>
          <a:p>
            <a:pPr algn="just"/>
            <a:r>
              <a:rPr lang="es-ES" b="1" dirty="0">
                <a:latin typeface="Times New Roman" pitchFamily="18" charset="0"/>
              </a:rPr>
              <a:t>GUAYABA  LAS MEJORES FRUTAS  SE PRODUCEN SIEMPRE LAS RAMAS </a:t>
            </a:r>
          </a:p>
          <a:p>
            <a:pPr algn="just"/>
            <a:r>
              <a:rPr lang="es-ES" b="1" dirty="0">
                <a:latin typeface="Times New Roman" pitchFamily="18" charset="0"/>
              </a:rPr>
              <a:t>JÓVENES (BRINDILLAS) QUE BROTAN DE LAS RAMAS VIEJAS. ESTA ES</a:t>
            </a:r>
          </a:p>
          <a:p>
            <a:pPr algn="just"/>
            <a:r>
              <a:rPr lang="es-ES" b="1" dirty="0">
                <a:latin typeface="Times New Roman" pitchFamily="18" charset="0"/>
              </a:rPr>
              <a:t> LA RAZÓN POR LO QUE</a:t>
            </a:r>
            <a:r>
              <a:rPr lang="es-ES" sz="2000" b="1" dirty="0">
                <a:latin typeface="Times New Roman" pitchFamily="18" charset="0"/>
              </a:rPr>
              <a:t> DEBE ESTIMULARSE  LA FORMACIÓN DE </a:t>
            </a:r>
          </a:p>
          <a:p>
            <a:pPr algn="just"/>
            <a:r>
              <a:rPr lang="es-ES" sz="2000" b="1" dirty="0">
                <a:latin typeface="Times New Roman" pitchFamily="18" charset="0"/>
              </a:rPr>
              <a:t>ESTE TIPO DE RAMA. </a:t>
            </a:r>
          </a:p>
        </p:txBody>
      </p:sp>
      <p:sp>
        <p:nvSpPr>
          <p:cNvPr id="82949" name="AutoShape 5"/>
          <p:cNvSpPr>
            <a:spLocks noChangeArrowheads="1"/>
          </p:cNvSpPr>
          <p:nvPr/>
        </p:nvSpPr>
        <p:spPr bwMode="auto">
          <a:xfrm>
            <a:off x="1828800" y="0"/>
            <a:ext cx="8686800" cy="1143000"/>
          </a:xfrm>
          <a:prstGeom prst="irregularSeal1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800">
                <a:latin typeface="Times New Roman" pitchFamily="18" charset="0"/>
              </a:rPr>
              <a:t>PODA DE FRUCTIFICACIÓN</a:t>
            </a:r>
          </a:p>
        </p:txBody>
      </p:sp>
    </p:spTree>
    <p:extLst>
      <p:ext uri="{BB962C8B-B14F-4D97-AF65-F5344CB8AC3E}">
        <p14:creationId xmlns:p14="http://schemas.microsoft.com/office/powerpoint/2010/main" val="22192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1409700" y="365280"/>
            <a:ext cx="8839200" cy="1143000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800" dirty="0">
                <a:latin typeface="Times New Roman" pitchFamily="18" charset="0"/>
              </a:rPr>
              <a:t>PODA DE MANTENIMIENTO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676400" y="2568420"/>
            <a:ext cx="8305800" cy="3352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b="1" dirty="0">
                <a:latin typeface="Times New Roman" pitchFamily="18" charset="0"/>
              </a:rPr>
              <a:t>CONSISTE EN LA SUPRESIÓN</a:t>
            </a:r>
            <a:r>
              <a:rPr lang="es-ES" sz="2800" b="1" dirty="0">
                <a:latin typeface="Times New Roman" pitchFamily="18" charset="0"/>
              </a:rPr>
              <a:t>  </a:t>
            </a:r>
            <a:r>
              <a:rPr lang="es-ES" sz="2000" b="1" dirty="0">
                <a:latin typeface="Times New Roman" pitchFamily="18" charset="0"/>
              </a:rPr>
              <a:t>DE LAS RAMAS EXCESIVAS  O </a:t>
            </a:r>
          </a:p>
          <a:p>
            <a:pPr algn="ctr"/>
            <a:r>
              <a:rPr lang="es-ES" sz="2000" b="1" dirty="0">
                <a:latin typeface="Times New Roman" pitchFamily="18" charset="0"/>
              </a:rPr>
              <a:t>MAL SITUADAS, DE  TODA RAMA ROTA, ENFERMA, LOS </a:t>
            </a:r>
          </a:p>
          <a:p>
            <a:pPr algn="ctr"/>
            <a:r>
              <a:rPr lang="es-ES" sz="2000" b="1" dirty="0">
                <a:latin typeface="Times New Roman" pitchFamily="18" charset="0"/>
              </a:rPr>
              <a:t>CHUPONES, LAS ENCIMADAS, LAS MAL SITUADAS Y </a:t>
            </a:r>
          </a:p>
          <a:p>
            <a:pPr algn="ctr"/>
            <a:r>
              <a:rPr lang="es-ES" sz="2000" b="1" dirty="0">
                <a:latin typeface="Times New Roman" pitchFamily="18" charset="0"/>
              </a:rPr>
              <a:t>DEFECTUOSAS Y LAS SECAS Y LOS RETOÑOS. AL CORTAR</a:t>
            </a:r>
          </a:p>
          <a:p>
            <a:pPr algn="ctr"/>
            <a:r>
              <a:rPr lang="es-ES" sz="2000" b="1" dirty="0">
                <a:latin typeface="Times New Roman" pitchFamily="18" charset="0"/>
              </a:rPr>
              <a:t> NO HAY QUE PERDER DE VISTA NUNCA EL PRINCIPIO </a:t>
            </a:r>
          </a:p>
          <a:p>
            <a:pPr algn="ctr"/>
            <a:r>
              <a:rPr lang="es-ES" sz="2000" b="1" dirty="0">
                <a:latin typeface="Times New Roman" pitchFamily="18" charset="0"/>
              </a:rPr>
              <a:t>ELEMENTAL “DAR FÁCIL ACCESO  A LA LUZ AL INTERIOR</a:t>
            </a:r>
          </a:p>
          <a:p>
            <a:pPr algn="ctr"/>
            <a:r>
              <a:rPr lang="es-ES" sz="2000" b="1" dirty="0">
                <a:latin typeface="Times New Roman" pitchFamily="18" charset="0"/>
              </a:rPr>
              <a:t> DE LACOPA” QUE ASEGURA RAMAS FUERTES  </a:t>
            </a:r>
          </a:p>
          <a:p>
            <a:pPr algn="ctr"/>
            <a:r>
              <a:rPr lang="es-ES" sz="2000" b="1" dirty="0">
                <a:latin typeface="Times New Roman" pitchFamily="18" charset="0"/>
              </a:rPr>
              <a:t>Y GRAN CANTIDAD DE HOJAS</a:t>
            </a:r>
            <a:r>
              <a:rPr lang="es-ES" sz="2000" dirty="0">
                <a:latin typeface="Times New Roman" pitchFamily="18" charset="0"/>
              </a:rPr>
              <a:t>.</a:t>
            </a:r>
            <a:r>
              <a:rPr lang="es-E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4639072" y="1461390"/>
            <a:ext cx="19812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12039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AutoShape 3"/>
          <p:cNvSpPr>
            <a:spLocks noChangeArrowheads="1"/>
          </p:cNvSpPr>
          <p:nvPr/>
        </p:nvSpPr>
        <p:spPr bwMode="auto">
          <a:xfrm>
            <a:off x="1552160" y="351183"/>
            <a:ext cx="8610600" cy="1371600"/>
          </a:xfrm>
          <a:prstGeom prst="irregularSeal1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800">
                <a:latin typeface="Times New Roman" pitchFamily="18" charset="0"/>
              </a:rPr>
              <a:t>PODA DE REJUVENECIMIENTO</a:t>
            </a:r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>
            <a:off x="4866860" y="1722783"/>
            <a:ext cx="19812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1943100" y="2802835"/>
            <a:ext cx="8382000" cy="32004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b="1" dirty="0">
                <a:latin typeface="Times New Roman" pitchFamily="18" charset="0"/>
              </a:rPr>
              <a:t>ESTA PODA TIENE POR OBJETO FORMAR UNA COPA NUEVA</a:t>
            </a:r>
          </a:p>
          <a:p>
            <a:pPr algn="ctr"/>
            <a:r>
              <a:rPr lang="es-ES" sz="2000" b="1" dirty="0">
                <a:latin typeface="Times New Roman" pitchFamily="18" charset="0"/>
              </a:rPr>
              <a:t>EN UN ÁRBOL VIEJO DE DEFICIENTE PRODUCCIÓN, LLEVANDO</a:t>
            </a:r>
          </a:p>
          <a:p>
            <a:pPr algn="ctr"/>
            <a:r>
              <a:rPr lang="es-ES" sz="2000" b="1" dirty="0">
                <a:latin typeface="Times New Roman" pitchFamily="18" charset="0"/>
              </a:rPr>
              <a:t>EL CORTE HASTA LAS RAMAS SECUNDARIAS O EL TRONCO,</a:t>
            </a:r>
          </a:p>
          <a:p>
            <a:pPr algn="ctr"/>
            <a:r>
              <a:rPr lang="es-ES" sz="2000" b="1" dirty="0">
                <a:latin typeface="Times New Roman" pitchFamily="18" charset="0"/>
              </a:rPr>
              <a:t>CON LO QUE SE RENUEVA PRÁCTICAMENTE TODA LA COPA</a:t>
            </a:r>
          </a:p>
          <a:p>
            <a:pPr algn="ctr"/>
            <a:r>
              <a:rPr lang="es-ES" sz="2000" b="1" dirty="0">
                <a:latin typeface="Times New Roman" pitchFamily="18" charset="0"/>
              </a:rPr>
              <a:t>(ESQUEMA). ES MUY COMÚN ENCONTRÁRNOSLA EN </a:t>
            </a:r>
          </a:p>
          <a:p>
            <a:pPr algn="ctr"/>
            <a:r>
              <a:rPr lang="es-ES" sz="2000" b="1" dirty="0">
                <a:latin typeface="Times New Roman" pitchFamily="18" charset="0"/>
              </a:rPr>
              <a:t>PLANTACIONES DE CAFETOS VIEJOS Y DETERIORADOS</a:t>
            </a:r>
          </a:p>
          <a:p>
            <a:pPr algn="ctr"/>
            <a:r>
              <a:rPr lang="es-ES" sz="2000" b="1" dirty="0">
                <a:latin typeface="Times New Roman" pitchFamily="18" charset="0"/>
              </a:rPr>
              <a:t> CON EL OBJETIVO DE MODIFICAR UNA RELACIÓN CARBONO </a:t>
            </a:r>
          </a:p>
          <a:p>
            <a:pPr algn="ctr"/>
            <a:r>
              <a:rPr lang="es-ES" sz="2000" b="1" dirty="0">
                <a:latin typeface="Times New Roman" pitchFamily="18" charset="0"/>
              </a:rPr>
              <a:t>NITRÓGENO AMPLIA (ESTADO SENETUD) A UNA RELACIÓN</a:t>
            </a:r>
          </a:p>
          <a:p>
            <a:pPr algn="ctr"/>
            <a:r>
              <a:rPr lang="es-ES" sz="2000" b="1" dirty="0">
                <a:latin typeface="Times New Roman" pitchFamily="18" charset="0"/>
              </a:rPr>
              <a:t> ESTRECHA (JUVENTUD) </a:t>
            </a:r>
          </a:p>
        </p:txBody>
      </p:sp>
    </p:spTree>
    <p:extLst>
      <p:ext uri="{BB962C8B-B14F-4D97-AF65-F5344CB8AC3E}">
        <p14:creationId xmlns:p14="http://schemas.microsoft.com/office/powerpoint/2010/main" val="503514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506FCB4-DB41-4CBE-9A8A-860A28D1E601}"/>
              </a:ext>
            </a:extLst>
          </p:cNvPr>
          <p:cNvSpPr/>
          <p:nvPr/>
        </p:nvSpPr>
        <p:spPr>
          <a:xfrm>
            <a:off x="1205948" y="874787"/>
            <a:ext cx="89849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/>
              <a:t>¿Qué pasa si no se podan los árboles?</a:t>
            </a:r>
          </a:p>
          <a:p>
            <a:pPr algn="just"/>
            <a:endParaRPr lang="es-ES" sz="3600" dirty="0"/>
          </a:p>
          <a:p>
            <a:pPr algn="just"/>
            <a:r>
              <a:rPr lang="es-ES" sz="3600" dirty="0"/>
              <a:t>Si no se realiza una poda y tala de los árboles cada determinado tiempo, es posible que puedan llegar a dañar las cosas que hay a su alrededor, o lastimar a algún transeúnte que pase por su lado.</a:t>
            </a:r>
            <a:endParaRPr lang="es-CU" sz="3600" dirty="0"/>
          </a:p>
        </p:txBody>
      </p:sp>
    </p:spTree>
    <p:extLst>
      <p:ext uri="{BB962C8B-B14F-4D97-AF65-F5344CB8AC3E}">
        <p14:creationId xmlns:p14="http://schemas.microsoft.com/office/powerpoint/2010/main" val="286717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68" y="883508"/>
            <a:ext cx="1612409" cy="179445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378777" y="117837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b="1" dirty="0"/>
              <a:t>Centro Universitario Municipal Alquízar</a:t>
            </a:r>
          </a:p>
          <a:p>
            <a:pPr algn="ctr"/>
            <a:r>
              <a:rPr lang="es-ES" sz="2400" b="1" dirty="0"/>
              <a:t>Universidad de Artemisa</a:t>
            </a:r>
          </a:p>
          <a:p>
            <a:pPr algn="ctr"/>
            <a:r>
              <a:rPr lang="es-ES" sz="2400" b="1" dirty="0"/>
              <a:t>“Julio Díaz González”</a:t>
            </a:r>
          </a:p>
          <a:p>
            <a:pPr algn="ctr"/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1054821" y="3061088"/>
            <a:ext cx="75259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Propio III Silvicultura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823" y="4467903"/>
            <a:ext cx="2628900" cy="17430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050" y="619587"/>
            <a:ext cx="2628900" cy="170565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50523" y="4702861"/>
            <a:ext cx="7282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MSc. </a:t>
            </a:r>
            <a:r>
              <a:rPr lang="es-ES" sz="3200" b="1" dirty="0" err="1"/>
              <a:t>Deilyn</a:t>
            </a:r>
            <a:r>
              <a:rPr lang="es-ES" sz="3200" b="1" dirty="0"/>
              <a:t> Moreno Ramos</a:t>
            </a:r>
          </a:p>
          <a:p>
            <a:pPr algn="ctr"/>
            <a:r>
              <a:rPr lang="es-ES" sz="3200" b="1" dirty="0"/>
              <a:t>Curso 2024-2025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0" t="9234" r="10090" b="65678"/>
          <a:stretch/>
        </p:blipFill>
        <p:spPr bwMode="auto">
          <a:xfrm>
            <a:off x="8733066" y="2442185"/>
            <a:ext cx="2760099" cy="192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42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70" y="2819675"/>
            <a:ext cx="2820630" cy="316185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73530" y="1015282"/>
            <a:ext cx="107278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/>
              <a:t>Tema III:  Tratamientos en masas jóvenes en desarrollo</a:t>
            </a:r>
          </a:p>
        </p:txBody>
      </p:sp>
    </p:spTree>
    <p:extLst>
      <p:ext uri="{BB962C8B-B14F-4D97-AF65-F5344CB8AC3E}">
        <p14:creationId xmlns:p14="http://schemas.microsoft.com/office/powerpoint/2010/main" val="188274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78490" y="837786"/>
            <a:ext cx="92431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/>
              <a:t>Sumario: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/>
              <a:t>Tipos de podas y beneficios de las mismas.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/>
              <a:t> Procedimientos para las podas, selección de los árboles, época e instrumentos.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/>
              <a:t>Medidas para evitar o disminuir la necesidad de podar.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>
                <a:solidFill>
                  <a:srgbClr val="FF0000"/>
                </a:solidFill>
              </a:rPr>
              <a:t>Cortas no planificadas o de calamidad, sanitarias y de salvamento. 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2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83478FC-CE76-4C4C-A854-19D51A41A7CB}"/>
              </a:ext>
            </a:extLst>
          </p:cNvPr>
          <p:cNvSpPr/>
          <p:nvPr/>
        </p:nvSpPr>
        <p:spPr>
          <a:xfrm>
            <a:off x="1139686" y="740179"/>
            <a:ext cx="90909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/>
              <a:t>¿Cuáles son los diferentes tipos de poda?</a:t>
            </a:r>
          </a:p>
          <a:p>
            <a:endParaRPr lang="es-ES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/>
              <a:t>Poda de formación.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/>
              <a:t>Poda de pinzamiento.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/>
              <a:t>Poda de saneamiento.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/>
              <a:t>Poda ornamental o </a:t>
            </a:r>
            <a:r>
              <a:rPr lang="es-ES" sz="3600" dirty="0" err="1"/>
              <a:t>topiaria</a:t>
            </a:r>
            <a:r>
              <a:rPr lang="es-ES" sz="3600" dirty="0"/>
              <a:t>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/>
              <a:t>Poda de fructificación.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/>
              <a:t>Poda de rejuvenecimiento.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/>
              <a:t>Poda tras la floración.</a:t>
            </a:r>
            <a:endParaRPr lang="es-CU" sz="3600" dirty="0"/>
          </a:p>
        </p:txBody>
      </p:sp>
    </p:spTree>
    <p:extLst>
      <p:ext uri="{BB962C8B-B14F-4D97-AF65-F5344CB8AC3E}">
        <p14:creationId xmlns:p14="http://schemas.microsoft.com/office/powerpoint/2010/main" val="33864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1A415F9-D397-4DF8-A076-1D59EBAD7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992" y="801184"/>
            <a:ext cx="5049078" cy="52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8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9751244-B2E6-4E6B-9C08-DFD29FD19635}"/>
              </a:ext>
            </a:extLst>
          </p:cNvPr>
          <p:cNvSpPr/>
          <p:nvPr/>
        </p:nvSpPr>
        <p:spPr>
          <a:xfrm>
            <a:off x="1219200" y="1047067"/>
            <a:ext cx="99258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/>
              <a:t>¿Qué es la poda y cuáles son sus beneficios?</a:t>
            </a:r>
          </a:p>
          <a:p>
            <a:pPr algn="just"/>
            <a:endParaRPr lang="es-ES" sz="3600" dirty="0"/>
          </a:p>
          <a:p>
            <a:pPr algn="just"/>
            <a:r>
              <a:rPr lang="es-ES" sz="3600" dirty="0"/>
              <a:t>Normalmente se podan las ramas y las raíces, pero hay otras prácticas parecidas en hojas, flores y frutos, para mejorar la producción en los frutales, que también se denomina podar. La finalidad de la poda es tener árboles fuertes, sanos y atractivos.</a:t>
            </a:r>
            <a:endParaRPr lang="es-CU" sz="3600" dirty="0"/>
          </a:p>
        </p:txBody>
      </p:sp>
    </p:spTree>
    <p:extLst>
      <p:ext uri="{BB962C8B-B14F-4D97-AF65-F5344CB8AC3E}">
        <p14:creationId xmlns:p14="http://schemas.microsoft.com/office/powerpoint/2010/main" val="76384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4114800" y="914399"/>
            <a:ext cx="3962400" cy="990600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800" dirty="0">
                <a:latin typeface="Times New Roman" pitchFamily="18" charset="0"/>
              </a:rPr>
              <a:t>PODA</a:t>
            </a: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 rot="2055039">
            <a:off x="1003853" y="680889"/>
            <a:ext cx="1676400" cy="3657600"/>
          </a:xfrm>
          <a:prstGeom prst="curvedRightArrow">
            <a:avLst>
              <a:gd name="adj1" fmla="val 21838"/>
              <a:gd name="adj2" fmla="val 105232"/>
              <a:gd name="adj3" fmla="val 36032"/>
            </a:avLst>
          </a:prstGeom>
          <a:solidFill>
            <a:srgbClr val="CC0099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2362200" y="2217035"/>
            <a:ext cx="7467599" cy="32004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" sz="2400" dirty="0">
                <a:latin typeface="Times New Roman" pitchFamily="18" charset="0"/>
              </a:rPr>
              <a:t>EL ARTE DE LA PODA CONSISTE  EN REGULARIZAR</a:t>
            </a:r>
          </a:p>
          <a:p>
            <a:pPr algn="ctr"/>
            <a:r>
              <a:rPr lang="es-ES" sz="2400" dirty="0">
                <a:latin typeface="Times New Roman" pitchFamily="18" charset="0"/>
              </a:rPr>
              <a:t> LA PRODUCIÓN,  MEJORAR LA CALIDAD DE LA </a:t>
            </a:r>
          </a:p>
          <a:p>
            <a:pPr algn="ctr"/>
            <a:r>
              <a:rPr lang="es-ES" sz="2400" dirty="0">
                <a:latin typeface="Times New Roman" pitchFamily="18" charset="0"/>
              </a:rPr>
              <a:t>FRUTA,  REDUCIR EL COSTO DE LA COSECHA</a:t>
            </a:r>
          </a:p>
          <a:p>
            <a:pPr algn="ctr"/>
            <a:r>
              <a:rPr lang="es-ES" sz="2400" dirty="0">
                <a:latin typeface="Times New Roman" pitchFamily="18" charset="0"/>
              </a:rPr>
              <a:t>Y AUMENTAR LA EFICIENCIA DE LA LUCHA </a:t>
            </a:r>
          </a:p>
          <a:p>
            <a:pPr algn="ctr"/>
            <a:r>
              <a:rPr lang="es-ES" sz="2400" dirty="0">
                <a:latin typeface="Times New Roman" pitchFamily="18" charset="0"/>
              </a:rPr>
              <a:t>CONTRA LAS ENFERMEDADES, SIN DISMINUIR </a:t>
            </a:r>
          </a:p>
          <a:p>
            <a:pPr algn="ctr"/>
            <a:r>
              <a:rPr lang="es-ES" sz="2400" dirty="0">
                <a:latin typeface="Times New Roman" pitchFamily="18" charset="0"/>
              </a:rPr>
              <a:t>EL VIGOR DE LA PLANTA, EN CONSECUENCIA, </a:t>
            </a:r>
          </a:p>
          <a:p>
            <a:pPr algn="ctr"/>
            <a:r>
              <a:rPr lang="es-ES" sz="2400" dirty="0">
                <a:latin typeface="Times New Roman" pitchFamily="18" charset="0"/>
              </a:rPr>
              <a:t>SU VIDA FÉRTIL O ÚTIL</a:t>
            </a:r>
          </a:p>
        </p:txBody>
      </p:sp>
    </p:spTree>
    <p:extLst>
      <p:ext uri="{BB962C8B-B14F-4D97-AF65-F5344CB8AC3E}">
        <p14:creationId xmlns:p14="http://schemas.microsoft.com/office/powerpoint/2010/main" val="1648629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AutoShape 3"/>
          <p:cNvSpPr>
            <a:spLocks noChangeArrowheads="1"/>
          </p:cNvSpPr>
          <p:nvPr/>
        </p:nvSpPr>
        <p:spPr bwMode="auto">
          <a:xfrm>
            <a:off x="4267200" y="0"/>
            <a:ext cx="3962400" cy="990600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800">
                <a:latin typeface="Times New Roman" pitchFamily="18" charset="0"/>
              </a:rPr>
              <a:t>PODA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104900" y="1530626"/>
            <a:ext cx="3962400" cy="182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s-ES" sz="1600" b="1" dirty="0">
                <a:latin typeface="Times New Roman" pitchFamily="18" charset="0"/>
              </a:rPr>
              <a:t>PARA PODAR  ES NECESARIO TENER</a:t>
            </a:r>
          </a:p>
          <a:p>
            <a:r>
              <a:rPr lang="es-ES" sz="1600" b="1" dirty="0">
                <a:latin typeface="Times New Roman" pitchFamily="18" charset="0"/>
              </a:rPr>
              <a:t> UN CONOCIMIENTO EXACTO SOBRE</a:t>
            </a:r>
          </a:p>
          <a:p>
            <a:r>
              <a:rPr lang="es-ES" sz="1600" b="1" dirty="0">
                <a:latin typeface="Times New Roman" pitchFamily="18" charset="0"/>
              </a:rPr>
              <a:t>LOS FINES PERSEGUIDOS  Y POR ESO </a:t>
            </a:r>
          </a:p>
          <a:p>
            <a:r>
              <a:rPr lang="es-ES" sz="1600" b="1" dirty="0">
                <a:latin typeface="Times New Roman" pitchFamily="18" charset="0"/>
              </a:rPr>
              <a:t>ES MEJOR NO PODAR, A PODAR MAL;</a:t>
            </a:r>
          </a:p>
          <a:p>
            <a:r>
              <a:rPr lang="es-ES" sz="1600" b="1" dirty="0">
                <a:latin typeface="Times New Roman" pitchFamily="18" charset="0"/>
              </a:rPr>
              <a:t>ANTE LA IGNORANCIA, LA NATURA-</a:t>
            </a:r>
          </a:p>
          <a:p>
            <a:r>
              <a:rPr lang="es-ES" sz="1600" b="1" dirty="0">
                <a:latin typeface="Times New Roman" pitchFamily="18" charset="0"/>
              </a:rPr>
              <a:t>LEZA ES MÁS SABIA.</a:t>
            </a:r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 flipH="1">
            <a:off x="3467100" y="699052"/>
            <a:ext cx="16002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6983896" y="762000"/>
            <a:ext cx="1066800" cy="2057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6616149" y="3124200"/>
            <a:ext cx="4419600" cy="2971800"/>
          </a:xfrm>
          <a:prstGeom prst="rect">
            <a:avLst/>
          </a:prstGeom>
          <a:solidFill>
            <a:schemeClr val="bg1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b="1">
                <a:latin typeface="Times New Roman" pitchFamily="18" charset="0"/>
              </a:rPr>
              <a:t>LA  PODA ESTÁ CONSTITUIDA POR</a:t>
            </a:r>
          </a:p>
          <a:p>
            <a:r>
              <a:rPr lang="es-ES" b="1">
                <a:latin typeface="Times New Roman" pitchFamily="18" charset="0"/>
              </a:rPr>
              <a:t>UN CONJUNTO DE OPERACIONES</a:t>
            </a:r>
          </a:p>
          <a:p>
            <a:r>
              <a:rPr lang="es-ES" b="1">
                <a:latin typeface="Times New Roman" pitchFamily="18" charset="0"/>
              </a:rPr>
              <a:t>QUE SE REALIZAN  EN LOS ÁRBO-</a:t>
            </a:r>
          </a:p>
          <a:p>
            <a:r>
              <a:rPr lang="es-ES" b="1">
                <a:latin typeface="Times New Roman" pitchFamily="18" charset="0"/>
              </a:rPr>
              <a:t>LES O PLANTAS PARA MODIFICAR-</a:t>
            </a:r>
          </a:p>
          <a:p>
            <a:r>
              <a:rPr lang="es-ES" b="1">
                <a:latin typeface="Times New Roman" pitchFamily="18" charset="0"/>
              </a:rPr>
              <a:t>LAS  EN EL SENTIDO DE CONSE-</a:t>
            </a:r>
          </a:p>
          <a:p>
            <a:r>
              <a:rPr lang="es-ES" b="1">
                <a:latin typeface="Times New Roman" pitchFamily="18" charset="0"/>
              </a:rPr>
              <a:t>GUIR UNA MEJOR ADAPTACIÓN A </a:t>
            </a:r>
          </a:p>
          <a:p>
            <a:r>
              <a:rPr lang="es-ES" b="1">
                <a:latin typeface="Times New Roman" pitchFamily="18" charset="0"/>
              </a:rPr>
              <a:t>LOS FINES DEL CULTIVO. </a:t>
            </a:r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 flipH="1">
            <a:off x="5363819" y="990600"/>
            <a:ext cx="990600" cy="3048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1219200" y="3429000"/>
            <a:ext cx="3733800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s-ES" sz="2000" dirty="0">
                <a:latin typeface="Times New Roman" pitchFamily="18" charset="0"/>
              </a:rPr>
              <a:t>ENTRE LOS TIPOS DE PODAS</a:t>
            </a:r>
          </a:p>
          <a:p>
            <a:r>
              <a:rPr lang="es-ES" sz="2000" dirty="0">
                <a:latin typeface="Times New Roman" pitchFamily="18" charset="0"/>
              </a:rPr>
              <a:t>TENEMOS:</a:t>
            </a:r>
          </a:p>
          <a:p>
            <a:pPr>
              <a:buFontTx/>
              <a:buChar char="•"/>
            </a:pPr>
            <a:r>
              <a:rPr lang="es-ES" sz="2000" dirty="0">
                <a:latin typeface="Times New Roman" pitchFamily="18" charset="0"/>
              </a:rPr>
              <a:t>FORMACIÓN.</a:t>
            </a:r>
          </a:p>
          <a:p>
            <a:pPr>
              <a:buFontTx/>
              <a:buChar char="•"/>
            </a:pPr>
            <a:r>
              <a:rPr lang="es-ES" sz="2000" dirty="0">
                <a:latin typeface="Times New Roman" pitchFamily="18" charset="0"/>
              </a:rPr>
              <a:t>FRUCTIFICACIÓN.</a:t>
            </a:r>
          </a:p>
          <a:p>
            <a:pPr>
              <a:buFontTx/>
              <a:buChar char="•"/>
            </a:pPr>
            <a:r>
              <a:rPr lang="es-ES" sz="2000" dirty="0">
                <a:latin typeface="Times New Roman" pitchFamily="18" charset="0"/>
              </a:rPr>
              <a:t>MANTENIMIENTO.</a:t>
            </a:r>
          </a:p>
          <a:p>
            <a:pPr>
              <a:buFontTx/>
              <a:buChar char="•"/>
            </a:pPr>
            <a:r>
              <a:rPr lang="es-ES" sz="2000" dirty="0">
                <a:latin typeface="Times New Roman" pitchFamily="18" charset="0"/>
              </a:rPr>
              <a:t>REJUVENECIMIENTO.</a:t>
            </a:r>
          </a:p>
          <a:p>
            <a:pPr>
              <a:buFontTx/>
              <a:buChar char="•"/>
            </a:pPr>
            <a:r>
              <a:rPr lang="es-ES" sz="2000" dirty="0">
                <a:latin typeface="Times New Roman" pitchFamily="18" charset="0"/>
              </a:rPr>
              <a:t>SANITARIA.</a:t>
            </a:r>
          </a:p>
          <a:p>
            <a:endParaRPr lang="es-E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50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AutoShape 4"/>
          <p:cNvSpPr>
            <a:spLocks noChangeArrowheads="1"/>
          </p:cNvSpPr>
          <p:nvPr/>
        </p:nvSpPr>
        <p:spPr bwMode="auto">
          <a:xfrm>
            <a:off x="1524000" y="0"/>
            <a:ext cx="9144000" cy="1143000"/>
          </a:xfrm>
          <a:prstGeom prst="irregularSeal1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800">
                <a:latin typeface="Times New Roman" pitchFamily="18" charset="0"/>
              </a:rPr>
              <a:t>PODA DE FORMACIÓN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899443" y="1279524"/>
            <a:ext cx="8393113" cy="2911475"/>
          </a:xfrm>
          <a:prstGeom prst="rect">
            <a:avLst/>
          </a:prstGeom>
          <a:solidFill>
            <a:schemeClr val="bg1"/>
          </a:solidFill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000">
                <a:latin typeface="Times New Roman" pitchFamily="18" charset="0"/>
              </a:rPr>
              <a:t>TIENE COMO OBJETIVO  CONSTITUIR  EL ESQUELETO O ARMAZÓN</a:t>
            </a:r>
          </a:p>
          <a:p>
            <a:pPr eaLnBrk="1" hangingPunct="1"/>
            <a:r>
              <a:rPr lang="es-ES" sz="2000">
                <a:latin typeface="Times New Roman" pitchFamily="18" charset="0"/>
              </a:rPr>
              <a:t>DEL ÁRBOL DE ACUERDO CON EL SISTEMA  DE EXPLOTACIÓN </a:t>
            </a:r>
          </a:p>
          <a:p>
            <a:pPr eaLnBrk="1" hangingPunct="1"/>
            <a:r>
              <a:rPr lang="es-ES" sz="2000">
                <a:latin typeface="Times New Roman" pitchFamily="18" charset="0"/>
              </a:rPr>
              <a:t>APLICADO, SOBRE TODO, EN LAS ZONAS FRUTERAS. ELLA PUEDE </a:t>
            </a:r>
          </a:p>
          <a:p>
            <a:pPr eaLnBrk="1" hangingPunct="1"/>
            <a:r>
              <a:rPr lang="es-ES" sz="2000">
                <a:latin typeface="Times New Roman" pitchFamily="18" charset="0"/>
              </a:rPr>
              <a:t>PROPICIAR UNA ALTURA BAJA, ALTA O MEDIA, DE ACUERDO CON</a:t>
            </a:r>
          </a:p>
          <a:p>
            <a:pPr eaLnBrk="1" hangingPunct="1"/>
            <a:r>
              <a:rPr lang="es-ES" sz="2000">
                <a:latin typeface="Times New Roman" pitchFamily="18" charset="0"/>
              </a:rPr>
              <a:t>EL VIGOR; EL PATRÓN, CON LA CALIDAD DEL  SUELO; CON LA </a:t>
            </a:r>
          </a:p>
          <a:p>
            <a:pPr eaLnBrk="1" hangingPunct="1"/>
            <a:r>
              <a:rPr lang="es-ES" sz="2000">
                <a:latin typeface="Times New Roman" pitchFamily="18" charset="0"/>
              </a:rPr>
              <a:t>ACCIÓN DE LOS AGENTES CLIMÁTICOS, ESPECIALMENTE DEL</a:t>
            </a:r>
          </a:p>
          <a:p>
            <a:pPr eaLnBrk="1" hangingPunct="1"/>
            <a:r>
              <a:rPr lang="es-ES" sz="2000">
                <a:latin typeface="Times New Roman" pitchFamily="18" charset="0"/>
              </a:rPr>
              <a:t> VIENTO Y CON RAZONES PRÁCTICAS, COMO FACILITAR  LAS</a:t>
            </a:r>
          </a:p>
          <a:p>
            <a:pPr eaLnBrk="1" hangingPunct="1"/>
            <a:r>
              <a:rPr lang="es-ES" sz="2000">
                <a:latin typeface="Times New Roman" pitchFamily="18" charset="0"/>
              </a:rPr>
              <a:t>LABORES CULTURALES Y LA COSECHA, DISMINUYENDO EL</a:t>
            </a:r>
          </a:p>
          <a:p>
            <a:pPr eaLnBrk="1" hangingPunct="1"/>
            <a:r>
              <a:rPr lang="es-ES" sz="2000">
                <a:latin typeface="Times New Roman" pitchFamily="18" charset="0"/>
              </a:rPr>
              <a:t>COSTO DE PRODUCCIÓN O PERMITIR EL CULTIVO INTERCALADO.</a:t>
            </a:r>
          </a:p>
        </p:txBody>
      </p:sp>
      <p:sp>
        <p:nvSpPr>
          <p:cNvPr id="80902" name="Freeform 6"/>
          <p:cNvSpPr>
            <a:spLocks/>
          </p:cNvSpPr>
          <p:nvPr/>
        </p:nvSpPr>
        <p:spPr bwMode="auto">
          <a:xfrm>
            <a:off x="3032125" y="4240213"/>
            <a:ext cx="2530475" cy="2041525"/>
          </a:xfrm>
          <a:custGeom>
            <a:avLst/>
            <a:gdLst>
              <a:gd name="T0" fmla="*/ 712 w 1594"/>
              <a:gd name="T1" fmla="*/ 1190 h 1286"/>
              <a:gd name="T2" fmla="*/ 694 w 1594"/>
              <a:gd name="T3" fmla="*/ 596 h 1286"/>
              <a:gd name="T4" fmla="*/ 658 w 1594"/>
              <a:gd name="T5" fmla="*/ 704 h 1286"/>
              <a:gd name="T6" fmla="*/ 460 w 1594"/>
              <a:gd name="T7" fmla="*/ 812 h 1286"/>
              <a:gd name="T8" fmla="*/ 370 w 1594"/>
              <a:gd name="T9" fmla="*/ 794 h 1286"/>
              <a:gd name="T10" fmla="*/ 334 w 1594"/>
              <a:gd name="T11" fmla="*/ 722 h 1286"/>
              <a:gd name="T12" fmla="*/ 136 w 1594"/>
              <a:gd name="T13" fmla="*/ 650 h 1286"/>
              <a:gd name="T14" fmla="*/ 64 w 1594"/>
              <a:gd name="T15" fmla="*/ 542 h 1286"/>
              <a:gd name="T16" fmla="*/ 82 w 1594"/>
              <a:gd name="T17" fmla="*/ 470 h 1286"/>
              <a:gd name="T18" fmla="*/ 82 w 1594"/>
              <a:gd name="T19" fmla="*/ 326 h 1286"/>
              <a:gd name="T20" fmla="*/ 136 w 1594"/>
              <a:gd name="T21" fmla="*/ 272 h 1286"/>
              <a:gd name="T22" fmla="*/ 244 w 1594"/>
              <a:gd name="T23" fmla="*/ 236 h 1286"/>
              <a:gd name="T24" fmla="*/ 442 w 1594"/>
              <a:gd name="T25" fmla="*/ 74 h 1286"/>
              <a:gd name="T26" fmla="*/ 694 w 1594"/>
              <a:gd name="T27" fmla="*/ 56 h 1286"/>
              <a:gd name="T28" fmla="*/ 892 w 1594"/>
              <a:gd name="T29" fmla="*/ 182 h 1286"/>
              <a:gd name="T30" fmla="*/ 910 w 1594"/>
              <a:gd name="T31" fmla="*/ 110 h 1286"/>
              <a:gd name="T32" fmla="*/ 982 w 1594"/>
              <a:gd name="T33" fmla="*/ 74 h 1286"/>
              <a:gd name="T34" fmla="*/ 1090 w 1594"/>
              <a:gd name="T35" fmla="*/ 38 h 1286"/>
              <a:gd name="T36" fmla="*/ 1180 w 1594"/>
              <a:gd name="T37" fmla="*/ 128 h 1286"/>
              <a:gd name="T38" fmla="*/ 1216 w 1594"/>
              <a:gd name="T39" fmla="*/ 218 h 1286"/>
              <a:gd name="T40" fmla="*/ 1414 w 1594"/>
              <a:gd name="T41" fmla="*/ 236 h 1286"/>
              <a:gd name="T42" fmla="*/ 1432 w 1594"/>
              <a:gd name="T43" fmla="*/ 290 h 1286"/>
              <a:gd name="T44" fmla="*/ 1414 w 1594"/>
              <a:gd name="T45" fmla="*/ 416 h 1286"/>
              <a:gd name="T46" fmla="*/ 1576 w 1594"/>
              <a:gd name="T47" fmla="*/ 434 h 1286"/>
              <a:gd name="T48" fmla="*/ 1594 w 1594"/>
              <a:gd name="T49" fmla="*/ 488 h 1286"/>
              <a:gd name="T50" fmla="*/ 1414 w 1594"/>
              <a:gd name="T51" fmla="*/ 632 h 1286"/>
              <a:gd name="T52" fmla="*/ 1396 w 1594"/>
              <a:gd name="T53" fmla="*/ 740 h 1286"/>
              <a:gd name="T54" fmla="*/ 1324 w 1594"/>
              <a:gd name="T55" fmla="*/ 848 h 1286"/>
              <a:gd name="T56" fmla="*/ 1216 w 1594"/>
              <a:gd name="T57" fmla="*/ 830 h 1286"/>
              <a:gd name="T58" fmla="*/ 1126 w 1594"/>
              <a:gd name="T59" fmla="*/ 686 h 1286"/>
              <a:gd name="T60" fmla="*/ 1090 w 1594"/>
              <a:gd name="T61" fmla="*/ 740 h 1286"/>
              <a:gd name="T62" fmla="*/ 1054 w 1594"/>
              <a:gd name="T63" fmla="*/ 848 h 1286"/>
              <a:gd name="T64" fmla="*/ 982 w 1594"/>
              <a:gd name="T65" fmla="*/ 776 h 1286"/>
              <a:gd name="T66" fmla="*/ 928 w 1594"/>
              <a:gd name="T67" fmla="*/ 740 h 1286"/>
              <a:gd name="T68" fmla="*/ 838 w 1594"/>
              <a:gd name="T69" fmla="*/ 1244 h 1286"/>
              <a:gd name="T70" fmla="*/ 712 w 1594"/>
              <a:gd name="T71" fmla="*/ 1190 h 12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594"/>
              <a:gd name="T109" fmla="*/ 0 h 1286"/>
              <a:gd name="T110" fmla="*/ 1594 w 1594"/>
              <a:gd name="T111" fmla="*/ 1286 h 128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594" h="1286">
                <a:moveTo>
                  <a:pt x="712" y="1190"/>
                </a:moveTo>
                <a:cubicBezTo>
                  <a:pt x="706" y="992"/>
                  <a:pt x="716" y="793"/>
                  <a:pt x="694" y="596"/>
                </a:cubicBezTo>
                <a:cubicBezTo>
                  <a:pt x="690" y="558"/>
                  <a:pt x="670" y="668"/>
                  <a:pt x="658" y="704"/>
                </a:cubicBezTo>
                <a:cubicBezTo>
                  <a:pt x="635" y="774"/>
                  <a:pt x="519" y="797"/>
                  <a:pt x="460" y="812"/>
                </a:cubicBezTo>
                <a:cubicBezTo>
                  <a:pt x="430" y="806"/>
                  <a:pt x="387" y="819"/>
                  <a:pt x="370" y="794"/>
                </a:cubicBezTo>
                <a:cubicBezTo>
                  <a:pt x="315" y="711"/>
                  <a:pt x="465" y="678"/>
                  <a:pt x="334" y="722"/>
                </a:cubicBezTo>
                <a:cubicBezTo>
                  <a:pt x="236" y="708"/>
                  <a:pt x="201" y="724"/>
                  <a:pt x="136" y="650"/>
                </a:cubicBezTo>
                <a:cubicBezTo>
                  <a:pt x="107" y="618"/>
                  <a:pt x="64" y="542"/>
                  <a:pt x="64" y="542"/>
                </a:cubicBezTo>
                <a:cubicBezTo>
                  <a:pt x="70" y="518"/>
                  <a:pt x="85" y="495"/>
                  <a:pt x="82" y="470"/>
                </a:cubicBezTo>
                <a:cubicBezTo>
                  <a:pt x="68" y="356"/>
                  <a:pt x="0" y="440"/>
                  <a:pt x="82" y="326"/>
                </a:cubicBezTo>
                <a:cubicBezTo>
                  <a:pt x="97" y="305"/>
                  <a:pt x="114" y="284"/>
                  <a:pt x="136" y="272"/>
                </a:cubicBezTo>
                <a:cubicBezTo>
                  <a:pt x="169" y="254"/>
                  <a:pt x="244" y="236"/>
                  <a:pt x="244" y="236"/>
                </a:cubicBezTo>
                <a:cubicBezTo>
                  <a:pt x="277" y="137"/>
                  <a:pt x="345" y="98"/>
                  <a:pt x="442" y="74"/>
                </a:cubicBezTo>
                <a:cubicBezTo>
                  <a:pt x="542" y="99"/>
                  <a:pt x="591" y="73"/>
                  <a:pt x="694" y="56"/>
                </a:cubicBezTo>
                <a:cubicBezTo>
                  <a:pt x="1006" y="82"/>
                  <a:pt x="892" y="0"/>
                  <a:pt x="892" y="182"/>
                </a:cubicBezTo>
                <a:cubicBezTo>
                  <a:pt x="892" y="207"/>
                  <a:pt x="894" y="129"/>
                  <a:pt x="910" y="110"/>
                </a:cubicBezTo>
                <a:cubicBezTo>
                  <a:pt x="927" y="89"/>
                  <a:pt x="957" y="84"/>
                  <a:pt x="982" y="74"/>
                </a:cubicBezTo>
                <a:cubicBezTo>
                  <a:pt x="1017" y="60"/>
                  <a:pt x="1090" y="38"/>
                  <a:pt x="1090" y="38"/>
                </a:cubicBezTo>
                <a:cubicBezTo>
                  <a:pt x="1143" y="56"/>
                  <a:pt x="1172" y="51"/>
                  <a:pt x="1180" y="128"/>
                </a:cubicBezTo>
                <a:cubicBezTo>
                  <a:pt x="1192" y="244"/>
                  <a:pt x="1110" y="253"/>
                  <a:pt x="1216" y="218"/>
                </a:cubicBezTo>
                <a:cubicBezTo>
                  <a:pt x="1282" y="224"/>
                  <a:pt x="1351" y="215"/>
                  <a:pt x="1414" y="236"/>
                </a:cubicBezTo>
                <a:cubicBezTo>
                  <a:pt x="1432" y="242"/>
                  <a:pt x="1432" y="271"/>
                  <a:pt x="1432" y="290"/>
                </a:cubicBezTo>
                <a:cubicBezTo>
                  <a:pt x="1432" y="332"/>
                  <a:pt x="1420" y="374"/>
                  <a:pt x="1414" y="416"/>
                </a:cubicBezTo>
                <a:cubicBezTo>
                  <a:pt x="1468" y="422"/>
                  <a:pt x="1526" y="414"/>
                  <a:pt x="1576" y="434"/>
                </a:cubicBezTo>
                <a:cubicBezTo>
                  <a:pt x="1594" y="441"/>
                  <a:pt x="1594" y="469"/>
                  <a:pt x="1594" y="488"/>
                </a:cubicBezTo>
                <a:cubicBezTo>
                  <a:pt x="1594" y="617"/>
                  <a:pt x="1519" y="614"/>
                  <a:pt x="1414" y="632"/>
                </a:cubicBezTo>
                <a:cubicBezTo>
                  <a:pt x="1408" y="668"/>
                  <a:pt x="1410" y="706"/>
                  <a:pt x="1396" y="740"/>
                </a:cubicBezTo>
                <a:cubicBezTo>
                  <a:pt x="1379" y="780"/>
                  <a:pt x="1324" y="848"/>
                  <a:pt x="1324" y="848"/>
                </a:cubicBezTo>
                <a:cubicBezTo>
                  <a:pt x="1288" y="842"/>
                  <a:pt x="1248" y="848"/>
                  <a:pt x="1216" y="830"/>
                </a:cubicBezTo>
                <a:cubicBezTo>
                  <a:pt x="1184" y="812"/>
                  <a:pt x="1142" y="717"/>
                  <a:pt x="1126" y="686"/>
                </a:cubicBezTo>
                <a:cubicBezTo>
                  <a:pt x="1114" y="704"/>
                  <a:pt x="1099" y="720"/>
                  <a:pt x="1090" y="740"/>
                </a:cubicBezTo>
                <a:cubicBezTo>
                  <a:pt x="1075" y="775"/>
                  <a:pt x="1054" y="848"/>
                  <a:pt x="1054" y="848"/>
                </a:cubicBezTo>
                <a:cubicBezTo>
                  <a:pt x="936" y="809"/>
                  <a:pt x="1052" y="863"/>
                  <a:pt x="982" y="776"/>
                </a:cubicBezTo>
                <a:cubicBezTo>
                  <a:pt x="968" y="759"/>
                  <a:pt x="946" y="752"/>
                  <a:pt x="928" y="740"/>
                </a:cubicBezTo>
                <a:cubicBezTo>
                  <a:pt x="752" y="857"/>
                  <a:pt x="926" y="1023"/>
                  <a:pt x="838" y="1244"/>
                </a:cubicBezTo>
                <a:cubicBezTo>
                  <a:pt x="821" y="1286"/>
                  <a:pt x="754" y="1208"/>
                  <a:pt x="712" y="1190"/>
                </a:cubicBez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VE"/>
          </a:p>
        </p:txBody>
      </p:sp>
      <p:sp>
        <p:nvSpPr>
          <p:cNvPr id="80903" name="Freeform 7"/>
          <p:cNvSpPr>
            <a:spLocks/>
          </p:cNvSpPr>
          <p:nvPr/>
        </p:nvSpPr>
        <p:spPr bwMode="auto">
          <a:xfrm>
            <a:off x="3608249" y="4995863"/>
            <a:ext cx="1219200" cy="1285875"/>
          </a:xfrm>
          <a:custGeom>
            <a:avLst/>
            <a:gdLst>
              <a:gd name="T0" fmla="*/ 304 w 658"/>
              <a:gd name="T1" fmla="*/ 810 h 841"/>
              <a:gd name="T2" fmla="*/ 286 w 658"/>
              <a:gd name="T3" fmla="*/ 324 h 841"/>
              <a:gd name="T4" fmla="*/ 268 w 658"/>
              <a:gd name="T5" fmla="*/ 216 h 841"/>
              <a:gd name="T6" fmla="*/ 250 w 658"/>
              <a:gd name="T7" fmla="*/ 162 h 841"/>
              <a:gd name="T8" fmla="*/ 34 w 658"/>
              <a:gd name="T9" fmla="*/ 144 h 841"/>
              <a:gd name="T10" fmla="*/ 16 w 658"/>
              <a:gd name="T11" fmla="*/ 90 h 841"/>
              <a:gd name="T12" fmla="*/ 88 w 658"/>
              <a:gd name="T13" fmla="*/ 108 h 841"/>
              <a:gd name="T14" fmla="*/ 196 w 658"/>
              <a:gd name="T15" fmla="*/ 144 h 841"/>
              <a:gd name="T16" fmla="*/ 286 w 658"/>
              <a:gd name="T17" fmla="*/ 126 h 841"/>
              <a:gd name="T18" fmla="*/ 304 w 658"/>
              <a:gd name="T19" fmla="*/ 72 h 841"/>
              <a:gd name="T20" fmla="*/ 322 w 658"/>
              <a:gd name="T21" fmla="*/ 0 h 841"/>
              <a:gd name="T22" fmla="*/ 412 w 658"/>
              <a:gd name="T23" fmla="*/ 144 h 841"/>
              <a:gd name="T24" fmla="*/ 448 w 658"/>
              <a:gd name="T25" fmla="*/ 90 h 841"/>
              <a:gd name="T26" fmla="*/ 466 w 658"/>
              <a:gd name="T27" fmla="*/ 36 h 841"/>
              <a:gd name="T28" fmla="*/ 520 w 658"/>
              <a:gd name="T29" fmla="*/ 18 h 841"/>
              <a:gd name="T30" fmla="*/ 610 w 658"/>
              <a:gd name="T31" fmla="*/ 36 h 841"/>
              <a:gd name="T32" fmla="*/ 538 w 658"/>
              <a:gd name="T33" fmla="*/ 108 h 841"/>
              <a:gd name="T34" fmla="*/ 520 w 658"/>
              <a:gd name="T35" fmla="*/ 252 h 841"/>
              <a:gd name="T36" fmla="*/ 466 w 658"/>
              <a:gd name="T37" fmla="*/ 288 h 841"/>
              <a:gd name="T38" fmla="*/ 412 w 658"/>
              <a:gd name="T39" fmla="*/ 306 h 841"/>
              <a:gd name="T40" fmla="*/ 394 w 658"/>
              <a:gd name="T41" fmla="*/ 360 h 841"/>
              <a:gd name="T42" fmla="*/ 412 w 658"/>
              <a:gd name="T43" fmla="*/ 810 h 841"/>
              <a:gd name="T44" fmla="*/ 304 w 658"/>
              <a:gd name="T45" fmla="*/ 810 h 8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58"/>
              <a:gd name="T70" fmla="*/ 0 h 841"/>
              <a:gd name="T71" fmla="*/ 658 w 658"/>
              <a:gd name="T72" fmla="*/ 841 h 84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58" h="841">
                <a:moveTo>
                  <a:pt x="304" y="810"/>
                </a:moveTo>
                <a:cubicBezTo>
                  <a:pt x="298" y="648"/>
                  <a:pt x="296" y="486"/>
                  <a:pt x="286" y="324"/>
                </a:cubicBezTo>
                <a:cubicBezTo>
                  <a:pt x="284" y="288"/>
                  <a:pt x="276" y="252"/>
                  <a:pt x="268" y="216"/>
                </a:cubicBezTo>
                <a:cubicBezTo>
                  <a:pt x="264" y="197"/>
                  <a:pt x="268" y="168"/>
                  <a:pt x="250" y="162"/>
                </a:cubicBezTo>
                <a:cubicBezTo>
                  <a:pt x="181" y="141"/>
                  <a:pt x="106" y="150"/>
                  <a:pt x="34" y="144"/>
                </a:cubicBezTo>
                <a:cubicBezTo>
                  <a:pt x="28" y="126"/>
                  <a:pt x="0" y="101"/>
                  <a:pt x="16" y="90"/>
                </a:cubicBezTo>
                <a:cubicBezTo>
                  <a:pt x="37" y="76"/>
                  <a:pt x="64" y="101"/>
                  <a:pt x="88" y="108"/>
                </a:cubicBezTo>
                <a:cubicBezTo>
                  <a:pt x="124" y="119"/>
                  <a:pt x="196" y="144"/>
                  <a:pt x="196" y="144"/>
                </a:cubicBezTo>
                <a:cubicBezTo>
                  <a:pt x="226" y="138"/>
                  <a:pt x="261" y="143"/>
                  <a:pt x="286" y="126"/>
                </a:cubicBezTo>
                <a:cubicBezTo>
                  <a:pt x="302" y="115"/>
                  <a:pt x="299" y="90"/>
                  <a:pt x="304" y="72"/>
                </a:cubicBezTo>
                <a:cubicBezTo>
                  <a:pt x="311" y="48"/>
                  <a:pt x="316" y="24"/>
                  <a:pt x="322" y="0"/>
                </a:cubicBezTo>
                <a:cubicBezTo>
                  <a:pt x="365" y="129"/>
                  <a:pt x="326" y="87"/>
                  <a:pt x="412" y="144"/>
                </a:cubicBezTo>
                <a:cubicBezTo>
                  <a:pt x="424" y="126"/>
                  <a:pt x="438" y="109"/>
                  <a:pt x="448" y="90"/>
                </a:cubicBezTo>
                <a:cubicBezTo>
                  <a:pt x="456" y="73"/>
                  <a:pt x="453" y="49"/>
                  <a:pt x="466" y="36"/>
                </a:cubicBezTo>
                <a:cubicBezTo>
                  <a:pt x="479" y="23"/>
                  <a:pt x="502" y="24"/>
                  <a:pt x="520" y="18"/>
                </a:cubicBezTo>
                <a:cubicBezTo>
                  <a:pt x="550" y="24"/>
                  <a:pt x="588" y="14"/>
                  <a:pt x="610" y="36"/>
                </a:cubicBezTo>
                <a:cubicBezTo>
                  <a:pt x="658" y="84"/>
                  <a:pt x="538" y="108"/>
                  <a:pt x="538" y="108"/>
                </a:cubicBezTo>
                <a:cubicBezTo>
                  <a:pt x="454" y="234"/>
                  <a:pt x="430" y="192"/>
                  <a:pt x="520" y="252"/>
                </a:cubicBezTo>
                <a:cubicBezTo>
                  <a:pt x="502" y="264"/>
                  <a:pt x="485" y="278"/>
                  <a:pt x="466" y="288"/>
                </a:cubicBezTo>
                <a:cubicBezTo>
                  <a:pt x="449" y="296"/>
                  <a:pt x="425" y="293"/>
                  <a:pt x="412" y="306"/>
                </a:cubicBezTo>
                <a:cubicBezTo>
                  <a:pt x="399" y="319"/>
                  <a:pt x="400" y="342"/>
                  <a:pt x="394" y="360"/>
                </a:cubicBezTo>
                <a:cubicBezTo>
                  <a:pt x="408" y="475"/>
                  <a:pt x="473" y="706"/>
                  <a:pt x="412" y="810"/>
                </a:cubicBezTo>
                <a:cubicBezTo>
                  <a:pt x="394" y="841"/>
                  <a:pt x="340" y="810"/>
                  <a:pt x="304" y="810"/>
                </a:cubicBez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VE"/>
          </a:p>
        </p:txBody>
      </p:sp>
      <p:sp>
        <p:nvSpPr>
          <p:cNvPr id="80904" name="AutoShape 8"/>
          <p:cNvSpPr>
            <a:spLocks noChangeArrowheads="1"/>
          </p:cNvSpPr>
          <p:nvPr/>
        </p:nvSpPr>
        <p:spPr bwMode="auto">
          <a:xfrm rot="-5400000">
            <a:off x="6427649" y="3771900"/>
            <a:ext cx="685800" cy="2057400"/>
          </a:xfrm>
          <a:prstGeom prst="flowChartDelay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80905" name="AutoShape 9"/>
          <p:cNvSpPr>
            <a:spLocks noChangeArrowheads="1"/>
          </p:cNvSpPr>
          <p:nvPr/>
        </p:nvSpPr>
        <p:spPr bwMode="auto">
          <a:xfrm>
            <a:off x="6602551" y="5078896"/>
            <a:ext cx="304800" cy="1143000"/>
          </a:xfrm>
          <a:prstGeom prst="flowChartProcess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80906" name="AutoShape 10"/>
          <p:cNvSpPr>
            <a:spLocks noChangeArrowheads="1"/>
          </p:cNvSpPr>
          <p:nvPr/>
        </p:nvSpPr>
        <p:spPr bwMode="auto">
          <a:xfrm>
            <a:off x="8080513" y="4421257"/>
            <a:ext cx="2362200" cy="1905000"/>
          </a:xfrm>
          <a:prstGeom prst="wedgeRectCallout">
            <a:avLst>
              <a:gd name="adj1" fmla="val -96773"/>
              <a:gd name="adj2" fmla="val -13667"/>
            </a:avLst>
          </a:prstGeom>
          <a:solidFill>
            <a:srgbClr val="FFFF00"/>
          </a:solidFill>
          <a:ln w="57150">
            <a:solidFill>
              <a:srgbClr val="99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2400" b="1" dirty="0">
                <a:solidFill>
                  <a:srgbClr val="FF3300"/>
                </a:solidFill>
                <a:latin typeface="Times New Roman" pitchFamily="18" charset="0"/>
              </a:rPr>
              <a:t>ÁRBOL CON UNA</a:t>
            </a:r>
          </a:p>
          <a:p>
            <a:pPr algn="ctr"/>
            <a:r>
              <a:rPr lang="es-ES" sz="2400" b="1" dirty="0">
                <a:solidFill>
                  <a:srgbClr val="FF3300"/>
                </a:solidFill>
                <a:latin typeface="Times New Roman" pitchFamily="18" charset="0"/>
              </a:rPr>
              <a:t>CORRECTA</a:t>
            </a:r>
          </a:p>
          <a:p>
            <a:pPr algn="ctr"/>
            <a:r>
              <a:rPr lang="es-ES" sz="2400" b="1" dirty="0">
                <a:solidFill>
                  <a:srgbClr val="FF3300"/>
                </a:solidFill>
                <a:latin typeface="Times New Roman" pitchFamily="18" charset="0"/>
              </a:rPr>
              <a:t> PODA DE FORMACIÓN</a:t>
            </a:r>
          </a:p>
        </p:txBody>
      </p:sp>
      <p:sp>
        <p:nvSpPr>
          <p:cNvPr id="80907" name="AutoShape 11"/>
          <p:cNvSpPr>
            <a:spLocks noChangeArrowheads="1"/>
          </p:cNvSpPr>
          <p:nvPr/>
        </p:nvSpPr>
        <p:spPr bwMode="auto">
          <a:xfrm>
            <a:off x="1447800" y="4948030"/>
            <a:ext cx="1981200" cy="1143000"/>
          </a:xfrm>
          <a:prstGeom prst="wedgeEllipseCallout">
            <a:avLst>
              <a:gd name="adj1" fmla="val 87259"/>
              <a:gd name="adj2" fmla="val 3611"/>
            </a:avLst>
          </a:prstGeom>
          <a:solidFill>
            <a:schemeClr val="bg1"/>
          </a:solidFill>
          <a:ln w="57150">
            <a:solidFill>
              <a:srgbClr val="99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2800" b="1">
                <a:latin typeface="Times New Roman" pitchFamily="18" charset="0"/>
              </a:rPr>
              <a:t>Sin</a:t>
            </a:r>
          </a:p>
          <a:p>
            <a:pPr algn="ctr"/>
            <a:r>
              <a:rPr lang="es-ES" sz="2800" b="1">
                <a:latin typeface="Times New Roman" pitchFamily="18" charset="0"/>
              </a:rPr>
              <a:t>podar</a:t>
            </a:r>
          </a:p>
        </p:txBody>
      </p:sp>
    </p:spTree>
    <p:extLst>
      <p:ext uri="{BB962C8B-B14F-4D97-AF65-F5344CB8AC3E}">
        <p14:creationId xmlns:p14="http://schemas.microsoft.com/office/powerpoint/2010/main" val="3117242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289</TotalTime>
  <Words>817</Words>
  <Application>Microsoft Office PowerPoint</Application>
  <PresentationFormat>Personalizado</PresentationFormat>
  <Paragraphs>118</Paragraphs>
  <Slides>14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hola</dc:creator>
  <cp:lastModifiedBy>Rolando</cp:lastModifiedBy>
  <cp:revision>100</cp:revision>
  <dcterms:created xsi:type="dcterms:W3CDTF">2024-01-26T07:43:05Z</dcterms:created>
  <dcterms:modified xsi:type="dcterms:W3CDTF">2025-11-28T23:23:31Z</dcterms:modified>
</cp:coreProperties>
</file>