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7"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67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24-02-10T03:58:38.9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11366 8632,'-18'0,"0"25,-1 24,-19 1,20 0,-19 24,-1 0,2-24,17 25,0-26,0 1,1-25,0-1,18 26,-19-50,0 50,-18-50,37 49,-37-24,18 25,-18-26,37 1,-18-25,18 25,-38 0,38 0,-19-1,1 1,0 25,-1-25,19-1,-38 1,38 0,-18 0,-19 24,18-49,0 75,1-50,0-1,18 1,-19 0,0-25,19 25,-19-25,1 25,0 0,18-1,-19-24,19 25,-19-25,0 0,1 25,0 0,-1-25,19 25,-19-25,0 0,19 24,-18-24,-1 0,1 0,18 25,-19-25,0 25,1 0,-1-25,1 0,-1 25,-18-25,18 0,1 0,-1 24,0-24,1 0,-19 0,18 25,0-25,-18 0,19 0,-1 0,0 0,1 0,-1 0,1 0,-1 0,0 0,1 0,-1 0,1 0,-1 0,0 0,1 0,18 25,-19-25,1 25,-1 0,0-25,1 24,18 1,-19 0,1-25,18 50,-19-50,0 24,1-24,18 25,-19 0,0-25,1 0,18 25,-19-25,1 25,-1-1,0-24,1 0,-1 25,1-25,-1 25,0-25,1 0,-1 0,1 25,-1-25,0 0,1 0,-1 0,-18 0,18 0,-18 25,0-25,18 24,-18-24,0 0,18 0,1 0,-19 0,18 0,-18 0,18 0,-18 0,18 0,-18 0,19 0,-1 0,-19 0,20 25,0-25,-20 0,1 0,19 0,-1 0,-19 0,20 0,-19 0,18 0,-18 25,19-25,-1 0,0 0,-18 0,19 0,-1 0,-19 0,20 0,0 0,-1 0,-19 0,20 0,0 0,-1 0,0 0,0 0,-17 0,17 0,19-74,0 24,0 0,0 26,0-26,19 0,17 1,-17-1,37 1,-38-26,20 26,-1-1,0-24,1 49,-20 0,19-25,1 26,-2-1,2-25,-19 50,-1-50,0 50,1 0,0-24,0 24,-1-25,38 0,-37 0,17 25,-17-49,55 24,-36 0,-1-25,0 1,19 24,-19-49,1 49,-1-25,0 25,0-24,0-26,19 26,19-26,-1 1,19-25,-56 24,19 26,-19 24,1-50,-20 51,38-26,-19 25,0-24,19-1,-19 0,1 1,-1-1,0 25,0-24,-18 24,37 0,-38 0,1 1,18-1,-18 0,-1 0,1 0,18 25,-18-24,-1 24,1-25,18 25,-18-25,-1 25,1 0,-1 0,1 0,0-25,0 25,-1 0,0 0,1 0,0 0,0 0,-1 0,0 0,1 0,-19 25,19 0,0-25,-1 0,-18 25,37-25,-37 24,19-24,0 0,-1 25,0-25,20 0,-19 25,-1-25,0 0,1 0,19 0,36 0,-37 0,19 0,-19-25,-19 25,20-25,-1 1,0-1,-18 25,0-25,-1 25,0 0,1 0,0 0,0 0,-1 25,-18 0,0-1,0 1,0 0,0 0,0 24,0-24,0 0,0 25,0-26,0 1,0 0,0 0,0 0,0-1,0 1,0 0,0 0,0 0,0-1,-18-24</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24-02-10T03:58:58.1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8428 10418,'55'-74,"94"-75,93-50,-94 26,20 24,18-25,0 1,-37 24,18 50,-37-1,-18 1,18 0,-37 74,19-49,-37 49,-39 0,2 25,17-25,-17 25,-19 0,17-25,2 1,-19 24,-1 0,19 0,-37-25,19 25,0 0,-94 25,-36 49,-1 25,-37 0,19 25,-56 50,37-50,0 0,56-25,-18 1,-1-1,38 0,-19 0,18 25,0-49,39-1,-2-24,19-25,1-1,0-24,18 25,18-25,19 0,56-74,38-50,55-25,18-25,19 25,-18-49,37 0,-37 24,-19 75,-75-1,0 51,-36-1,-19 25,-1 1,2-1,-2 25,-36 0,0 0,-19 25,-19 24,-167 174,19-24,-1-50,-18 49,0-24,18-50,20-25,-168 124,185-173,19 0,76-26,-2 26,1-50,19 0,18 25,18-50,93-74,39-25,-2 24,38 1,-37-25,-37 75,-1-26,-55 50,-18-24,17 24,-17-25,17 50,-36 0,0-49,17 24,2 25,-19 0,-38 0,-74 99,-19-24,19-1,37-24,-18 24,-1 0,38-49,-19 0,38 0,-1 0,75-25,74-25,0-74,-18 49,-56 0,0 1,-1 49,-36-50,0 50,0-25,-1 1,0 24,-18-25,19 25,0-25,-19 0,19 0,-19 1,18-1,0-25,-18 25,0 1,19-1,-19 0,0 0,38 0,-20-24,0 49,1-25,0 0,0 0,17 25,-36-24,19-1,0 25,0 0,-19-25,18 25,-18-25,18 25,-18-25,0 0,19 1,-19-1,19 0,-19 0,0 0,0 1,0-1,0 0,0 0,19 25,-19-25,0 1,0-1,0 0,-19 25,0 0,0 0,1 0,0-25,-1 25,0 0,0 0,1-25,0 25,-1 0,0 0,0 0,1 0,0 0,-1-24,0 24,19-25,-19 0,1 0,0 0,18 1,-19 24,19-25,0 0,-38 25,20-25,0 0,-20 25,1 0,0 0,-1 0,20 0,-19 0,18 0,0 0,1 0,18 25,-37-25,18 0,0 25,-18 0,19-25,-1 25,0-25,1 24,-1 1,1-25,-1 50,-18-25,-19 49,19-24,-38 24,20-24,-20 49,-18 0,38-24,-1 24,-19 25,57-75,-38 26,18-26,-17 26,36-26,0-24,-36 25,36-1,-18 1,0-25,-1 24,2-24,17 0,0 0,-18 0,19-1,-1 1,0-25,0 50,-17-25,-2 0,19-1,1 26,0-50,-1 25,0 0,0-1,1 1,-19 25,-1-25,20 24,0-49,-1 25,19 0,-19-25,19 25,-19-25,19 24,0 1,38 0,-1-25,-19 0,1 0,37 25,-38-25,20 0,-19 0,17 0,-17 0,0 0,18 0,0 0,-18 0,0 0,-1 0,0 0,-73 25,-1-25,0 0,1 0,17 0,-17 0,17 0,1 0,0 0,-1 0,-17 0,-19 0,36 0,19 0,1 0,0 0,-1 0,0 0,0 0,1 0,0 0,18 24,-19-24,19 25,0 0,0 0,0 0,19-25,-1 24,0 1,-18 0,38 0,17 0,-36-1,0-24,0 50,-1-50,0 25,1-25,-19 25,19-25,-19 24,0 1,19-25,-1 25,-18 0,0 0,0-1,18-24,-18 25,0 0,0 0,0 0,19-25,-19 25,38-25,-2 24,-17-24,19 0,-2 25,-17-25,0 0,0 0,17 25,-17-25,0 0,0 0,17 0,-17 0,0 0,0 0,-1 0,19 0,-18-25,0 25,-1-25,0 25,-18-24,19 24,0-25,0 0,17 0,-17 0,0 25,0-25,-19 1,-19 24,0 0,-18 0,19 0,-20 0,1 0,0 0,-19 24,0-24,-37 25,19 0,18-25,19 0,-1 0,2 0,17 0,0 0,0 0,1 0,0 0,-1 0,0 0,0-25,1 25,18-25,-18 1,-1 24,19 24,0 1,0 0,19-25,-1 25,0-25,-18 25,19-25,0 0,0 25,-1-25,-18 24,18-24,1 0,-19 25,19-25,0 25,-1-25,0 0,1 0,19 0,-20 0,0 0,20 0,-19 0,-1 0,0 0,1 0,0 0,0-25,-1 25,0 0,20-25,-19 1,-1 24,0-25,1 25,0 0,0 0,-1 0,0 0,1 0,0 0,-19 25,-19-25,-18 0,0 24,-19 1,0-25,1 0,17 0,1 0,19 0,-1 0,-19 0,20 0,0 0,-1-25,0-24,0 49,-17-25,17 0,0 0,0 0,1 1,0-1,18 0,-19 25,0-25,0 0,1 1,-19-1,37 0,-19 25,0 0,19-25,-18 25,18-25,-18 25,18-24,-19-1,0 0,0 0,1-24,0 49,18-25,0 0,0-25,-19 50,19-24,0-1,0-25,0 25,0 1,0-1,0 0,0-25,19-49,-19 74,0 1,0-1,0 0,18 0,0 25,1 0,-19 25,19 25,-19-26,0 26,0 0,19-1,-19-24,0 25,0-1,18 1,0-25,-18-1,0 26,38-50,-38 50,37-50,0 49,-18-24,18 0,-19 0,20-25,17 24,-17 1,17-25,2 0,-2-25,1 1,0-1,18-50,-18 26,0-26,37-49,-56 100,-19-26,20 0,-1 1,0-1,19-24,-19 49,-18-25,37 1,-38 24,20 0,-1-25,0 50,0-49,0 24,0 25,1-50,-1 50,-19 0,38 0,-19 0,1 0,-1 0,-19 0,20 0,-1 0,-19 0,20 0,-1 0,-19 0,20 0,-1-24,0-1,-18 25,18-25,0 25,-18 0,0-25,17 0,2 1,-19-1,17 25,-17-25,19-25,-2 50,2-24,-1-26,19 25,-19 0,0 1,-18 24,0-25,-1 25,0-25,-18 0,38 0,-19 1,-1-26,0 50,1-25,19-24,-20 49,0-50,1 50,19-25,-38 0,18 1,19 24,-18-25,0 0,-1 0,-18 0,0 50,-37 25,-1-1,20 1,0-25,-20 24,1 26,0-50,18 49,-18-49,0 0,-1 24,2-24,-2 25,1-26,0-24,-1 25,2 0,17-25,-19 0,2 25,-21 0,-36-25,38 24,17-24,2 0,17 0,0 0,0 0,19 25,-18-25,0 0,18 25,18-25,19 0,1 0,-2 0,-17 0,0 0,18 0,-19 0,20 0,-38-25,37 0,0-24,-18-1,18 25,0-49,-18 74,-19-25,19-24,-1 24,0-25,1 25,-19 1,19-1,0 0,-19 50,0 24,-19 26,-19-50,20 24,-38 26,19-26,19-24,-20 25,19-26,-17 1,17 0,0 0,-18 0,19-1,-1-24,19 25,-38 0,20-25,36 0,1 0,37 0,-19-25,1 0,-2 1,2-1,-1 0,0 0,-18 25,18-25,-19 1,1 24,19-50,-2 0,2 50,-38-49,19 49,-1-25,0 0,1 0,-19 1,19-1,0-25,-19 1,18-1,0 25,-18 0,0-24,0 24,19 0,-19 0,0 1,19-1,-19 0,0 0,19 0,-19 0,0 1,18-1,-18-25,0 1,0 24,0-25,-18 50,-1-25,0 1,0 24,1-25,-19-25,18 50,0-25,1 1,0 24,-1-25,-19 25,38-25,-18 25,0 0,-1-25,-19 0,-17 1,-1 24,0-50,19 50,0 0,-1 0,20 0,-19 0,18 0,-18 0,0 0,18 0,-18 0,19 0,-1 0,0 0,0 0,-18 0,37 25,-18-25,-20 0,38 25,-18-25,18 24,-19 1,1 0,-20 25,38-26,-37 1,37 25,-18-25,-1-1,19 1,0 0,0 25,-19-26,1 1,18 0,-19 0,1 0,-20-1,20 1,-1 0,1 0,-20-25,20 0,-1 25,1-25,-1 0,19 25,-18-25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05/11/2025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05/11/2025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05/11/2025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05/11/2025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05/11/2025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05/11/2025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05/11/2025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05/11/2025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05/11/2025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05/11/2025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05/11/2025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05/11/2025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customXml" Target="../ink/ink2.xml"/><Relationship Id="rId4" Type="http://schemas.openxmlformats.org/officeDocument/2006/relationships/image" Target="../media/image47.emf"/></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415846"/>
            <a:ext cx="6858000" cy="3175543"/>
          </a:xfrm>
          <a:solidFill>
            <a:srgbClr val="002060"/>
          </a:solidFill>
        </p:spPr>
        <p:txBody>
          <a:bodyPr>
            <a:normAutofit/>
          </a:bodyPr>
          <a:lstStyle/>
          <a:p>
            <a:r>
              <a:rPr lang="es-ES" dirty="0" smtClean="0">
                <a:solidFill>
                  <a:srgbClr val="FFFF00"/>
                </a:solidFill>
                <a:latin typeface="Arial" pitchFamily="34" charset="0"/>
                <a:cs typeface="Arial" pitchFamily="34" charset="0"/>
              </a:rPr>
              <a:t>GEOGRAFÍA REGIONAL I</a:t>
            </a:r>
            <a:br>
              <a:rPr lang="es-ES" dirty="0" smtClean="0">
                <a:solidFill>
                  <a:srgbClr val="FFFF00"/>
                </a:solidFill>
                <a:latin typeface="Arial" pitchFamily="34" charset="0"/>
                <a:cs typeface="Arial" pitchFamily="34" charset="0"/>
              </a:rPr>
            </a:br>
            <a:r>
              <a:rPr lang="es-ES" dirty="0" smtClean="0">
                <a:solidFill>
                  <a:srgbClr val="FFFF00"/>
                </a:solidFill>
                <a:latin typeface="Arial" pitchFamily="34" charset="0"/>
                <a:cs typeface="Arial" pitchFamily="34" charset="0"/>
              </a:rPr>
              <a:t>4to año CPE</a:t>
            </a:r>
            <a:br>
              <a:rPr lang="es-ES" dirty="0" smtClean="0">
                <a:solidFill>
                  <a:srgbClr val="FFFF00"/>
                </a:solidFill>
                <a:latin typeface="Arial" pitchFamily="34" charset="0"/>
                <a:cs typeface="Arial" pitchFamily="34" charset="0"/>
              </a:rPr>
            </a:br>
            <a:r>
              <a:rPr lang="es-ES" dirty="0" smtClean="0">
                <a:solidFill>
                  <a:srgbClr val="FFFF00"/>
                </a:solidFill>
                <a:latin typeface="Arial" pitchFamily="34" charset="0"/>
                <a:cs typeface="Arial" pitchFamily="34" charset="0"/>
              </a:rPr>
              <a:t/>
            </a:r>
            <a:br>
              <a:rPr lang="es-ES" dirty="0" smtClean="0">
                <a:solidFill>
                  <a:srgbClr val="FFFF00"/>
                </a:solidFill>
                <a:latin typeface="Arial" pitchFamily="34" charset="0"/>
                <a:cs typeface="Arial" pitchFamily="34" charset="0"/>
              </a:rPr>
            </a:br>
            <a:r>
              <a:rPr lang="es-ES" dirty="0" smtClean="0">
                <a:solidFill>
                  <a:srgbClr val="FFFF00"/>
                </a:solidFill>
                <a:latin typeface="Arial" pitchFamily="34" charset="0"/>
                <a:cs typeface="Arial" pitchFamily="34" charset="0"/>
              </a:rPr>
              <a:t>TEMA 2: LAS AMÉRICAS</a:t>
            </a:r>
            <a:endParaRPr lang="es-ES" dirty="0">
              <a:solidFill>
                <a:srgbClr val="FFFF00"/>
              </a:solidFill>
              <a:latin typeface="Arial" pitchFamily="34" charset="0"/>
              <a:cs typeface="Arial" pitchFamily="34" charset="0"/>
            </a:endParaRPr>
          </a:p>
        </p:txBody>
      </p:sp>
      <p:sp>
        <p:nvSpPr>
          <p:cNvPr id="3" name="Subtítulo 2"/>
          <p:cNvSpPr>
            <a:spLocks noGrp="1"/>
          </p:cNvSpPr>
          <p:nvPr>
            <p:ph type="subTitle" idx="1"/>
          </p:nvPr>
        </p:nvSpPr>
        <p:spPr>
          <a:xfrm>
            <a:off x="1143000" y="4591388"/>
            <a:ext cx="6858000" cy="1655762"/>
          </a:xfrm>
        </p:spPr>
        <p:txBody>
          <a:bodyPr anchor="ctr"/>
          <a:lstStyle/>
          <a:p>
            <a:r>
              <a:rPr lang="es-ES" dirty="0" smtClean="0"/>
              <a:t>M.Sc. MAYTÉ VALDÉS DÍAZ</a:t>
            </a:r>
            <a:endParaRPr lang="es-ES" dirty="0"/>
          </a:p>
        </p:txBody>
      </p:sp>
    </p:spTree>
    <p:extLst>
      <p:ext uri="{BB962C8B-B14F-4D97-AF65-F5344CB8AC3E}">
        <p14:creationId xmlns:p14="http://schemas.microsoft.com/office/powerpoint/2010/main" val="1445283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674674"/>
          </a:xfrm>
          <a:solidFill>
            <a:srgbClr val="0070C0"/>
          </a:solidFill>
        </p:spPr>
        <p:txBody>
          <a:bodyPr>
            <a:noAutofit/>
          </a:bodyPr>
          <a:lstStyle/>
          <a:p>
            <a:pPr algn="ctr"/>
            <a:r>
              <a:rPr lang="es-MX" sz="3200" b="1" dirty="0">
                <a:latin typeface="Arial" pitchFamily="34" charset="0"/>
                <a:cs typeface="Arial" pitchFamily="34" charset="0"/>
              </a:rPr>
              <a:t>Gran similitud  en los  componentes  tectónico-orográficos se puede establecer entre América del Sur  y </a:t>
            </a:r>
            <a:r>
              <a:rPr lang="es-MX" sz="3200" b="1" dirty="0" smtClean="0">
                <a:latin typeface="Arial" pitchFamily="34" charset="0"/>
                <a:cs typeface="Arial" pitchFamily="34" charset="0"/>
              </a:rPr>
              <a:t>América del Norte</a:t>
            </a:r>
            <a:endParaRPr lang="es-MX" sz="3200" b="1" dirty="0">
              <a:solidFill>
                <a:srgbClr val="FFFF00"/>
              </a:solidFill>
              <a:latin typeface="Arial" pitchFamily="34" charset="0"/>
              <a:cs typeface="Arial" pitchFamily="34" charset="0"/>
            </a:endParaRPr>
          </a:p>
        </p:txBody>
      </p:sp>
      <p:pic>
        <p:nvPicPr>
          <p:cNvPr id="5" name="4 Marcador de contenido"/>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629735" y="1707638"/>
            <a:ext cx="3348643" cy="4669411"/>
          </a:xfrm>
        </p:spPr>
      </p:pic>
      <p:cxnSp>
        <p:nvCxnSpPr>
          <p:cNvPr id="4" name="3 Conector recto de flecha"/>
          <p:cNvCxnSpPr/>
          <p:nvPr/>
        </p:nvCxnSpPr>
        <p:spPr>
          <a:xfrm flipH="1">
            <a:off x="2292659" y="1935677"/>
            <a:ext cx="17813" cy="44413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1996174" y="1566345"/>
            <a:ext cx="383438" cy="461665"/>
          </a:xfrm>
          <a:prstGeom prst="rect">
            <a:avLst/>
          </a:prstGeom>
          <a:noFill/>
        </p:spPr>
        <p:txBody>
          <a:bodyPr wrap="none" rtlCol="0">
            <a:spAutoFit/>
          </a:bodyPr>
          <a:lstStyle/>
          <a:p>
            <a:r>
              <a:rPr lang="es-MX" sz="2400" dirty="0" smtClean="0"/>
              <a:t>N</a:t>
            </a:r>
            <a:endParaRPr lang="es-MX" sz="2400" dirty="0"/>
          </a:p>
        </p:txBody>
      </p:sp>
      <p:sp>
        <p:nvSpPr>
          <p:cNvPr id="8" name="7 CuadroTexto"/>
          <p:cNvSpPr txBox="1"/>
          <p:nvPr/>
        </p:nvSpPr>
        <p:spPr>
          <a:xfrm>
            <a:off x="1993009" y="6411763"/>
            <a:ext cx="325730" cy="461665"/>
          </a:xfrm>
          <a:prstGeom prst="rect">
            <a:avLst/>
          </a:prstGeom>
          <a:noFill/>
        </p:spPr>
        <p:txBody>
          <a:bodyPr wrap="none" rtlCol="0">
            <a:spAutoFit/>
          </a:bodyPr>
          <a:lstStyle/>
          <a:p>
            <a:r>
              <a:rPr lang="es-MX" sz="2400" dirty="0" smtClean="0"/>
              <a:t>S</a:t>
            </a:r>
            <a:endParaRPr lang="es-MX" sz="2400" dirty="0"/>
          </a:p>
        </p:txBody>
      </p:sp>
      <p:sp>
        <p:nvSpPr>
          <p:cNvPr id="9" name="8 Elipse"/>
          <p:cNvSpPr/>
          <p:nvPr/>
        </p:nvSpPr>
        <p:spPr>
          <a:xfrm>
            <a:off x="1190097" y="1815706"/>
            <a:ext cx="1072152" cy="4386476"/>
          </a:xfrm>
          <a:custGeom>
            <a:avLst/>
            <a:gdLst>
              <a:gd name="connsiteX0" fmla="*/ 0 w 1379906"/>
              <a:gd name="connsiteY0" fmla="*/ 2345976 h 4691951"/>
              <a:gd name="connsiteX1" fmla="*/ 689953 w 1379906"/>
              <a:gd name="connsiteY1" fmla="*/ 0 h 4691951"/>
              <a:gd name="connsiteX2" fmla="*/ 1379906 w 1379906"/>
              <a:gd name="connsiteY2" fmla="*/ 2345976 h 4691951"/>
              <a:gd name="connsiteX3" fmla="*/ 689953 w 1379906"/>
              <a:gd name="connsiteY3" fmla="*/ 4691952 h 4691951"/>
              <a:gd name="connsiteX4" fmla="*/ 0 w 1379906"/>
              <a:gd name="connsiteY4" fmla="*/ 2345976 h 4691951"/>
              <a:gd name="connsiteX0" fmla="*/ 753 w 1380659"/>
              <a:gd name="connsiteY0" fmla="*/ 2345976 h 4692033"/>
              <a:gd name="connsiteX1" fmla="*/ 690706 w 1380659"/>
              <a:gd name="connsiteY1" fmla="*/ 0 h 4692033"/>
              <a:gd name="connsiteX2" fmla="*/ 1380659 w 1380659"/>
              <a:gd name="connsiteY2" fmla="*/ 2345976 h 4692033"/>
              <a:gd name="connsiteX3" fmla="*/ 690706 w 1380659"/>
              <a:gd name="connsiteY3" fmla="*/ 4691952 h 4692033"/>
              <a:gd name="connsiteX4" fmla="*/ 558893 w 1380659"/>
              <a:gd name="connsiteY4" fmla="*/ 2281261 h 4692033"/>
              <a:gd name="connsiteX5" fmla="*/ 753 w 1380659"/>
              <a:gd name="connsiteY5" fmla="*/ 2345976 h 4692033"/>
              <a:gd name="connsiteX0" fmla="*/ 734 w 1392516"/>
              <a:gd name="connsiteY0" fmla="*/ 1263111 h 4713573"/>
              <a:gd name="connsiteX1" fmla="*/ 702563 w 1392516"/>
              <a:gd name="connsiteY1" fmla="*/ 21540 h 4713573"/>
              <a:gd name="connsiteX2" fmla="*/ 1392516 w 1392516"/>
              <a:gd name="connsiteY2" fmla="*/ 2367516 h 4713573"/>
              <a:gd name="connsiteX3" fmla="*/ 702563 w 1392516"/>
              <a:gd name="connsiteY3" fmla="*/ 4713492 h 4713573"/>
              <a:gd name="connsiteX4" fmla="*/ 570750 w 1392516"/>
              <a:gd name="connsiteY4" fmla="*/ 2302801 h 4713573"/>
              <a:gd name="connsiteX5" fmla="*/ 734 w 1392516"/>
              <a:gd name="connsiteY5" fmla="*/ 1263111 h 4713573"/>
              <a:gd name="connsiteX0" fmla="*/ 4496 w 1396278"/>
              <a:gd name="connsiteY0" fmla="*/ 1018302 h 4468764"/>
              <a:gd name="connsiteX1" fmla="*/ 920081 w 1396278"/>
              <a:gd name="connsiteY1" fmla="*/ 26113 h 4468764"/>
              <a:gd name="connsiteX2" fmla="*/ 1396278 w 1396278"/>
              <a:gd name="connsiteY2" fmla="*/ 2122707 h 4468764"/>
              <a:gd name="connsiteX3" fmla="*/ 706325 w 1396278"/>
              <a:gd name="connsiteY3" fmla="*/ 4468683 h 4468764"/>
              <a:gd name="connsiteX4" fmla="*/ 574512 w 1396278"/>
              <a:gd name="connsiteY4" fmla="*/ 2057992 h 4468764"/>
              <a:gd name="connsiteX5" fmla="*/ 4496 w 1396278"/>
              <a:gd name="connsiteY5" fmla="*/ 1018302 h 4468764"/>
              <a:gd name="connsiteX0" fmla="*/ 4496 w 1396278"/>
              <a:gd name="connsiteY0" fmla="*/ 1018302 h 4520653"/>
              <a:gd name="connsiteX1" fmla="*/ 920081 w 1396278"/>
              <a:gd name="connsiteY1" fmla="*/ 26113 h 4520653"/>
              <a:gd name="connsiteX2" fmla="*/ 1396278 w 1396278"/>
              <a:gd name="connsiteY2" fmla="*/ 2122707 h 4520653"/>
              <a:gd name="connsiteX3" fmla="*/ 706325 w 1396278"/>
              <a:gd name="connsiteY3" fmla="*/ 4468683 h 4520653"/>
              <a:gd name="connsiteX4" fmla="*/ 408259 w 1396278"/>
              <a:gd name="connsiteY4" fmla="*/ 3613659 h 4520653"/>
              <a:gd name="connsiteX5" fmla="*/ 574512 w 1396278"/>
              <a:gd name="connsiteY5" fmla="*/ 2057992 h 4520653"/>
              <a:gd name="connsiteX6" fmla="*/ 4496 w 1396278"/>
              <a:gd name="connsiteY6" fmla="*/ 1018302 h 4520653"/>
              <a:gd name="connsiteX0" fmla="*/ 4496 w 1396278"/>
              <a:gd name="connsiteY0" fmla="*/ 1018302 h 4464860"/>
              <a:gd name="connsiteX1" fmla="*/ 920081 w 1396278"/>
              <a:gd name="connsiteY1" fmla="*/ 26113 h 4464860"/>
              <a:gd name="connsiteX2" fmla="*/ 1396278 w 1396278"/>
              <a:gd name="connsiteY2" fmla="*/ 2122707 h 4464860"/>
              <a:gd name="connsiteX3" fmla="*/ 1086335 w 1396278"/>
              <a:gd name="connsiteY3" fmla="*/ 4409306 h 4464860"/>
              <a:gd name="connsiteX4" fmla="*/ 408259 w 1396278"/>
              <a:gd name="connsiteY4" fmla="*/ 3613659 h 4464860"/>
              <a:gd name="connsiteX5" fmla="*/ 574512 w 1396278"/>
              <a:gd name="connsiteY5" fmla="*/ 2057992 h 4464860"/>
              <a:gd name="connsiteX6" fmla="*/ 4496 w 1396278"/>
              <a:gd name="connsiteY6" fmla="*/ 1018302 h 4464860"/>
              <a:gd name="connsiteX0" fmla="*/ 4496 w 1412930"/>
              <a:gd name="connsiteY0" fmla="*/ 1018302 h 4412567"/>
              <a:gd name="connsiteX1" fmla="*/ 920081 w 1412930"/>
              <a:gd name="connsiteY1" fmla="*/ 26113 h 4412567"/>
              <a:gd name="connsiteX2" fmla="*/ 1396278 w 1412930"/>
              <a:gd name="connsiteY2" fmla="*/ 2122707 h 4412567"/>
              <a:gd name="connsiteX3" fmla="*/ 1239531 w 1412930"/>
              <a:gd name="connsiteY3" fmla="*/ 3340526 h 4412567"/>
              <a:gd name="connsiteX4" fmla="*/ 1086335 w 1412930"/>
              <a:gd name="connsiteY4" fmla="*/ 4409306 h 4412567"/>
              <a:gd name="connsiteX5" fmla="*/ 408259 w 1412930"/>
              <a:gd name="connsiteY5" fmla="*/ 3613659 h 4412567"/>
              <a:gd name="connsiteX6" fmla="*/ 574512 w 1412930"/>
              <a:gd name="connsiteY6" fmla="*/ 2057992 h 4412567"/>
              <a:gd name="connsiteX7" fmla="*/ 4496 w 1412930"/>
              <a:gd name="connsiteY7" fmla="*/ 1018302 h 4412567"/>
              <a:gd name="connsiteX0" fmla="*/ 4496 w 1396305"/>
              <a:gd name="connsiteY0" fmla="*/ 993322 h 4387587"/>
              <a:gd name="connsiteX1" fmla="*/ 920081 w 1396305"/>
              <a:gd name="connsiteY1" fmla="*/ 1133 h 4387587"/>
              <a:gd name="connsiteX2" fmla="*/ 1168279 w 1396305"/>
              <a:gd name="connsiteY2" fmla="*/ 1189864 h 4387587"/>
              <a:gd name="connsiteX3" fmla="*/ 1396278 w 1396305"/>
              <a:gd name="connsiteY3" fmla="*/ 2097727 h 4387587"/>
              <a:gd name="connsiteX4" fmla="*/ 1239531 w 1396305"/>
              <a:gd name="connsiteY4" fmla="*/ 3315546 h 4387587"/>
              <a:gd name="connsiteX5" fmla="*/ 1086335 w 1396305"/>
              <a:gd name="connsiteY5" fmla="*/ 4384326 h 4387587"/>
              <a:gd name="connsiteX6" fmla="*/ 408259 w 1396305"/>
              <a:gd name="connsiteY6" fmla="*/ 3588679 h 4387587"/>
              <a:gd name="connsiteX7" fmla="*/ 574512 w 1396305"/>
              <a:gd name="connsiteY7" fmla="*/ 2033012 h 4387587"/>
              <a:gd name="connsiteX8" fmla="*/ 4496 w 1396305"/>
              <a:gd name="connsiteY8" fmla="*/ 993322 h 4387587"/>
              <a:gd name="connsiteX0" fmla="*/ 4496 w 1396305"/>
              <a:gd name="connsiteY0" fmla="*/ 993322 h 4387587"/>
              <a:gd name="connsiteX1" fmla="*/ 920081 w 1396305"/>
              <a:gd name="connsiteY1" fmla="*/ 1133 h 4387587"/>
              <a:gd name="connsiteX2" fmla="*/ 1168279 w 1396305"/>
              <a:gd name="connsiteY2" fmla="*/ 1189864 h 4387587"/>
              <a:gd name="connsiteX3" fmla="*/ 1396278 w 1396305"/>
              <a:gd name="connsiteY3" fmla="*/ 2097727 h 4387587"/>
              <a:gd name="connsiteX4" fmla="*/ 1239531 w 1396305"/>
              <a:gd name="connsiteY4" fmla="*/ 3315546 h 4387587"/>
              <a:gd name="connsiteX5" fmla="*/ 1086335 w 1396305"/>
              <a:gd name="connsiteY5" fmla="*/ 4384326 h 4387587"/>
              <a:gd name="connsiteX6" fmla="*/ 408259 w 1396305"/>
              <a:gd name="connsiteY6" fmla="*/ 3588679 h 4387587"/>
              <a:gd name="connsiteX7" fmla="*/ 574512 w 1396305"/>
              <a:gd name="connsiteY7" fmla="*/ 2033012 h 4387587"/>
              <a:gd name="connsiteX8" fmla="*/ 4496 w 1396305"/>
              <a:gd name="connsiteY8" fmla="*/ 993322 h 4387587"/>
              <a:gd name="connsiteX0" fmla="*/ 4496 w 1396305"/>
              <a:gd name="connsiteY0" fmla="*/ 992851 h 4387116"/>
              <a:gd name="connsiteX1" fmla="*/ 920081 w 1396305"/>
              <a:gd name="connsiteY1" fmla="*/ 662 h 4387116"/>
              <a:gd name="connsiteX2" fmla="*/ 562639 w 1396305"/>
              <a:gd name="connsiteY2" fmla="*/ 845009 h 4387116"/>
              <a:gd name="connsiteX3" fmla="*/ 1168279 w 1396305"/>
              <a:gd name="connsiteY3" fmla="*/ 1189393 h 4387116"/>
              <a:gd name="connsiteX4" fmla="*/ 1396278 w 1396305"/>
              <a:gd name="connsiteY4" fmla="*/ 2097256 h 4387116"/>
              <a:gd name="connsiteX5" fmla="*/ 1239531 w 1396305"/>
              <a:gd name="connsiteY5" fmla="*/ 3315075 h 4387116"/>
              <a:gd name="connsiteX6" fmla="*/ 1086335 w 1396305"/>
              <a:gd name="connsiteY6" fmla="*/ 4383855 h 4387116"/>
              <a:gd name="connsiteX7" fmla="*/ 408259 w 1396305"/>
              <a:gd name="connsiteY7" fmla="*/ 3588208 h 4387116"/>
              <a:gd name="connsiteX8" fmla="*/ 574512 w 1396305"/>
              <a:gd name="connsiteY8" fmla="*/ 2032541 h 4387116"/>
              <a:gd name="connsiteX9" fmla="*/ 4496 w 1396305"/>
              <a:gd name="connsiteY9" fmla="*/ 992851 h 4387116"/>
              <a:gd name="connsiteX0" fmla="*/ 4496 w 1396305"/>
              <a:gd name="connsiteY0" fmla="*/ 992822 h 4387087"/>
              <a:gd name="connsiteX1" fmla="*/ 920081 w 1396305"/>
              <a:gd name="connsiteY1" fmla="*/ 633 h 4387087"/>
              <a:gd name="connsiteX2" fmla="*/ 562639 w 1396305"/>
              <a:gd name="connsiteY2" fmla="*/ 844980 h 4387087"/>
              <a:gd name="connsiteX3" fmla="*/ 669517 w 1396305"/>
              <a:gd name="connsiteY3" fmla="*/ 1296241 h 4387087"/>
              <a:gd name="connsiteX4" fmla="*/ 1168279 w 1396305"/>
              <a:gd name="connsiteY4" fmla="*/ 1189364 h 4387087"/>
              <a:gd name="connsiteX5" fmla="*/ 1396278 w 1396305"/>
              <a:gd name="connsiteY5" fmla="*/ 2097227 h 4387087"/>
              <a:gd name="connsiteX6" fmla="*/ 1239531 w 1396305"/>
              <a:gd name="connsiteY6" fmla="*/ 3315046 h 4387087"/>
              <a:gd name="connsiteX7" fmla="*/ 1086335 w 1396305"/>
              <a:gd name="connsiteY7" fmla="*/ 4383826 h 4387087"/>
              <a:gd name="connsiteX8" fmla="*/ 408259 w 1396305"/>
              <a:gd name="connsiteY8" fmla="*/ 3588179 h 4387087"/>
              <a:gd name="connsiteX9" fmla="*/ 574512 w 1396305"/>
              <a:gd name="connsiteY9" fmla="*/ 2032512 h 4387087"/>
              <a:gd name="connsiteX10" fmla="*/ 4496 w 1396305"/>
              <a:gd name="connsiteY10" fmla="*/ 992822 h 4387087"/>
              <a:gd name="connsiteX0" fmla="*/ 4496 w 1396305"/>
              <a:gd name="connsiteY0" fmla="*/ 992211 h 4386476"/>
              <a:gd name="connsiteX1" fmla="*/ 920081 w 1396305"/>
              <a:gd name="connsiteY1" fmla="*/ 22 h 4386476"/>
              <a:gd name="connsiteX2" fmla="*/ 432011 w 1396305"/>
              <a:gd name="connsiteY2" fmla="*/ 963122 h 4386476"/>
              <a:gd name="connsiteX3" fmla="*/ 669517 w 1396305"/>
              <a:gd name="connsiteY3" fmla="*/ 1295630 h 4386476"/>
              <a:gd name="connsiteX4" fmla="*/ 1168279 w 1396305"/>
              <a:gd name="connsiteY4" fmla="*/ 1188753 h 4386476"/>
              <a:gd name="connsiteX5" fmla="*/ 1396278 w 1396305"/>
              <a:gd name="connsiteY5" fmla="*/ 2096616 h 4386476"/>
              <a:gd name="connsiteX6" fmla="*/ 1239531 w 1396305"/>
              <a:gd name="connsiteY6" fmla="*/ 3314435 h 4386476"/>
              <a:gd name="connsiteX7" fmla="*/ 1086335 w 1396305"/>
              <a:gd name="connsiteY7" fmla="*/ 4383215 h 4386476"/>
              <a:gd name="connsiteX8" fmla="*/ 408259 w 1396305"/>
              <a:gd name="connsiteY8" fmla="*/ 3587568 h 4386476"/>
              <a:gd name="connsiteX9" fmla="*/ 574512 w 1396305"/>
              <a:gd name="connsiteY9" fmla="*/ 2031901 h 4386476"/>
              <a:gd name="connsiteX10" fmla="*/ 4496 w 1396305"/>
              <a:gd name="connsiteY10" fmla="*/ 992211 h 4386476"/>
              <a:gd name="connsiteX0" fmla="*/ 4496 w 1457564"/>
              <a:gd name="connsiteY0" fmla="*/ 992211 h 4386476"/>
              <a:gd name="connsiteX1" fmla="*/ 920081 w 1457564"/>
              <a:gd name="connsiteY1" fmla="*/ 22 h 4386476"/>
              <a:gd name="connsiteX2" fmla="*/ 432011 w 1457564"/>
              <a:gd name="connsiteY2" fmla="*/ 963122 h 4386476"/>
              <a:gd name="connsiteX3" fmla="*/ 669517 w 1457564"/>
              <a:gd name="connsiteY3" fmla="*/ 1295630 h 4386476"/>
              <a:gd name="connsiteX4" fmla="*/ 1429536 w 1457564"/>
              <a:gd name="connsiteY4" fmla="*/ 1794394 h 4386476"/>
              <a:gd name="connsiteX5" fmla="*/ 1396278 w 1457564"/>
              <a:gd name="connsiteY5" fmla="*/ 2096616 h 4386476"/>
              <a:gd name="connsiteX6" fmla="*/ 1239531 w 1457564"/>
              <a:gd name="connsiteY6" fmla="*/ 3314435 h 4386476"/>
              <a:gd name="connsiteX7" fmla="*/ 1086335 w 1457564"/>
              <a:gd name="connsiteY7" fmla="*/ 4383215 h 4386476"/>
              <a:gd name="connsiteX8" fmla="*/ 408259 w 1457564"/>
              <a:gd name="connsiteY8" fmla="*/ 3587568 h 4386476"/>
              <a:gd name="connsiteX9" fmla="*/ 574512 w 1457564"/>
              <a:gd name="connsiteY9" fmla="*/ 2031901 h 4386476"/>
              <a:gd name="connsiteX10" fmla="*/ 4496 w 1457564"/>
              <a:gd name="connsiteY10" fmla="*/ 992211 h 4386476"/>
              <a:gd name="connsiteX0" fmla="*/ 4496 w 1429536"/>
              <a:gd name="connsiteY0" fmla="*/ 992211 h 4386476"/>
              <a:gd name="connsiteX1" fmla="*/ 920081 w 1429536"/>
              <a:gd name="connsiteY1" fmla="*/ 22 h 4386476"/>
              <a:gd name="connsiteX2" fmla="*/ 432011 w 1429536"/>
              <a:gd name="connsiteY2" fmla="*/ 963122 h 4386476"/>
              <a:gd name="connsiteX3" fmla="*/ 669517 w 1429536"/>
              <a:gd name="connsiteY3" fmla="*/ 1295630 h 4386476"/>
              <a:gd name="connsiteX4" fmla="*/ 1429536 w 1429536"/>
              <a:gd name="connsiteY4" fmla="*/ 1794394 h 4386476"/>
              <a:gd name="connsiteX5" fmla="*/ 1396278 w 1429536"/>
              <a:gd name="connsiteY5" fmla="*/ 2096616 h 4386476"/>
              <a:gd name="connsiteX6" fmla="*/ 1239531 w 1429536"/>
              <a:gd name="connsiteY6" fmla="*/ 3314435 h 4386476"/>
              <a:gd name="connsiteX7" fmla="*/ 1086335 w 1429536"/>
              <a:gd name="connsiteY7" fmla="*/ 4383215 h 4386476"/>
              <a:gd name="connsiteX8" fmla="*/ 408259 w 1429536"/>
              <a:gd name="connsiteY8" fmla="*/ 3587568 h 4386476"/>
              <a:gd name="connsiteX9" fmla="*/ 574512 w 1429536"/>
              <a:gd name="connsiteY9" fmla="*/ 2031901 h 4386476"/>
              <a:gd name="connsiteX10" fmla="*/ 4496 w 1429536"/>
              <a:gd name="connsiteY10" fmla="*/ 992211 h 4386476"/>
              <a:gd name="connsiteX0" fmla="*/ 4496 w 1429536"/>
              <a:gd name="connsiteY0" fmla="*/ 992211 h 4386476"/>
              <a:gd name="connsiteX1" fmla="*/ 920081 w 1429536"/>
              <a:gd name="connsiteY1" fmla="*/ 22 h 4386476"/>
              <a:gd name="connsiteX2" fmla="*/ 432011 w 1429536"/>
              <a:gd name="connsiteY2" fmla="*/ 963122 h 4386476"/>
              <a:gd name="connsiteX3" fmla="*/ 669517 w 1429536"/>
              <a:gd name="connsiteY3" fmla="*/ 1295630 h 4386476"/>
              <a:gd name="connsiteX4" fmla="*/ 1429536 w 1429536"/>
              <a:gd name="connsiteY4" fmla="*/ 1794394 h 4386476"/>
              <a:gd name="connsiteX5" fmla="*/ 1408154 w 1429536"/>
              <a:gd name="connsiteY5" fmla="*/ 2239120 h 4386476"/>
              <a:gd name="connsiteX6" fmla="*/ 1239531 w 1429536"/>
              <a:gd name="connsiteY6" fmla="*/ 3314435 h 4386476"/>
              <a:gd name="connsiteX7" fmla="*/ 1086335 w 1429536"/>
              <a:gd name="connsiteY7" fmla="*/ 4383215 h 4386476"/>
              <a:gd name="connsiteX8" fmla="*/ 408259 w 1429536"/>
              <a:gd name="connsiteY8" fmla="*/ 3587568 h 4386476"/>
              <a:gd name="connsiteX9" fmla="*/ 574512 w 1429536"/>
              <a:gd name="connsiteY9" fmla="*/ 2031901 h 4386476"/>
              <a:gd name="connsiteX10" fmla="*/ 4496 w 1429536"/>
              <a:gd name="connsiteY10" fmla="*/ 992211 h 4386476"/>
              <a:gd name="connsiteX0" fmla="*/ 4496 w 1429536"/>
              <a:gd name="connsiteY0" fmla="*/ 992211 h 4386476"/>
              <a:gd name="connsiteX1" fmla="*/ 920081 w 1429536"/>
              <a:gd name="connsiteY1" fmla="*/ 22 h 4386476"/>
              <a:gd name="connsiteX2" fmla="*/ 432011 w 1429536"/>
              <a:gd name="connsiteY2" fmla="*/ 963122 h 4386476"/>
              <a:gd name="connsiteX3" fmla="*/ 669517 w 1429536"/>
              <a:gd name="connsiteY3" fmla="*/ 1295630 h 4386476"/>
              <a:gd name="connsiteX4" fmla="*/ 1429536 w 1429536"/>
              <a:gd name="connsiteY4" fmla="*/ 1794394 h 4386476"/>
              <a:gd name="connsiteX5" fmla="*/ 1408154 w 1429536"/>
              <a:gd name="connsiteY5" fmla="*/ 2239120 h 4386476"/>
              <a:gd name="connsiteX6" fmla="*/ 1239531 w 1429536"/>
              <a:gd name="connsiteY6" fmla="*/ 3314435 h 4386476"/>
              <a:gd name="connsiteX7" fmla="*/ 1086335 w 1429536"/>
              <a:gd name="connsiteY7" fmla="*/ 4383215 h 4386476"/>
              <a:gd name="connsiteX8" fmla="*/ 408259 w 1429536"/>
              <a:gd name="connsiteY8" fmla="*/ 3587568 h 4386476"/>
              <a:gd name="connsiteX9" fmla="*/ 574512 w 1429536"/>
              <a:gd name="connsiteY9" fmla="*/ 2031901 h 4386476"/>
              <a:gd name="connsiteX10" fmla="*/ 4496 w 1429536"/>
              <a:gd name="connsiteY10" fmla="*/ 992211 h 438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9536" h="4386476">
                <a:moveTo>
                  <a:pt x="4496" y="992211"/>
                </a:moveTo>
                <a:cubicBezTo>
                  <a:pt x="62091" y="653565"/>
                  <a:pt x="848829" y="4870"/>
                  <a:pt x="920081" y="22"/>
                </a:cubicBezTo>
                <a:cubicBezTo>
                  <a:pt x="991333" y="-4826"/>
                  <a:pt x="444083" y="796668"/>
                  <a:pt x="432011" y="963122"/>
                </a:cubicBezTo>
                <a:cubicBezTo>
                  <a:pt x="419939" y="1129576"/>
                  <a:pt x="568577" y="1238233"/>
                  <a:pt x="669517" y="1295630"/>
                </a:cubicBezTo>
                <a:cubicBezTo>
                  <a:pt x="770457" y="1353027"/>
                  <a:pt x="1397474" y="1563915"/>
                  <a:pt x="1429536" y="1794394"/>
                </a:cubicBezTo>
                <a:cubicBezTo>
                  <a:pt x="1413900" y="1751940"/>
                  <a:pt x="1406175" y="1845255"/>
                  <a:pt x="1408154" y="2239120"/>
                </a:cubicBezTo>
                <a:cubicBezTo>
                  <a:pt x="1410133" y="2632985"/>
                  <a:pt x="1291188" y="2933335"/>
                  <a:pt x="1239531" y="3314435"/>
                </a:cubicBezTo>
                <a:cubicBezTo>
                  <a:pt x="1187874" y="3695535"/>
                  <a:pt x="1224880" y="4337693"/>
                  <a:pt x="1086335" y="4383215"/>
                </a:cubicBezTo>
                <a:cubicBezTo>
                  <a:pt x="947790" y="4428737"/>
                  <a:pt x="430228" y="3989350"/>
                  <a:pt x="408259" y="3587568"/>
                </a:cubicBezTo>
                <a:cubicBezTo>
                  <a:pt x="386290" y="3185786"/>
                  <a:pt x="679411" y="2454564"/>
                  <a:pt x="574512" y="2031901"/>
                </a:cubicBezTo>
                <a:cubicBezTo>
                  <a:pt x="459520" y="1640905"/>
                  <a:pt x="-53099" y="1330857"/>
                  <a:pt x="4496" y="992211"/>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Llamada rectangular"/>
          <p:cNvSpPr/>
          <p:nvPr/>
        </p:nvSpPr>
        <p:spPr>
          <a:xfrm>
            <a:off x="4049029" y="2313558"/>
            <a:ext cx="4917220" cy="3970318"/>
          </a:xfrm>
          <a:prstGeom prst="wedgeRectCallout">
            <a:avLst>
              <a:gd name="adj1" fmla="val -89762"/>
              <a:gd name="adj2" fmla="val -1192"/>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lvl="0" indent="-457200" algn="just">
              <a:buFont typeface="Arial" pitchFamily="34" charset="0"/>
              <a:buChar char="•"/>
            </a:pPr>
            <a:r>
              <a:rPr lang="es-MX" sz="2800" b="1" dirty="0">
                <a:solidFill>
                  <a:prstClr val="black"/>
                </a:solidFill>
                <a:latin typeface="Arial" pitchFamily="34" charset="0"/>
                <a:cs typeface="Arial" pitchFamily="34" charset="0"/>
              </a:rPr>
              <a:t>La disposición de las estructuras montañosas de los Andes  en el noroeste y  oeste  del continente, siguiendo la dirección norte-sur, se asemeja a la  disposición de las Cordilleras de América del Norte</a:t>
            </a:r>
          </a:p>
        </p:txBody>
      </p:sp>
    </p:spTree>
    <p:extLst>
      <p:ext uri="{BB962C8B-B14F-4D97-AF65-F5344CB8AC3E}">
        <p14:creationId xmlns:p14="http://schemas.microsoft.com/office/powerpoint/2010/main" val="3368866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 t="18269" r="-245" b="51551"/>
          <a:stretch/>
        </p:blipFill>
        <p:spPr>
          <a:xfrm>
            <a:off x="34659" y="3218983"/>
            <a:ext cx="4815397" cy="3639017"/>
          </a:xfrm>
        </p:spPr>
      </p:pic>
      <p:pic>
        <p:nvPicPr>
          <p:cNvPr id="5" name="4 Imagen"/>
          <p:cNvPicPr>
            <a:picLocks noChangeAspect="1"/>
          </p:cNvPicPr>
          <p:nvPr/>
        </p:nvPicPr>
        <p:blipFill rotWithShape="1">
          <a:blip r:embed="rId3">
            <a:extLst>
              <a:ext uri="{28A0092B-C50C-407E-A947-70E740481C1C}">
                <a14:useLocalDpi xmlns:a14="http://schemas.microsoft.com/office/drawing/2010/main" val="0"/>
              </a:ext>
            </a:extLst>
          </a:blip>
          <a:srcRect t="18458" b="52744"/>
          <a:stretch/>
        </p:blipFill>
        <p:spPr>
          <a:xfrm>
            <a:off x="4535488" y="3250234"/>
            <a:ext cx="4608512" cy="3607766"/>
          </a:xfrm>
          <a:prstGeom prst="rect">
            <a:avLst/>
          </a:prstGeom>
        </p:spPr>
      </p:pic>
      <p:pic>
        <p:nvPicPr>
          <p:cNvPr id="6" name="5 Imagen"/>
          <p:cNvPicPr>
            <a:picLocks noChangeAspect="1"/>
          </p:cNvPicPr>
          <p:nvPr/>
        </p:nvPicPr>
        <p:blipFill rotWithShape="1">
          <a:blip r:embed="rId4">
            <a:extLst>
              <a:ext uri="{28A0092B-C50C-407E-A947-70E740481C1C}">
                <a14:useLocalDpi xmlns:a14="http://schemas.microsoft.com/office/drawing/2010/main" val="0"/>
              </a:ext>
            </a:extLst>
          </a:blip>
          <a:srcRect t="38851" b="37063"/>
          <a:stretch/>
        </p:blipFill>
        <p:spPr>
          <a:xfrm>
            <a:off x="23398" y="-1"/>
            <a:ext cx="5918722" cy="3247165"/>
          </a:xfrm>
          <a:prstGeom prst="rect">
            <a:avLst/>
          </a:prstGeom>
        </p:spPr>
      </p:pic>
      <p:pic>
        <p:nvPicPr>
          <p:cNvPr id="7" name="6 Imagen"/>
          <p:cNvPicPr>
            <a:picLocks noChangeAspect="1"/>
          </p:cNvPicPr>
          <p:nvPr/>
        </p:nvPicPr>
        <p:blipFill rotWithShape="1">
          <a:blip r:embed="rId5">
            <a:extLst>
              <a:ext uri="{28A0092B-C50C-407E-A947-70E740481C1C}">
                <a14:useLocalDpi xmlns:a14="http://schemas.microsoft.com/office/drawing/2010/main" val="0"/>
              </a:ext>
            </a:extLst>
          </a:blip>
          <a:srcRect t="41468" r="4982" b="29266"/>
          <a:stretch/>
        </p:blipFill>
        <p:spPr>
          <a:xfrm>
            <a:off x="4535488" y="14026"/>
            <a:ext cx="4608512" cy="3233139"/>
          </a:xfrm>
          <a:prstGeom prst="rect">
            <a:avLst/>
          </a:prstGeom>
        </p:spPr>
      </p:pic>
      <p:sp>
        <p:nvSpPr>
          <p:cNvPr id="8" name="7 CuadroTexto"/>
          <p:cNvSpPr txBox="1"/>
          <p:nvPr/>
        </p:nvSpPr>
        <p:spPr>
          <a:xfrm>
            <a:off x="1187624" y="6237312"/>
            <a:ext cx="2640531" cy="461665"/>
          </a:xfrm>
          <a:prstGeom prst="rect">
            <a:avLst/>
          </a:prstGeom>
          <a:noFill/>
        </p:spPr>
        <p:txBody>
          <a:bodyPr wrap="none" rtlCol="0">
            <a:spAutoFit/>
          </a:bodyPr>
          <a:lstStyle/>
          <a:p>
            <a:r>
              <a:rPr lang="es-MX" sz="2400" dirty="0" smtClean="0">
                <a:solidFill>
                  <a:schemeClr val="bg1"/>
                </a:solidFill>
              </a:rPr>
              <a:t>Andes venezolanos </a:t>
            </a:r>
            <a:endParaRPr lang="es-MX" sz="2400" dirty="0">
              <a:solidFill>
                <a:schemeClr val="bg1"/>
              </a:solidFill>
            </a:endParaRPr>
          </a:p>
        </p:txBody>
      </p:sp>
      <p:sp>
        <p:nvSpPr>
          <p:cNvPr id="9" name="8 CuadroTexto"/>
          <p:cNvSpPr txBox="1"/>
          <p:nvPr/>
        </p:nvSpPr>
        <p:spPr>
          <a:xfrm>
            <a:off x="5364088" y="5589240"/>
            <a:ext cx="2615139" cy="461665"/>
          </a:xfrm>
          <a:prstGeom prst="rect">
            <a:avLst/>
          </a:prstGeom>
          <a:noFill/>
        </p:spPr>
        <p:txBody>
          <a:bodyPr wrap="none" rtlCol="0">
            <a:spAutoFit/>
          </a:bodyPr>
          <a:lstStyle/>
          <a:p>
            <a:r>
              <a:rPr lang="es-MX" sz="2400" dirty="0" smtClean="0">
                <a:solidFill>
                  <a:schemeClr val="bg1"/>
                </a:solidFill>
              </a:rPr>
              <a:t>Andes bolivarianos </a:t>
            </a:r>
            <a:endParaRPr lang="es-MX" sz="2400" dirty="0">
              <a:solidFill>
                <a:schemeClr val="bg1"/>
              </a:solidFill>
            </a:endParaRPr>
          </a:p>
        </p:txBody>
      </p:sp>
    </p:spTree>
    <p:extLst>
      <p:ext uri="{BB962C8B-B14F-4D97-AF65-F5344CB8AC3E}">
        <p14:creationId xmlns:p14="http://schemas.microsoft.com/office/powerpoint/2010/main" val="2890585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3" y="-10361"/>
            <a:ext cx="4644008"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361"/>
            <a:ext cx="4622207" cy="6858000"/>
          </a:xfrm>
          <a:prstGeom prst="rect">
            <a:avLst/>
          </a:prstGeom>
        </p:spPr>
      </p:pic>
      <p:sp>
        <p:nvSpPr>
          <p:cNvPr id="7" name="6 CuadroTexto"/>
          <p:cNvSpPr txBox="1"/>
          <p:nvPr/>
        </p:nvSpPr>
        <p:spPr>
          <a:xfrm>
            <a:off x="2555776" y="504967"/>
            <a:ext cx="4132863" cy="584775"/>
          </a:xfrm>
          <a:prstGeom prst="rect">
            <a:avLst/>
          </a:prstGeom>
          <a:noFill/>
        </p:spPr>
        <p:txBody>
          <a:bodyPr wrap="none" rtlCol="0">
            <a:spAutoFit/>
          </a:bodyPr>
          <a:lstStyle/>
          <a:p>
            <a:r>
              <a:rPr lang="es-MX" sz="3200" dirty="0" smtClean="0">
                <a:latin typeface="Arial" pitchFamily="34" charset="0"/>
                <a:cs typeface="Arial" pitchFamily="34" charset="0"/>
              </a:rPr>
              <a:t>ANDES PERUANOS </a:t>
            </a:r>
            <a:endParaRPr lang="es-MX" sz="3200" dirty="0">
              <a:latin typeface="Arial" pitchFamily="34" charset="0"/>
              <a:cs typeface="Arial" pitchFamily="34" charset="0"/>
            </a:endParaRPr>
          </a:p>
        </p:txBody>
      </p:sp>
      <p:sp>
        <p:nvSpPr>
          <p:cNvPr id="8" name="7 CuadroTexto"/>
          <p:cNvSpPr txBox="1"/>
          <p:nvPr/>
        </p:nvSpPr>
        <p:spPr>
          <a:xfrm>
            <a:off x="6372200" y="1484784"/>
            <a:ext cx="1869423" cy="461665"/>
          </a:xfrm>
          <a:prstGeom prst="rect">
            <a:avLst/>
          </a:prstGeom>
          <a:noFill/>
        </p:spPr>
        <p:txBody>
          <a:bodyPr wrap="none" rtlCol="0">
            <a:spAutoFit/>
          </a:bodyPr>
          <a:lstStyle/>
          <a:p>
            <a:r>
              <a:rPr lang="es-MX" sz="2400" dirty="0" smtClean="0"/>
              <a:t>Machu Pichu </a:t>
            </a:r>
            <a:endParaRPr lang="es-MX" sz="2400" dirty="0"/>
          </a:p>
        </p:txBody>
      </p:sp>
      <p:sp>
        <p:nvSpPr>
          <p:cNvPr id="9" name="8 CuadroTexto"/>
          <p:cNvSpPr txBox="1"/>
          <p:nvPr/>
        </p:nvSpPr>
        <p:spPr>
          <a:xfrm>
            <a:off x="1126025" y="3887470"/>
            <a:ext cx="2859501" cy="523220"/>
          </a:xfrm>
          <a:prstGeom prst="rect">
            <a:avLst/>
          </a:prstGeom>
          <a:noFill/>
        </p:spPr>
        <p:txBody>
          <a:bodyPr wrap="none" rtlCol="0">
            <a:spAutoFit/>
          </a:bodyPr>
          <a:lstStyle/>
          <a:p>
            <a:r>
              <a:rPr lang="es-MX" sz="2800" dirty="0" smtClean="0">
                <a:solidFill>
                  <a:schemeClr val="bg1"/>
                </a:solidFill>
              </a:rPr>
              <a:t>Morrena terminal </a:t>
            </a:r>
            <a:endParaRPr lang="es-MX" sz="2800" dirty="0">
              <a:solidFill>
                <a:schemeClr val="bg1"/>
              </a:solidFill>
            </a:endParaRPr>
          </a:p>
        </p:txBody>
      </p:sp>
    </p:spTree>
    <p:extLst>
      <p:ext uri="{BB962C8B-B14F-4D97-AF65-F5344CB8AC3E}">
        <p14:creationId xmlns:p14="http://schemas.microsoft.com/office/powerpoint/2010/main" val="3079920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06135" y="220799"/>
            <a:ext cx="4173794"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2400" b="1" dirty="0">
                <a:solidFill>
                  <a:schemeClr val="tx1"/>
                </a:solidFill>
                <a:latin typeface="Arial" pitchFamily="34" charset="0"/>
                <a:cs typeface="Arial" pitchFamily="34" charset="0"/>
              </a:rPr>
              <a:t> Hacia el centro y este del continente la presencia de estructuras  con corteza continental  </a:t>
            </a:r>
            <a:r>
              <a:rPr lang="es-MX" sz="2400" b="1" dirty="0" smtClean="0">
                <a:solidFill>
                  <a:schemeClr val="tx1"/>
                </a:solidFill>
                <a:latin typeface="Arial" pitchFamily="34" charset="0"/>
                <a:cs typeface="Arial" pitchFamily="34" charset="0"/>
              </a:rPr>
              <a:t>proterozoica: los </a:t>
            </a:r>
            <a:r>
              <a:rPr lang="es-MX" sz="2400" b="1" dirty="0">
                <a:solidFill>
                  <a:schemeClr val="tx1"/>
                </a:solidFill>
                <a:latin typeface="Arial" pitchFamily="34" charset="0"/>
                <a:cs typeface="Arial" pitchFamily="34" charset="0"/>
              </a:rPr>
              <a:t>escudos  de las Guayana  y  del escudo </a:t>
            </a:r>
            <a:r>
              <a:rPr lang="es-MX" sz="2400" b="1" dirty="0" smtClean="0">
                <a:solidFill>
                  <a:schemeClr val="tx1"/>
                </a:solidFill>
                <a:latin typeface="Arial" pitchFamily="34" charset="0"/>
                <a:cs typeface="Arial" pitchFamily="34" charset="0"/>
              </a:rPr>
              <a:t>Brasileño, también llamados macizos </a:t>
            </a:r>
            <a:endParaRPr lang="es-MX" sz="2400" b="1" dirty="0">
              <a:solidFill>
                <a:schemeClr val="tx1"/>
              </a:solidFill>
              <a:latin typeface="Arial" pitchFamily="34" charset="0"/>
              <a:cs typeface="Arial" pitchFamily="34" charset="0"/>
            </a:endParaRPr>
          </a:p>
        </p:txBody>
      </p:sp>
      <p:pic>
        <p:nvPicPr>
          <p:cNvPr id="7" name="6 Marcador de contenido"/>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4247535" cy="6858000"/>
          </a:xfrm>
          <a:prstGeom prst="rect">
            <a:avLst/>
          </a:prstGeom>
          <a:ln>
            <a:noFill/>
          </a:ln>
          <a:effectLst>
            <a:outerShdw blurRad="292100" dist="139700" dir="2700000" algn="tl" rotWithShape="0">
              <a:srgbClr val="333333">
                <a:alpha val="65000"/>
              </a:srgbClr>
            </a:outerShdw>
          </a:effectLst>
        </p:spPr>
      </p:pic>
      <p:sp>
        <p:nvSpPr>
          <p:cNvPr id="8" name="7 Elipse"/>
          <p:cNvSpPr/>
          <p:nvPr/>
        </p:nvSpPr>
        <p:spPr>
          <a:xfrm>
            <a:off x="2356055" y="309716"/>
            <a:ext cx="685800" cy="9144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Elipse"/>
          <p:cNvSpPr/>
          <p:nvPr/>
        </p:nvSpPr>
        <p:spPr>
          <a:xfrm>
            <a:off x="2898058" y="3397045"/>
            <a:ext cx="796414" cy="9144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828" y="4391794"/>
            <a:ext cx="3020654" cy="2466207"/>
          </a:xfrm>
          <a:prstGeom prst="rect">
            <a:avLst/>
          </a:prstGeom>
        </p:spPr>
      </p:pic>
    </p:spTree>
    <p:extLst>
      <p:ext uri="{BB962C8B-B14F-4D97-AF65-F5344CB8AC3E}">
        <p14:creationId xmlns:p14="http://schemas.microsoft.com/office/powerpoint/2010/main" val="2337840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1226" y="365126"/>
            <a:ext cx="8294124" cy="1325563"/>
          </a:xfrm>
          <a:solidFill>
            <a:srgbClr val="002060"/>
          </a:solidFill>
        </p:spPr>
        <p:txBody>
          <a:bodyPr>
            <a:normAutofit fontScale="90000"/>
          </a:bodyPr>
          <a:lstStyle/>
          <a:p>
            <a:pPr algn="ctr"/>
            <a:r>
              <a:rPr lang="es-MX" b="1" dirty="0" smtClean="0">
                <a:solidFill>
                  <a:srgbClr val="FFFF00"/>
                </a:solidFill>
                <a:latin typeface="Arial" pitchFamily="34" charset="0"/>
                <a:cs typeface="Arial" pitchFamily="34" charset="0"/>
              </a:rPr>
              <a:t>Escudos   </a:t>
            </a:r>
            <a:r>
              <a:rPr lang="es-MX" b="1" dirty="0">
                <a:solidFill>
                  <a:srgbClr val="FFFF00"/>
                </a:solidFill>
                <a:latin typeface="Arial" pitchFamily="34" charset="0"/>
                <a:cs typeface="Arial" pitchFamily="34" charset="0"/>
              </a:rPr>
              <a:t>de las Guayana  y  </a:t>
            </a:r>
            <a:r>
              <a:rPr lang="es-MX" b="1" dirty="0" smtClean="0">
                <a:solidFill>
                  <a:srgbClr val="FFFF00"/>
                </a:solidFill>
                <a:latin typeface="Arial" pitchFamily="34" charset="0"/>
                <a:cs typeface="Arial" pitchFamily="34" charset="0"/>
              </a:rPr>
              <a:t>el Brasileño</a:t>
            </a:r>
            <a:endParaRPr lang="es-MX" b="1" dirty="0">
              <a:solidFill>
                <a:srgbClr val="FFFF00"/>
              </a:solidFill>
              <a:latin typeface="Arial" pitchFamily="34" charset="0"/>
              <a:cs typeface="Arial" pitchFamily="34" charset="0"/>
            </a:endParaRPr>
          </a:p>
        </p:txBody>
      </p:sp>
      <p:sp>
        <p:nvSpPr>
          <p:cNvPr id="3" name="2 Marcador de contenido"/>
          <p:cNvSpPr>
            <a:spLocks noGrp="1"/>
          </p:cNvSpPr>
          <p:nvPr>
            <p:ph idx="1"/>
          </p:nvPr>
        </p:nvSpPr>
        <p:spPr>
          <a:xfrm>
            <a:off x="4139952" y="1844824"/>
            <a:ext cx="4788024" cy="4674585"/>
          </a:xfrm>
        </p:spPr>
        <p:txBody>
          <a:bodyPr>
            <a:noAutofit/>
          </a:bodyPr>
          <a:lstStyle/>
          <a:p>
            <a:pPr marL="0" indent="0" algn="just">
              <a:buNone/>
            </a:pPr>
            <a:r>
              <a:rPr lang="es-MX" sz="2800" dirty="0" smtClean="0">
                <a:latin typeface="Arial" pitchFamily="34" charset="0"/>
                <a:cs typeface="Arial" pitchFamily="34" charset="0"/>
              </a:rPr>
              <a:t>La </a:t>
            </a:r>
            <a:r>
              <a:rPr lang="es-MX" sz="2800" dirty="0">
                <a:latin typeface="Arial" pitchFamily="34" charset="0"/>
                <a:cs typeface="Arial" pitchFamily="34" charset="0"/>
              </a:rPr>
              <a:t>superficie de estos escudos  ha sido aplanada  durante largos períodos de  denudación, presentando  de forma  general un aspecto de superficie de planación. </a:t>
            </a:r>
            <a:r>
              <a:rPr lang="es-MX" sz="2800" dirty="0" smtClean="0">
                <a:latin typeface="Arial" pitchFamily="34" charset="0"/>
                <a:cs typeface="Arial" pitchFamily="34" charset="0"/>
              </a:rPr>
              <a:t>Se observan </a:t>
            </a:r>
            <a:r>
              <a:rPr lang="es-MX" sz="2800" dirty="0">
                <a:latin typeface="Arial" pitchFamily="34" charset="0"/>
                <a:cs typeface="Arial" pitchFamily="34" charset="0"/>
              </a:rPr>
              <a:t>las llanuras denudativas y las altiplanicies  zocálicas, diseccionados por valles fluviales  </a:t>
            </a:r>
            <a:r>
              <a:rPr lang="es-MX" sz="2800" dirty="0" smtClean="0">
                <a:latin typeface="Arial" pitchFamily="34" charset="0"/>
                <a:cs typeface="Arial" pitchFamily="34" charset="0"/>
              </a:rPr>
              <a:t>estrechos. </a:t>
            </a:r>
            <a:endParaRPr lang="es-MX" sz="2800" dirty="0">
              <a:latin typeface="Arial" pitchFamily="34" charset="0"/>
              <a:cs typeface="Arial" pitchFamily="34" charset="0"/>
            </a:endParaRPr>
          </a:p>
          <a:p>
            <a:pPr marL="0" indent="0" algn="just">
              <a:buNone/>
            </a:pPr>
            <a:r>
              <a:rPr lang="es-MX" sz="2800" dirty="0">
                <a:latin typeface="Arial" pitchFamily="34" charset="0"/>
                <a:cs typeface="Arial" pitchFamily="34" charset="0"/>
              </a:rPr>
              <a:t> </a:t>
            </a:r>
          </a:p>
        </p:txBody>
      </p:sp>
      <p:pic>
        <p:nvPicPr>
          <p:cNvPr id="4" name="3 Imagen"/>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09423" y="1994775"/>
            <a:ext cx="3732854" cy="4078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5351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1226" y="365126"/>
            <a:ext cx="8294124" cy="1325563"/>
          </a:xfrm>
          <a:solidFill>
            <a:srgbClr val="002060"/>
          </a:solidFill>
        </p:spPr>
        <p:txBody>
          <a:bodyPr>
            <a:normAutofit fontScale="90000"/>
          </a:bodyPr>
          <a:lstStyle/>
          <a:p>
            <a:pPr algn="ctr"/>
            <a:r>
              <a:rPr lang="es-MX" b="1" dirty="0" smtClean="0">
                <a:solidFill>
                  <a:srgbClr val="FFFF00"/>
                </a:solidFill>
                <a:latin typeface="Arial" pitchFamily="34" charset="0"/>
                <a:cs typeface="Arial" pitchFamily="34" charset="0"/>
              </a:rPr>
              <a:t>Escudos   </a:t>
            </a:r>
            <a:r>
              <a:rPr lang="es-MX" b="1" dirty="0">
                <a:solidFill>
                  <a:srgbClr val="FFFF00"/>
                </a:solidFill>
                <a:latin typeface="Arial" pitchFamily="34" charset="0"/>
                <a:cs typeface="Arial" pitchFamily="34" charset="0"/>
              </a:rPr>
              <a:t>de las Guayana  y  </a:t>
            </a:r>
            <a:r>
              <a:rPr lang="es-MX" b="1" dirty="0" smtClean="0">
                <a:solidFill>
                  <a:srgbClr val="FFFF00"/>
                </a:solidFill>
                <a:latin typeface="Arial" pitchFamily="34" charset="0"/>
                <a:cs typeface="Arial" pitchFamily="34" charset="0"/>
              </a:rPr>
              <a:t>el Brasileño</a:t>
            </a:r>
            <a:endParaRPr lang="es-MX" b="1" dirty="0">
              <a:solidFill>
                <a:srgbClr val="FFFF00"/>
              </a:solidFill>
              <a:latin typeface="Arial" pitchFamily="34" charset="0"/>
              <a:cs typeface="Arial" pitchFamily="34" charset="0"/>
            </a:endParaRPr>
          </a:p>
        </p:txBody>
      </p:sp>
      <p:sp>
        <p:nvSpPr>
          <p:cNvPr id="3" name="2 Marcador de contenido"/>
          <p:cNvSpPr>
            <a:spLocks noGrp="1"/>
          </p:cNvSpPr>
          <p:nvPr>
            <p:ph idx="1"/>
          </p:nvPr>
        </p:nvSpPr>
        <p:spPr>
          <a:xfrm>
            <a:off x="4165979" y="2518014"/>
            <a:ext cx="4241042" cy="2852381"/>
          </a:xfrm>
        </p:spPr>
        <p:txBody>
          <a:bodyPr>
            <a:noAutofit/>
          </a:bodyPr>
          <a:lstStyle/>
          <a:p>
            <a:pPr marL="0" indent="0" algn="just">
              <a:buNone/>
            </a:pPr>
            <a:r>
              <a:rPr lang="es-MX" sz="3200" dirty="0" smtClean="0">
                <a:latin typeface="Arial" pitchFamily="34" charset="0"/>
                <a:cs typeface="Arial" pitchFamily="34" charset="0"/>
              </a:rPr>
              <a:t>Están  </a:t>
            </a:r>
            <a:r>
              <a:rPr lang="es-MX" sz="3200" dirty="0">
                <a:latin typeface="Arial" pitchFamily="34" charset="0"/>
                <a:cs typeface="Arial" pitchFamily="34" charset="0"/>
              </a:rPr>
              <a:t>constituidos por </a:t>
            </a:r>
            <a:r>
              <a:rPr lang="es-MX" sz="3200" b="1" dirty="0">
                <a:latin typeface="Arial" pitchFamily="34" charset="0"/>
                <a:cs typeface="Arial" pitchFamily="34" charset="0"/>
              </a:rPr>
              <a:t>rocas arcaicas  con intrusiones de granito.  </a:t>
            </a:r>
            <a:endParaRPr lang="es-MX" sz="3200" dirty="0">
              <a:latin typeface="Arial" pitchFamily="34" charset="0"/>
              <a:cs typeface="Arial"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26" y="2142700"/>
            <a:ext cx="3173105" cy="3603008"/>
          </a:xfrm>
          <a:prstGeom prst="rect">
            <a:avLst/>
          </a:prstGeom>
        </p:spPr>
      </p:pic>
    </p:spTree>
    <p:extLst>
      <p:ext uri="{BB962C8B-B14F-4D97-AF65-F5344CB8AC3E}">
        <p14:creationId xmlns:p14="http://schemas.microsoft.com/office/powerpoint/2010/main" val="1706041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86299" y="547805"/>
            <a:ext cx="4173794" cy="52629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2800" b="1" dirty="0" smtClean="0">
                <a:solidFill>
                  <a:schemeClr val="tx1"/>
                </a:solidFill>
                <a:latin typeface="Arial" pitchFamily="34" charset="0"/>
                <a:cs typeface="Arial" pitchFamily="34" charset="0"/>
              </a:rPr>
              <a:t>Presencia de Cuencas </a:t>
            </a:r>
            <a:r>
              <a:rPr lang="es-MX" sz="2800" b="1" dirty="0">
                <a:solidFill>
                  <a:schemeClr val="tx1"/>
                </a:solidFill>
                <a:latin typeface="Arial" pitchFamily="34" charset="0"/>
                <a:cs typeface="Arial" pitchFamily="34" charset="0"/>
              </a:rPr>
              <a:t>platafórmicas sedimentarias (sineclises) como las del Orinoco, Amazonas, San Francisco y la </a:t>
            </a:r>
            <a:r>
              <a:rPr lang="es-MX" sz="2800" b="1" dirty="0" smtClean="0">
                <a:solidFill>
                  <a:schemeClr val="tx1"/>
                </a:solidFill>
                <a:latin typeface="Arial" pitchFamily="34" charset="0"/>
                <a:cs typeface="Arial" pitchFamily="34" charset="0"/>
              </a:rPr>
              <a:t>Chaco-Pampeana,  ocupando  </a:t>
            </a:r>
            <a:r>
              <a:rPr lang="es-MX" sz="2800" b="1" dirty="0">
                <a:solidFill>
                  <a:schemeClr val="tx1"/>
                </a:solidFill>
                <a:latin typeface="Arial" pitchFamily="34" charset="0"/>
                <a:cs typeface="Arial" pitchFamily="34" charset="0"/>
              </a:rPr>
              <a:t>aproximadamente  el 45%  de la superficie del continente suramericano</a:t>
            </a:r>
          </a:p>
        </p:txBody>
      </p:sp>
      <p:pic>
        <p:nvPicPr>
          <p:cNvPr id="7" name="6 Marcador de contenido"/>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4247535" cy="6858000"/>
          </a:xfrm>
          <a:prstGeom prst="rect">
            <a:avLst/>
          </a:prstGeom>
          <a:ln>
            <a:noFill/>
          </a:ln>
          <a:effectLst>
            <a:outerShdw blurRad="292100" dist="139700" dir="2700000" algn="tl" rotWithShape="0">
              <a:srgbClr val="333333">
                <a:alpha val="65000"/>
              </a:srgbClr>
            </a:outerShdw>
          </a:effectLst>
        </p:spPr>
      </p:pic>
      <p:sp>
        <p:nvSpPr>
          <p:cNvPr id="8" name="7 Elipse"/>
          <p:cNvSpPr/>
          <p:nvPr/>
        </p:nvSpPr>
        <p:spPr>
          <a:xfrm>
            <a:off x="940210" y="444229"/>
            <a:ext cx="685800" cy="9144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Elipse"/>
          <p:cNvSpPr/>
          <p:nvPr/>
        </p:nvSpPr>
        <p:spPr>
          <a:xfrm>
            <a:off x="2698955" y="4149212"/>
            <a:ext cx="907026" cy="9144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Elipse"/>
          <p:cNvSpPr/>
          <p:nvPr/>
        </p:nvSpPr>
        <p:spPr>
          <a:xfrm>
            <a:off x="3012359" y="870363"/>
            <a:ext cx="685800" cy="9144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Elipse"/>
          <p:cNvSpPr/>
          <p:nvPr/>
        </p:nvSpPr>
        <p:spPr>
          <a:xfrm>
            <a:off x="2603090" y="2339397"/>
            <a:ext cx="342900" cy="4572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 name="2 Conector recto de flecha"/>
          <p:cNvCxnSpPr/>
          <p:nvPr/>
        </p:nvCxnSpPr>
        <p:spPr>
          <a:xfrm flipV="1">
            <a:off x="1207525" y="444229"/>
            <a:ext cx="1567016" cy="341116"/>
          </a:xfrm>
          <a:prstGeom prst="straightConnector1">
            <a:avLst/>
          </a:prstGeom>
          <a:ln>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2778228" y="305587"/>
            <a:ext cx="1437253" cy="276999"/>
          </a:xfrm>
          <a:prstGeom prst="rect">
            <a:avLst/>
          </a:prstGeom>
          <a:noFill/>
        </p:spPr>
        <p:txBody>
          <a:bodyPr wrap="none" rtlCol="0">
            <a:spAutoFit/>
          </a:bodyPr>
          <a:lstStyle/>
          <a:p>
            <a:r>
              <a:rPr lang="es-MX" sz="1200" b="1" dirty="0" smtClean="0">
                <a:solidFill>
                  <a:srgbClr val="660066"/>
                </a:solidFill>
                <a:effectLst>
                  <a:outerShdw blurRad="38100" dist="38100" dir="2700000" algn="tl">
                    <a:srgbClr val="000000">
                      <a:alpha val="43137"/>
                    </a:srgbClr>
                  </a:outerShdw>
                </a:effectLst>
              </a:rPr>
              <a:t>Llanura del Orinoco</a:t>
            </a:r>
            <a:endParaRPr lang="es-MX" sz="1200" b="1" dirty="0">
              <a:solidFill>
                <a:srgbClr val="660066"/>
              </a:solidFill>
              <a:effectLst>
                <a:outerShdw blurRad="38100" dist="38100" dir="2700000" algn="tl">
                  <a:srgbClr val="000000">
                    <a:alpha val="43137"/>
                  </a:srgbClr>
                </a:outerShdw>
              </a:effectLst>
            </a:endParaRPr>
          </a:p>
        </p:txBody>
      </p:sp>
      <p:sp>
        <p:nvSpPr>
          <p:cNvPr id="13" name="12 CuadroTexto"/>
          <p:cNvSpPr txBox="1"/>
          <p:nvPr/>
        </p:nvSpPr>
        <p:spPr>
          <a:xfrm>
            <a:off x="3355259" y="2239060"/>
            <a:ext cx="1041311" cy="461665"/>
          </a:xfrm>
          <a:prstGeom prst="rect">
            <a:avLst/>
          </a:prstGeom>
          <a:noFill/>
        </p:spPr>
        <p:txBody>
          <a:bodyPr wrap="none" rtlCol="0">
            <a:spAutoFit/>
          </a:bodyPr>
          <a:lstStyle/>
          <a:p>
            <a:r>
              <a:rPr lang="es-MX" sz="1200" b="1" dirty="0" smtClean="0">
                <a:solidFill>
                  <a:srgbClr val="660066"/>
                </a:solidFill>
                <a:effectLst>
                  <a:outerShdw blurRad="38100" dist="38100" dir="2700000" algn="tl">
                    <a:srgbClr val="000000">
                      <a:alpha val="43137"/>
                    </a:srgbClr>
                  </a:outerShdw>
                </a:effectLst>
              </a:rPr>
              <a:t>Llanura de</a:t>
            </a:r>
          </a:p>
          <a:p>
            <a:r>
              <a:rPr lang="es-MX" sz="1200" b="1" dirty="0" smtClean="0">
                <a:solidFill>
                  <a:srgbClr val="660066"/>
                </a:solidFill>
                <a:effectLst>
                  <a:outerShdw blurRad="38100" dist="38100" dir="2700000" algn="tl">
                    <a:srgbClr val="000000">
                      <a:alpha val="43137"/>
                    </a:srgbClr>
                  </a:outerShdw>
                </a:effectLst>
              </a:rPr>
              <a:t>San Francisco</a:t>
            </a:r>
            <a:endParaRPr lang="es-MX" sz="1200" b="1" dirty="0">
              <a:solidFill>
                <a:srgbClr val="660066"/>
              </a:solidFill>
              <a:effectLst>
                <a:outerShdw blurRad="38100" dist="38100" dir="2700000" algn="tl">
                  <a:srgbClr val="000000">
                    <a:alpha val="43137"/>
                  </a:srgbClr>
                </a:outerShdw>
              </a:effectLst>
            </a:endParaRPr>
          </a:p>
        </p:txBody>
      </p:sp>
      <p:cxnSp>
        <p:nvCxnSpPr>
          <p:cNvPr id="14" name="13 Conector recto de flecha"/>
          <p:cNvCxnSpPr/>
          <p:nvPr/>
        </p:nvCxnSpPr>
        <p:spPr>
          <a:xfrm flipV="1">
            <a:off x="2698955" y="2469892"/>
            <a:ext cx="656304" cy="115418"/>
          </a:xfrm>
          <a:prstGeom prst="straightConnector1">
            <a:avLst/>
          </a:prstGeom>
          <a:ln>
            <a:solidFill>
              <a:srgbClr val="66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199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68927" y="188640"/>
            <a:ext cx="4173794" cy="61247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2800" b="1" dirty="0">
                <a:solidFill>
                  <a:schemeClr val="tx1"/>
                </a:solidFill>
                <a:latin typeface="Arial" pitchFamily="34" charset="0"/>
                <a:cs typeface="Arial" pitchFamily="34" charset="0"/>
              </a:rPr>
              <a:t>En el borde  oriental del  escudo  Brasileño Oriental  se destacan cordilleras con alturas superiores a los 2800m, representadas por las Sierras del </a:t>
            </a:r>
            <a:r>
              <a:rPr lang="es-MX" sz="2800" b="1" dirty="0" err="1">
                <a:solidFill>
                  <a:schemeClr val="tx1"/>
                </a:solidFill>
                <a:latin typeface="Arial" pitchFamily="34" charset="0"/>
                <a:cs typeface="Arial" pitchFamily="34" charset="0"/>
              </a:rPr>
              <a:t>Espinaco</a:t>
            </a:r>
            <a:r>
              <a:rPr lang="es-MX" sz="2800" b="1" dirty="0">
                <a:solidFill>
                  <a:schemeClr val="tx1"/>
                </a:solidFill>
                <a:latin typeface="Arial" pitchFamily="34" charset="0"/>
                <a:cs typeface="Arial" pitchFamily="34" charset="0"/>
              </a:rPr>
              <a:t>, la  del Brasil, la de </a:t>
            </a:r>
            <a:r>
              <a:rPr lang="es-MX" sz="2800" b="1" dirty="0" err="1">
                <a:solidFill>
                  <a:schemeClr val="tx1"/>
                </a:solidFill>
                <a:latin typeface="Arial" pitchFamily="34" charset="0"/>
                <a:cs typeface="Arial" pitchFamily="34" charset="0"/>
              </a:rPr>
              <a:t>Mantiqueira</a:t>
            </a:r>
            <a:r>
              <a:rPr lang="es-MX" sz="2800" b="1" dirty="0">
                <a:solidFill>
                  <a:schemeClr val="tx1"/>
                </a:solidFill>
                <a:latin typeface="Arial" pitchFamily="34" charset="0"/>
                <a:cs typeface="Arial" pitchFamily="34" charset="0"/>
              </a:rPr>
              <a:t> y la Sierra del Mar, con morfoestructuras de montañas medias y bajas tectónico denudativas </a:t>
            </a:r>
          </a:p>
        </p:txBody>
      </p:sp>
      <p:pic>
        <p:nvPicPr>
          <p:cNvPr id="6" name="5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4081616" cy="6858000"/>
          </a:xfrm>
        </p:spPr>
      </p:pic>
      <p:sp>
        <p:nvSpPr>
          <p:cNvPr id="11" name="10 Elipse"/>
          <p:cNvSpPr/>
          <p:nvPr/>
        </p:nvSpPr>
        <p:spPr>
          <a:xfrm>
            <a:off x="2245443" y="2734194"/>
            <a:ext cx="1371600" cy="1740310"/>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p14="http://schemas.microsoft.com/office/powerpoint/2010/main">
        <mc:Choice Requires="p14">
          <p:contentPart p14:bwMode="auto" r:id="rId3">
            <p14:nvContentPartPr>
              <p14:cNvPr id="2" name="1 Entrada de lápiz"/>
              <p14:cNvContentPartPr/>
              <p14:nvPr/>
            </p14:nvContentPartPr>
            <p14:xfrm>
              <a:off x="2129760" y="2919960"/>
              <a:ext cx="1252530" cy="1009440"/>
            </p14:xfrm>
          </p:contentPart>
        </mc:Choice>
        <mc:Fallback xmlns="">
          <p:pic>
            <p:nvPicPr>
              <p:cNvPr id="2" name="1 Entrada de lápiz"/>
              <p:cNvPicPr/>
              <p:nvPr/>
            </p:nvPicPr>
            <p:blipFill>
              <a:blip r:embed="rId4"/>
              <a:stretch>
                <a:fillRect/>
              </a:stretch>
            </p:blipFill>
            <p:spPr>
              <a:xfrm>
                <a:off x="2823840" y="2856600"/>
                <a:ext cx="1701720" cy="1136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2 Entrada de lápiz"/>
              <p14:cNvContentPartPr/>
              <p14:nvPr/>
            </p14:nvContentPartPr>
            <p14:xfrm>
              <a:off x="2270430" y="3000240"/>
              <a:ext cx="1138860" cy="1072080"/>
            </p14:xfrm>
          </p:contentPart>
        </mc:Choice>
        <mc:Fallback xmlns="">
          <p:pic>
            <p:nvPicPr>
              <p:cNvPr id="3" name="2 Entrada de lápiz"/>
              <p:cNvPicPr/>
              <p:nvPr/>
            </p:nvPicPr>
            <p:blipFill>
              <a:blip r:embed="rId6"/>
              <a:stretch>
                <a:fillRect/>
              </a:stretch>
            </p:blipFill>
            <p:spPr>
              <a:xfrm>
                <a:off x="3011400" y="2936880"/>
                <a:ext cx="1550160" cy="1198800"/>
              </a:xfrm>
              <a:prstGeom prst="rect">
                <a:avLst/>
              </a:prstGeom>
            </p:spPr>
          </p:pic>
        </mc:Fallback>
      </mc:AlternateContent>
    </p:spTree>
    <p:extLst>
      <p:ext uri="{BB962C8B-B14F-4D97-AF65-F5344CB8AC3E}">
        <p14:creationId xmlns:p14="http://schemas.microsoft.com/office/powerpoint/2010/main" val="1861786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082653" y="1"/>
            <a:ext cx="4832747" cy="2359742"/>
          </a:xfrm>
        </p:spPr>
        <p:style>
          <a:lnRef idx="2">
            <a:schemeClr val="accent1"/>
          </a:lnRef>
          <a:fillRef idx="1">
            <a:schemeClr val="lt1"/>
          </a:fillRef>
          <a:effectRef idx="0">
            <a:schemeClr val="accent1"/>
          </a:effectRef>
          <a:fontRef idx="minor">
            <a:schemeClr val="dk1"/>
          </a:fontRef>
        </p:style>
        <p:txBody>
          <a:bodyPr>
            <a:noAutofit/>
          </a:bodyPr>
          <a:lstStyle/>
          <a:p>
            <a:pPr algn="just"/>
            <a:r>
              <a:rPr lang="es-MX" sz="3200" dirty="0">
                <a:solidFill>
                  <a:schemeClr val="tx1"/>
                </a:solidFill>
                <a:latin typeface="Arial" pitchFamily="34" charset="0"/>
                <a:cs typeface="Arial" pitchFamily="34" charset="0"/>
              </a:rPr>
              <a:t>En la Patagonia  están presente las mesetas volcánicas escalonadas. </a:t>
            </a:r>
            <a:endParaRPr lang="es-MX" sz="3200" dirty="0" smtClean="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8265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abajo"/>
          <p:cNvSpPr/>
          <p:nvPr/>
        </p:nvSpPr>
        <p:spPr>
          <a:xfrm rot="4399454">
            <a:off x="3242931" y="2491781"/>
            <a:ext cx="484632" cy="3907449"/>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653" y="2283768"/>
            <a:ext cx="4832747" cy="4574232"/>
          </a:xfrm>
          <a:prstGeom prst="rect">
            <a:avLst/>
          </a:prstGeom>
        </p:spPr>
      </p:pic>
    </p:spTree>
    <p:extLst>
      <p:ext uri="{BB962C8B-B14F-4D97-AF65-F5344CB8AC3E}">
        <p14:creationId xmlns:p14="http://schemas.microsoft.com/office/powerpoint/2010/main" val="1839481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 y="1"/>
            <a:ext cx="9143999" cy="2276871"/>
          </a:xfrm>
          <a:solidFill>
            <a:srgbClr val="002060"/>
          </a:solidFill>
        </p:spPr>
        <p:txBody>
          <a:bodyPr>
            <a:noAutofit/>
          </a:bodyPr>
          <a:lstStyle/>
          <a:p>
            <a:pPr algn="just"/>
            <a:r>
              <a:rPr lang="es-MX" sz="2800" dirty="0">
                <a:solidFill>
                  <a:srgbClr val="FFFF00"/>
                </a:solidFill>
                <a:latin typeface="Arial" pitchFamily="34" charset="0"/>
                <a:cs typeface="Arial" pitchFamily="34" charset="0"/>
              </a:rPr>
              <a:t>En el norte  se localizan las llanuras denudativas</a:t>
            </a:r>
          </a:p>
          <a:p>
            <a:pPr algn="just"/>
            <a:r>
              <a:rPr lang="es-MX" sz="2800" dirty="0" smtClean="0">
                <a:solidFill>
                  <a:srgbClr val="FFFF00"/>
                </a:solidFill>
                <a:latin typeface="Arial" pitchFamily="34" charset="0"/>
                <a:cs typeface="Arial" pitchFamily="34" charset="0"/>
              </a:rPr>
              <a:t>Predominan   </a:t>
            </a:r>
            <a:r>
              <a:rPr lang="es-MX" sz="2800" dirty="0">
                <a:solidFill>
                  <a:srgbClr val="FFFF00"/>
                </a:solidFill>
                <a:latin typeface="Arial" pitchFamily="34" charset="0"/>
                <a:cs typeface="Arial" pitchFamily="34" charset="0"/>
              </a:rPr>
              <a:t>como morfoesculturas  glaciales antiguas, las fluviales en el este  patagónico, mientras que en el oeste predominan las morfoesculturas áridas</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38" y="2636912"/>
            <a:ext cx="3937820" cy="358478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658" y="2636912"/>
            <a:ext cx="4468762" cy="3584780"/>
          </a:xfrm>
          <a:prstGeom prst="rect">
            <a:avLst/>
          </a:prstGeom>
        </p:spPr>
      </p:pic>
    </p:spTree>
    <p:extLst>
      <p:ext uri="{BB962C8B-B14F-4D97-AF65-F5344CB8AC3E}">
        <p14:creationId xmlns:p14="http://schemas.microsoft.com/office/powerpoint/2010/main" val="3871780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2348880"/>
            <a:ext cx="8640960" cy="4351338"/>
          </a:xfrm>
          <a:solidFill>
            <a:srgbClr val="002060"/>
          </a:solidFill>
        </p:spPr>
        <p:txBody>
          <a:bodyPr>
            <a:normAutofit fontScale="92500"/>
          </a:bodyPr>
          <a:lstStyle/>
          <a:p>
            <a:pPr algn="just"/>
            <a:r>
              <a:rPr lang="es-ES" sz="4000" dirty="0" smtClean="0">
                <a:solidFill>
                  <a:srgbClr val="FFFF00"/>
                </a:solidFill>
                <a:latin typeface="Arial" panose="020B0604020202020204" pitchFamily="34" charset="0"/>
                <a:cs typeface="Arial" panose="020B0604020202020204" pitchFamily="34" charset="0"/>
              </a:rPr>
              <a:t>OBJETIVO: -	Argumentar las interacciones entre los componentes físico- geográficos en los continentes,  regiones y paisajes de Las Américas; así como, la manifestación de los problemas globales que afectan al medio ambiente.</a:t>
            </a:r>
            <a:endParaRPr lang="es-ES" sz="4000" dirty="0">
              <a:solidFill>
                <a:srgbClr val="FFFF00"/>
              </a:solidFill>
              <a:latin typeface="Arial" panose="020B0604020202020204" pitchFamily="34" charset="0"/>
              <a:cs typeface="Arial" panose="020B0604020202020204" pitchFamily="34" charset="0"/>
            </a:endParaRPr>
          </a:p>
        </p:txBody>
      </p:sp>
      <p:sp>
        <p:nvSpPr>
          <p:cNvPr id="5" name="Título 1"/>
          <p:cNvSpPr>
            <a:spLocks noGrp="1"/>
          </p:cNvSpPr>
          <p:nvPr>
            <p:ph type="title"/>
          </p:nvPr>
        </p:nvSpPr>
        <p:spPr>
          <a:solidFill>
            <a:srgbClr val="002060"/>
          </a:solidFill>
        </p:spPr>
        <p:style>
          <a:lnRef idx="0">
            <a:schemeClr val="accent5"/>
          </a:lnRef>
          <a:fillRef idx="3">
            <a:schemeClr val="accent5"/>
          </a:fillRef>
          <a:effectRef idx="3">
            <a:schemeClr val="accent5"/>
          </a:effectRef>
          <a:fontRef idx="minor">
            <a:schemeClr val="lt1"/>
          </a:fontRef>
        </p:style>
        <p:txBody>
          <a:bodyPr>
            <a:noAutofit/>
          </a:bodyPr>
          <a:lstStyle/>
          <a:p>
            <a:pPr algn="ctr"/>
            <a:r>
              <a:rPr lang="es-ES" sz="3600" dirty="0" smtClean="0">
                <a:solidFill>
                  <a:srgbClr val="FFFF00"/>
                </a:solidFill>
                <a:latin typeface="Arial" panose="020B0604020202020204" pitchFamily="34" charset="0"/>
                <a:cs typeface="Arial" panose="020B0604020202020204" pitchFamily="34" charset="0"/>
              </a:rPr>
              <a:t>CLASE 4: </a:t>
            </a:r>
            <a:r>
              <a:rPr lang="es-ES" sz="3600" dirty="0">
                <a:solidFill>
                  <a:srgbClr val="FFFF00"/>
                </a:solidFill>
                <a:latin typeface="Arial" panose="020B0604020202020204" pitchFamily="34" charset="0"/>
                <a:cs typeface="Arial" panose="020B0604020202020204" pitchFamily="34" charset="0"/>
              </a:rPr>
              <a:t>Características </a:t>
            </a:r>
            <a:r>
              <a:rPr lang="es-ES" sz="3600" dirty="0" smtClean="0">
                <a:solidFill>
                  <a:srgbClr val="FFFF00"/>
                </a:solidFill>
                <a:latin typeface="Arial" panose="020B0604020202020204" pitchFamily="34" charset="0"/>
                <a:cs typeface="Arial" panose="020B0604020202020204" pitchFamily="34" charset="0"/>
              </a:rPr>
              <a:t>geólogo- geomorfológicas de América del Sur</a:t>
            </a:r>
            <a:endParaRPr lang="es-ES" sz="36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344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9432" y="296761"/>
            <a:ext cx="7886700" cy="1325563"/>
          </a:xfrm>
          <a:solidFill>
            <a:srgbClr val="002060"/>
          </a:solidFill>
        </p:spPr>
        <p:txBody>
          <a:bodyPr>
            <a:noAutofit/>
          </a:bodyPr>
          <a:lstStyle/>
          <a:p>
            <a:pPr algn="ctr"/>
            <a:r>
              <a:rPr lang="es-MX" sz="3200" dirty="0" smtClean="0">
                <a:solidFill>
                  <a:srgbClr val="FFFF00"/>
                </a:solidFill>
              </a:rPr>
              <a:t>Yacimientos minerales metálicos y no metálicos asociados al relieve de las AMÉRICAS</a:t>
            </a:r>
            <a:endParaRPr lang="es-MX" sz="3200" dirty="0">
              <a:solidFill>
                <a:srgbClr val="FFFF00"/>
              </a:solidFill>
            </a:endParaRPr>
          </a:p>
        </p:txBody>
      </p:sp>
      <p:pic>
        <p:nvPicPr>
          <p:cNvPr id="4" name="3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r="33846"/>
          <a:stretch/>
        </p:blipFill>
        <p:spPr>
          <a:xfrm>
            <a:off x="701320" y="1821427"/>
            <a:ext cx="3679612" cy="4704734"/>
          </a:xfrm>
        </p:spPr>
      </p:pic>
      <p:pic>
        <p:nvPicPr>
          <p:cNvPr id="6" name="5 Imagen"/>
          <p:cNvPicPr>
            <a:picLocks noChangeAspect="1"/>
          </p:cNvPicPr>
          <p:nvPr/>
        </p:nvPicPr>
        <p:blipFill rotWithShape="1">
          <a:blip r:embed="rId3">
            <a:extLst>
              <a:ext uri="{28A0092B-C50C-407E-A947-70E740481C1C}">
                <a14:useLocalDpi xmlns:a14="http://schemas.microsoft.com/office/drawing/2010/main" val="0"/>
              </a:ext>
            </a:extLst>
          </a:blip>
          <a:srcRect r="35323"/>
          <a:stretch/>
        </p:blipFill>
        <p:spPr>
          <a:xfrm>
            <a:off x="4697361" y="1622324"/>
            <a:ext cx="3808771" cy="5102943"/>
          </a:xfrm>
          <a:prstGeom prst="rect">
            <a:avLst/>
          </a:prstGeom>
        </p:spPr>
      </p:pic>
    </p:spTree>
    <p:extLst>
      <p:ext uri="{BB962C8B-B14F-4D97-AF65-F5344CB8AC3E}">
        <p14:creationId xmlns:p14="http://schemas.microsoft.com/office/powerpoint/2010/main" val="3538532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1"/>
            <a:ext cx="7886700" cy="917985"/>
          </a:xfrm>
          <a:solidFill>
            <a:srgbClr val="002060"/>
          </a:solidFill>
        </p:spPr>
        <p:txBody>
          <a:bodyPr/>
          <a:lstStyle/>
          <a:p>
            <a:pPr algn="ctr"/>
            <a:r>
              <a:rPr lang="es-MX" b="1" dirty="0" smtClean="0">
                <a:solidFill>
                  <a:srgbClr val="FFFF00"/>
                </a:solidFill>
                <a:latin typeface="Arial" pitchFamily="34" charset="0"/>
                <a:cs typeface="Arial" pitchFamily="34" charset="0"/>
              </a:rPr>
              <a:t>ESTUDIO INDEPENDIENTE</a:t>
            </a:r>
            <a:endParaRPr lang="es-MX" b="1" dirty="0">
              <a:solidFill>
                <a:srgbClr val="FFFF00"/>
              </a:solidFill>
              <a:latin typeface="Arial" pitchFamily="34" charset="0"/>
              <a:cs typeface="Arial" pitchFamily="34" charset="0"/>
            </a:endParaRPr>
          </a:p>
        </p:txBody>
      </p:sp>
      <p:sp>
        <p:nvSpPr>
          <p:cNvPr id="3" name="2 Marcador de contenido"/>
          <p:cNvSpPr>
            <a:spLocks noGrp="1"/>
          </p:cNvSpPr>
          <p:nvPr>
            <p:ph idx="1"/>
          </p:nvPr>
        </p:nvSpPr>
        <p:spPr>
          <a:xfrm>
            <a:off x="350274" y="1076632"/>
            <a:ext cx="8793726" cy="4336027"/>
          </a:xfrm>
        </p:spPr>
        <p:txBody>
          <a:bodyPr>
            <a:noAutofit/>
          </a:bodyPr>
          <a:lstStyle/>
          <a:p>
            <a:pPr algn="just"/>
            <a:r>
              <a:rPr lang="es-MX" sz="2400" dirty="0" smtClean="0">
                <a:latin typeface="Arial" pitchFamily="34" charset="0"/>
                <a:cs typeface="Arial" pitchFamily="34" charset="0"/>
              </a:rPr>
              <a:t>Se dividirán en equipos para la realización de una presentación de </a:t>
            </a:r>
            <a:r>
              <a:rPr lang="es-MX" sz="2400" dirty="0" err="1" smtClean="0">
                <a:latin typeface="Arial" pitchFamily="34" charset="0"/>
                <a:cs typeface="Arial" pitchFamily="34" charset="0"/>
              </a:rPr>
              <a:t>Power</a:t>
            </a:r>
            <a:r>
              <a:rPr lang="es-MX" sz="2400" dirty="0" smtClean="0">
                <a:latin typeface="Arial" pitchFamily="34" charset="0"/>
                <a:cs typeface="Arial" pitchFamily="34" charset="0"/>
              </a:rPr>
              <a:t> Point que muestre el estudio del relieve de América Central </a:t>
            </a:r>
            <a:r>
              <a:rPr lang="es-MX" sz="2400" dirty="0" err="1" smtClean="0">
                <a:latin typeface="Arial" pitchFamily="34" charset="0"/>
                <a:cs typeface="Arial" pitchFamily="34" charset="0"/>
              </a:rPr>
              <a:t>ítsmica</a:t>
            </a:r>
            <a:r>
              <a:rPr lang="es-MX" sz="2400" dirty="0" smtClean="0">
                <a:latin typeface="Arial" pitchFamily="34" charset="0"/>
                <a:cs typeface="Arial" pitchFamily="34" charset="0"/>
              </a:rPr>
              <a:t> e insular con respecto a los siguientes temas: </a:t>
            </a:r>
          </a:p>
          <a:p>
            <a:pPr algn="just"/>
            <a:r>
              <a:rPr lang="es-MX" sz="2400" dirty="0">
                <a:latin typeface="Arial" pitchFamily="34" charset="0"/>
                <a:cs typeface="Arial" pitchFamily="34" charset="0"/>
              </a:rPr>
              <a:t>Equipo 1:  </a:t>
            </a:r>
            <a:r>
              <a:rPr lang="es-MX" sz="2400" dirty="0" smtClean="0">
                <a:latin typeface="Arial" pitchFamily="34" charset="0"/>
                <a:cs typeface="Arial" pitchFamily="34" charset="0"/>
              </a:rPr>
              <a:t>Placas y </a:t>
            </a:r>
            <a:r>
              <a:rPr lang="es-MX" sz="2400" dirty="0" err="1" smtClean="0">
                <a:latin typeface="Arial" pitchFamily="34" charset="0"/>
                <a:cs typeface="Arial" pitchFamily="34" charset="0"/>
              </a:rPr>
              <a:t>microplacas</a:t>
            </a:r>
            <a:r>
              <a:rPr lang="es-MX" sz="2400" dirty="0" smtClean="0">
                <a:latin typeface="Arial" pitchFamily="34" charset="0"/>
                <a:cs typeface="Arial" pitchFamily="34" charset="0"/>
              </a:rPr>
              <a:t> que conforman la región. Tipos de fallas. Consecuencias</a:t>
            </a:r>
          </a:p>
          <a:p>
            <a:pPr algn="just"/>
            <a:r>
              <a:rPr lang="es-MX" sz="2400" dirty="0" smtClean="0">
                <a:latin typeface="Arial" pitchFamily="34" charset="0"/>
                <a:cs typeface="Arial" pitchFamily="34" charset="0"/>
              </a:rPr>
              <a:t>Equipo 2:  </a:t>
            </a:r>
            <a:r>
              <a:rPr lang="es-MX" sz="2400" dirty="0">
                <a:latin typeface="Arial" pitchFamily="34" charset="0"/>
                <a:cs typeface="Arial" pitchFamily="34" charset="0"/>
              </a:rPr>
              <a:t>Provincias </a:t>
            </a:r>
            <a:r>
              <a:rPr lang="es-MX" sz="2400" dirty="0" err="1">
                <a:latin typeface="Arial" pitchFamily="34" charset="0"/>
                <a:cs typeface="Arial" pitchFamily="34" charset="0"/>
              </a:rPr>
              <a:t>geomórfico</a:t>
            </a:r>
            <a:r>
              <a:rPr lang="es-MX" sz="2400" dirty="0">
                <a:latin typeface="Arial" pitchFamily="34" charset="0"/>
                <a:cs typeface="Arial" pitchFamily="34" charset="0"/>
              </a:rPr>
              <a:t>-tectónicas según </a:t>
            </a:r>
            <a:r>
              <a:rPr lang="es-MX" sz="2400" dirty="0" err="1">
                <a:latin typeface="Arial" pitchFamily="34" charset="0"/>
                <a:cs typeface="Arial" pitchFamily="34" charset="0"/>
              </a:rPr>
              <a:t>J.E.Case</a:t>
            </a:r>
            <a:r>
              <a:rPr lang="es-MX" sz="2400" dirty="0">
                <a:latin typeface="Arial" pitchFamily="34" charset="0"/>
                <a:cs typeface="Arial" pitchFamily="34" charset="0"/>
              </a:rPr>
              <a:t> y T. L. </a:t>
            </a:r>
            <a:r>
              <a:rPr lang="es-MX" sz="2400" dirty="0" err="1" smtClean="0">
                <a:latin typeface="Arial" pitchFamily="34" charset="0"/>
                <a:cs typeface="Arial" pitchFamily="34" charset="0"/>
              </a:rPr>
              <a:t>Halcombe</a:t>
            </a:r>
            <a:endParaRPr lang="es-MX" sz="2400" dirty="0" smtClean="0">
              <a:latin typeface="Arial" pitchFamily="34" charset="0"/>
              <a:cs typeface="Arial" pitchFamily="34" charset="0"/>
            </a:endParaRPr>
          </a:p>
          <a:p>
            <a:pPr algn="just"/>
            <a:r>
              <a:rPr lang="es-MX" sz="2400" dirty="0" smtClean="0">
                <a:latin typeface="Arial" pitchFamily="34" charset="0"/>
                <a:cs typeface="Arial" pitchFamily="34" charset="0"/>
              </a:rPr>
              <a:t>Equipo 3: La cordillera </a:t>
            </a:r>
            <a:r>
              <a:rPr lang="es-MX" sz="2400" dirty="0" smtClean="0">
                <a:latin typeface="Arial" pitchFamily="34" charset="0"/>
                <a:cs typeface="Arial" pitchFamily="34" charset="0"/>
              </a:rPr>
              <a:t>centroamericana y el r</a:t>
            </a:r>
            <a:r>
              <a:rPr lang="es-MX" sz="2400" dirty="0" smtClean="0">
                <a:latin typeface="Arial" pitchFamily="34" charset="0"/>
                <a:cs typeface="Arial" pitchFamily="34" charset="0"/>
              </a:rPr>
              <a:t>elieve </a:t>
            </a:r>
            <a:r>
              <a:rPr lang="es-MX" sz="2400" dirty="0">
                <a:latin typeface="Arial" pitchFamily="34" charset="0"/>
                <a:cs typeface="Arial" pitchFamily="34" charset="0"/>
              </a:rPr>
              <a:t>de América insular</a:t>
            </a:r>
            <a:endParaRPr lang="es-MX" sz="2400" dirty="0" smtClean="0">
              <a:latin typeface="Arial" pitchFamily="34" charset="0"/>
              <a:cs typeface="Arial" pitchFamily="34" charset="0"/>
            </a:endParaRPr>
          </a:p>
          <a:p>
            <a:pPr marL="0" indent="0" algn="just">
              <a:buNone/>
            </a:pPr>
            <a:endParaRPr lang="es-MX" sz="1800" dirty="0" smtClean="0">
              <a:latin typeface="Arial" pitchFamily="34" charset="0"/>
              <a:cs typeface="Arial" pitchFamily="34" charset="0"/>
            </a:endParaRPr>
          </a:p>
          <a:p>
            <a:pPr marL="0" indent="0" algn="just">
              <a:buNone/>
            </a:pPr>
            <a:r>
              <a:rPr lang="es-MX" sz="1800" dirty="0" smtClean="0">
                <a:latin typeface="Arial" pitchFamily="34" charset="0"/>
                <a:cs typeface="Arial" pitchFamily="34" charset="0"/>
              </a:rPr>
              <a:t>Pueden </a:t>
            </a:r>
            <a:r>
              <a:rPr lang="es-MX" sz="1800" dirty="0" smtClean="0">
                <a:latin typeface="Arial" pitchFamily="34" charset="0"/>
                <a:cs typeface="Arial" pitchFamily="34" charset="0"/>
              </a:rPr>
              <a:t>emplear el compendio de Geografía Regional así como de otra bibliografía que encuentre en la web. Se hace necesario la visualización de imágenes que demuestren la explicación así como del uso de videos (</a:t>
            </a:r>
            <a:r>
              <a:rPr lang="es-MX" sz="1800" b="1" dirty="0" smtClean="0">
                <a:latin typeface="Arial" pitchFamily="34" charset="0"/>
                <a:cs typeface="Arial" pitchFamily="34" charset="0"/>
              </a:rPr>
              <a:t>opcional</a:t>
            </a:r>
            <a:r>
              <a:rPr lang="es-MX" sz="1800" dirty="0" smtClean="0">
                <a:latin typeface="Arial" pitchFamily="34" charset="0"/>
                <a:cs typeface="Arial" pitchFamily="34" charset="0"/>
              </a:rPr>
              <a:t>) que les permitan apoyarse en el estudio del tema</a:t>
            </a:r>
            <a:endParaRPr lang="es-MX" sz="1800" dirty="0">
              <a:latin typeface="Arial" pitchFamily="34" charset="0"/>
              <a:cs typeface="Arial" pitchFamily="34" charset="0"/>
            </a:endParaRPr>
          </a:p>
          <a:p>
            <a:pPr algn="just"/>
            <a:endParaRPr lang="es-MX" sz="2400" dirty="0">
              <a:latin typeface="Arial" pitchFamily="34" charset="0"/>
              <a:cs typeface="Arial" pitchFamily="34" charset="0"/>
            </a:endParaRPr>
          </a:p>
        </p:txBody>
      </p:sp>
    </p:spTree>
    <p:extLst>
      <p:ext uri="{BB962C8B-B14F-4D97-AF65-F5344CB8AC3E}">
        <p14:creationId xmlns:p14="http://schemas.microsoft.com/office/powerpoint/2010/main" val="3023406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 r="41692"/>
          <a:stretch/>
        </p:blipFill>
        <p:spPr>
          <a:xfrm>
            <a:off x="2983629" y="12403"/>
            <a:ext cx="4343400" cy="6858000"/>
          </a:xfrm>
          <a:prstGeom prst="rect">
            <a:avLst/>
          </a:prstGeom>
        </p:spPr>
      </p:pic>
      <p:sp>
        <p:nvSpPr>
          <p:cNvPr id="2" name="Rectángulo 1"/>
          <p:cNvSpPr/>
          <p:nvPr/>
        </p:nvSpPr>
        <p:spPr>
          <a:xfrm>
            <a:off x="0" y="322952"/>
            <a:ext cx="2983629" cy="2554545"/>
          </a:xfrm>
          <a:prstGeom prst="wedgeRectCallout">
            <a:avLst>
              <a:gd name="adj1" fmla="val 128189"/>
              <a:gd name="adj2" fmla="val 170271"/>
            </a:avLst>
          </a:prstGeom>
          <a:solidFill>
            <a:srgbClr val="FFFF00"/>
          </a:solidFill>
          <a:ln w="31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3200" dirty="0">
                <a:latin typeface="Arial" panose="020B0604020202020204" pitchFamily="34" charset="0"/>
                <a:cs typeface="Arial" panose="020B0604020202020204" pitchFamily="34" charset="0"/>
              </a:rPr>
              <a:t>América del </a:t>
            </a:r>
            <a:r>
              <a:rPr lang="es-ES" sz="3200" dirty="0" smtClean="0">
                <a:latin typeface="Arial" panose="020B0604020202020204" pitchFamily="34" charset="0"/>
                <a:cs typeface="Arial" panose="020B0604020202020204" pitchFamily="34" charset="0"/>
              </a:rPr>
              <a:t>Sur </a:t>
            </a:r>
            <a:r>
              <a:rPr lang="es-ES" sz="3200" dirty="0">
                <a:latin typeface="Arial" panose="020B0604020202020204" pitchFamily="34" charset="0"/>
                <a:cs typeface="Arial" panose="020B0604020202020204" pitchFamily="34" charset="0"/>
              </a:rPr>
              <a:t>forma parte de la </a:t>
            </a:r>
            <a:r>
              <a:rPr lang="es-ES" sz="3200" dirty="0" smtClean="0">
                <a:latin typeface="Arial" panose="020B0604020202020204" pitchFamily="34" charset="0"/>
                <a:cs typeface="Arial" panose="020B0604020202020204" pitchFamily="34" charset="0"/>
              </a:rPr>
              <a:t>Placa sudamericana   </a:t>
            </a:r>
            <a:endParaRPr lang="es-ES" sz="3200" dirty="0">
              <a:latin typeface="Arial" panose="020B0604020202020204" pitchFamily="34" charset="0"/>
              <a:cs typeface="Arial" panose="020B0604020202020204" pitchFamily="34" charset="0"/>
            </a:endParaRPr>
          </a:p>
        </p:txBody>
      </p:sp>
      <p:sp>
        <p:nvSpPr>
          <p:cNvPr id="3" name="2 Llamada rectangular"/>
          <p:cNvSpPr/>
          <p:nvPr/>
        </p:nvSpPr>
        <p:spPr>
          <a:xfrm>
            <a:off x="91640" y="3124200"/>
            <a:ext cx="2800350" cy="2554545"/>
          </a:xfrm>
          <a:prstGeom prst="wedgeRectCallout">
            <a:avLst>
              <a:gd name="adj1" fmla="val 113756"/>
              <a:gd name="adj2" fmla="val -16015"/>
            </a:avLst>
          </a:prstGeom>
          <a:solidFill>
            <a:srgbClr val="FFFF00"/>
          </a:solidFill>
          <a:ln w="3175"/>
        </p:spPr>
        <p:style>
          <a:lnRef idx="2">
            <a:schemeClr val="accent1"/>
          </a:lnRef>
          <a:fillRef idx="1">
            <a:schemeClr val="lt1"/>
          </a:fillRef>
          <a:effectRef idx="0">
            <a:schemeClr val="accent1"/>
          </a:effectRef>
          <a:fontRef idx="minor">
            <a:schemeClr val="dk1"/>
          </a:fontRef>
        </p:style>
        <p:txBody>
          <a:bodyPr wrap="square">
            <a:spAutoFit/>
          </a:bodyPr>
          <a:lstStyle/>
          <a:p>
            <a:r>
              <a:rPr lang="es-ES" sz="3200" dirty="0" smtClean="0">
                <a:solidFill>
                  <a:prstClr val="black"/>
                </a:solidFill>
                <a:latin typeface="Arial" panose="020B0604020202020204" pitchFamily="34" charset="0"/>
                <a:cs typeface="Arial" panose="020B0604020202020204" pitchFamily="34" charset="0"/>
              </a:rPr>
              <a:t>En </a:t>
            </a:r>
            <a:r>
              <a:rPr lang="es-ES" sz="3200" dirty="0">
                <a:solidFill>
                  <a:prstClr val="black"/>
                </a:solidFill>
                <a:latin typeface="Arial" panose="020B0604020202020204" pitchFamily="34" charset="0"/>
                <a:cs typeface="Arial" panose="020B0604020202020204" pitchFamily="34" charset="0"/>
              </a:rPr>
              <a:t>el Oeste entra en contacto con la </a:t>
            </a:r>
            <a:r>
              <a:rPr lang="es-ES" sz="3200" dirty="0" smtClean="0">
                <a:solidFill>
                  <a:prstClr val="black"/>
                </a:solidFill>
                <a:latin typeface="Arial" panose="020B0604020202020204" pitchFamily="34" charset="0"/>
                <a:cs typeface="Arial" panose="020B0604020202020204" pitchFamily="34" charset="0"/>
              </a:rPr>
              <a:t>Placa </a:t>
            </a:r>
            <a:r>
              <a:rPr lang="es-ES" sz="3200" dirty="0">
                <a:solidFill>
                  <a:prstClr val="black"/>
                </a:solidFill>
                <a:latin typeface="Arial" panose="020B0604020202020204" pitchFamily="34" charset="0"/>
                <a:cs typeface="Arial" panose="020B0604020202020204" pitchFamily="34" charset="0"/>
              </a:rPr>
              <a:t>de Nazca</a:t>
            </a:r>
            <a:endParaRPr lang="es-MX" dirty="0"/>
          </a:p>
        </p:txBody>
      </p:sp>
      <p:sp>
        <p:nvSpPr>
          <p:cNvPr id="10" name="9 Llamada rectangular"/>
          <p:cNvSpPr/>
          <p:nvPr/>
        </p:nvSpPr>
        <p:spPr>
          <a:xfrm>
            <a:off x="5228100" y="5793185"/>
            <a:ext cx="3902421" cy="1077218"/>
          </a:xfrm>
          <a:prstGeom prst="wedgeRectCallout">
            <a:avLst>
              <a:gd name="adj1" fmla="val -39701"/>
              <a:gd name="adj2" fmla="val -87695"/>
            </a:avLst>
          </a:prstGeom>
          <a:solidFill>
            <a:srgbClr val="FFFF00"/>
          </a:solidFill>
          <a:ln w="3175"/>
        </p:spPr>
        <p:style>
          <a:lnRef idx="2">
            <a:schemeClr val="accent1"/>
          </a:lnRef>
          <a:fillRef idx="1">
            <a:schemeClr val="lt1"/>
          </a:fillRef>
          <a:effectRef idx="0">
            <a:schemeClr val="accent1"/>
          </a:effectRef>
          <a:fontRef idx="minor">
            <a:schemeClr val="dk1"/>
          </a:fontRef>
        </p:style>
        <p:txBody>
          <a:bodyPr wrap="square">
            <a:spAutoFit/>
          </a:bodyPr>
          <a:lstStyle/>
          <a:p>
            <a:r>
              <a:rPr lang="es-ES" sz="3200" dirty="0" smtClean="0">
                <a:solidFill>
                  <a:prstClr val="black"/>
                </a:solidFill>
                <a:latin typeface="Arial" panose="020B0604020202020204" pitchFamily="34" charset="0"/>
                <a:cs typeface="Arial" panose="020B0604020202020204" pitchFamily="34" charset="0"/>
              </a:rPr>
              <a:t>Al Sureste </a:t>
            </a:r>
            <a:r>
              <a:rPr lang="es-ES" sz="3200" dirty="0">
                <a:solidFill>
                  <a:prstClr val="black"/>
                </a:solidFill>
                <a:latin typeface="Arial" panose="020B0604020202020204" pitchFamily="34" charset="0"/>
                <a:cs typeface="Arial" panose="020B0604020202020204" pitchFamily="34" charset="0"/>
              </a:rPr>
              <a:t>con la Placa de </a:t>
            </a:r>
            <a:r>
              <a:rPr lang="es-ES" sz="3200" dirty="0" err="1">
                <a:solidFill>
                  <a:prstClr val="black"/>
                </a:solidFill>
                <a:latin typeface="Arial" panose="020B0604020202020204" pitchFamily="34" charset="0"/>
                <a:cs typeface="Arial" panose="020B0604020202020204" pitchFamily="34" charset="0"/>
              </a:rPr>
              <a:t>Scotia</a:t>
            </a:r>
            <a:endParaRPr lang="es-MX" dirty="0"/>
          </a:p>
        </p:txBody>
      </p:sp>
      <p:sp>
        <p:nvSpPr>
          <p:cNvPr id="11" name="10 Llamada rectangular"/>
          <p:cNvSpPr/>
          <p:nvPr/>
        </p:nvSpPr>
        <p:spPr>
          <a:xfrm>
            <a:off x="7433187" y="2656573"/>
            <a:ext cx="1710813" cy="2554545"/>
          </a:xfrm>
          <a:prstGeom prst="wedgeRectCallout">
            <a:avLst>
              <a:gd name="adj1" fmla="val -99901"/>
              <a:gd name="adj2" fmla="val -15250"/>
            </a:avLst>
          </a:prstGeom>
          <a:solidFill>
            <a:srgbClr val="FFFF00"/>
          </a:solidFill>
          <a:ln w="3175"/>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ES" sz="3200" dirty="0" smtClean="0">
                <a:solidFill>
                  <a:prstClr val="black"/>
                </a:solidFill>
                <a:latin typeface="Arial" panose="020B0604020202020204" pitchFamily="34" charset="0"/>
                <a:cs typeface="Arial" panose="020B0604020202020204" pitchFamily="34" charset="0"/>
              </a:rPr>
              <a:t>Al Este </a:t>
            </a:r>
            <a:r>
              <a:rPr lang="es-ES" sz="3200" dirty="0">
                <a:solidFill>
                  <a:prstClr val="black"/>
                </a:solidFill>
                <a:latin typeface="Arial" panose="020B0604020202020204" pitchFamily="34" charset="0"/>
                <a:cs typeface="Arial" panose="020B0604020202020204" pitchFamily="34" charset="0"/>
              </a:rPr>
              <a:t>con la </a:t>
            </a:r>
            <a:r>
              <a:rPr lang="es-ES" sz="3200" dirty="0" smtClean="0">
                <a:solidFill>
                  <a:prstClr val="black"/>
                </a:solidFill>
                <a:latin typeface="Arial" panose="020B0604020202020204" pitchFamily="34" charset="0"/>
                <a:cs typeface="Arial" panose="020B0604020202020204" pitchFamily="34" charset="0"/>
              </a:rPr>
              <a:t>Placa </a:t>
            </a:r>
            <a:r>
              <a:rPr lang="es-ES" sz="3200" dirty="0">
                <a:solidFill>
                  <a:prstClr val="black"/>
                </a:solidFill>
                <a:latin typeface="Arial" panose="020B0604020202020204" pitchFamily="34" charset="0"/>
                <a:cs typeface="Arial" panose="020B0604020202020204" pitchFamily="34" charset="0"/>
              </a:rPr>
              <a:t>Africana.</a:t>
            </a:r>
          </a:p>
        </p:txBody>
      </p:sp>
      <p:pic>
        <p:nvPicPr>
          <p:cNvPr id="12"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69506" t="32963" r="3182" b="22720"/>
          <a:stretch/>
        </p:blipFill>
        <p:spPr bwMode="auto">
          <a:xfrm>
            <a:off x="7327029" y="25318"/>
            <a:ext cx="1803492" cy="227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352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72348" y="2140001"/>
            <a:ext cx="4472449" cy="2387600"/>
          </a:xfrm>
        </p:spPr>
        <p:txBody>
          <a:bodyPr>
            <a:noAutofit/>
          </a:bodyPr>
          <a:lstStyle/>
          <a:p>
            <a:r>
              <a:rPr lang="es-MX" sz="4800" dirty="0" smtClean="0">
                <a:latin typeface="Arial" pitchFamily="34" charset="0"/>
                <a:cs typeface="Arial" pitchFamily="34" charset="0"/>
              </a:rPr>
              <a:t>¿Cómo influyen estas placas en la modelación del relieve de América del Sur?</a:t>
            </a:r>
            <a:endParaRPr lang="es-MX" sz="4800" dirty="0">
              <a:latin typeface="Arial" pitchFamily="34" charset="0"/>
              <a:cs typeface="Arial"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74" y="1060655"/>
            <a:ext cx="2643649" cy="3260623"/>
          </a:xfrm>
          <a:prstGeom prst="rect">
            <a:avLst/>
          </a:prstGeom>
        </p:spPr>
      </p:pic>
    </p:spTree>
    <p:extLst>
      <p:ext uri="{BB962C8B-B14F-4D97-AF65-F5344CB8AC3E}">
        <p14:creationId xmlns:p14="http://schemas.microsoft.com/office/powerpoint/2010/main" val="76990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 y="0"/>
            <a:ext cx="4435577" cy="6858000"/>
          </a:xfrm>
          <a:prstGeom prst="rect">
            <a:avLst/>
          </a:prstGeom>
        </p:spPr>
      </p:pic>
      <p:sp>
        <p:nvSpPr>
          <p:cNvPr id="3" name="2 CuadroTexto"/>
          <p:cNvSpPr txBox="1"/>
          <p:nvPr/>
        </p:nvSpPr>
        <p:spPr>
          <a:xfrm>
            <a:off x="4435577" y="1"/>
            <a:ext cx="4708423" cy="62478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sz="4000" dirty="0" smtClean="0">
                <a:solidFill>
                  <a:schemeClr val="tx1"/>
                </a:solidFill>
                <a:latin typeface="Arial" pitchFamily="34" charset="0"/>
                <a:cs typeface="Arial" pitchFamily="34" charset="0"/>
              </a:rPr>
              <a:t>. </a:t>
            </a:r>
          </a:p>
          <a:p>
            <a:pPr algn="just"/>
            <a:r>
              <a:rPr lang="es-MX" sz="4000" dirty="0" smtClean="0">
                <a:solidFill>
                  <a:schemeClr val="tx1"/>
                </a:solidFill>
                <a:latin typeface="Arial" pitchFamily="34" charset="0"/>
                <a:cs typeface="Arial" pitchFamily="34" charset="0"/>
              </a:rPr>
              <a:t>Si observamos la imagen y comparamos las placas de los litorales oeste y este de América del Sur</a:t>
            </a:r>
          </a:p>
          <a:p>
            <a:pPr algn="just"/>
            <a:r>
              <a:rPr lang="es-MX" sz="4000" dirty="0" smtClean="0">
                <a:solidFill>
                  <a:schemeClr val="tx1"/>
                </a:solidFill>
                <a:latin typeface="Arial" pitchFamily="34" charset="0"/>
                <a:cs typeface="Arial" pitchFamily="34" charset="0"/>
              </a:rPr>
              <a:t>¿ A qué conclusión podemos llegar? </a:t>
            </a:r>
            <a:endParaRPr lang="es-MX" sz="4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29462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10613" y="0"/>
            <a:ext cx="5331542" cy="6858000"/>
            <a:chOff x="-147484" y="0"/>
            <a:chExt cx="12339484" cy="685800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84" y="0"/>
              <a:ext cx="12339484" cy="6858000"/>
            </a:xfrm>
            <a:prstGeom prst="rect">
              <a:avLst/>
            </a:prstGeom>
          </p:spPr>
        </p:pic>
        <p:sp>
          <p:nvSpPr>
            <p:cNvPr id="3" name="2 Rectángulo"/>
            <p:cNvSpPr/>
            <p:nvPr/>
          </p:nvSpPr>
          <p:spPr>
            <a:xfrm>
              <a:off x="9733935" y="5338916"/>
              <a:ext cx="2153265" cy="1238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 name="4 CuadroTexto"/>
          <p:cNvSpPr txBox="1"/>
          <p:nvPr/>
        </p:nvSpPr>
        <p:spPr>
          <a:xfrm>
            <a:off x="5309420" y="723623"/>
            <a:ext cx="3335619" cy="6001643"/>
          </a:xfrm>
          <a:prstGeom prst="rect">
            <a:avLst/>
          </a:prstGeom>
          <a:solidFill>
            <a:schemeClr val="bg1"/>
          </a:solidFill>
          <a:effectLst>
            <a:outerShdw blurRad="50800" dist="38100" dir="18900000" algn="bl" rotWithShape="0">
              <a:prstClr val="black">
                <a:alpha val="40000"/>
              </a:prstClr>
            </a:outerShdw>
          </a:effectLst>
        </p:spPr>
        <p:txBody>
          <a:bodyPr wrap="square" rtlCol="0">
            <a:spAutoFit/>
          </a:bodyPr>
          <a:lstStyle/>
          <a:p>
            <a:pPr algn="just"/>
            <a:r>
              <a:rPr lang="es-MX" sz="3200" dirty="0" smtClean="0">
                <a:latin typeface="Arial" pitchFamily="34" charset="0"/>
                <a:cs typeface="Arial" pitchFamily="34" charset="0"/>
              </a:rPr>
              <a:t>Conclusión # 1: </a:t>
            </a:r>
          </a:p>
          <a:p>
            <a:pPr algn="just"/>
            <a:r>
              <a:rPr lang="es-MX" sz="3200" dirty="0" smtClean="0">
                <a:latin typeface="Arial" pitchFamily="34" charset="0"/>
                <a:cs typeface="Arial" pitchFamily="34" charset="0"/>
              </a:rPr>
              <a:t>En el litoral oeste las placas se desplazan  a mayor velocidad por lo que existen líneas de colisión entre las placas que activan   la actividad sísmica y el vulcanismo</a:t>
            </a:r>
            <a:endParaRPr lang="es-MX" sz="3200" dirty="0">
              <a:latin typeface="Arial" pitchFamily="34" charset="0"/>
              <a:cs typeface="Arial" pitchFamily="34" charset="0"/>
            </a:endParaRPr>
          </a:p>
        </p:txBody>
      </p:sp>
      <p:sp>
        <p:nvSpPr>
          <p:cNvPr id="6" name="5 Elipse"/>
          <p:cNvSpPr/>
          <p:nvPr/>
        </p:nvSpPr>
        <p:spPr>
          <a:xfrm>
            <a:off x="669800" y="1076634"/>
            <a:ext cx="1737108" cy="1770606"/>
          </a:xfrm>
          <a:custGeom>
            <a:avLst/>
            <a:gdLst>
              <a:gd name="connsiteX0" fmla="*/ 0 w 2153264"/>
              <a:gd name="connsiteY0" fmla="*/ 1190933 h 2381865"/>
              <a:gd name="connsiteX1" fmla="*/ 1076632 w 2153264"/>
              <a:gd name="connsiteY1" fmla="*/ 0 h 2381865"/>
              <a:gd name="connsiteX2" fmla="*/ 2153264 w 2153264"/>
              <a:gd name="connsiteY2" fmla="*/ 1190933 h 2381865"/>
              <a:gd name="connsiteX3" fmla="*/ 1076632 w 2153264"/>
              <a:gd name="connsiteY3" fmla="*/ 2381866 h 2381865"/>
              <a:gd name="connsiteX4" fmla="*/ 0 w 2153264"/>
              <a:gd name="connsiteY4" fmla="*/ 1190933 h 2381865"/>
              <a:gd name="connsiteX0" fmla="*/ 0 w 2389238"/>
              <a:gd name="connsiteY0" fmla="*/ 676340 h 2421822"/>
              <a:gd name="connsiteX1" fmla="*/ 1312606 w 2389238"/>
              <a:gd name="connsiteY1" fmla="*/ 31097 h 2421822"/>
              <a:gd name="connsiteX2" fmla="*/ 2389238 w 2389238"/>
              <a:gd name="connsiteY2" fmla="*/ 1222030 h 2421822"/>
              <a:gd name="connsiteX3" fmla="*/ 1312606 w 2389238"/>
              <a:gd name="connsiteY3" fmla="*/ 2412963 h 2421822"/>
              <a:gd name="connsiteX4" fmla="*/ 0 w 2389238"/>
              <a:gd name="connsiteY4" fmla="*/ 676340 h 2421822"/>
              <a:gd name="connsiteX0" fmla="*/ 275502 w 2664740"/>
              <a:gd name="connsiteY0" fmla="*/ 653902 h 2399384"/>
              <a:gd name="connsiteX1" fmla="*/ 1588108 w 2664740"/>
              <a:gd name="connsiteY1" fmla="*/ 8659 h 2399384"/>
              <a:gd name="connsiteX2" fmla="*/ 2664740 w 2664740"/>
              <a:gd name="connsiteY2" fmla="*/ 1199592 h 2399384"/>
              <a:gd name="connsiteX3" fmla="*/ 1588108 w 2664740"/>
              <a:gd name="connsiteY3" fmla="*/ 2390525 h 2399384"/>
              <a:gd name="connsiteX4" fmla="*/ 275502 w 2664740"/>
              <a:gd name="connsiteY4" fmla="*/ 653902 h 2399384"/>
              <a:gd name="connsiteX0" fmla="*/ 275502 w 2664740"/>
              <a:gd name="connsiteY0" fmla="*/ 653902 h 2597281"/>
              <a:gd name="connsiteX1" fmla="*/ 1588108 w 2664740"/>
              <a:gd name="connsiteY1" fmla="*/ 8659 h 2597281"/>
              <a:gd name="connsiteX2" fmla="*/ 2664740 w 2664740"/>
              <a:gd name="connsiteY2" fmla="*/ 1199592 h 2597281"/>
              <a:gd name="connsiteX3" fmla="*/ 1588108 w 2664740"/>
              <a:gd name="connsiteY3" fmla="*/ 2390525 h 2597281"/>
              <a:gd name="connsiteX4" fmla="*/ 275502 w 2664740"/>
              <a:gd name="connsiteY4" fmla="*/ 653902 h 2597281"/>
              <a:gd name="connsiteX0" fmla="*/ 275502 w 2664740"/>
              <a:gd name="connsiteY0" fmla="*/ 653902 h 2457427"/>
              <a:gd name="connsiteX1" fmla="*/ 1588108 w 2664740"/>
              <a:gd name="connsiteY1" fmla="*/ 8659 h 2457427"/>
              <a:gd name="connsiteX2" fmla="*/ 2664740 w 2664740"/>
              <a:gd name="connsiteY2" fmla="*/ 1199592 h 2457427"/>
              <a:gd name="connsiteX3" fmla="*/ 1588108 w 2664740"/>
              <a:gd name="connsiteY3" fmla="*/ 2390525 h 2457427"/>
              <a:gd name="connsiteX4" fmla="*/ 275502 w 2664740"/>
              <a:gd name="connsiteY4" fmla="*/ 653902 h 2457427"/>
              <a:gd name="connsiteX0" fmla="*/ 263184 w 2652422"/>
              <a:gd name="connsiteY0" fmla="*/ 742352 h 2545877"/>
              <a:gd name="connsiteX1" fmla="*/ 1575790 w 2652422"/>
              <a:gd name="connsiteY1" fmla="*/ 97109 h 2545877"/>
              <a:gd name="connsiteX2" fmla="*/ 2652422 w 2652422"/>
              <a:gd name="connsiteY2" fmla="*/ 1288042 h 2545877"/>
              <a:gd name="connsiteX3" fmla="*/ 1575790 w 2652422"/>
              <a:gd name="connsiteY3" fmla="*/ 2478975 h 2545877"/>
              <a:gd name="connsiteX4" fmla="*/ 263184 w 2652422"/>
              <a:gd name="connsiteY4" fmla="*/ 742352 h 2545877"/>
              <a:gd name="connsiteX0" fmla="*/ 271285 w 2660523"/>
              <a:gd name="connsiteY0" fmla="*/ 680990 h 2484515"/>
              <a:gd name="connsiteX1" fmla="*/ 1583891 w 2660523"/>
              <a:gd name="connsiteY1" fmla="*/ 35747 h 2484515"/>
              <a:gd name="connsiteX2" fmla="*/ 2660523 w 2660523"/>
              <a:gd name="connsiteY2" fmla="*/ 1226680 h 2484515"/>
              <a:gd name="connsiteX3" fmla="*/ 1583891 w 2660523"/>
              <a:gd name="connsiteY3" fmla="*/ 2417613 h 2484515"/>
              <a:gd name="connsiteX4" fmla="*/ 271285 w 2660523"/>
              <a:gd name="connsiteY4" fmla="*/ 680990 h 2484515"/>
              <a:gd name="connsiteX0" fmla="*/ 271285 w 2660523"/>
              <a:gd name="connsiteY0" fmla="*/ 680990 h 2484515"/>
              <a:gd name="connsiteX1" fmla="*/ 1583891 w 2660523"/>
              <a:gd name="connsiteY1" fmla="*/ 35747 h 2484515"/>
              <a:gd name="connsiteX2" fmla="*/ 2660523 w 2660523"/>
              <a:gd name="connsiteY2" fmla="*/ 1226680 h 2484515"/>
              <a:gd name="connsiteX3" fmla="*/ 1583891 w 2660523"/>
              <a:gd name="connsiteY3" fmla="*/ 2417613 h 2484515"/>
              <a:gd name="connsiteX4" fmla="*/ 271285 w 2660523"/>
              <a:gd name="connsiteY4" fmla="*/ 680990 h 2484515"/>
              <a:gd name="connsiteX0" fmla="*/ 271285 w 2660523"/>
              <a:gd name="connsiteY0" fmla="*/ 680990 h 2488852"/>
              <a:gd name="connsiteX1" fmla="*/ 1583891 w 2660523"/>
              <a:gd name="connsiteY1" fmla="*/ 35747 h 2488852"/>
              <a:gd name="connsiteX2" fmla="*/ 2660523 w 2660523"/>
              <a:gd name="connsiteY2" fmla="*/ 1226680 h 2488852"/>
              <a:gd name="connsiteX3" fmla="*/ 1583891 w 2660523"/>
              <a:gd name="connsiteY3" fmla="*/ 2417613 h 2488852"/>
              <a:gd name="connsiteX4" fmla="*/ 271285 w 2660523"/>
              <a:gd name="connsiteY4" fmla="*/ 680990 h 2488852"/>
              <a:gd name="connsiteX0" fmla="*/ 271285 w 2660523"/>
              <a:gd name="connsiteY0" fmla="*/ 680990 h 2464816"/>
              <a:gd name="connsiteX1" fmla="*/ 1583891 w 2660523"/>
              <a:gd name="connsiteY1" fmla="*/ 35747 h 2464816"/>
              <a:gd name="connsiteX2" fmla="*/ 2660523 w 2660523"/>
              <a:gd name="connsiteY2" fmla="*/ 1226680 h 2464816"/>
              <a:gd name="connsiteX3" fmla="*/ 1982099 w 2660523"/>
              <a:gd name="connsiteY3" fmla="*/ 1908792 h 2464816"/>
              <a:gd name="connsiteX4" fmla="*/ 1583891 w 2660523"/>
              <a:gd name="connsiteY4" fmla="*/ 2417613 h 2464816"/>
              <a:gd name="connsiteX5" fmla="*/ 271285 w 2660523"/>
              <a:gd name="connsiteY5" fmla="*/ 680990 h 2464816"/>
              <a:gd name="connsiteX0" fmla="*/ 2085 w 2391323"/>
              <a:gd name="connsiteY0" fmla="*/ 689574 h 1992100"/>
              <a:gd name="connsiteX1" fmla="*/ 1314691 w 2391323"/>
              <a:gd name="connsiteY1" fmla="*/ 44331 h 1992100"/>
              <a:gd name="connsiteX2" fmla="*/ 2391323 w 2391323"/>
              <a:gd name="connsiteY2" fmla="*/ 1235264 h 1992100"/>
              <a:gd name="connsiteX3" fmla="*/ 1712899 w 2391323"/>
              <a:gd name="connsiteY3" fmla="*/ 1917376 h 1992100"/>
              <a:gd name="connsiteX4" fmla="*/ 1639155 w 2391323"/>
              <a:gd name="connsiteY4" fmla="*/ 1674029 h 1992100"/>
              <a:gd name="connsiteX5" fmla="*/ 2085 w 2391323"/>
              <a:gd name="connsiteY5" fmla="*/ 689574 h 1992100"/>
              <a:gd name="connsiteX0" fmla="*/ 2085 w 2391323"/>
              <a:gd name="connsiteY0" fmla="*/ 689574 h 1843120"/>
              <a:gd name="connsiteX1" fmla="*/ 1314691 w 2391323"/>
              <a:gd name="connsiteY1" fmla="*/ 44331 h 1843120"/>
              <a:gd name="connsiteX2" fmla="*/ 2391323 w 2391323"/>
              <a:gd name="connsiteY2" fmla="*/ 1235264 h 1843120"/>
              <a:gd name="connsiteX3" fmla="*/ 2111105 w 2391323"/>
              <a:gd name="connsiteY3" fmla="*/ 1725647 h 1843120"/>
              <a:gd name="connsiteX4" fmla="*/ 1639155 w 2391323"/>
              <a:gd name="connsiteY4" fmla="*/ 1674029 h 1843120"/>
              <a:gd name="connsiteX5" fmla="*/ 2085 w 2391323"/>
              <a:gd name="connsiteY5" fmla="*/ 689574 h 1843120"/>
              <a:gd name="connsiteX0" fmla="*/ 2712 w 2391950"/>
              <a:gd name="connsiteY0" fmla="*/ 681774 h 1836633"/>
              <a:gd name="connsiteX1" fmla="*/ 1315318 w 2391950"/>
              <a:gd name="connsiteY1" fmla="*/ 36531 h 1836633"/>
              <a:gd name="connsiteX2" fmla="*/ 2391950 w 2391950"/>
              <a:gd name="connsiteY2" fmla="*/ 1227464 h 1836633"/>
              <a:gd name="connsiteX3" fmla="*/ 2111732 w 2391950"/>
              <a:gd name="connsiteY3" fmla="*/ 1717847 h 1836633"/>
              <a:gd name="connsiteX4" fmla="*/ 1639782 w 2391950"/>
              <a:gd name="connsiteY4" fmla="*/ 1666229 h 1836633"/>
              <a:gd name="connsiteX5" fmla="*/ 990855 w 2391950"/>
              <a:gd name="connsiteY5" fmla="*/ 655963 h 1836633"/>
              <a:gd name="connsiteX6" fmla="*/ 2712 w 2391950"/>
              <a:gd name="connsiteY6" fmla="*/ 681774 h 1836633"/>
              <a:gd name="connsiteX0" fmla="*/ 2712 w 2402885"/>
              <a:gd name="connsiteY0" fmla="*/ 647170 h 1802029"/>
              <a:gd name="connsiteX1" fmla="*/ 1315318 w 2402885"/>
              <a:gd name="connsiteY1" fmla="*/ 1927 h 1802029"/>
              <a:gd name="connsiteX2" fmla="*/ 1551293 w 2402885"/>
              <a:gd name="connsiteY2" fmla="*/ 473875 h 1802029"/>
              <a:gd name="connsiteX3" fmla="*/ 2391950 w 2402885"/>
              <a:gd name="connsiteY3" fmla="*/ 1192860 h 1802029"/>
              <a:gd name="connsiteX4" fmla="*/ 2111732 w 2402885"/>
              <a:gd name="connsiteY4" fmla="*/ 1683243 h 1802029"/>
              <a:gd name="connsiteX5" fmla="*/ 1639782 w 2402885"/>
              <a:gd name="connsiteY5" fmla="*/ 1631625 h 1802029"/>
              <a:gd name="connsiteX6" fmla="*/ 990855 w 2402885"/>
              <a:gd name="connsiteY6" fmla="*/ 621359 h 1802029"/>
              <a:gd name="connsiteX7" fmla="*/ 2712 w 2402885"/>
              <a:gd name="connsiteY7" fmla="*/ 647170 h 1802029"/>
              <a:gd name="connsiteX0" fmla="*/ 245 w 2400418"/>
              <a:gd name="connsiteY0" fmla="*/ 617863 h 1772722"/>
              <a:gd name="connsiteX1" fmla="*/ 899896 w 2400418"/>
              <a:gd name="connsiteY1" fmla="*/ 2117 h 1772722"/>
              <a:gd name="connsiteX2" fmla="*/ 1548826 w 2400418"/>
              <a:gd name="connsiteY2" fmla="*/ 444568 h 1772722"/>
              <a:gd name="connsiteX3" fmla="*/ 2389483 w 2400418"/>
              <a:gd name="connsiteY3" fmla="*/ 1163553 h 1772722"/>
              <a:gd name="connsiteX4" fmla="*/ 2109265 w 2400418"/>
              <a:gd name="connsiteY4" fmla="*/ 1653936 h 1772722"/>
              <a:gd name="connsiteX5" fmla="*/ 1637315 w 2400418"/>
              <a:gd name="connsiteY5" fmla="*/ 1602318 h 1772722"/>
              <a:gd name="connsiteX6" fmla="*/ 988388 w 2400418"/>
              <a:gd name="connsiteY6" fmla="*/ 592052 h 1772722"/>
              <a:gd name="connsiteX7" fmla="*/ 245 w 2400418"/>
              <a:gd name="connsiteY7" fmla="*/ 617863 h 1772722"/>
              <a:gd name="connsiteX0" fmla="*/ 245 w 2390393"/>
              <a:gd name="connsiteY0" fmla="*/ 617462 h 1772321"/>
              <a:gd name="connsiteX1" fmla="*/ 899896 w 2390393"/>
              <a:gd name="connsiteY1" fmla="*/ 1716 h 1772321"/>
              <a:gd name="connsiteX2" fmla="*/ 1548826 w 2390393"/>
              <a:gd name="connsiteY2" fmla="*/ 444167 h 1772321"/>
              <a:gd name="connsiteX3" fmla="*/ 1799548 w 2390393"/>
              <a:gd name="connsiteY3" fmla="*/ 989856 h 1772321"/>
              <a:gd name="connsiteX4" fmla="*/ 2389483 w 2390393"/>
              <a:gd name="connsiteY4" fmla="*/ 1163152 h 1772321"/>
              <a:gd name="connsiteX5" fmla="*/ 2109265 w 2390393"/>
              <a:gd name="connsiteY5" fmla="*/ 1653535 h 1772321"/>
              <a:gd name="connsiteX6" fmla="*/ 1637315 w 2390393"/>
              <a:gd name="connsiteY6" fmla="*/ 1601917 h 1772321"/>
              <a:gd name="connsiteX7" fmla="*/ 988388 w 2390393"/>
              <a:gd name="connsiteY7" fmla="*/ 591651 h 1772321"/>
              <a:gd name="connsiteX8" fmla="*/ 245 w 2390393"/>
              <a:gd name="connsiteY8" fmla="*/ 617462 h 1772321"/>
              <a:gd name="connsiteX0" fmla="*/ 245 w 2191817"/>
              <a:gd name="connsiteY0" fmla="*/ 617462 h 1772321"/>
              <a:gd name="connsiteX1" fmla="*/ 899896 w 2191817"/>
              <a:gd name="connsiteY1" fmla="*/ 1716 h 1772321"/>
              <a:gd name="connsiteX2" fmla="*/ 1548826 w 2191817"/>
              <a:gd name="connsiteY2" fmla="*/ 444167 h 1772321"/>
              <a:gd name="connsiteX3" fmla="*/ 1799548 w 2191817"/>
              <a:gd name="connsiteY3" fmla="*/ 989856 h 1772321"/>
              <a:gd name="connsiteX4" fmla="*/ 2109264 w 2191817"/>
              <a:gd name="connsiteY4" fmla="*/ 1310636 h 1772321"/>
              <a:gd name="connsiteX5" fmla="*/ 2109265 w 2191817"/>
              <a:gd name="connsiteY5" fmla="*/ 1653535 h 1772321"/>
              <a:gd name="connsiteX6" fmla="*/ 1637315 w 2191817"/>
              <a:gd name="connsiteY6" fmla="*/ 1601917 h 1772321"/>
              <a:gd name="connsiteX7" fmla="*/ 988388 w 2191817"/>
              <a:gd name="connsiteY7" fmla="*/ 591651 h 1772321"/>
              <a:gd name="connsiteX8" fmla="*/ 245 w 2191817"/>
              <a:gd name="connsiteY8" fmla="*/ 617462 h 1772321"/>
              <a:gd name="connsiteX0" fmla="*/ 245 w 2191817"/>
              <a:gd name="connsiteY0" fmla="*/ 617462 h 1772321"/>
              <a:gd name="connsiteX1" fmla="*/ 899896 w 2191817"/>
              <a:gd name="connsiteY1" fmla="*/ 1716 h 1772321"/>
              <a:gd name="connsiteX2" fmla="*/ 1548826 w 2191817"/>
              <a:gd name="connsiteY2" fmla="*/ 444167 h 1772321"/>
              <a:gd name="connsiteX3" fmla="*/ 1799548 w 2191817"/>
              <a:gd name="connsiteY3" fmla="*/ 989856 h 1772321"/>
              <a:gd name="connsiteX4" fmla="*/ 2109264 w 2191817"/>
              <a:gd name="connsiteY4" fmla="*/ 1310636 h 1772321"/>
              <a:gd name="connsiteX5" fmla="*/ 2109265 w 2191817"/>
              <a:gd name="connsiteY5" fmla="*/ 1653535 h 1772321"/>
              <a:gd name="connsiteX6" fmla="*/ 1637315 w 2191817"/>
              <a:gd name="connsiteY6" fmla="*/ 1601917 h 1772321"/>
              <a:gd name="connsiteX7" fmla="*/ 988388 w 2191817"/>
              <a:gd name="connsiteY7" fmla="*/ 591651 h 1772321"/>
              <a:gd name="connsiteX8" fmla="*/ 245 w 2191817"/>
              <a:gd name="connsiteY8" fmla="*/ 617462 h 1772321"/>
              <a:gd name="connsiteX0" fmla="*/ 213 w 2309772"/>
              <a:gd name="connsiteY0" fmla="*/ 438766 h 1770606"/>
              <a:gd name="connsiteX1" fmla="*/ 1017851 w 2309772"/>
              <a:gd name="connsiteY1" fmla="*/ 1 h 1770606"/>
              <a:gd name="connsiteX2" fmla="*/ 1666781 w 2309772"/>
              <a:gd name="connsiteY2" fmla="*/ 442452 h 1770606"/>
              <a:gd name="connsiteX3" fmla="*/ 1917503 w 2309772"/>
              <a:gd name="connsiteY3" fmla="*/ 988141 h 1770606"/>
              <a:gd name="connsiteX4" fmla="*/ 2227219 w 2309772"/>
              <a:gd name="connsiteY4" fmla="*/ 1308921 h 1770606"/>
              <a:gd name="connsiteX5" fmla="*/ 2227220 w 2309772"/>
              <a:gd name="connsiteY5" fmla="*/ 1651820 h 1770606"/>
              <a:gd name="connsiteX6" fmla="*/ 1755270 w 2309772"/>
              <a:gd name="connsiteY6" fmla="*/ 1600202 h 1770606"/>
              <a:gd name="connsiteX7" fmla="*/ 1106343 w 2309772"/>
              <a:gd name="connsiteY7" fmla="*/ 589936 h 1770606"/>
              <a:gd name="connsiteX8" fmla="*/ 213 w 2309772"/>
              <a:gd name="connsiteY8" fmla="*/ 438766 h 1770606"/>
              <a:gd name="connsiteX0" fmla="*/ 6585 w 2316144"/>
              <a:gd name="connsiteY0" fmla="*/ 438766 h 1770606"/>
              <a:gd name="connsiteX1" fmla="*/ 1024223 w 2316144"/>
              <a:gd name="connsiteY1" fmla="*/ 1 h 1770606"/>
              <a:gd name="connsiteX2" fmla="*/ 1673153 w 2316144"/>
              <a:gd name="connsiteY2" fmla="*/ 442452 h 1770606"/>
              <a:gd name="connsiteX3" fmla="*/ 1923875 w 2316144"/>
              <a:gd name="connsiteY3" fmla="*/ 988141 h 1770606"/>
              <a:gd name="connsiteX4" fmla="*/ 2233591 w 2316144"/>
              <a:gd name="connsiteY4" fmla="*/ 1308921 h 1770606"/>
              <a:gd name="connsiteX5" fmla="*/ 2233592 w 2316144"/>
              <a:gd name="connsiteY5" fmla="*/ 1651820 h 1770606"/>
              <a:gd name="connsiteX6" fmla="*/ 1761642 w 2316144"/>
              <a:gd name="connsiteY6" fmla="*/ 1600202 h 1770606"/>
              <a:gd name="connsiteX7" fmla="*/ 1112715 w 2316144"/>
              <a:gd name="connsiteY7" fmla="*/ 589936 h 1770606"/>
              <a:gd name="connsiteX8" fmla="*/ 611269 w 2316144"/>
              <a:gd name="connsiteY8" fmla="*/ 663676 h 1770606"/>
              <a:gd name="connsiteX9" fmla="*/ 6585 w 2316144"/>
              <a:gd name="connsiteY9" fmla="*/ 438766 h 177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6144" h="1770606">
                <a:moveTo>
                  <a:pt x="6585" y="438766"/>
                </a:moveTo>
                <a:cubicBezTo>
                  <a:pt x="75411" y="328154"/>
                  <a:pt x="746462" y="-613"/>
                  <a:pt x="1024223" y="1"/>
                </a:cubicBezTo>
                <a:cubicBezTo>
                  <a:pt x="1301984" y="615"/>
                  <a:pt x="1483882" y="314633"/>
                  <a:pt x="1673153" y="442452"/>
                </a:cubicBezTo>
                <a:cubicBezTo>
                  <a:pt x="1862424" y="570271"/>
                  <a:pt x="1783766" y="868310"/>
                  <a:pt x="1923875" y="988141"/>
                </a:cubicBezTo>
                <a:cubicBezTo>
                  <a:pt x="2063984" y="1107972"/>
                  <a:pt x="1985327" y="1353166"/>
                  <a:pt x="2233591" y="1308921"/>
                </a:cubicBezTo>
                <a:cubicBezTo>
                  <a:pt x="2245882" y="1456405"/>
                  <a:pt x="2413031" y="1453331"/>
                  <a:pt x="2233592" y="1651820"/>
                </a:cubicBezTo>
                <a:cubicBezTo>
                  <a:pt x="2054153" y="1850309"/>
                  <a:pt x="1948455" y="1777183"/>
                  <a:pt x="1761642" y="1600202"/>
                </a:cubicBezTo>
                <a:cubicBezTo>
                  <a:pt x="1574829" y="1423221"/>
                  <a:pt x="1301986" y="775521"/>
                  <a:pt x="1112715" y="589936"/>
                </a:cubicBezTo>
                <a:cubicBezTo>
                  <a:pt x="923444" y="404352"/>
                  <a:pt x="795624" y="688871"/>
                  <a:pt x="611269" y="663676"/>
                </a:cubicBezTo>
                <a:cubicBezTo>
                  <a:pt x="426914" y="638481"/>
                  <a:pt x="-62241" y="549378"/>
                  <a:pt x="6585" y="438766"/>
                </a:cubicBezTo>
                <a:close/>
              </a:path>
            </a:pathLst>
          </a:custGeom>
          <a:noFill/>
          <a:ln w="571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5475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10614" y="147485"/>
            <a:ext cx="4324964" cy="6489290"/>
          </a:xfrm>
          <a:prstGeom prst="rect">
            <a:avLst/>
          </a:prstGeom>
        </p:spPr>
      </p:pic>
      <p:sp>
        <p:nvSpPr>
          <p:cNvPr id="3" name="2 CuadroTexto"/>
          <p:cNvSpPr txBox="1"/>
          <p:nvPr/>
        </p:nvSpPr>
        <p:spPr>
          <a:xfrm>
            <a:off x="4435578" y="638804"/>
            <a:ext cx="4708423" cy="56323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sz="4000" dirty="0" smtClean="0">
                <a:solidFill>
                  <a:schemeClr val="tx1"/>
                </a:solidFill>
                <a:latin typeface="Arial" pitchFamily="34" charset="0"/>
                <a:cs typeface="Arial" pitchFamily="34" charset="0"/>
              </a:rPr>
              <a:t>Si observamos el origen y  desplazamiento de las placas del oeste alrededor de la Placa Sudamericana </a:t>
            </a:r>
          </a:p>
          <a:p>
            <a:pPr algn="just"/>
            <a:r>
              <a:rPr lang="es-MX" sz="4000" dirty="0" smtClean="0">
                <a:solidFill>
                  <a:schemeClr val="tx1"/>
                </a:solidFill>
                <a:latin typeface="Arial" pitchFamily="34" charset="0"/>
                <a:cs typeface="Arial" pitchFamily="34" charset="0"/>
              </a:rPr>
              <a:t>¿ A qué conclusión podemos llegar? </a:t>
            </a:r>
            <a:endParaRPr lang="es-MX" sz="4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74685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47240" y="576138"/>
            <a:ext cx="3335619" cy="5509200"/>
          </a:xfrm>
          <a:prstGeom prst="rect">
            <a:avLst/>
          </a:prstGeom>
          <a:solidFill>
            <a:schemeClr val="bg1"/>
          </a:solidFill>
          <a:effectLst>
            <a:outerShdw blurRad="50800" dist="38100" dir="18900000" algn="bl" rotWithShape="0">
              <a:prstClr val="black">
                <a:alpha val="40000"/>
              </a:prstClr>
            </a:outerShdw>
          </a:effectLst>
        </p:spPr>
        <p:txBody>
          <a:bodyPr wrap="square" rtlCol="0">
            <a:spAutoFit/>
          </a:bodyPr>
          <a:lstStyle/>
          <a:p>
            <a:pPr algn="just"/>
            <a:r>
              <a:rPr lang="es-MX" sz="3200" dirty="0" smtClean="0">
                <a:latin typeface="Arial" pitchFamily="34" charset="0"/>
                <a:cs typeface="Arial" pitchFamily="34" charset="0"/>
              </a:rPr>
              <a:t>Conclusión # 2:</a:t>
            </a:r>
          </a:p>
          <a:p>
            <a:pPr algn="just"/>
            <a:r>
              <a:rPr lang="es-MX" sz="3200" dirty="0" smtClean="0">
                <a:latin typeface="Arial" pitchFamily="34" charset="0"/>
                <a:cs typeface="Arial" pitchFamily="34" charset="0"/>
              </a:rPr>
              <a:t>Las líneas </a:t>
            </a:r>
            <a:r>
              <a:rPr lang="es-MX" sz="3200" dirty="0">
                <a:latin typeface="Arial" pitchFamily="34" charset="0"/>
                <a:cs typeface="Arial" pitchFamily="34" charset="0"/>
              </a:rPr>
              <a:t>de  colisión entre placas </a:t>
            </a:r>
            <a:r>
              <a:rPr lang="es-MX" sz="3200" dirty="0" smtClean="0">
                <a:latin typeface="Arial" pitchFamily="34" charset="0"/>
                <a:cs typeface="Arial" pitchFamily="34" charset="0"/>
              </a:rPr>
              <a:t>oceánicas y continental provocan zonas de subducción que dan lugar a fallas convergentes o destructivas</a:t>
            </a:r>
            <a:endParaRPr lang="es-MX" sz="3200" dirty="0">
              <a:latin typeface="Arial" pitchFamily="34" charset="0"/>
              <a:cs typeface="Arial" pitchFamily="34"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18" t="15745" r="9478"/>
          <a:stretch/>
        </p:blipFill>
        <p:spPr bwMode="auto">
          <a:xfrm rot="5400000">
            <a:off x="-920416" y="920416"/>
            <a:ext cx="6858002" cy="501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045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971" t="26176" r="19128" b="12416"/>
          <a:stretch/>
        </p:blipFill>
        <p:spPr bwMode="auto">
          <a:xfrm>
            <a:off x="634622" y="545911"/>
            <a:ext cx="3040038" cy="579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022388" y="860281"/>
            <a:ext cx="4582136" cy="55092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sz="3200" dirty="0" smtClean="0">
                <a:latin typeface="Arial" pitchFamily="34" charset="0"/>
                <a:cs typeface="Arial" pitchFamily="34" charset="0"/>
              </a:rPr>
              <a:t>Al igual que en América del Norte, las zonas de subducción y la presencia de  fallas convergentes dan origen al sistema orográfico conocido como  Cordillera de los Andes a lo largo de la costa oeste de </a:t>
            </a:r>
            <a:r>
              <a:rPr lang="es-MX" sz="3200" dirty="0">
                <a:latin typeface="Arial" pitchFamily="34" charset="0"/>
                <a:cs typeface="Arial" pitchFamily="34" charset="0"/>
              </a:rPr>
              <a:t>América del Sur </a:t>
            </a:r>
          </a:p>
        </p:txBody>
      </p:sp>
    </p:spTree>
    <p:extLst>
      <p:ext uri="{BB962C8B-B14F-4D97-AF65-F5344CB8AC3E}">
        <p14:creationId xmlns:p14="http://schemas.microsoft.com/office/powerpoint/2010/main" val="127119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636</Words>
  <Application>Microsoft Office PowerPoint</Application>
  <PresentationFormat>Presentación en pantalla (4:3)</PresentationFormat>
  <Paragraphs>50</Paragraphs>
  <Slides>21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21</vt:i4>
      </vt:variant>
    </vt:vector>
  </HeadingPairs>
  <TitlesOfParts>
    <vt:vector size="24" baseType="lpstr">
      <vt:lpstr>Arial</vt:lpstr>
      <vt:lpstr>Calibri</vt:lpstr>
      <vt:lpstr>Tema de Office</vt:lpstr>
      <vt:lpstr>GEOGRAFÍA REGIONAL I 4to año CPE  TEMA 2: LAS AMÉRICAS</vt:lpstr>
      <vt:lpstr>CLASE 4: Características geólogo- geomorfológicas de América del Sur</vt:lpstr>
      <vt:lpstr>Presentación de PowerPoint</vt:lpstr>
      <vt:lpstr>¿Cómo influyen estas placas en la modelación del relieve de América del Sur?</vt:lpstr>
      <vt:lpstr>Presentación de PowerPoint</vt:lpstr>
      <vt:lpstr>Presentación de PowerPoint</vt:lpstr>
      <vt:lpstr>Presentación de PowerPoint</vt:lpstr>
      <vt:lpstr>Presentación de PowerPoint</vt:lpstr>
      <vt:lpstr>Presentación de PowerPoint</vt:lpstr>
      <vt:lpstr>Gran similitud  en los  componentes  tectónico-orográficos se puede establecer entre América del Sur  y América del Norte</vt:lpstr>
      <vt:lpstr>Presentación de PowerPoint</vt:lpstr>
      <vt:lpstr>Presentación de PowerPoint</vt:lpstr>
      <vt:lpstr>Presentación de PowerPoint</vt:lpstr>
      <vt:lpstr>Escudos   de las Guayana  y  el Brasileño</vt:lpstr>
      <vt:lpstr>Escudos   de las Guayana  y  el Brasileño</vt:lpstr>
      <vt:lpstr>Presentación de PowerPoint</vt:lpstr>
      <vt:lpstr>Presentación de PowerPoint</vt:lpstr>
      <vt:lpstr>Presentación de PowerPoint</vt:lpstr>
      <vt:lpstr>Presentación de PowerPoint</vt:lpstr>
      <vt:lpstr>Yacimientos minerales metálicos y no metálicos asociados al relieve de las AMÉRICAS</vt:lpstr>
      <vt:lpstr>ESTUDIO INDEPENDIENTE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GEOGRAFÍA REGIONAL I 4to año CPE  TEMA 2: LAS AMÉRICAS</dc:title>
  <dc:creator>Maitee</dc:creator>
  <cp:lastModifiedBy>PC 4</cp:lastModifiedBy>
  <cp:revision>8</cp:revision>
  <dcterms:created xsi:type="dcterms:W3CDTF">2024-11-29T21:52:51Z</dcterms:created>
  <dcterms:modified xsi:type="dcterms:W3CDTF">2025-11-05T11:41:46Z</dcterms:modified>
</cp:coreProperties>
</file>