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E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4" autoAdjust="0"/>
  </p:normalViewPr>
  <p:slideViewPr>
    <p:cSldViewPr snapToGrid="0" showGuides="1">
      <p:cViewPr varScale="1">
        <p:scale>
          <a:sx n="70" d="100"/>
          <a:sy n="70" d="100"/>
        </p:scale>
        <p:origin x="660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53F3F-A319-478C-B494-33D27C528A0F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7FFA1-435F-4759-8BE8-F5F28E58DDA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152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"/>
    </mc:Choice>
    <mc:Fallback xmlns="">
      <p:transition advClick="0" advTm="1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53F3F-A319-478C-B494-33D27C528A0F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7FFA1-435F-4759-8BE8-F5F28E58DDA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46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"/>
    </mc:Choice>
    <mc:Fallback xmlns="">
      <p:transition advClick="0" advTm="1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53F3F-A319-478C-B494-33D27C528A0F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7FFA1-435F-4759-8BE8-F5F28E58DDA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090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"/>
    </mc:Choice>
    <mc:Fallback xmlns="">
      <p:transition advClick="0" advTm="1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53F3F-A319-478C-B494-33D27C528A0F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7FFA1-435F-4759-8BE8-F5F28E58DDA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701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"/>
    </mc:Choice>
    <mc:Fallback xmlns="">
      <p:transition advClick="0" advTm="1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53F3F-A319-478C-B494-33D27C528A0F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7FFA1-435F-4759-8BE8-F5F28E58DDA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75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"/>
    </mc:Choice>
    <mc:Fallback xmlns="">
      <p:transition advClick="0" advTm="1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53F3F-A319-478C-B494-33D27C528A0F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7FFA1-435F-4759-8BE8-F5F28E58DDA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060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"/>
    </mc:Choice>
    <mc:Fallback xmlns="">
      <p:transition advClick="0" advTm="1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53F3F-A319-478C-B494-33D27C528A0F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7FFA1-435F-4759-8BE8-F5F28E58DDA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082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"/>
    </mc:Choice>
    <mc:Fallback xmlns="">
      <p:transition advClick="0" advTm="1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53F3F-A319-478C-B494-33D27C528A0F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7FFA1-435F-4759-8BE8-F5F28E58DDA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8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"/>
    </mc:Choice>
    <mc:Fallback xmlns="">
      <p:transition advClick="0" advTm="1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53F3F-A319-478C-B494-33D27C528A0F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7FFA1-435F-4759-8BE8-F5F28E58DDA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906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"/>
    </mc:Choice>
    <mc:Fallback xmlns="">
      <p:transition advClick="0" advTm="1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53F3F-A319-478C-B494-33D27C528A0F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7FFA1-435F-4759-8BE8-F5F28E58DDA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32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"/>
    </mc:Choice>
    <mc:Fallback xmlns="">
      <p:transition advClick="0" advTm="1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53F3F-A319-478C-B494-33D27C528A0F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7FFA1-435F-4759-8BE8-F5F28E58DDA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791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"/>
    </mc:Choice>
    <mc:Fallback xmlns="">
      <p:transition advClick="0" advTm="1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7000">
              <a:schemeClr val="bg1"/>
            </a:gs>
            <a:gs pos="73000">
              <a:schemeClr val="accent4">
                <a:lumMod val="45000"/>
                <a:lumOff val="55000"/>
                <a:alpha val="39000"/>
              </a:schemeClr>
            </a:gs>
            <a:gs pos="94000">
              <a:schemeClr val="accent4">
                <a:lumMod val="45000"/>
                <a:lumOff val="55000"/>
              </a:schemeClr>
            </a:gs>
            <a:gs pos="55000">
              <a:schemeClr val="accent4">
                <a:lumMod val="30000"/>
                <a:lumOff val="70000"/>
                <a:alpha val="14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353F3F-A319-478C-B494-33D27C528A0F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7FFA1-435F-4759-8BE8-F5F28E58DDA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264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 advClick="0" advTm="1000"/>
    </mc:Choice>
    <mc:Fallback xmlns="">
      <p:transition advClick="0" advTm="100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16144" y="506893"/>
            <a:ext cx="9873006" cy="980295"/>
          </a:xfrm>
        </p:spPr>
        <p:txBody>
          <a:bodyPr>
            <a:noAutofit/>
          </a:bodyPr>
          <a:lstStyle/>
          <a:p>
            <a:pPr>
              <a:lnSpc>
                <a:spcPts val="3800"/>
              </a:lnSpc>
            </a:pPr>
            <a:r>
              <a:rPr lang="es-MX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Derecho Agrario 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1711105" y="4310664"/>
            <a:ext cx="87697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Imparte</a:t>
            </a:r>
            <a:r>
              <a:rPr lang="es-E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s-E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</a:t>
            </a:r>
            <a:r>
              <a:rPr lang="es-E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A.A. </a:t>
            </a: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Miguel Enrique Pérez Laborí 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1069988" y="2544983"/>
            <a:ext cx="93653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" dirty="0" smtClean="0"/>
              <a:t>Conferencia # 3</a:t>
            </a:r>
            <a:endParaRPr lang="es-MX" sz="4000" dirty="0"/>
          </a:p>
        </p:txBody>
      </p:sp>
    </p:spTree>
    <p:extLst>
      <p:ext uri="{BB962C8B-B14F-4D97-AF65-F5344CB8AC3E}">
        <p14:creationId xmlns:p14="http://schemas.microsoft.com/office/powerpoint/2010/main" val="4049568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2686"/>
    </mc:Choice>
    <mc:Fallback xmlns="">
      <p:transition advClick="0" advTm="22686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23330" y="1241946"/>
            <a:ext cx="10630469" cy="53908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dirty="0" smtClean="0"/>
              <a:t>Característica del Contrato de Crédito:</a:t>
            </a:r>
          </a:p>
          <a:p>
            <a:pPr lvl="0"/>
            <a:r>
              <a:rPr lang="es-ES" dirty="0"/>
              <a:t>Principal </a:t>
            </a:r>
            <a:endParaRPr lang="es-MX" dirty="0"/>
          </a:p>
          <a:p>
            <a:pPr lvl="0"/>
            <a:r>
              <a:rPr lang="es-ES" dirty="0"/>
              <a:t>Innominado. </a:t>
            </a:r>
            <a:endParaRPr lang="es-MX" dirty="0"/>
          </a:p>
          <a:p>
            <a:r>
              <a:rPr lang="es-ES" dirty="0" smtClean="0"/>
              <a:t>Atípico</a:t>
            </a:r>
          </a:p>
          <a:p>
            <a:pPr lvl="0"/>
            <a:r>
              <a:rPr lang="es-ES" dirty="0"/>
              <a:t>Bilateral </a:t>
            </a:r>
            <a:endParaRPr lang="es-MX" dirty="0"/>
          </a:p>
          <a:p>
            <a:pPr lvl="0"/>
            <a:r>
              <a:rPr lang="es-ES" dirty="0"/>
              <a:t>De tracto sucesivo </a:t>
            </a:r>
            <a:endParaRPr lang="es-MX" dirty="0"/>
          </a:p>
          <a:p>
            <a:pPr lvl="0"/>
            <a:r>
              <a:rPr lang="es-ES" dirty="0"/>
              <a:t>Bilateral. </a:t>
            </a:r>
            <a:endParaRPr lang="es-MX" dirty="0"/>
          </a:p>
          <a:p>
            <a:r>
              <a:rPr lang="es-ES" dirty="0" smtClean="0"/>
              <a:t>Oneroso</a:t>
            </a:r>
          </a:p>
          <a:p>
            <a:pPr lvl="0"/>
            <a:r>
              <a:rPr lang="es-ES" dirty="0"/>
              <a:t>Consensual. </a:t>
            </a:r>
            <a:endParaRPr lang="es-MX" dirty="0"/>
          </a:p>
          <a:p>
            <a:r>
              <a:rPr lang="es-ES" dirty="0"/>
              <a:t>Traslativo  de la propiedad</a:t>
            </a:r>
            <a:r>
              <a:rPr lang="es-MX" dirty="0" smtClean="0"/>
              <a:t> </a:t>
            </a:r>
            <a:endParaRPr lang="es-MX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63773" y="187352"/>
            <a:ext cx="11805314" cy="1325563"/>
          </a:xfrm>
        </p:spPr>
        <p:txBody>
          <a:bodyPr/>
          <a:lstStyle/>
          <a:p>
            <a:r>
              <a:rPr lang="es-MX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Temática: </a:t>
            </a:r>
            <a:r>
              <a:rPr lang="es-MX" sz="2800" dirty="0">
                <a:latin typeface="Arial" panose="020B0604020202020204" pitchFamily="34" charset="0"/>
                <a:cs typeface="Arial" panose="020B0604020202020204" pitchFamily="34" charset="0"/>
              </a:rPr>
              <a:t>El crédito agrícola: su fundamento, económico, social y jurídico</a:t>
            </a:r>
            <a:endParaRPr lang="es-MX" sz="4000" dirty="0"/>
          </a:p>
        </p:txBody>
      </p:sp>
    </p:spTree>
    <p:extLst>
      <p:ext uri="{BB962C8B-B14F-4D97-AF65-F5344CB8AC3E}">
        <p14:creationId xmlns:p14="http://schemas.microsoft.com/office/powerpoint/2010/main" val="3314526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"/>
    </mc:Choice>
    <mc:Fallback xmlns="">
      <p:transition advClick="0" advTm="100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0376" y="1825625"/>
            <a:ext cx="10903424" cy="47662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3200" dirty="0" smtClean="0"/>
              <a:t>Los principios del crédito agrario en cuba: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 smtClean="0"/>
              <a:t>Planificados: se establecen planes para otorgar créditos los que el Estado aprueba según las necesidades. 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 smtClean="0"/>
              <a:t>Directos: solo se pueden contraer deudas con el Banco o excepciones autorizadas por las entidades encargadas o por ley.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Para Fines  </a:t>
            </a:r>
            <a:r>
              <a:rPr lang="es-ES" dirty="0" smtClean="0"/>
              <a:t>Específicos: se debe determinar la finalidad del crédito.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Materialmente </a:t>
            </a:r>
            <a:r>
              <a:rPr lang="es-ES" dirty="0" smtClean="0"/>
              <a:t>Respaldados: deben de tener una forma de asegurar su pago.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 smtClean="0"/>
              <a:t>Reintegrables: se reintegran en forma y tiempo establecidos.</a:t>
            </a:r>
            <a:endParaRPr lang="es-MX" sz="3200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63773" y="187352"/>
            <a:ext cx="11805314" cy="1325563"/>
          </a:xfrm>
        </p:spPr>
        <p:txBody>
          <a:bodyPr/>
          <a:lstStyle/>
          <a:p>
            <a:r>
              <a:rPr lang="es-MX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Temática: </a:t>
            </a:r>
            <a:r>
              <a:rPr lang="es-MX" sz="2800" dirty="0">
                <a:latin typeface="Arial" panose="020B0604020202020204" pitchFamily="34" charset="0"/>
                <a:cs typeface="Arial" panose="020B0604020202020204" pitchFamily="34" charset="0"/>
              </a:rPr>
              <a:t>El crédito agrícola: su fundamento, económico, social y jurídico</a:t>
            </a:r>
            <a:endParaRPr lang="es-MX" sz="4000" dirty="0"/>
          </a:p>
        </p:txBody>
      </p:sp>
    </p:spTree>
    <p:extLst>
      <p:ext uri="{BB962C8B-B14F-4D97-AF65-F5344CB8AC3E}">
        <p14:creationId xmlns:p14="http://schemas.microsoft.com/office/powerpoint/2010/main" val="602151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"/>
    </mc:Choice>
    <mc:Fallback xmlns="">
      <p:transition advClick="0" advTm="100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sz="3200" dirty="0" smtClean="0"/>
              <a:t>Clasificación  de los créditos agrícolas: por su tiempo</a:t>
            </a:r>
          </a:p>
          <a:p>
            <a:pPr marL="0" indent="0">
              <a:buNone/>
            </a:pPr>
            <a:r>
              <a:rPr lang="es-MX" dirty="0" smtClean="0"/>
              <a:t>• A </a:t>
            </a:r>
            <a:r>
              <a:rPr lang="es-MX" dirty="0"/>
              <a:t>largo  plazo: Se  extienden a plazos mayores de cinco </a:t>
            </a:r>
            <a:r>
              <a:rPr lang="es-MX" dirty="0" smtClean="0"/>
              <a:t>años para la obtención de maquinaria, otros equipo o estructura.</a:t>
            </a:r>
          </a:p>
          <a:p>
            <a:pPr marL="0" indent="0">
              <a:buNone/>
            </a:pPr>
            <a:r>
              <a:rPr lang="es-MX" dirty="0" smtClean="0"/>
              <a:t>• A </a:t>
            </a:r>
            <a:r>
              <a:rPr lang="es-MX" dirty="0"/>
              <a:t>mediano plazo: Se destinan sobre todo a pequeñas inversiones y su vencimiento está previsto en plazos entre uno y cinco </a:t>
            </a:r>
            <a:r>
              <a:rPr lang="es-MX" dirty="0" smtClean="0"/>
              <a:t>años.</a:t>
            </a:r>
          </a:p>
          <a:p>
            <a:pPr marL="0" indent="0">
              <a:buNone/>
            </a:pPr>
            <a:r>
              <a:rPr lang="es-MX" dirty="0" smtClean="0"/>
              <a:t>• A </a:t>
            </a:r>
            <a:r>
              <a:rPr lang="es-MX" dirty="0"/>
              <a:t>corto plazo: Los créditos de este tipo están relacionados con los gastos productivos, incluyendo los cultivos de tipo permanentes, así que su vencimiento es normalmente de hasta un año. </a:t>
            </a:r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63773" y="187352"/>
            <a:ext cx="11805314" cy="1325563"/>
          </a:xfrm>
        </p:spPr>
        <p:txBody>
          <a:bodyPr/>
          <a:lstStyle/>
          <a:p>
            <a:r>
              <a:rPr lang="es-MX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Temática: </a:t>
            </a:r>
            <a:r>
              <a:rPr lang="es-MX" sz="2800" dirty="0">
                <a:latin typeface="Arial" panose="020B0604020202020204" pitchFamily="34" charset="0"/>
                <a:cs typeface="Arial" panose="020B0604020202020204" pitchFamily="34" charset="0"/>
              </a:rPr>
              <a:t>El crédito agrícola: su fundamento, económico, social y jurídico</a:t>
            </a:r>
            <a:endParaRPr lang="es-MX" sz="4000" dirty="0"/>
          </a:p>
        </p:txBody>
      </p:sp>
    </p:spTree>
    <p:extLst>
      <p:ext uri="{BB962C8B-B14F-4D97-AF65-F5344CB8AC3E}">
        <p14:creationId xmlns:p14="http://schemas.microsoft.com/office/powerpoint/2010/main" val="1319403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"/>
    </mc:Choice>
    <mc:Fallback xmlns="">
      <p:transition advClick="0" advTm="100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23081" y="1825625"/>
            <a:ext cx="1093071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3200" dirty="0" smtClean="0"/>
              <a:t>Clasificación  de los créditos agrícolas: por su objeto</a:t>
            </a:r>
          </a:p>
          <a:p>
            <a:pPr marL="0" indent="0">
              <a:buNone/>
            </a:pPr>
            <a:r>
              <a:rPr lang="es-MX" dirty="0" smtClean="0"/>
              <a:t>• Créditos </a:t>
            </a:r>
            <a:r>
              <a:rPr lang="es-MX" dirty="0"/>
              <a:t>de </a:t>
            </a:r>
            <a:r>
              <a:rPr lang="es-MX" dirty="0" smtClean="0"/>
              <a:t>producción: Son </a:t>
            </a:r>
            <a:r>
              <a:rPr lang="es-MX" dirty="0"/>
              <a:t>los que cubren los  gastos corrientes en que se incurra en cada ciclo de la producción agropecuaria</a:t>
            </a:r>
            <a:r>
              <a:rPr lang="es-MX" dirty="0" smtClean="0"/>
              <a:t>.</a:t>
            </a:r>
          </a:p>
          <a:p>
            <a:pPr marL="0" indent="0">
              <a:buNone/>
            </a:pPr>
            <a:r>
              <a:rPr lang="es-MX" dirty="0"/>
              <a:t>• </a:t>
            </a:r>
            <a:r>
              <a:rPr lang="es-MX" dirty="0" smtClean="0"/>
              <a:t>Créditos </a:t>
            </a:r>
            <a:r>
              <a:rPr lang="es-MX" dirty="0"/>
              <a:t>de inversión: </a:t>
            </a:r>
            <a:r>
              <a:rPr lang="es-ES" dirty="0"/>
              <a:t>Los que cubren los gastos necesarios para  la adquisición o   construcción de los medios básicos y las reparaciones  capitales de los mismos</a:t>
            </a:r>
            <a:r>
              <a:rPr lang="es-MX" dirty="0" smtClean="0"/>
              <a:t>.</a:t>
            </a:r>
            <a:endParaRPr lang="es-MX" dirty="0"/>
          </a:p>
          <a:p>
            <a:pPr marL="0" indent="0">
              <a:buNone/>
            </a:pPr>
            <a:r>
              <a:rPr lang="es-MX" dirty="0" smtClean="0"/>
              <a:t>• Individuales</a:t>
            </a:r>
            <a:r>
              <a:rPr lang="es-MX" dirty="0"/>
              <a:t>: </a:t>
            </a:r>
            <a:r>
              <a:rPr lang="es-MX" dirty="0" smtClean="0"/>
              <a:t>Es </a:t>
            </a:r>
            <a:r>
              <a:rPr lang="es-MX" dirty="0"/>
              <a:t>decir, se conceden a favor de  personas naturales que cumplan determinados requisitos fijados por los bancos, en este caso se trata de productores agropecuarios.</a:t>
            </a:r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63773" y="187352"/>
            <a:ext cx="11805314" cy="1325563"/>
          </a:xfrm>
        </p:spPr>
        <p:txBody>
          <a:bodyPr/>
          <a:lstStyle/>
          <a:p>
            <a:r>
              <a:rPr lang="es-MX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Temática: </a:t>
            </a:r>
            <a:r>
              <a:rPr lang="es-MX" sz="2800" dirty="0">
                <a:latin typeface="Arial" panose="020B0604020202020204" pitchFamily="34" charset="0"/>
                <a:cs typeface="Arial" panose="020B0604020202020204" pitchFamily="34" charset="0"/>
              </a:rPr>
              <a:t>El crédito agrícola: su fundamento, económico, social y jurídico</a:t>
            </a:r>
            <a:endParaRPr lang="es-MX" sz="4000" dirty="0"/>
          </a:p>
        </p:txBody>
      </p:sp>
    </p:spTree>
    <p:extLst>
      <p:ext uri="{BB962C8B-B14F-4D97-AF65-F5344CB8AC3E}">
        <p14:creationId xmlns:p14="http://schemas.microsoft.com/office/powerpoint/2010/main" val="301727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"/>
    </mc:Choice>
    <mc:Fallback xmlns="">
      <p:transition advClick="0" advTm="100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23081" y="1269242"/>
            <a:ext cx="10930719" cy="52407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3200" dirty="0" smtClean="0"/>
              <a:t>Clasificación  de los créditos agrícolas: por su objeto</a:t>
            </a:r>
          </a:p>
          <a:p>
            <a:pPr lvl="0"/>
            <a:r>
              <a:rPr lang="es-ES" dirty="0"/>
              <a:t>Colectivos: </a:t>
            </a:r>
            <a:r>
              <a:rPr lang="es-ES" dirty="0" smtClean="0"/>
              <a:t>Cuando </a:t>
            </a:r>
            <a:r>
              <a:rPr lang="es-ES" dirty="0"/>
              <a:t>se conceden a favor de  grupos de personas naturales que están asociadas conformando una persona jurídica</a:t>
            </a:r>
            <a:r>
              <a:rPr lang="es-ES" dirty="0" smtClean="0"/>
              <a:t>.</a:t>
            </a:r>
          </a:p>
          <a:p>
            <a:pPr marL="0" lvl="0" indent="0">
              <a:buNone/>
            </a:pPr>
            <a:r>
              <a:rPr lang="es-MX" dirty="0" smtClean="0"/>
              <a:t>• </a:t>
            </a:r>
            <a:r>
              <a:rPr lang="es-ES" dirty="0"/>
              <a:t>Focalizados: </a:t>
            </a:r>
            <a:r>
              <a:rPr lang="es-ES" dirty="0" smtClean="0"/>
              <a:t>Esto </a:t>
            </a:r>
            <a:r>
              <a:rPr lang="es-ES" dirty="0"/>
              <a:t>es,  orientados a ciertos grupos o sectores a los efectos de favorecer su gestión, motivados por determinadas circunstancias como pudieran ser afectaciones por desastres naturales</a:t>
            </a:r>
            <a:r>
              <a:rPr lang="es-MX" dirty="0" smtClean="0"/>
              <a:t>.</a:t>
            </a:r>
            <a:endParaRPr lang="es-MX" dirty="0"/>
          </a:p>
          <a:p>
            <a:pPr marL="0" indent="0">
              <a:buNone/>
            </a:pPr>
            <a:r>
              <a:rPr lang="es-MX" dirty="0" smtClean="0"/>
              <a:t>• </a:t>
            </a:r>
            <a:r>
              <a:rPr lang="es-ES" dirty="0"/>
              <a:t>Condicionados</a:t>
            </a:r>
            <a:r>
              <a:rPr lang="es-MX" dirty="0" smtClean="0"/>
              <a:t>: </a:t>
            </a:r>
            <a:r>
              <a:rPr lang="es-ES" dirty="0"/>
              <a:t>En este caso es cuando en el contrato de crédito se fijan determinadas condiciones</a:t>
            </a:r>
            <a:r>
              <a:rPr lang="es-MX" dirty="0" smtClean="0"/>
              <a:t>.</a:t>
            </a:r>
          </a:p>
          <a:p>
            <a:pPr lvl="0"/>
            <a:r>
              <a:rPr lang="es-ES" dirty="0"/>
              <a:t>Supervisado: </a:t>
            </a:r>
            <a:r>
              <a:rPr lang="es-ES" dirty="0" smtClean="0"/>
              <a:t>Aquí </a:t>
            </a:r>
            <a:r>
              <a:rPr lang="es-ES" dirty="0"/>
              <a:t>se establece la facultad del Banco de controlar la ejecución del </a:t>
            </a:r>
            <a:r>
              <a:rPr lang="es-ES" dirty="0" smtClean="0"/>
              <a:t>contrato.</a:t>
            </a:r>
          </a:p>
          <a:p>
            <a:pPr lvl="0"/>
            <a:r>
              <a:rPr lang="es-ES" dirty="0"/>
              <a:t>Simple: </a:t>
            </a:r>
            <a:r>
              <a:rPr lang="es-ES" dirty="0" smtClean="0"/>
              <a:t>Cuando </a:t>
            </a:r>
            <a:r>
              <a:rPr lang="es-ES" dirty="0"/>
              <a:t>el contrato queda terminado por la extinción del </a:t>
            </a:r>
            <a:r>
              <a:rPr lang="es-ES" dirty="0" smtClean="0"/>
              <a:t>crédito.</a:t>
            </a:r>
            <a:endParaRPr lang="es-MX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63773" y="187352"/>
            <a:ext cx="11805314" cy="1325563"/>
          </a:xfrm>
        </p:spPr>
        <p:txBody>
          <a:bodyPr/>
          <a:lstStyle/>
          <a:p>
            <a:r>
              <a:rPr lang="es-MX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Temática: </a:t>
            </a:r>
            <a:r>
              <a:rPr lang="es-MX" sz="2800" dirty="0">
                <a:latin typeface="Arial" panose="020B0604020202020204" pitchFamily="34" charset="0"/>
                <a:cs typeface="Arial" panose="020B0604020202020204" pitchFamily="34" charset="0"/>
              </a:rPr>
              <a:t>El crédito agrícola: su fundamento, económico, social y jurídico</a:t>
            </a:r>
            <a:endParaRPr lang="es-MX" sz="4000" dirty="0"/>
          </a:p>
        </p:txBody>
      </p:sp>
    </p:spTree>
    <p:extLst>
      <p:ext uri="{BB962C8B-B14F-4D97-AF65-F5344CB8AC3E}">
        <p14:creationId xmlns:p14="http://schemas.microsoft.com/office/powerpoint/2010/main" val="4021829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"/>
    </mc:Choice>
    <mc:Fallback xmlns="">
      <p:transition advClick="0" advTm="100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23081" y="1825625"/>
            <a:ext cx="1093071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3200" dirty="0" smtClean="0"/>
              <a:t>Clasificación  de los créditos agrícolas: por su objeto</a:t>
            </a:r>
          </a:p>
          <a:p>
            <a:pPr marL="0" lvl="0" indent="0">
              <a:buNone/>
            </a:pPr>
            <a:r>
              <a:rPr lang="es-MX" dirty="0" smtClean="0"/>
              <a:t>• </a:t>
            </a:r>
            <a:r>
              <a:rPr lang="es-ES" dirty="0"/>
              <a:t>Apertura de crédito en  cuenta corriente: </a:t>
            </a:r>
            <a:r>
              <a:rPr lang="es-ES" dirty="0" smtClean="0"/>
              <a:t>Cuando </a:t>
            </a:r>
            <a:r>
              <a:rPr lang="es-ES" dirty="0"/>
              <a:t>el acreditado hace depósitos para devolver  la cantidad recibida y puede volver a disponer de los fondos dentro del plazo </a:t>
            </a:r>
            <a:r>
              <a:rPr lang="es-ES" dirty="0" smtClean="0"/>
              <a:t>pactado.</a:t>
            </a:r>
          </a:p>
          <a:p>
            <a:pPr lvl="0"/>
            <a:r>
              <a:rPr lang="es-ES" dirty="0"/>
              <a:t>Con garantía fiduciaria: </a:t>
            </a:r>
            <a:r>
              <a:rPr lang="es-ES" dirty="0" smtClean="0"/>
              <a:t>Cuando </a:t>
            </a:r>
            <a:r>
              <a:rPr lang="es-ES" dirty="0"/>
              <a:t>el banco exige de terceras personas para que se constituyan en codeudoras con vistas a asegurar la recuperación</a:t>
            </a:r>
            <a:r>
              <a:rPr lang="es-MX" dirty="0" smtClean="0"/>
              <a:t>.</a:t>
            </a:r>
            <a:endParaRPr lang="es-MX" dirty="0"/>
          </a:p>
          <a:p>
            <a:pPr lvl="0"/>
            <a:r>
              <a:rPr lang="es-ES" dirty="0"/>
              <a:t>Con garantía hipotecaria: </a:t>
            </a:r>
            <a:r>
              <a:rPr lang="es-ES" dirty="0" smtClean="0"/>
              <a:t>Cuando </a:t>
            </a:r>
            <a:r>
              <a:rPr lang="es-ES" dirty="0"/>
              <a:t>para el reembolso de las cantidades entregadas se constituye hipoteca sobre bienes inmuebles del acreditante mediante la  correspondiente escritura pública</a:t>
            </a:r>
            <a:r>
              <a:rPr lang="es-ES" dirty="0" smtClean="0"/>
              <a:t>.</a:t>
            </a:r>
            <a:endParaRPr lang="es-MX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63773" y="187352"/>
            <a:ext cx="11805314" cy="1325563"/>
          </a:xfrm>
        </p:spPr>
        <p:txBody>
          <a:bodyPr/>
          <a:lstStyle/>
          <a:p>
            <a:r>
              <a:rPr lang="es-MX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Temática: </a:t>
            </a:r>
            <a:r>
              <a:rPr lang="es-MX" sz="2800" dirty="0">
                <a:latin typeface="Arial" panose="020B0604020202020204" pitchFamily="34" charset="0"/>
                <a:cs typeface="Arial" panose="020B0604020202020204" pitchFamily="34" charset="0"/>
              </a:rPr>
              <a:t>El crédito agrícola: su fundamento, económico, social y jurídico</a:t>
            </a:r>
            <a:endParaRPr lang="es-MX" sz="4000" dirty="0"/>
          </a:p>
        </p:txBody>
      </p:sp>
    </p:spTree>
    <p:extLst>
      <p:ext uri="{BB962C8B-B14F-4D97-AF65-F5344CB8AC3E}">
        <p14:creationId xmlns:p14="http://schemas.microsoft.com/office/powerpoint/2010/main" val="2148537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"/>
    </mc:Choice>
    <mc:Fallback xmlns="">
      <p:transition advClick="0" advTm="1000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sz="3200" dirty="0" smtClean="0"/>
              <a:t>Elementos del contrato de crédito: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3200" dirty="0" smtClean="0"/>
              <a:t>El banco (Acreditante)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3200" dirty="0" smtClean="0"/>
              <a:t>Persona natural o jurídica (acreditado) 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3200" dirty="0" smtClean="0"/>
              <a:t>Elementos </a:t>
            </a:r>
            <a:r>
              <a:rPr lang="es-ES" sz="3200" dirty="0"/>
              <a:t>Reales: </a:t>
            </a:r>
            <a:r>
              <a:rPr lang="es-ES" sz="3200" dirty="0" smtClean="0"/>
              <a:t>El  </a:t>
            </a:r>
            <a:r>
              <a:rPr lang="es-ES" sz="3200" dirty="0"/>
              <a:t>objeto del contrato está  integrado  por prestaciones  </a:t>
            </a:r>
            <a:r>
              <a:rPr lang="es-ES" sz="3200" dirty="0" smtClean="0"/>
              <a:t>monetarias</a:t>
            </a:r>
            <a:r>
              <a:rPr lang="es-MX" sz="32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3200" dirty="0" smtClean="0"/>
              <a:t>Elementos </a:t>
            </a:r>
            <a:r>
              <a:rPr lang="es-MX" sz="3200" dirty="0"/>
              <a:t>Formales: </a:t>
            </a:r>
            <a:r>
              <a:rPr lang="es-MX" sz="3200" dirty="0" smtClean="0"/>
              <a:t>El </a:t>
            </a:r>
            <a:r>
              <a:rPr lang="es-MX" sz="3200" dirty="0"/>
              <a:t>contrato de crédito agrícola  exige  concretarse  mediante un documento  escrito.</a:t>
            </a:r>
          </a:p>
          <a:p>
            <a:pPr marL="514350" indent="-514350">
              <a:buFont typeface="+mj-lt"/>
              <a:buAutoNum type="arabicPeriod"/>
            </a:pPr>
            <a:endParaRPr lang="es-MX" sz="3200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63773" y="187352"/>
            <a:ext cx="11805314" cy="1325563"/>
          </a:xfrm>
        </p:spPr>
        <p:txBody>
          <a:bodyPr/>
          <a:lstStyle/>
          <a:p>
            <a:r>
              <a:rPr lang="es-MX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Temática: </a:t>
            </a:r>
            <a:r>
              <a:rPr lang="es-MX" sz="2800" dirty="0">
                <a:latin typeface="Arial" panose="020B0604020202020204" pitchFamily="34" charset="0"/>
                <a:cs typeface="Arial" panose="020B0604020202020204" pitchFamily="34" charset="0"/>
              </a:rPr>
              <a:t>El crédito agrícola: su fundamento, económico, social y jurídico</a:t>
            </a:r>
            <a:endParaRPr lang="es-MX" sz="4000" dirty="0"/>
          </a:p>
        </p:txBody>
      </p:sp>
    </p:spTree>
    <p:extLst>
      <p:ext uri="{BB962C8B-B14F-4D97-AF65-F5344CB8AC3E}">
        <p14:creationId xmlns:p14="http://schemas.microsoft.com/office/powerpoint/2010/main" val="4239205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"/>
    </mc:Choice>
    <mc:Fallback xmlns="">
      <p:transition advClick="0" advTm="1000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84428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3200" dirty="0" smtClean="0"/>
              <a:t>Procedimiento para el otorgamiento y recuperación del crédito agrícola:</a:t>
            </a:r>
          </a:p>
          <a:p>
            <a:pPr lvl="0"/>
            <a:r>
              <a:rPr lang="es-ES" dirty="0" smtClean="0"/>
              <a:t>Solicitud: rellenar solicitud, formulario y entrevista.</a:t>
            </a:r>
            <a:endParaRPr lang="es-MX" dirty="0"/>
          </a:p>
          <a:p>
            <a:pPr lvl="0"/>
            <a:r>
              <a:rPr lang="es-ES" dirty="0"/>
              <a:t>Análisis y </a:t>
            </a:r>
            <a:r>
              <a:rPr lang="es-ES" dirty="0" smtClean="0"/>
              <a:t>Aprobación: se reúne el comité de créditos analiza y determina el monto a entregar.</a:t>
            </a:r>
            <a:endParaRPr lang="es-MX" dirty="0"/>
          </a:p>
          <a:p>
            <a:pPr lvl="0"/>
            <a:r>
              <a:rPr lang="es-ES" dirty="0" smtClean="0"/>
              <a:t>Seguimiento: proceso en el cual se determina si el uso es el adecuado. </a:t>
            </a:r>
            <a:endParaRPr lang="es-MX" dirty="0"/>
          </a:p>
          <a:p>
            <a:pPr lvl="0"/>
            <a:r>
              <a:rPr lang="es-ES" dirty="0" smtClean="0"/>
              <a:t>Recuperación: recuperar la deuda contraída y el interés mediante la aplicación de los diferentes recursos necesarios.</a:t>
            </a:r>
            <a:endParaRPr lang="es-MX" dirty="0"/>
          </a:p>
          <a:p>
            <a:pPr marL="0" indent="0">
              <a:buNone/>
            </a:pPr>
            <a:endParaRPr lang="es-MX" sz="3200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45659" y="365125"/>
            <a:ext cx="11832609" cy="1325563"/>
          </a:xfrm>
        </p:spPr>
        <p:txBody>
          <a:bodyPr/>
          <a:lstStyle/>
          <a:p>
            <a:r>
              <a:rPr lang="es-MX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Temática: </a:t>
            </a:r>
            <a:r>
              <a:rPr lang="es-MX" sz="2800" dirty="0">
                <a:latin typeface="Arial" panose="020B0604020202020204" pitchFamily="34" charset="0"/>
                <a:cs typeface="Arial" panose="020B0604020202020204" pitchFamily="34" charset="0"/>
              </a:rPr>
              <a:t>El crédito agrícola: su fundamento, económico, social y jurídico</a:t>
            </a:r>
            <a:endParaRPr lang="es-MX" sz="4000" dirty="0"/>
          </a:p>
        </p:txBody>
      </p:sp>
    </p:spTree>
    <p:extLst>
      <p:ext uri="{BB962C8B-B14F-4D97-AF65-F5344CB8AC3E}">
        <p14:creationId xmlns:p14="http://schemas.microsoft.com/office/powerpoint/2010/main" val="2075835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"/>
    </mc:Choice>
    <mc:Fallback xmlns="">
      <p:transition advClick="0" advTm="1000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sz="3200" dirty="0" smtClean="0"/>
              <a:t>Definición de </a:t>
            </a:r>
            <a:r>
              <a:rPr lang="es-MX" sz="3200" dirty="0"/>
              <a:t>seguro agropecuario: Por el Contrato de Seguro Agropecuario, el Asegurador  se obliga a una prestación consistente en el resarcimiento por los daños o perjuicios ocasionados a los bienes agrícolas y ganaderos y otros necesarios para la actividad agropecuaria  pertenecientes a los productores agrícolas, y  el asegurado al pago de una prima.</a:t>
            </a:r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Temática: El seguro agropecuario: garantías de su </a:t>
            </a:r>
            <a:r>
              <a:rPr lang="es-MX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uso.</a:t>
            </a:r>
            <a:endParaRPr lang="es-MX" sz="4000" dirty="0"/>
          </a:p>
        </p:txBody>
      </p:sp>
    </p:spTree>
    <p:extLst>
      <p:ext uri="{BB962C8B-B14F-4D97-AF65-F5344CB8AC3E}">
        <p14:creationId xmlns:p14="http://schemas.microsoft.com/office/powerpoint/2010/main" val="3141112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"/>
    </mc:Choice>
    <mc:Fallback xmlns="">
      <p:transition advClick="0" advTm="1000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Temática: El seguro agropecuario: garantías de su uso.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253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dirty="0" smtClean="0"/>
              <a:t>Características: </a:t>
            </a:r>
          </a:p>
          <a:p>
            <a:pPr lvl="0"/>
            <a:r>
              <a:rPr lang="es-ES" dirty="0"/>
              <a:t>Principal. </a:t>
            </a:r>
            <a:endParaRPr lang="es-MX" dirty="0"/>
          </a:p>
          <a:p>
            <a:pPr lvl="0"/>
            <a:r>
              <a:rPr lang="es-ES" dirty="0"/>
              <a:t>Bilateral </a:t>
            </a:r>
            <a:endParaRPr lang="es-MX" dirty="0"/>
          </a:p>
          <a:p>
            <a:pPr lvl="0"/>
            <a:r>
              <a:rPr lang="es-ES" dirty="0"/>
              <a:t>De tracto sucesivo </a:t>
            </a:r>
            <a:endParaRPr lang="es-MX" dirty="0"/>
          </a:p>
          <a:p>
            <a:pPr lvl="0"/>
            <a:r>
              <a:rPr lang="es-ES" dirty="0"/>
              <a:t>Consensual </a:t>
            </a:r>
            <a:endParaRPr lang="es-MX" dirty="0"/>
          </a:p>
          <a:p>
            <a:pPr lvl="0"/>
            <a:r>
              <a:rPr lang="es-ES" dirty="0"/>
              <a:t>Nominado. </a:t>
            </a:r>
            <a:endParaRPr lang="es-MX" dirty="0"/>
          </a:p>
          <a:p>
            <a:pPr lvl="0"/>
            <a:r>
              <a:rPr lang="es-ES" dirty="0"/>
              <a:t>Típico. </a:t>
            </a:r>
            <a:endParaRPr lang="es-MX" dirty="0"/>
          </a:p>
          <a:p>
            <a:pPr lvl="0"/>
            <a:r>
              <a:rPr lang="es-ES" dirty="0"/>
              <a:t>Oneroso </a:t>
            </a:r>
            <a:endParaRPr lang="es-MX" dirty="0"/>
          </a:p>
          <a:p>
            <a:r>
              <a:rPr lang="es-ES" dirty="0"/>
              <a:t>Aleatorio.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97139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"/>
    </mc:Choice>
    <mc:Fallback xmlns="">
      <p:transition advClick="0" advTm="1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4155" y="22465"/>
            <a:ext cx="9628924" cy="1325563"/>
          </a:xfrm>
        </p:spPr>
        <p:txBody>
          <a:bodyPr>
            <a:normAutofit/>
          </a:bodyPr>
          <a:lstStyle/>
          <a:p>
            <a:pPr algn="ctr"/>
            <a:r>
              <a:rPr lang="es-E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Objetivo de la conferencia :</a:t>
            </a:r>
            <a:endParaRPr lang="en-US" sz="3600" dirty="0"/>
          </a:p>
        </p:txBody>
      </p:sp>
      <p:sp>
        <p:nvSpPr>
          <p:cNvPr id="5" name="CuadroTexto 4"/>
          <p:cNvSpPr txBox="1"/>
          <p:nvPr/>
        </p:nvSpPr>
        <p:spPr>
          <a:xfrm>
            <a:off x="789595" y="1075073"/>
            <a:ext cx="10492036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lvl="0" indent="-514350" algn="just">
              <a:buFont typeface="+mj-lt"/>
              <a:buAutoNum type="arabicPeriod"/>
            </a:pPr>
            <a:r>
              <a:rPr lang="es-ES_tradnl" sz="3200" dirty="0"/>
              <a:t>Identificar los principios generales del </a:t>
            </a:r>
            <a:r>
              <a:rPr lang="es-MX" sz="3200" dirty="0" smtClean="0"/>
              <a:t>la </a:t>
            </a:r>
            <a:r>
              <a:rPr lang="es-MX" sz="3200" dirty="0"/>
              <a:t>comercialización  y acopio de la producción agropecuaria. Marco jurídico del crédito agrícola y del seguro agropecuario</a:t>
            </a:r>
            <a:r>
              <a:rPr lang="es-ES_tradnl" sz="3200" dirty="0" smtClean="0"/>
              <a:t>. </a:t>
            </a:r>
            <a:endParaRPr lang="es-ES" sz="3200" dirty="0"/>
          </a:p>
          <a:p>
            <a:pPr marL="514350" lvl="0" indent="-514350" algn="just">
              <a:buFont typeface="+mj-lt"/>
              <a:buAutoNum type="arabicPeriod"/>
            </a:pPr>
            <a:r>
              <a:rPr lang="es-ES_tradnl" sz="3200" dirty="0"/>
              <a:t>Comprender </a:t>
            </a:r>
            <a:r>
              <a:rPr lang="es-ES_tradnl" sz="3200" dirty="0" smtClean="0"/>
              <a:t>las vías y formas por las que ha trascendido </a:t>
            </a:r>
            <a:r>
              <a:rPr lang="es-MX" sz="3200" dirty="0"/>
              <a:t>La comercialización  y acopio de la producción agropecuaria. Marco jurídico del crédito agrícola y del seguro </a:t>
            </a:r>
            <a:r>
              <a:rPr lang="es-MX" sz="3200" dirty="0" smtClean="0"/>
              <a:t>agropecuario</a:t>
            </a:r>
            <a:r>
              <a:rPr lang="es-ES_tradnl" sz="3200" dirty="0" smtClean="0"/>
              <a:t>.</a:t>
            </a:r>
            <a:endParaRPr lang="es-ES" sz="3200" dirty="0"/>
          </a:p>
          <a:p>
            <a:pPr marL="514350" indent="-514350" algn="just">
              <a:buFont typeface="+mj-lt"/>
              <a:buAutoNum type="arabicPeriod"/>
            </a:pPr>
            <a:r>
              <a:rPr lang="es-ES_tradnl" sz="3200" dirty="0"/>
              <a:t>Desarrollar criterios </a:t>
            </a:r>
            <a:r>
              <a:rPr lang="es-ES_tradnl" sz="3200" dirty="0" smtClean="0"/>
              <a:t>particularizados </a:t>
            </a:r>
            <a:r>
              <a:rPr lang="es-ES_tradnl" sz="3200" dirty="0"/>
              <a:t>en torno a la eficacia de </a:t>
            </a:r>
            <a:r>
              <a:rPr lang="es-MX" sz="3200" dirty="0" smtClean="0"/>
              <a:t>la </a:t>
            </a:r>
            <a:r>
              <a:rPr lang="es-MX" sz="3200" dirty="0"/>
              <a:t>comercialización  y acopio de la producción agropecuaria. Marco jurídico del crédito agrícola y del seguro agropecuario</a:t>
            </a:r>
            <a:r>
              <a:rPr lang="es-ES_tradnl" sz="3200" dirty="0" smtClean="0"/>
              <a:t>.</a:t>
            </a:r>
            <a:endParaRPr lang="es-E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260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43495"/>
    </mc:Choice>
    <mc:Fallback xmlns="">
      <p:transition advClick="0" advTm="43495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Temática: El seguro agropecuario: garantías de su uso.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sz="3200" dirty="0" smtClean="0"/>
              <a:t>Elementos del contrato de seguros:</a:t>
            </a:r>
          </a:p>
          <a:p>
            <a:pPr lvl="0"/>
            <a:r>
              <a:rPr lang="es-ES" dirty="0"/>
              <a:t>El Asegurador: en el caso de nuestro país la ESEN</a:t>
            </a:r>
            <a:endParaRPr lang="es-MX" dirty="0"/>
          </a:p>
          <a:p>
            <a:pPr lvl="0"/>
            <a:r>
              <a:rPr lang="es-ES" dirty="0"/>
              <a:t>El Asegurador: CPA, CCS, UBPC, Granjas, Pequeños Agricultores y otros sujetos agropecuarios.</a:t>
            </a:r>
            <a:endParaRPr lang="es-MX" dirty="0"/>
          </a:p>
          <a:p>
            <a:r>
              <a:rPr lang="es-ES" dirty="0" smtClean="0"/>
              <a:t>1)Objeto </a:t>
            </a:r>
            <a:r>
              <a:rPr lang="es-ES" dirty="0"/>
              <a:t>o Interés </a:t>
            </a:r>
            <a:r>
              <a:rPr lang="es-ES" dirty="0" smtClean="0"/>
              <a:t>Asegurable: todo bien es asegurable.</a:t>
            </a:r>
            <a:endParaRPr lang="es-MX" dirty="0"/>
          </a:p>
          <a:p>
            <a:r>
              <a:rPr lang="es-ES" dirty="0" smtClean="0"/>
              <a:t>2</a:t>
            </a:r>
            <a:r>
              <a:rPr lang="es-ES" dirty="0"/>
              <a:t>) El Riesgo</a:t>
            </a:r>
            <a:r>
              <a:rPr lang="es-ES" dirty="0" smtClean="0"/>
              <a:t>: establecidos, pactados o inesperados no provocados.</a:t>
            </a:r>
          </a:p>
          <a:p>
            <a:r>
              <a:rPr lang="es-ES" dirty="0"/>
              <a:t>3) Otros elementos reales del seguro agropecuario, lo constituyen la Prima y la Indemnización</a:t>
            </a:r>
            <a:r>
              <a:rPr lang="es-ES" dirty="0" smtClean="0"/>
              <a:t>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12936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"/>
    </mc:Choice>
    <mc:Fallback xmlns="">
      <p:transition advClick="0" advTm="100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2138" y="459192"/>
            <a:ext cx="11109278" cy="1967009"/>
          </a:xfrm>
        </p:spPr>
        <p:txBody>
          <a:bodyPr>
            <a:normAutofit/>
          </a:bodyPr>
          <a:lstStyle/>
          <a:p>
            <a:pPr algn="ctr"/>
            <a:r>
              <a:rPr lang="es-E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Tema: </a:t>
            </a:r>
            <a:r>
              <a:rPr lang="es-MX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 comercialización  y acopio de la producción agropecuaria. Marco jurídico del crédito agrícola y del seguro agropecuario.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382138" y="1921777"/>
            <a:ext cx="11109278" cy="39194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Temáticas: </a:t>
            </a:r>
            <a:r>
              <a:rPr lang="es-MX" sz="3600" dirty="0">
                <a:latin typeface="Arial" panose="020B0604020202020204" pitchFamily="34" charset="0"/>
                <a:cs typeface="Arial" panose="020B0604020202020204" pitchFamily="34" charset="0"/>
              </a:rPr>
              <a:t>1- </a:t>
            </a:r>
            <a:r>
              <a:rPr lang="es-MX" sz="3300" dirty="0" smtClean="0">
                <a:latin typeface="Arial" panose="020B0604020202020204" pitchFamily="34" charset="0"/>
                <a:cs typeface="Arial" panose="020B0604020202020204" pitchFamily="34" charset="0"/>
              </a:rPr>
              <a:t>La comercialización de la producción agropecuaria.</a:t>
            </a:r>
          </a:p>
          <a:p>
            <a:pPr indent="2238375"/>
            <a:r>
              <a:rPr lang="es-MX" sz="3300" dirty="0" smtClean="0">
                <a:latin typeface="Arial" panose="020B0604020202020204" pitchFamily="34" charset="0"/>
                <a:cs typeface="Arial" panose="020B0604020202020204" pitchFamily="34" charset="0"/>
              </a:rPr>
              <a:t>2- El crédito agrícola: su fundamento, económico, social y jurídico.</a:t>
            </a:r>
          </a:p>
          <a:p>
            <a:pPr indent="2238375"/>
            <a:r>
              <a:rPr lang="es-MX" sz="3300" dirty="0" smtClean="0">
                <a:latin typeface="Arial" panose="020B0604020202020204" pitchFamily="34" charset="0"/>
                <a:cs typeface="Arial" panose="020B0604020202020204" pitchFamily="34" charset="0"/>
              </a:rPr>
              <a:t>3- El seguro agropecuario: garantías de su uso.</a:t>
            </a:r>
            <a:endParaRPr lang="es-MX" sz="3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6404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45940"/>
    </mc:Choice>
    <mc:Fallback xmlns="">
      <p:transition advClick="0" advTm="4594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06167" y="82315"/>
            <a:ext cx="9628924" cy="1325563"/>
          </a:xfrm>
        </p:spPr>
        <p:txBody>
          <a:bodyPr>
            <a:normAutofit/>
          </a:bodyPr>
          <a:lstStyle/>
          <a:p>
            <a:pPr algn="ctr"/>
            <a:r>
              <a:rPr lang="es-E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Bibliografía </a:t>
            </a:r>
            <a:endParaRPr lang="en-US" sz="3600" dirty="0"/>
          </a:p>
        </p:txBody>
      </p:sp>
      <p:sp>
        <p:nvSpPr>
          <p:cNvPr id="6" name="CuadroTexto 5"/>
          <p:cNvSpPr txBox="1"/>
          <p:nvPr/>
        </p:nvSpPr>
        <p:spPr>
          <a:xfrm>
            <a:off x="874611" y="1188370"/>
            <a:ext cx="1049203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>
              <a:lnSpc>
                <a:spcPts val="36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s-MX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Temas de Derecho Agrario Cubano. Tomo I. Colectivo de autores</a:t>
            </a:r>
            <a:r>
              <a:rPr lang="es-MX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 algn="just">
              <a:lnSpc>
                <a:spcPts val="36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Temas de Derecho Agrario Cubano. Tomo </a:t>
            </a:r>
            <a:r>
              <a:rPr lang="es-MX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II. Parte I. </a:t>
            </a:r>
            <a:r>
              <a:rPr 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Colectivo de autores.</a:t>
            </a:r>
          </a:p>
          <a:p>
            <a:pPr marL="514350" indent="-514350" algn="just">
              <a:lnSpc>
                <a:spcPts val="36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Temas de Derecho Agrario Cubano. Tomo </a:t>
            </a:r>
            <a:r>
              <a:rPr lang="es-MX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Parte </a:t>
            </a:r>
            <a:r>
              <a:rPr lang="es-MX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Colectivo de </a:t>
            </a:r>
            <a:r>
              <a:rPr lang="es-MX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autores.</a:t>
            </a:r>
          </a:p>
          <a:p>
            <a:pPr marL="514350" indent="-514350" algn="just">
              <a:lnSpc>
                <a:spcPts val="36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s-MX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63 medidas dictadas para el sector agrícola.</a:t>
            </a:r>
            <a:endParaRPr lang="es-MX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8711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38411"/>
    </mc:Choice>
    <mc:Fallback xmlns="">
      <p:transition advClick="0" advTm="38411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0251" y="82315"/>
            <a:ext cx="11395880" cy="1325563"/>
          </a:xfrm>
        </p:spPr>
        <p:txBody>
          <a:bodyPr>
            <a:normAutofit/>
          </a:bodyPr>
          <a:lstStyle/>
          <a:p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Temática: </a:t>
            </a:r>
            <a:r>
              <a:rPr lang="es-MX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s-MX" sz="3200" dirty="0">
                <a:latin typeface="Arial" panose="020B0604020202020204" pitchFamily="34" charset="0"/>
                <a:cs typeface="Arial" panose="020B0604020202020204" pitchFamily="34" charset="0"/>
              </a:rPr>
              <a:t>comercialización de la producción agropecuaria</a:t>
            </a:r>
            <a:r>
              <a:rPr lang="es-MX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518615" y="1348028"/>
            <a:ext cx="1131399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3600"/>
              </a:lnSpc>
              <a:spcBef>
                <a:spcPts val="600"/>
              </a:spcBef>
              <a:spcAft>
                <a:spcPts val="600"/>
              </a:spcAft>
            </a:pPr>
            <a:r>
              <a:rPr lang="es-MX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Formas de comercializar los productos agrícolas:</a:t>
            </a:r>
          </a:p>
          <a:p>
            <a:pPr marL="514350" indent="-514350" algn="just">
              <a:lnSpc>
                <a:spcPts val="36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s-MX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Acopio Estatal: Forma en la cual Estado mediante una institución especializada para la actividad compra y vende los productos utilizando los precios oficiales. </a:t>
            </a:r>
          </a:p>
          <a:p>
            <a:pPr marL="514350" indent="-514350" algn="just">
              <a:lnSpc>
                <a:spcPts val="36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s-E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Contratación de los productores: Es el método mediante el cual diferentes actores comercializan los productos agrícolas.</a:t>
            </a:r>
          </a:p>
          <a:p>
            <a:pPr marL="514350" indent="-514350" algn="just">
              <a:lnSpc>
                <a:spcPts val="36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s-E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Mercado Libre Campesino: Es el método mediante el cual los campesinos e instituciones realizan la venta de sus producciones directo a los consumidores.  </a:t>
            </a:r>
            <a:endParaRPr lang="es-E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6756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29936"/>
    </mc:Choice>
    <mc:Fallback xmlns="">
      <p:transition advClick="0" advTm="29936"/>
    </mc:Fallback>
  </mc:AlternateContent>
  <p:timing>
    <p:tnLst>
      <p:par>
        <p:cTn id="1" dur="indefinite" restart="never" nodeType="tmRoot"/>
      </p:par>
    </p:tnLst>
    <p:bldLst>
      <p:bldP spid="6" grpId="1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8752" y="63333"/>
            <a:ext cx="11094493" cy="1325563"/>
          </a:xfrm>
        </p:spPr>
        <p:txBody>
          <a:bodyPr/>
          <a:lstStyle/>
          <a:p>
            <a:r>
              <a:rPr lang="es-MX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Temática: </a:t>
            </a:r>
            <a:r>
              <a:rPr lang="es-MX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comercialización de la producción agropecuaria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199" y="1388895"/>
            <a:ext cx="10515600" cy="5202973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ts val="36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s-E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Destinos finales de las producciones agrícolas:</a:t>
            </a:r>
          </a:p>
          <a:p>
            <a:pPr marL="514350" lvl="0" indent="-514350" algn="just">
              <a:lnSpc>
                <a:spcPts val="36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s-E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Mercado Normado: Es el que se encarga de vender los productos a un precio razonable y establecido por MFP  </a:t>
            </a:r>
          </a:p>
          <a:p>
            <a:pPr marL="514350" lvl="0" indent="-514350" algn="just">
              <a:lnSpc>
                <a:spcPts val="36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s-E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Consumo Social: Son las cantidades establecidas a los diferentes programas nacionales asegurados.</a:t>
            </a:r>
          </a:p>
          <a:p>
            <a:pPr marL="514350" lvl="0" indent="-514350" algn="just">
              <a:lnSpc>
                <a:spcPts val="36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s-E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Mercados Liberados: Productos de acceso para todos pero que su precio suele ser superior a los establecidos por MFP</a:t>
            </a:r>
          </a:p>
          <a:p>
            <a:pPr marL="514350" lvl="0" indent="-514350" algn="just">
              <a:lnSpc>
                <a:spcPts val="36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s-E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Industria alimenticia: Es la encargada de procesar los diferentes productos agrícolas para un fin alimenticio. 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24442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"/>
    </mc:Choice>
    <mc:Fallback xmlns="">
      <p:transition advClick="0" advTm="100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1319" y="378773"/>
            <a:ext cx="11001802" cy="1325563"/>
          </a:xfrm>
        </p:spPr>
        <p:txBody>
          <a:bodyPr/>
          <a:lstStyle/>
          <a:p>
            <a:r>
              <a:rPr lang="es-MX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Temática: </a:t>
            </a:r>
            <a:r>
              <a:rPr lang="es-MX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comercialización de la producción agropecuaria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34420" y="1484430"/>
            <a:ext cx="10515600" cy="5032375"/>
          </a:xfrm>
        </p:spPr>
        <p:txBody>
          <a:bodyPr>
            <a:normAutofit/>
          </a:bodyPr>
          <a:lstStyle/>
          <a:p>
            <a:pPr marL="514350" lvl="0" indent="-514350" algn="just">
              <a:lnSpc>
                <a:spcPts val="3600"/>
              </a:lnSpc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s-E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Semillas: Posibilita la obtención de nuevas siembras y pueden ser modificadas genéticamente. </a:t>
            </a:r>
          </a:p>
          <a:p>
            <a:pPr marL="514350" lvl="0" indent="-514350" algn="just">
              <a:lnSpc>
                <a:spcPts val="3600"/>
              </a:lnSpc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s-E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Turismo </a:t>
            </a:r>
            <a:r>
              <a:rPr lang="es-E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tiendas en divisa (</a:t>
            </a:r>
            <a:r>
              <a:rPr lang="es-E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MLC): Fuente principal de la obtención de divisas en las actuales circunstancias.</a:t>
            </a:r>
          </a:p>
          <a:p>
            <a:pPr marL="514350" lvl="0" indent="-514350" algn="just">
              <a:lnSpc>
                <a:spcPts val="3600"/>
              </a:lnSpc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s-E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Exportación: Se obtiene un % de las ventas generadas utilizando las empresas exportadoras que ya existen </a:t>
            </a:r>
            <a:endParaRPr lang="es-E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 algn="just">
              <a:lnSpc>
                <a:spcPts val="3600"/>
              </a:lnSpc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s-E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Agroindustria: Se utilizan productos, residuos u otros elementos de la producción agropecuaria para transformarlos en un bien que genere otra utilidad. </a:t>
            </a:r>
            <a:endParaRPr lang="es-E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15899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"/>
    </mc:Choice>
    <mc:Fallback xmlns="">
      <p:transition advClick="0" advTm="100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41445" y="1825624"/>
            <a:ext cx="10712355" cy="4711653"/>
          </a:xfrm>
        </p:spPr>
        <p:txBody>
          <a:bodyPr/>
          <a:lstStyle/>
          <a:p>
            <a:pPr marL="0" indent="0">
              <a:buNone/>
            </a:pPr>
            <a:r>
              <a:rPr lang="es-MX" dirty="0" smtClean="0"/>
              <a:t>Productos de especial protección:</a:t>
            </a:r>
          </a:p>
          <a:p>
            <a:pPr marL="514350" indent="-514350">
              <a:buFont typeface="+mj-lt"/>
              <a:buAutoNum type="arabicPeriod"/>
            </a:pPr>
            <a:r>
              <a:rPr lang="es-MX" dirty="0" smtClean="0"/>
              <a:t>Tabaco: Por su importante papel en la economía cubana en las exportaciones su producciones son acopiadas 100% estatales.</a:t>
            </a:r>
          </a:p>
          <a:p>
            <a:pPr marL="514350" indent="-514350">
              <a:buFont typeface="+mj-lt"/>
              <a:buAutoNum type="arabicPeriod"/>
            </a:pPr>
            <a:r>
              <a:rPr lang="es-MX" dirty="0" smtClean="0"/>
              <a:t>Carne y leche de ganado mayor: Hay empresas que se dedican con precios establecidos para la comercialización y pago de estos productos los cuales tienen una importancia elevada para las dietas y su uso en el consumo social. </a:t>
            </a:r>
          </a:p>
          <a:p>
            <a:pPr marL="0" indent="0">
              <a:buNone/>
            </a:pPr>
            <a:r>
              <a:rPr lang="es-MX" dirty="0" smtClean="0"/>
              <a:t>*Aunque en los últimos tiempos se han realizado cambios en estas políticas y descentralizando algunas permitiendo la venta de carne de ganado mayor y la leche siempre y cuando se cumpla el plan contratado. </a:t>
            </a:r>
            <a:endParaRPr lang="es-MX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91319" y="378773"/>
            <a:ext cx="11001802" cy="1325563"/>
          </a:xfrm>
        </p:spPr>
        <p:txBody>
          <a:bodyPr/>
          <a:lstStyle/>
          <a:p>
            <a:r>
              <a:rPr lang="es-MX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Temática: </a:t>
            </a:r>
            <a:r>
              <a:rPr lang="es-MX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comercialización de la producción agropecuaria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44733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"/>
    </mc:Choice>
    <mc:Fallback xmlns="">
      <p:transition advClick="0" advTm="100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63773" y="187352"/>
            <a:ext cx="11805314" cy="1325563"/>
          </a:xfrm>
        </p:spPr>
        <p:txBody>
          <a:bodyPr/>
          <a:lstStyle/>
          <a:p>
            <a:r>
              <a:rPr lang="es-MX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Temática: </a:t>
            </a:r>
            <a:r>
              <a:rPr lang="es-MX" sz="2800" dirty="0">
                <a:latin typeface="Arial" panose="020B0604020202020204" pitchFamily="34" charset="0"/>
                <a:cs typeface="Arial" panose="020B0604020202020204" pitchFamily="34" charset="0"/>
              </a:rPr>
              <a:t>El crédito agrícola: su fundamento, económico, social y jurídico</a:t>
            </a:r>
            <a:endParaRPr lang="es-MX" sz="4000" dirty="0"/>
          </a:p>
        </p:txBody>
      </p:sp>
      <p:sp>
        <p:nvSpPr>
          <p:cNvPr id="5" name="CuadroTexto 4"/>
          <p:cNvSpPr txBox="1"/>
          <p:nvPr/>
        </p:nvSpPr>
        <p:spPr>
          <a:xfrm>
            <a:off x="3836321" y="1356208"/>
            <a:ext cx="47071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600" dirty="0" smtClean="0"/>
              <a:t>Concepción de crédito: </a:t>
            </a:r>
            <a:endParaRPr lang="es-MX" sz="3600" dirty="0"/>
          </a:p>
        </p:txBody>
      </p:sp>
      <p:sp>
        <p:nvSpPr>
          <p:cNvPr id="6" name="CuadroTexto 5"/>
          <p:cNvSpPr txBox="1"/>
          <p:nvPr/>
        </p:nvSpPr>
        <p:spPr>
          <a:xfrm>
            <a:off x="976146" y="1618464"/>
            <a:ext cx="32891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" dirty="0" smtClean="0"/>
              <a:t>Presente</a:t>
            </a:r>
            <a:endParaRPr lang="es-MX" sz="4000" dirty="0"/>
          </a:p>
        </p:txBody>
      </p:sp>
      <p:sp>
        <p:nvSpPr>
          <p:cNvPr id="8" name="Flecha abajo 7"/>
          <p:cNvSpPr/>
          <p:nvPr/>
        </p:nvSpPr>
        <p:spPr>
          <a:xfrm>
            <a:off x="2102087" y="2482646"/>
            <a:ext cx="518615" cy="106534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CuadroTexto 8"/>
          <p:cNvSpPr txBox="1"/>
          <p:nvPr/>
        </p:nvSpPr>
        <p:spPr>
          <a:xfrm>
            <a:off x="323783" y="3643681"/>
            <a:ext cx="42478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 smtClean="0"/>
              <a:t>Contrato que se establece entre:</a:t>
            </a:r>
            <a:endParaRPr lang="es-MX" sz="2400" dirty="0"/>
          </a:p>
        </p:txBody>
      </p:sp>
      <p:sp>
        <p:nvSpPr>
          <p:cNvPr id="10" name="Flecha abajo 9"/>
          <p:cNvSpPr/>
          <p:nvPr/>
        </p:nvSpPr>
        <p:spPr>
          <a:xfrm rot="1247176">
            <a:off x="1225228" y="4439558"/>
            <a:ext cx="573538" cy="73697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Flecha abajo 10"/>
          <p:cNvSpPr/>
          <p:nvPr/>
        </p:nvSpPr>
        <p:spPr>
          <a:xfrm rot="20756648">
            <a:off x="3917230" y="4435115"/>
            <a:ext cx="573538" cy="73697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CuadroTexto 11"/>
          <p:cNvSpPr txBox="1"/>
          <p:nvPr/>
        </p:nvSpPr>
        <p:spPr>
          <a:xfrm>
            <a:off x="268373" y="5419964"/>
            <a:ext cx="16405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 smtClean="0"/>
              <a:t>Acreditante</a:t>
            </a:r>
            <a:endParaRPr lang="es-MX" sz="2400" dirty="0"/>
          </a:p>
        </p:txBody>
      </p:sp>
      <p:sp>
        <p:nvSpPr>
          <p:cNvPr id="13" name="CuadroTexto 12"/>
          <p:cNvSpPr txBox="1"/>
          <p:nvPr/>
        </p:nvSpPr>
        <p:spPr>
          <a:xfrm>
            <a:off x="3721690" y="5416073"/>
            <a:ext cx="15522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 smtClean="0"/>
              <a:t>Acreditado</a:t>
            </a:r>
            <a:endParaRPr lang="es-MX" sz="2400" dirty="0"/>
          </a:p>
        </p:txBody>
      </p:sp>
      <p:sp>
        <p:nvSpPr>
          <p:cNvPr id="14" name="Flecha derecha 13"/>
          <p:cNvSpPr/>
          <p:nvPr/>
        </p:nvSpPr>
        <p:spPr>
          <a:xfrm>
            <a:off x="1848790" y="5419964"/>
            <a:ext cx="1844703" cy="52276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CuadroTexto 14"/>
          <p:cNvSpPr txBox="1"/>
          <p:nvPr/>
        </p:nvSpPr>
        <p:spPr>
          <a:xfrm>
            <a:off x="1338042" y="6119604"/>
            <a:ext cx="25653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 smtClean="0"/>
              <a:t>Cantidad de dinero</a:t>
            </a:r>
            <a:endParaRPr lang="es-MX" sz="2400" dirty="0"/>
          </a:p>
        </p:txBody>
      </p:sp>
      <p:sp>
        <p:nvSpPr>
          <p:cNvPr id="16" name="Flecha derecha 15"/>
          <p:cNvSpPr/>
          <p:nvPr/>
        </p:nvSpPr>
        <p:spPr>
          <a:xfrm>
            <a:off x="5376167" y="5395451"/>
            <a:ext cx="3111690" cy="61730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7" name="CuadroTexto 16"/>
          <p:cNvSpPr txBox="1"/>
          <p:nvPr/>
        </p:nvSpPr>
        <p:spPr>
          <a:xfrm>
            <a:off x="5459386" y="4722689"/>
            <a:ext cx="26252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 smtClean="0"/>
              <a:t>Tiempo establecido</a:t>
            </a:r>
            <a:endParaRPr lang="es-MX" sz="2400" dirty="0"/>
          </a:p>
        </p:txBody>
      </p:sp>
      <p:sp>
        <p:nvSpPr>
          <p:cNvPr id="18" name="CuadroTexto 17"/>
          <p:cNvSpPr txBox="1"/>
          <p:nvPr/>
        </p:nvSpPr>
        <p:spPr>
          <a:xfrm>
            <a:off x="8972301" y="5181761"/>
            <a:ext cx="28678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 smtClean="0"/>
              <a:t>Devuelve la cantidad de dinero + interés </a:t>
            </a:r>
            <a:endParaRPr lang="es-MX" sz="2400" dirty="0"/>
          </a:p>
        </p:txBody>
      </p:sp>
      <p:sp>
        <p:nvSpPr>
          <p:cNvPr id="19" name="CuadroTexto 18"/>
          <p:cNvSpPr txBox="1"/>
          <p:nvPr/>
        </p:nvSpPr>
        <p:spPr>
          <a:xfrm>
            <a:off x="9102286" y="3015317"/>
            <a:ext cx="21265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3200" dirty="0" smtClean="0"/>
              <a:t>Acreditante</a:t>
            </a:r>
            <a:endParaRPr lang="es-MX" sz="3200" dirty="0"/>
          </a:p>
        </p:txBody>
      </p:sp>
      <p:sp>
        <p:nvSpPr>
          <p:cNvPr id="20" name="Flecha abajo 19"/>
          <p:cNvSpPr/>
          <p:nvPr/>
        </p:nvSpPr>
        <p:spPr>
          <a:xfrm rot="10800000">
            <a:off x="9878789" y="3985710"/>
            <a:ext cx="573538" cy="73697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66378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"/>
    </mc:Choice>
    <mc:Fallback xmlns="">
      <p:transition advClick="0" advTm="1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657</TotalTime>
  <Words>1509</Words>
  <Application>Microsoft Office PowerPoint</Application>
  <PresentationFormat>Panorámica</PresentationFormat>
  <Paragraphs>118</Paragraphs>
  <Slides>20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Tema de Office</vt:lpstr>
      <vt:lpstr>Derecho Agrario </vt:lpstr>
      <vt:lpstr>Objetivo de la conferencia :</vt:lpstr>
      <vt:lpstr>Tema: La comercialización  y acopio de la producción agropecuaria. Marco jurídico del crédito agrícola y del seguro agropecuario.</vt:lpstr>
      <vt:lpstr>Bibliografía </vt:lpstr>
      <vt:lpstr>Temática: La comercialización de la producción agropecuaria.</vt:lpstr>
      <vt:lpstr>Temática: La comercialización de la producción agropecuaria</vt:lpstr>
      <vt:lpstr>Temática: La comercialización de la producción agropecuaria</vt:lpstr>
      <vt:lpstr>Temática: La comercialización de la producción agropecuaria</vt:lpstr>
      <vt:lpstr>Temática: El crédito agrícola: su fundamento, económico, social y jurídico</vt:lpstr>
      <vt:lpstr>Temática: El crédito agrícola: su fundamento, económico, social y jurídico</vt:lpstr>
      <vt:lpstr>Temática: El crédito agrícola: su fundamento, económico, social y jurídico</vt:lpstr>
      <vt:lpstr>Temática: El crédito agrícola: su fundamento, económico, social y jurídico</vt:lpstr>
      <vt:lpstr>Temática: El crédito agrícola: su fundamento, económico, social y jurídico</vt:lpstr>
      <vt:lpstr>Temática: El crédito agrícola: su fundamento, económico, social y jurídico</vt:lpstr>
      <vt:lpstr>Temática: El crédito agrícola: su fundamento, económico, social y jurídico</vt:lpstr>
      <vt:lpstr>Temática: El crédito agrícola: su fundamento, económico, social y jurídico</vt:lpstr>
      <vt:lpstr>Temática: El crédito agrícola: su fundamento, económico, social y jurídico</vt:lpstr>
      <vt:lpstr>Temática: El seguro agropecuario: garantías de su uso.</vt:lpstr>
      <vt:lpstr>Temática: El seguro agropecuario: garantías de su uso.</vt:lpstr>
      <vt:lpstr>Temática: El seguro agropecuario: garantías de su uso.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Mer y Sally</dc:creator>
  <cp:lastModifiedBy>Andres Perez</cp:lastModifiedBy>
  <cp:revision>43</cp:revision>
  <dcterms:created xsi:type="dcterms:W3CDTF">2023-04-13T16:35:19Z</dcterms:created>
  <dcterms:modified xsi:type="dcterms:W3CDTF">2023-10-16T04:50:20Z</dcterms:modified>
</cp:coreProperties>
</file>