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33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90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34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32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78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8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67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86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05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57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23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72B7C-17A2-4525-9D9E-A9CAE88F2E19}" type="datetimeFigureOut">
              <a:rPr lang="es-ES" smtClean="0"/>
              <a:t>28/10/2024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5C5D8-CDC5-4607-8220-B57CC54472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79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33.pn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0.pn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jpeg"/><Relationship Id="rId10" Type="http://schemas.openxmlformats.org/officeDocument/2006/relationships/image" Target="../media/image144.pn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489629"/>
            <a:ext cx="91451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ESTUDIOS EN CIENCIA TECNOLOGÍA Y SOCIEDAD</a:t>
            </a:r>
          </a:p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TEMA 2: 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«El </a:t>
            </a:r>
            <a:r>
              <a:rPr lang="es-ES" sz="2400" b="1" dirty="0">
                <a:latin typeface="Bookman Old Style" pitchFamily="18" charset="0"/>
                <a:cs typeface="Arial" pitchFamily="34" charset="0"/>
              </a:rPr>
              <a:t>recurso conocimiento y su impacto en el 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medioambiente» </a:t>
            </a:r>
            <a:endParaRPr lang="es-ES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s-ES" sz="2400" b="1" dirty="0" smtClean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CLASE 2.3 </a:t>
            </a:r>
          </a:p>
          <a:p>
            <a:pPr algn="ctr"/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TEMÁTICAS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: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S" sz="2400" b="1" dirty="0">
                <a:latin typeface="Bookman Old Style" pitchFamily="18" charset="0"/>
                <a:cs typeface="Arial" pitchFamily="34" charset="0"/>
              </a:rPr>
              <a:t>Impacto del desarrollo científico y técnico en el medio 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ambiente.            Sus consecuencias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El </a:t>
            </a:r>
            <a:r>
              <a:rPr lang="es-ES" sz="2400" b="1" dirty="0">
                <a:latin typeface="Bookman Old Style" pitchFamily="18" charset="0"/>
                <a:cs typeface="Arial" pitchFamily="34" charset="0"/>
              </a:rPr>
              <a:t>Medio ambiente como seno materno de la vida del 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ser humano. Importancia </a:t>
            </a:r>
            <a:r>
              <a:rPr lang="es-ES" sz="2400" b="1" dirty="0">
                <a:latin typeface="Bookman Old Style" pitchFamily="18" charset="0"/>
                <a:cs typeface="Arial" pitchFamily="34" charset="0"/>
              </a:rPr>
              <a:t>de su </a:t>
            </a:r>
            <a:r>
              <a:rPr lang="es-ES" sz="2400" b="1" dirty="0" smtClean="0">
                <a:latin typeface="Bookman Old Style" pitchFamily="18" charset="0"/>
                <a:cs typeface="Arial" pitchFamily="34" charset="0"/>
              </a:rPr>
              <a:t>cuidado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es-ES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s-ES" sz="2400" b="1" dirty="0" smtClean="0">
              <a:latin typeface="Bookman Old Style" pitchFamily="18" charset="0"/>
              <a:cs typeface="Arial" pitchFamily="34" charset="0"/>
            </a:endParaRPr>
          </a:p>
          <a:p>
            <a:endParaRPr lang="es-E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8501" r="24067" b="22526"/>
          <a:stretch/>
        </p:blipFill>
        <p:spPr bwMode="auto">
          <a:xfrm>
            <a:off x="1" y="-1"/>
            <a:ext cx="1214438" cy="139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C:\Users\Lais\Downloads\Lenin Engels y Mar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"/>
          <a:stretch/>
        </p:blipFill>
        <p:spPr bwMode="auto">
          <a:xfrm flipH="1">
            <a:off x="7246963" y="33391"/>
            <a:ext cx="1897039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arredondado 4"/>
          <p:cNvSpPr/>
          <p:nvPr/>
        </p:nvSpPr>
        <p:spPr>
          <a:xfrm>
            <a:off x="1289716" y="102251"/>
            <a:ext cx="5847365" cy="1112405"/>
          </a:xfrm>
          <a:prstGeom prst="roundRect">
            <a:avLst/>
          </a:prstGeom>
          <a:gradFill flip="none" rotWithShape="1">
            <a:gsLst>
              <a:gs pos="0">
                <a:srgbClr val="800000">
                  <a:tint val="66000"/>
                  <a:satMod val="160000"/>
                </a:srgbClr>
              </a:gs>
              <a:gs pos="50000">
                <a:srgbClr val="800000">
                  <a:tint val="44500"/>
                  <a:satMod val="160000"/>
                </a:srgbClr>
              </a:gs>
              <a:gs pos="100000">
                <a:srgbClr val="8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8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 smtClean="0">
                <a:solidFill>
                  <a:schemeClr val="tx1"/>
                </a:solidFill>
                <a:latin typeface="Bookman Old Style" pitchFamily="18" charset="0"/>
              </a:rPr>
              <a:t>UNIVERSIDAD DE ARTEMISA</a:t>
            </a:r>
          </a:p>
          <a:p>
            <a:pPr algn="ctr">
              <a:defRPr/>
            </a:pPr>
            <a:endParaRPr lang="pt-PT" sz="20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pt-PT" sz="2000" b="1" dirty="0" smtClean="0">
                <a:solidFill>
                  <a:schemeClr val="tx1"/>
                </a:solidFill>
                <a:latin typeface="Bookman Old Style" pitchFamily="18" charset="0"/>
              </a:rPr>
              <a:t>DIRECCIÓN DE HISTORIA Y MARXISMO-LENINISMO</a:t>
            </a:r>
            <a:endParaRPr lang="pt-PT" sz="20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3" y="4940491"/>
            <a:ext cx="2756849" cy="191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13-UNIVERSIDAD ARTEMISA\Clases Estudio CTS                Sede Fundacional\Tema 2 El recurso conocimiento y su impacto en el medioambiente\Que es Cambio Climatico y GEI\Diapositiva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2" y="154587"/>
            <a:ext cx="4447064" cy="54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05" y="183184"/>
            <a:ext cx="3026569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05" y="2518653"/>
            <a:ext cx="3026569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04" y="4931559"/>
            <a:ext cx="3026569" cy="17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2875" y="2150278"/>
            <a:ext cx="2871788" cy="355838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CO" dirty="0">
                <a:latin typeface="Arial Black" pitchFamily="34" charset="0"/>
              </a:rPr>
              <a:t>Cuando un sistema natural o humano es frágil ante los impactos del cambio </a:t>
            </a:r>
            <a:r>
              <a:rPr lang="es-CO" dirty="0" smtClean="0">
                <a:latin typeface="Arial Black" pitchFamily="34" charset="0"/>
              </a:rPr>
              <a:t>climático</a:t>
            </a:r>
            <a:endParaRPr lang="es-CO" dirty="0">
              <a:latin typeface="Arial Black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046186" y="70798"/>
            <a:ext cx="7568804" cy="11509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3200" dirty="0" smtClean="0">
                <a:latin typeface="Arial Black" pitchFamily="34" charset="0"/>
              </a:rPr>
              <a:t>¿Que </a:t>
            </a:r>
            <a:r>
              <a:rPr lang="es-CO" sz="3200" dirty="0">
                <a:latin typeface="Arial Black" pitchFamily="34" charset="0"/>
              </a:rPr>
              <a:t>es la vulnerabilidad al cambio climático?</a:t>
            </a:r>
          </a:p>
        </p:txBody>
      </p:sp>
      <p:pic>
        <p:nvPicPr>
          <p:cNvPr id="6148" name="Picture 4" descr="http://image.slidesharecdn.com/vulnerabilidaddelosrecursosnaturalesmanuelrey-150226085122-conversion-gate02/95/vulnerabilidad-de-los-recursos-naturales-30-638.jpg?cb=142494140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3863" y="1484314"/>
            <a:ext cx="5817952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386020" y="6374626"/>
            <a:ext cx="1302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/>
              <a:t>S</a:t>
            </a:r>
            <a:r>
              <a:rPr lang="x-none" sz="1200" dirty="0" smtClean="0"/>
              <a:t>IAT - PNUMA</a:t>
            </a:r>
            <a:endParaRPr lang="en-US" sz="1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1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Dani\Mis documentos\Daniel\Archivos Word\SEO\Trabajos para el Ayuntamiento\Cambio climático\Imágenes PPS CC\22574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6" y="1703699"/>
            <a:ext cx="2817125" cy="296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600200" y="5257801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dirty="0">
                <a:latin typeface="Arial Black" pitchFamily="34" charset="0"/>
                <a:cs typeface="Times New Roman" pitchFamily="18" charset="0"/>
              </a:rPr>
              <a:t>La concentración actual de CO</a:t>
            </a:r>
            <a:r>
              <a:rPr lang="es-ES" baseline="-25000" dirty="0">
                <a:latin typeface="Arial Black" pitchFamily="34" charset="0"/>
                <a:cs typeface="Times New Roman" pitchFamily="18" charset="0"/>
              </a:rPr>
              <a:t>2</a:t>
            </a:r>
            <a:r>
              <a:rPr lang="es-ES" dirty="0">
                <a:latin typeface="Arial Black" pitchFamily="34" charset="0"/>
                <a:cs typeface="Times New Roman" pitchFamily="18" charset="0"/>
              </a:rPr>
              <a:t> en la atmósfera es la más elevada de los últimos 150.000 </a:t>
            </a:r>
            <a:r>
              <a:rPr lang="es-ES" dirty="0" smtClean="0">
                <a:latin typeface="Arial Black" pitchFamily="34" charset="0"/>
                <a:cs typeface="Times New Roman" pitchFamily="18" charset="0"/>
              </a:rPr>
              <a:t>años</a:t>
            </a:r>
            <a:r>
              <a:rPr lang="es-ES" dirty="0" smtClean="0">
                <a:latin typeface="Arial Black" pitchFamily="34" charset="0"/>
              </a:rPr>
              <a:t> 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" y="142569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30" y="159060"/>
            <a:ext cx="3308938" cy="450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349" y="159060"/>
            <a:ext cx="2193878" cy="450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Dani\Mis documentos\Daniel\Archivos Word\SEO\Trabajos para el Ayuntamiento\Cambio climático\Imágenes PPS CC\Mapamund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2"/>
            <a:ext cx="8229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138450" y="263526"/>
            <a:ext cx="1223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 dirty="0">
                <a:solidFill>
                  <a:schemeClr val="bg1"/>
                </a:solidFill>
              </a:rPr>
              <a:t>Norteamérica 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2057400" y="762000"/>
            <a:ext cx="457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733800" y="304801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 dirty="0">
                <a:solidFill>
                  <a:schemeClr val="bg1"/>
                </a:solidFill>
              </a:rPr>
              <a:t>Europa </a:t>
            </a:r>
            <a:r>
              <a:rPr lang="es-ES" sz="2000" dirty="0" smtClean="0">
                <a:solidFill>
                  <a:schemeClr val="bg1"/>
                </a:solidFill>
              </a:rPr>
              <a:t>Occidental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4724400" y="685800"/>
            <a:ext cx="152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858000" y="304801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Asia 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6781800" y="685800"/>
            <a:ext cx="457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990600" y="5791202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 dirty="0">
                <a:solidFill>
                  <a:schemeClr val="bg1"/>
                </a:solidFill>
              </a:rPr>
              <a:t>América L</a:t>
            </a:r>
            <a:r>
              <a:rPr lang="es-ES" sz="2000" dirty="0" smtClean="0">
                <a:solidFill>
                  <a:schemeClr val="bg1"/>
                </a:solidFill>
              </a:rPr>
              <a:t>atina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114800" y="5791202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África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724400" y="5756276"/>
            <a:ext cx="8382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1,8%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553200" y="5791202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Oceanía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7338516" y="5756275"/>
            <a:ext cx="8382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1,2%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331225" y="6188077"/>
            <a:ext cx="8382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2,9%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2362200" y="228601"/>
            <a:ext cx="8382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5258352" y="269876"/>
            <a:ext cx="8382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7338516" y="228601"/>
            <a:ext cx="9906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13,3%</a:t>
            </a: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2286000" y="3352800"/>
            <a:ext cx="914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4648200" y="3276600"/>
            <a:ext cx="3048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flipV="1">
            <a:off x="7162800" y="3886200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81" name="1 CuadroTexto"/>
          <p:cNvSpPr txBox="1">
            <a:spLocks noChangeArrowheads="1"/>
          </p:cNvSpPr>
          <p:nvPr/>
        </p:nvSpPr>
        <p:spPr bwMode="auto">
          <a:xfrm>
            <a:off x="3297239" y="6396039"/>
            <a:ext cx="7338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dirty="0" smtClean="0">
                <a:latin typeface="Arial Black" pitchFamily="34" charset="0"/>
              </a:rPr>
              <a:t>EMISIÓN </a:t>
            </a:r>
            <a:r>
              <a:rPr lang="es-ES" dirty="0">
                <a:latin typeface="Arial Black" pitchFamily="34" charset="0"/>
              </a:rPr>
              <a:t>DE </a:t>
            </a:r>
            <a:r>
              <a:rPr lang="es-ES" dirty="0" smtClean="0">
                <a:latin typeface="Arial Black" pitchFamily="34" charset="0"/>
              </a:rPr>
              <a:t>CO2…promedio en el siglo XX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1"/>
            <a:ext cx="630310" cy="70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1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6" grpId="0" animBg="1"/>
      <p:bldP spid="35848" grpId="0" animBg="1"/>
      <p:bldP spid="35851" grpId="0" animBg="1" autoUpdateAnimBg="0"/>
      <p:bldP spid="35853" grpId="0" animBg="1" autoUpdateAnimBg="0"/>
      <p:bldP spid="35854" grpId="0" animBg="1" autoUpdateAnimBg="0"/>
      <p:bldP spid="35855" grpId="0" animBg="1" autoUpdateAnimBg="0"/>
      <p:bldP spid="35856" grpId="0" animBg="1" autoUpdateAnimBg="0"/>
      <p:bldP spid="35857" grpId="0" animBg="1" autoUpdateAnimBg="0"/>
      <p:bldP spid="35858" grpId="0" animBg="1"/>
      <p:bldP spid="35859" grpId="0" animBg="1"/>
      <p:bldP spid="358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Dani\Mis documentos\Daniel\Archivos Word\SEO\Trabajos para el Ayuntamiento\Cambio climático\Imágenes PPS CC\20070310160931-cambio-climat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32" y="883691"/>
            <a:ext cx="3070121" cy="290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C:\Documents and Settings\Dani\Mis documentos\Daniel\Archivos Word\SEO\Trabajos para el Ayuntamiento\Cambio climático\Imágenes PPS CC\20063171446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"/>
          <a:stretch>
            <a:fillRect/>
          </a:stretch>
        </p:blipFill>
        <p:spPr bwMode="auto">
          <a:xfrm>
            <a:off x="6166560" y="3671248"/>
            <a:ext cx="2856814" cy="318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C:\Documents and Settings\Dani\Mis documentos\Daniel\Archivos Word\SEO\Trabajos para el Ayuntamiento\Cambio climático\Imágenes PPS CC\parque_eolico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60" y="873455"/>
            <a:ext cx="2856814" cy="291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6" y="215972"/>
            <a:ext cx="81295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5" y="1305063"/>
            <a:ext cx="2702719" cy="248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5" y="3932238"/>
            <a:ext cx="2659438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" y="22767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922224" y="4055974"/>
            <a:ext cx="3157229" cy="22467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Bookman Old Style" pitchFamily="18" charset="0"/>
                <a:cs typeface="Arial" pitchFamily="34" charset="0"/>
              </a:rPr>
              <a:t>CONSECUENCIAS</a:t>
            </a:r>
          </a:p>
          <a:p>
            <a:pPr algn="ctr"/>
            <a:r>
              <a:rPr lang="es-ES" sz="2800" b="1" dirty="0" smtClean="0">
                <a:latin typeface="Bookman Old Style" pitchFamily="18" charset="0"/>
                <a:cs typeface="Arial" pitchFamily="34" charset="0"/>
              </a:rPr>
              <a:t> </a:t>
            </a:r>
          </a:p>
          <a:p>
            <a:pPr algn="ctr"/>
            <a:r>
              <a:rPr lang="es-ES" sz="2800" b="1" dirty="0" smtClean="0">
                <a:latin typeface="Bookman Old Style" pitchFamily="18" charset="0"/>
                <a:cs typeface="Arial" pitchFamily="34" charset="0"/>
              </a:rPr>
              <a:t>MEDIOAMBIENTALES</a:t>
            </a:r>
            <a:endParaRPr lang="es-ES" sz="2800" b="1" dirty="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4088898" y="5540991"/>
            <a:ext cx="910988" cy="116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7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Título"/>
          <p:cNvSpPr>
            <a:spLocks noGrp="1"/>
          </p:cNvSpPr>
          <p:nvPr>
            <p:ph type="title"/>
          </p:nvPr>
        </p:nvSpPr>
        <p:spPr>
          <a:xfrm>
            <a:off x="2692021" y="300252"/>
            <a:ext cx="4002206" cy="84922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EVENTOS CLIMÁTICOS EXTREMOS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34683" y="1411762"/>
            <a:ext cx="6711554" cy="77305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CO" b="1" dirty="0"/>
              <a:t>Variación del clima con cambios bruscos como por ejemplo excesos de lluvias o ausencias de lluvia no </a:t>
            </a:r>
            <a:r>
              <a:rPr lang="es-CO" b="1" dirty="0" smtClean="0"/>
              <a:t>comunes</a:t>
            </a:r>
            <a:endParaRPr lang="es-CO" sz="3600" b="1" i="1" dirty="0"/>
          </a:p>
          <a:p>
            <a:pPr marL="0" indent="0" algn="just">
              <a:buNone/>
            </a:pPr>
            <a:endParaRPr lang="es-CO" sz="3600" i="1" dirty="0"/>
          </a:p>
          <a:p>
            <a:pPr marL="0" indent="0" algn="just">
              <a:buNone/>
            </a:pPr>
            <a:endParaRPr lang="es-CO" sz="3600" i="1" dirty="0"/>
          </a:p>
        </p:txBody>
      </p:sp>
      <p:pic>
        <p:nvPicPr>
          <p:cNvPr id="21507" name="Picture 2" descr="http://www.oei.es/noticias/IMG/jpg/el-nino-la-nina_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4444" y="2435875"/>
            <a:ext cx="3087291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es.sott.net/image/image/s3/65277/full/gran_sequ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304" y="2347913"/>
            <a:ext cx="2886075" cy="206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9 Image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0385" y="4537556"/>
            <a:ext cx="288607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 de flecha"/>
          <p:cNvCxnSpPr/>
          <p:nvPr/>
        </p:nvCxnSpPr>
        <p:spPr>
          <a:xfrm>
            <a:off x="4490460" y="5914798"/>
            <a:ext cx="438745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>
            <a:off x="4490460" y="3378793"/>
            <a:ext cx="422731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595" y="6595776"/>
            <a:ext cx="1403405" cy="2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luntariado Piragü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993" y="5422504"/>
            <a:ext cx="756726" cy="49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Ola invernal en Antioquia es peor que la de 2010: Gobernador | Donaldo Zuluaga | En Puerto Nare la inundación es del 85 por ciento en su casco urban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2" y="1490366"/>
            <a:ext cx="2094679" cy="24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1" name="1 Título"/>
          <p:cNvSpPr>
            <a:spLocks noGrp="1"/>
          </p:cNvSpPr>
          <p:nvPr>
            <p:ph type="title"/>
          </p:nvPr>
        </p:nvSpPr>
        <p:spPr>
          <a:xfrm>
            <a:off x="1665151" y="172825"/>
            <a:ext cx="5613673" cy="69632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s-CO" sz="3600" b="1" dirty="0">
                <a:solidFill>
                  <a:schemeClr val="bg1"/>
                </a:solidFill>
              </a:rPr>
              <a:t>Consecuencias del </a:t>
            </a:r>
            <a:r>
              <a:rPr lang="es-CO" sz="3600" b="1" dirty="0" smtClean="0">
                <a:solidFill>
                  <a:schemeClr val="bg1"/>
                </a:solidFill>
              </a:rPr>
              <a:t>Cambio Climático</a:t>
            </a:r>
            <a:endParaRPr lang="es-CO" sz="3600" b="1" dirty="0">
              <a:solidFill>
                <a:schemeClr val="bg1"/>
              </a:solidFill>
            </a:endParaRPr>
          </a:p>
        </p:txBody>
      </p:sp>
      <p:sp>
        <p:nvSpPr>
          <p:cNvPr id="25602" name="4 CuadroTexto"/>
          <p:cNvSpPr txBox="1">
            <a:spLocks noChangeArrowheads="1"/>
          </p:cNvSpPr>
          <p:nvPr/>
        </p:nvSpPr>
        <p:spPr bwMode="auto">
          <a:xfrm>
            <a:off x="1115615" y="908052"/>
            <a:ext cx="67508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2400" b="1" dirty="0">
                <a:latin typeface="Calibri" pitchFamily="34" charset="0"/>
              </a:rPr>
              <a:t>Consecuencias por aumento  de la </a:t>
            </a:r>
            <a:r>
              <a:rPr lang="es-CO" sz="2400" b="1" dirty="0" smtClean="0">
                <a:latin typeface="Calibri" pitchFamily="34" charset="0"/>
              </a:rPr>
              <a:t>lluvia</a:t>
            </a:r>
            <a:r>
              <a:rPr lang="x-none" sz="2400" b="1" dirty="0" smtClean="0">
                <a:latin typeface="Calibri" pitchFamily="34" charset="0"/>
              </a:rPr>
              <a:t> (</a:t>
            </a:r>
            <a:r>
              <a:rPr lang="x-none" sz="2400" b="1" u="sng" dirty="0" smtClean="0">
                <a:latin typeface="Calibri" pitchFamily="34" charset="0"/>
              </a:rPr>
              <a:t>más intenso en La Niña</a:t>
            </a:r>
            <a:r>
              <a:rPr lang="x-none" sz="2400" b="1" dirty="0" smtClean="0">
                <a:latin typeface="Calibri" pitchFamily="34" charset="0"/>
              </a:rPr>
              <a:t>)</a:t>
            </a:r>
            <a:endParaRPr lang="es-CO" sz="2400" b="1" dirty="0">
              <a:latin typeface="Calibri" pitchFamily="34" charset="0"/>
            </a:endParaRPr>
          </a:p>
        </p:txBody>
      </p:sp>
      <p:sp>
        <p:nvSpPr>
          <p:cNvPr id="25603" name="AutoShape 4" descr="http://t0.gstatic.com/images?q=tbn:ANd9GcSMlcyvWDg8q8jY5ky2KnKCbx4dAzYd24NGM-vXNtUwInP8AFA7osuw2X8J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5604" name="12 CuadroTexto"/>
          <p:cNvSpPr txBox="1">
            <a:spLocks noChangeArrowheads="1"/>
          </p:cNvSpPr>
          <p:nvPr/>
        </p:nvSpPr>
        <p:spPr bwMode="auto">
          <a:xfrm>
            <a:off x="1143001" y="3903664"/>
            <a:ext cx="7155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2400" b="1" dirty="0">
                <a:latin typeface="Calibri" pitchFamily="34" charset="0"/>
              </a:rPr>
              <a:t>Consecuencias por disminución de la </a:t>
            </a:r>
            <a:r>
              <a:rPr lang="es-CO" sz="2400" b="1" dirty="0" smtClean="0">
                <a:latin typeface="Calibri" pitchFamily="34" charset="0"/>
              </a:rPr>
              <a:t>lluvia</a:t>
            </a:r>
            <a:r>
              <a:rPr lang="x-none" sz="2400" b="1" dirty="0">
                <a:latin typeface="Calibri" pitchFamily="34" charset="0"/>
              </a:rPr>
              <a:t> (</a:t>
            </a:r>
            <a:r>
              <a:rPr lang="x-none" sz="2400" b="1" u="sng" dirty="0">
                <a:latin typeface="Calibri" pitchFamily="34" charset="0"/>
              </a:rPr>
              <a:t>más intenso en </a:t>
            </a:r>
            <a:r>
              <a:rPr lang="x-none" sz="2400" b="1" u="sng" dirty="0" smtClean="0">
                <a:latin typeface="Calibri" pitchFamily="34" charset="0"/>
              </a:rPr>
              <a:t>El Niño</a:t>
            </a:r>
            <a:r>
              <a:rPr lang="x-none" sz="2400" b="1" dirty="0" smtClean="0">
                <a:latin typeface="Calibri" pitchFamily="34" charset="0"/>
              </a:rPr>
              <a:t>)</a:t>
            </a:r>
            <a:endParaRPr lang="es-CO" sz="2400" b="1" dirty="0">
              <a:latin typeface="Calibri" pitchFamily="34" charset="0"/>
            </a:endParaRPr>
          </a:p>
        </p:txBody>
      </p:sp>
      <p:sp>
        <p:nvSpPr>
          <p:cNvPr id="25605" name="AutoShape 12" descr="data:image/jpeg;base64,/9j/4AAQSkZJRgABAQAAAQABAAD/2wBDAAkGBwgHBgkIBwgKCgkLDRYPDQwMDRsUFRAWIB0iIiAdHx8kKDQsJCYxJx8fLT0tMTU3Ojo6Iys/RD84QzQ5Ojf/2wBDAQoKCg0MDRoPDxo3JR8lNzc3Nzc3Nzc3Nzc3Nzc3Nzc3Nzc3Nzc3Nzc3Nzc3Nzc3Nzc3Nzc3Nzc3Nzc3Nzc3Nzf/wAARCACLALoDASIAAhEBAxEB/8QAGwAAAgMBAQEAAAAAAAAAAAAABAUCAwYBAAf/xABBEAACAQIFAgQFAQYEBQIHAAABAgMEEQAFEiExE0EiUWFxBhSBkaEyBxUjQrHwUsHR4RYkYoLxM3IlNUOSorLS/8QAGQEAAwEBAQAAAAAAAAAAAAAAAAECAwQF/8QAIxEAAgIBBAMAAwEAAAAAAAAAAAECESEDEjFBEyJRFDJhQv/aAAwDAQACEQMRAD8A38nx18Nxj/5hqNr2SNif6euBKv8AaJkkMZZPmJOwFlF/ucfIRkObbroRByW17f3viByDMwCWEF77DqDf8YnyL6cuzU+H07Nv2lUUtCwyp5YakWuZIgy+oBv+cY6u+Ms7q2V5cxkSBHsGjAjJ72uPTCinyWuj1BhCpY7kMD29sD1OR5rP2pwl9jr5/GDfHth49TtGmyv4/wAzy2dTPVmqguCYmbYDyBtf/wAY30X7RMikp2l6tQkgW/SeMg38ri4x8WT4YzS4do4QO7GT/bF65Dm17gwFyQAol2w3qQXDBQ1Ph9jh/aJk0iErHUl+6hV+4N8A53+0OiSBP3RI7TE+MPFbTcHudubY+Z02S5lE2qQITp7OMVT/AA9nElwqxBT26mJ8q4sezU7Rvss/aNXpPN89TiVGsUW4UL/t98M4P2l088mlaPRpIvql59tsfMYcjzSNSCIj66xjkeQZqjBlWGwN79QYPJH6Jwn8Pouc/tIeCmlipoESqYEqxN1Qdtu5xk4/2lZ0rSMa3X477xi3tt29OfXCSsyDM3tpEDO27Xk49sAD4UzQ21imAJJ/9S/+WK3w7YvHqPo1WW/tDzGKsWesqqqaIMCY9YG/rtuPTG4p/wBpFC1FSvJE7VMi3kFgqL6Dc38sfIX+F82urAQaf5g0p/0xauTZgIUjToHQSf8A1L77emBzh0x7NRG5+Kf2kVfzlOuVo8EUT3lBN+oLiw2G33xjc0+JsxzYVDvXSugIco4Fwobwj1sWwPPkWcSSudUOggb9Q349sRpPh6vWsjeYQNFqAcLKd1Ox7eV8HkhXIvHN8heUfE+YZaP+QzSSnRjfp6PCSAdzz5n+7Yf1n7Ts0ny6CGKqNPOkaiWZYwWlbuR2AxkovhPM00q3yzaRveQ7/wD444vwtmaeLVTb9uoxP/64FqQ5sPFNYO12cTVtUZ6yZ5tZ8Zc7k9hfEJ68IFW4eMoBYG1x6+uDK34UqTBHHH0OsFZp5CzWDdlXbgdzySe1sDH4QzMi2ulU9iZD9v04Xl0n2U9KRx8wuU+WMcOgeAgm/wD5xoKT9ouehlH7yYDQFJaNWAAHNrc/nGdT4QzlSQGor356x/8A5wWnwnXaAJpIFN7khibj7YT1dNf6F4ZjDOvjnPMxo3hmrnMbDS6xqEDC999vbGaNUhPidr998ab/AITgLAVE7lLEALsLnj/LFf8AwjlA2Mk1x5NjP8nS+j8EuzaqYesABojtcFlO/YbffHTBTu+kaSbEFBbt/tjjsqSyIsgfa6XQgMvBs248vsd8TKvSzNDLPGsgs7so3PHh559frjiPUo4sMJLW0qotq32H1viLQxbpEtjZdRAO1x64jJIsUkiWZYkLNGoFybeX9L4hMrRL0WlDg7KLC3ob+o+mxGEVSJvDTiMXdTcX6bLY79sTZEjQNpFhYlguwPp+cDAP0UM0y2YcqdR2A3tz/ZwWkDKQGkUtcatO11PFzv6d9sIKRxGGvU7DdBdSL2N+35H0xNmJVto7qD+P/BP/AIxX8sepCs0qEL4XYMPM2N/e+JCIsJTINA16RUF/CeSqji5NjbntthhXw51V0MoYBwPDtv8AXn+xiLE9Qr4LBfEPM22/I7YpjlYvIrErIwttfa3O/vf27nbF0ihF6a6QyjckkkDuLc2wCJxFlNgikKoZhYb7/nEJQHRtARXTtp5F+fxi75aN3dGZkkFgoUaiWsLkk87+1/vih4Zev1I4wVUaWKkDQw52P2sBgHg9DrLMzCMhuNxf2t/mPPE41Epb+GD/AIdC9uR/fpiqRej1ZdYKAA6woF2v28/xbzxbJEsIURy6FZLtZdiLC45877n09sFBSLFS5KrEhO21tx9v79sSi0O+yhUGxv39fbAtTJCnUaN9ED22UE6B2vbn8cYuGlbszMwsNUbRglhck299u22AKReVR9bKnILC1ze3YY6JkijIjIRiLuw5HpftjkcbGHWHGhUsCRySfyO3pillVU1NIAjMCECXUNwNx7/32E0wqgacygSXRtAABFx5b+54xImRkUKFY6rFObjzHnx+DiUkcUTF/mOoBpAQrpbc2Ox7C5+mK5BEJCNRR4zdVuWIseR6etvXCaQqKupoqNDnwhwAV7m2+2BqqolPVjETIDfS9t+bi34wc7iQBhqiZ9rvsST2O4vt9b4tiEcrLAqdKYHSWuWDWvbbje/0t64lxsdWLGmcOoEbMLAliCAP7I/GJmoCnT01225H+mDPmTEF6sKsUUBrD1NwNr9u3e/niP7ro5/4ohiIk8V2iJJvvucFC2k0jlqSII0aVmTYybk79gL6t+DiM0piZROI4GXSOm38xvfc83Itzzx2xX04ys0FPVqSNXQaMhhKbLe9+Bt77e2L6Wp62WOtU2szOCj2dvEQPDc7f37Y0uxHmeF5bS9RSXXVHYMDY7ADbvyPviMjVUsZknQxPL/EI1je1idiTYX22tfBFNRSwUdSsUOtnh0xvtqDBjZR6gAgX+mBAZoqUvKgu7KXilsTGF5uR3III/piaxZWSdGf4dyqbOGDEoVN7gEf9v0vbE3oFWmaVY6iUbWVfDYb+K4/IP4xdJE8dGZKaBJIpm0qJD44yO29x2O9+Ocep6dndTBGjgkHX1VDJcXtpG9geO/1w93Qq7BqXqVEQVZmYKwZSC0nOx30+l/7Nrcuq0p3VQC6qC3h8Wg22btvfsRvfvj0lK8dNVPK5doyCiBfFa4HI2J44xXE0NxGv8bxamHTDEpYaiSDwNvX+mC65HVnni0S6TE4DsNcYjBAY7mzFv8ALviUTRSI0UaPI6DXZkI0XH/Sb9vUemIyLPLCYooOihunWS5DAE22HA43Nt/pihYkSV4mpCkNimtmJZjfyPB/u2G2hF0SqXkEMsnWKsNG4DWHcne973PvjsmUzFOuI5WkLaWUSL0x3B1a/f1OKImWfMGjgS8sYARFFxcjcm2G/wAL1i1GbHqyC0jya1B8Mii++1rHviIStjkqQJMs1DQSSMNWmwWJ9QuSbgb+3J2xVSotkZZQVXwoq6rMtvM3GxtcW3xOojeCskmjhmniima6swQW7WYeu22KKvqR0+qVio6gYIDsQTYHjcXvvvxvvjRNdiyRqVSTq1BpB0nK3Mcf6dQGwv8AcWwfE8c8MrLI8ellDRlbqAVFmAG/Nt/X1wueoRqVZpRUAsNRpQrO4Nxfx/p44scdiliUxRw0zAsqhhIArR73G23Nj9MJuhq2HNVrMGmkkcS9SwVE7j047k++B0c1MyxiVVkt0ypYKd7H2O/HnxiyhJf5kQKHmZYlUb3a7bkHa36VFz5nFTxV0FXTvT08moSalPUBJQfqFz57j2J89ogOWTlZIYp44yqsGBCOzqxcW4BA3sL7emKhIUrQVkte5Cl7qTbfzPe3luNtjgyuCVRMTSS0oNz0XiYkKd9lGx2HtvzgKCmjqIQY45it7qyulu+xAPIG/wBNubYtrIkyfzPUWM1StHe+sfyAjytv2GO79dVCUuux8LuCSm+lhpJPHtxgaSaSnq1geKYUraQzEHcf9NxucG1+hFqJIqeWWkjYGR3YEXJsLALtfz43ODAuDiMsiyMRCRKSPE9iu5I0+R8RP1tbjHkdVRRaQ2AF7DA2WSU1ezqxaOUBWV72VrDcAkfzXPlxa4uMNxmkcI6SIqKnhVFRbKB2HiwqH/BRV1lPFUK1UyGLQQxIVzdf0ix/9xJPOGNEZZ0jmMzSQSFlNLKhZmN7kqV/SRcHVewvv54i2U0tKiSRTyuy3EcUY1Muo8kg7A27A7DbAs9GaTKIaeIhdVYyFJCB0zIt2s17fqUC/rvbFbdhLlYRRZvPFNXM8lYJTIRFI6aigDEA8WbsSb8352xRVpWsJJq1KRoZLFSsYLGwvc2Fl0nfzB98VJT11ShbMBA8qqGQq1tKkGxt+lm2N9vzvgSsrujTrTmRGGnpLNuoZb+JQp2Jv32I2FyMQ1ga/gbG3VpoITURs7WMSqd4tYuwPkSp42574Ojo2inkSExNGTumsccH3vbn84DMUAYOssYhjXUWMVtIA5ZQwufW/wBNrYOpopHpFdIYz/KWKNwADcKLcAjbk+eCDV5HJOjyjSjw5hCqalOm0jWsvi33udx6Yohyta2nknpgaCbX0oxWTCzErc2Kg7HYg3O4I9cLquSalrZpnlV6YatU8ZYNbsbX0qRcDfz53xfTTtJVPDWzBgVDRxI6sUUA2NjsPLfe3B86bUsCpohmsVRHXyUktCZ5Y0RQahdS6io/mPa5sbeuBUragwaaikjp54yHaMPqN/0qP68YLp5sxTrxO8NQFCPKI23TSb2XUN7X4/GBqYSVc9RZSW3aSQkDxdx6kfbGWpKlSLj/AEJjq2y6kjqYPDNVlxNKqg6bAkc/fA0NdW01ckk4MwWmcifQy6VAOlb3t9P6bYeEtBFRRwRK+lQrlZArg+agmxtvsRbbtgSpqmbXCqI1Msgd5dO7aWutyNgONr98VFVAm7ZXmQkpYUU08lJIyeKUtYue2q43+5wbmSA5HHDXRLUQyydWNkkHJ5Aba1rcbcYhHOtRRxBJdbKpLKrB9zvcDzJ29fviqoE9RlNYsTskKuDKwvfVqUgBLW3G54sL/Rp/ArNMHRopEZWlAmge0ceplVlAuSrEbH3N/bjFtRIVqYI50AkVAPCrabAbEG1u/Ym3pe2JzUSZI9LRVVWGq3hvMjDwi4A02BBIA5339MU5kUp6tZJZWKqjaFcEADmw34O/a3A9cEn6B2XRyyGd58sSSRDGGbqDUQALsT/QYrFPUvUMqtG7SIsjrbUCCTa4uLWIxDL5hTQrJJCzPNyEVjoHmbA27f5b45S11JXZjJTSCZTMFjjDOVA5O4NiSSbdrbYnTS5Y5PoZs0kSQQrT/NUrswMEQYSxHzA5G4v3uB7HHHWpR3haON0c6ERIytlF9KlbkXHHhNvQXwBFVPHI9PWwMqhRcEsCwN7DVfxbqdjf2F8cLQ0+c0z0FOz0xhcp0tggB3uLWHY8bEYvdZLiMJ6yoyaV6WGnkqoATpHUYhwGF/EBuw3uO23nimAUtTXRQRwGEyxt0pJLBwbglCbd7jfzAJ8xKKWrBZzMJAj2S67i9zbztYCxGxO1uxX1a5hFXQTRMI2VJLy1CBlS5U720/4RuTe453wcjRN6Wueo6KzTxRoQ4ZKJCAbbAWN7jbtawHniQalYXkpJZXO7SCkI1nz574ZVmmrzDrtJYSU/V6UIJ0sOSWvYqexA248sdWqjUACaoYAW1K7AH15wN10TyZyCbS0XVmm0qpJRNC2JJvwed+2Ca0R0tHBTWkeaOpWeKSNwym+oKsjnk3dmOni2GCH+MLsjKvAK8eQ45wVleU0WYy1FRUJEY6dDORGgJZh/iH++NNpO4BkpYqqXpTfKqXGoyymwe+9hswG99/vhXmFGUEMUsaGMMlnpo+ogsTf9JF/oMNKTMRm+XRjMKBliOpo2gcAoLnYKw3HfyHbF1dXvKg6FZTyJqCMJ6ZtI0jZdS7X43ueMQ64ZSvkVU6ztEppEEUalkUMRZhci297W/wAsNstrJIsxlSen0RSt4QpBSM9t97g2t7W74VUEKnLIgxdpn8QUkrfbbfgDe5t3w3oa0UlS8q0qukmhNbMAABYOL3vcAqbW3ufLGMY+yotvAHUU8EGZSpHAsMcel44pl1R6WAI53Fr7gX4wHWwOlWXEDpOUJSWnBDg/4gQNyLcHbse2NFn88N6fXGy0MqmEshs8XJBPbTyPoeMJv3jDHTJXVMJaNbAtGSb/APbY8Wv2FsaJU6Fdg608uXhp5ZjK9arAWBQgA2vY8g77f6YFy+oio1mZ3F0bXIAdyA3AHc/6YbVktLPM7TQMsyIhhkDgkLosBt4Ty33xjI4pavMaZEJF5TqUfzHXf84zkk3gpX2fR54FjpVqctrROta5fTIFCpcfp76RuTve+E0dImZ1dblcldImiFphZRpJWzbg9zzt5fXDjK5RTyCjlGgytZQzalfyNhf+zftizMcmkpM2/e/yrJEPCY0c3ViDdrXsQQbc+2NUryReaEFDFVUKwrHGzyxfqYMnhIuBdSCbE77Eet8VmV5kqpZYnS9S3VjBLXG1rG+2kKdrd+cMpPl/l4ac5g1I0j9MPpvbkgjY72HBFtuMWx5U1ZMFkkpgGmZzJDILkE3A5FuwttYXw6TWAspaoU101VUR9QwMFElt1dgCNLcrZdh23O2AM3EbOhdzP1GAUE3uSb/5YmZ5Wr8zpgxSSZ9KhQSHuLA25tax+vpgOVaiChjMQWSqWn1qXNrORv8Ai9sZNvgfDGOSqs0R6juscaFYmDkd232INtrG9/1DjAiTz0UlW4WUvJIzLGrDUd7qwva+19ybcYL+Had/k5Xk6KxqIg8rqG0NYtsbG3PP0w1mbTSiTo9VblmlCB9XqQtz5f3fGkEqQm3YnimbOYamCeOtlWw6bvGFDn+YXX9RG3F7euImD5eWmMccny7wOjyAalViVsD/AL74PySplpsvbrU7tTVEjF4iOUIJYr5Hgj2P0pzkNkSuyJK8Cqumoju+qNtr7HcbcWsLk4aXYWTCI9BCs7VEZifWhjW5ceQ2NyD2xfJeomVJ6l1YC6I6KOPZdu+/rgutR4JIYpaiOWYgbAsV99the/tt64Fky75Z6mukkaWa1kLEEqLcC1r40S9TO7YvSd3p6ipjmdVeB0HVFzIRtbUPMgkWHmexwvOZ1ykqrzRqNgms+H0+mHMdYKWCGkRGsiCNx2Ja5s1uQTfDiCorHhjYtqLKCSrCx27Xxzv24Zt+orrZ1p0R4ctllRiRanYkrxyN7dz2wPDUx09daTq9GrQwsjRlLKTe7EHfjbz3FjiyGLNo1UVMWuRl/XJGVJ32Ooc/+MXdGSGF3S0cZuFic9bQeLgmxF/c2vjW2jNJCivSm6VIph6fUk/jzR05LIlySbi1thb3xDMJ8up1ajWKdPDrjlNOV0EjYFiLeW3NrYeZTUx09GDNIiadiWsCo3HPc38yOcLPiKRalKZYgHgSojdzp1Na4sLfW58rb4WHEeboiBRJl0b9aJnePqQl31hx2CdhbuB9fPClyWyyCrluhepLaeoUDIDb63WxsfO+HNWsSTJ06KmqGDEkLGDYHvYDubYpyxqSTKBBW/xI4ZeD/wDSLdhvcc/a4wmlEabYwEaTROWFR0JvEelODxsbG3OF+QRkRVLzFYQpdi+gG+4XTYD7Dz39MFfu2GBWlp6qqhfssDbD/t48t/TEcueOqolotapJJWaHqAga4a2537E3thu+RAVREojRqeNYjLGSkZTQFI9fvuO98L8ipXmrUZ5YFaKYmRY5lZdA/n2PO+45523w3zCnllppZS0ixRkgCdQjtfYmygC9t7DAfw3StMamI1JQwyaCyRK8syjlbkHa5A89ucRGFNplSlgernVPSUdbl+hk6ulqOreAtrXl9gBYKAO9uO/JXw38YtVU4jzCMMVkEKSRi2sAXN1JtxvcH+m4r12WVFU9CKWB6qO4VJQJXa9u17AHbz/GMtliSyyCLpAxtWyldBIOx02NuADt+MaSuLwKKUlk3fxFl6zMJMvjFphqE6KWDm1gJO6kXuCbjm9rXxCNaWPKqqWtgjhmRkSSNaThib/ptvv3G1va+FVFNWGnr4KaqcT06hlRRvIVbxLYcHuLYIp8/kr4elmdGzSKbN+pJCOBa4sxFzsd/vh45JzwBZwjUEZp4urVWjLsekR0CRcDV227Xv5+qGtmltRwxu7wyRLG7L+pAQQLenH0OG+fVlVl1PNC1TLOsqsX1AqXJF7lfXc+2ErsmunaE6LgFgRbsRz5YxlFJlqTaya/4ajpswpM1jaJoZkgDRPC5VgbMNOkAj+XbY99tsBVlbNk+V1sdA89NJTqOhKZepJVXtcgECyr7C9+Bax98IyQUuZ5lKammf5ijiURrIOpHOpa112IBDn3F8OMzymOaOOrhDKogBkXZrNcaipPckbj6+uNq2xRmuQDJ1XPIqauq5ZDV5dN42LgAqR3vudrjng/TBk9MVyx6WsJMDuZImBDMI2BGlQP5beu2EdZXwUOROZXlMdTridYUt4beIlhuo0jvbvYnHKLNzmFGkdDQPRUQTRSrGxA6YGzC/BO+3G2HHiymXwTQNXyKhmpVY2jd4WjRSbX3/lG/wCT54oz/NZKOpjpaROpMR01m1sw0EkXNhZbkGx/OAcozYUNTLM1JJLHrCSRVd2Dg3Fl1bX3vsN7YaUsdGuYNnFKahI2JIjjC6oNv0AEEWG5+3kMTKV4QJVkhlcSRSPHMhMmg6pHe7sRa9x5jsfI7YbRUqiJAqJYKLWBt/TC+sWnmqxVQPKsigFJGQESWv4Cfqd8MYo2aJGGZxQgqD0tY8H/AE8duMZr1wi/2ViVB8UUqmKiymiSncFnjSYRX/8AsF/zgDMJ88p6cQVcNHDeQsiUoZisYG5JY3JBI2A7Y2zCW5JewsbNa34O+FtXlk9bVQzfNSIVupYsB4SRfe3pjplFNUjFSaYpyXNgKLSB1qjqGaKS1yVU6Wt5HSfc7+WCa7KIjTrPDmxo2NpNNSWAU3sRq0k+VlO+KEhag+JacyRMaWqYiNXbUY/5dz5nnDis1fuyrE0jyqDYnYMm3a4NuB2xhH1TZTdsjDVw01Mry1tNMRZXKOPEfPbc/QYy2V18lB/HjaGaKV3TQQdShmJDe3G18OsxV4oA6pC9OYVWMsjB1YHcEhhuR3422GM7QUFYsDuIKUCV2uryiOQrvpGog8D++5eZpNFKo2aDK3rFjEfUppWaMy6NOpLG/N9xx58Y5V0SyUghVFp4hIzsFuyyM3kTuCLC3a2BMsX5RqdamojiqYgXjdZA1mOzcH2588MazKY80mjndJYNBDsad9IvvyO3+/GKSaWRWrwWtWLmdE0tfB1ZkUqrobEMOTxvx54C+EaT5ir6TdZQ9TdagKh0sCCvbkEDti+kiMOXq8DFQFszW2Yk23P2J9sQ+CqiMSSOahQyVOkRlh4tgLj1v5YhN4sGu0ezCop8sqamlYNJ02YRHQxL6ebqP5rHaw3xnMnWalqhTzhaVGjMcb1CNoKMdwQOMbX4fdKzMq2lELzCojqBUMIDZLSNou3APFu/2wtpI6mStkpaurkCIpkjlU/r349x/YxfWQKopUoa2qkj6x+XiWOWpc+GS/AABJsOx2v3wUtdUzUPWhrUttfYAKDve33577YqroVoaRYk1GWaW+lzc7ef5wr+HoEghmnWnlkaSW0pK3TpsAeRwwOM1qPc0OSqKYfTZ/S1uXVNNRVQlYx2WQoVA8yT5H6e2EVYYYKOCmq4k/hgPIACb3sSed7MBYjGjiyelRmZKFY1P6WGkLIPPi/lgP4woVp6Zo6SmKwxSFeuu6luAt+1ySbDFzWLRDbKa+hyaqeKohUrWU7K2uKRFdwDcg3O9+d8MsozjM4ZmioGjMDg/wAOQFZFI81v5E7qcEUeWSZpTqBSSBx4tKw7AnaxvxfHJIf+TekncKsJ0Si5LQ2tsotx24tvtim8ZGs8EqSbLkSSooKOnSSdxFJpjZGV+4dSARubgm4P9EecZfm0LQVWUuWpXGjQzKpV+SPUWsb+vbBMRkhyyeSlMccrx6FE0wZ5ADffgDviWUTNJSJNqXZd9TgBQSbA73Avxe3OITd0Nqo2CUlRmNTmdBDm1RIlRBG0sEQCk6u1trW/ODqKnqIpGaqrUkVbizAKEbm23f1vjs2W1jZxJWIYQHp0iQCRfAQSxNyfO1vbHqyd4JbRwipqAtmjQc833+3GLURNhtHTVElYZlFOLLYs9yAfNbkC9uxv7Ykcla51Bie5Gk3/ADhfHmS1UnTWKSJrbhI9dj6227fn3x4zx3N1YHuAjgfbBKK7FFs0OYUNRRVXTkewfeOS/hYe54PpigyNHHpRllHmQCPawxVTwqrkJPMtMfCYpL8/c2tgepr6dKg001Zpk0g6BFcEXt5Eg7d7c7YpSYqLPiqOCoy2jrEg6NRSzLeME73Ntje+w98QnzDq1tRRzgFXjjmiBA3JFm+39b4X1kEMkZmkl0Qq4MVwdWm4JJ9fphfW00uYVNJW5fU9OZIumC6k2UX3AHJvvb74xllmkKrJpq/qRwZfop0KKZOo8kSkDdQCSQSo3AuPPBVKmWw0v/PUgmnY3AecAjg2OkDYe1/fA2bw5g+TZXNlsyLK4l1iaPWNLWNipIP1vfYYXjOPihlZWpaOogJuhENnG/cEdt9x9u2NEmlgh0wzNXqJhoyrKqFZgQUmgjFTpPa+qwU+4vjsstTGskOY5jGkvT1tSagvHG2w7HtgWbOXCxwV+WVMivtKYgBGPLspIv6YFkrookqhGtNGskZiVV1MdFid7XtuTe4vt5YTTaGsAtEagZd156Z54Z7kPCxLRXJHiUcC/wDS+KMoo1XLWmaGMyie3WCgMgNgbMBcH6478PZjWDK6JoqpUR0OhGXWFXWdjYcH3x6kq51SejBiNIZdU1xyDs32AvjJerRbVo3mQyRZVk+Y1dO/8EyarOltzYAkne2559cKHoZqOaf5OdWiaQlmf9Jsew3A98RgzaKlbMYqary9KKFFSaF9YngcH+GSvB53037eW9+Y1YjyeSdEPy/Tt19SgLxyL3+1/pjaclFGai28C2/74zBQukPECbFtIBO3l5XwP8OCmNG/zSqUjm6UpZ2Cq2kAXsdhf+a1uxtir4dzempqipmmO8yrZQhOwPA3G/bnFWR51NTfNRUkahJauWpd5NdgDb+VATxb0GObTdZ7ZvJddGnyKUtTCRmiqGpm8BaXTFJpYgkHcaQdzjOfFNXUVmao8NXDNRP4nWHdC/Y3POx4G2PZVPUCoqqqkmmfosJR04tPUB3Jtbbnj7i2Cc0padqH5mjgSnDuvUWO4Ba530ng+eNbltIVKQ2jr6+CJIOrUzDlJC5Yk240qoUDnm97euF/jrqhvmVeOONtJabwvJ/7QuwHt7WwupYayRUmoZHV3a95HOkMDyN9+bWtbjDSKLPUjHWnQ2NyFQEjb1xrFJqyHgpzaDL4aGSpnpuoKZDKqhATcC+19rnywsyJVjycSU4AYSMJAV1avEQRa9trX+mHr5ZPVqpl6ult32A28iMKczqY8neNIKdIJCwIN7gg/wA21+cLUqghzQwoUWsoVnktGreHX+kM197b+/GC2oKaUrGk7lgDcOCCW8wSd8BUNbk1ovm6qoqXmVgqpEFQWPHc/fm2DctzDL8za0UCvGg0t4t4yL7DcHV9MRCTaHKKQPKqU4jjh3nLEIiIE0+rAdh+cBNDmeo6szkZr7kT2BPtjSSwUFUjSQSXqdxYm/VVf5RfcMB2PPbzwlauy4MQzVF77/w2/wBMVh/sxJtcDWnKCIrJMjFTux3I+uK16E1KNUFOJ2QEsVDG9tr/AI9sBIx+XkP/AEnt5KcG0EERyxX0AOI1sw2PbGnZBKpgpBQSmQoNEbHZP0m3a/8AljF03WbLKN4A2uN9RIbcgkg98bpqeKoppkmXWrKQbk9xjJfCSiTI5GcamjEpQnkEbj874y1FkuDo2E61LdNSrBkRVIckCwt5fU4rpmnlcxu5R7EXI2+gwDk9ZU1FRVCeZ5NNQbaje2oKT+ScFzSOVcljfffGkGmiXyVZjUUtDTs09U8jkhSmpdfvvf7YQZxm1C8/y1LlbVCuoPWSMgk/4bfbDRcroalI3qKZJWYHUXub4voaOnivoiA0sunvbDEU08FCtLHBPHSlTHdYpoNtt7EkWPuMA/Crwf8AxCmqUUxzB4wgH6SSQGU2sNjhg1pmkeVVdonUISoNrjfCT4Lcz5hmXWs9p2AuON8RJWy1wM6CiSrpLVM80MqKqtLDFZlt5mxvvY+hwtzP4WMsccdJmVVIYX1COZxpdb3Ibbckf1xsMviRDm2gaQlR4QDx4b4poWMomEhuBIAB2tYYcUqCTaZ88OXJl1QRCKqKZ3IUlHHS3vs4uLe/2xCipaqJ4jJXVQQSFjTxNLHGx58T7KSe4AN7Y+j9GMupKC5UX9djgGaNDRzeEA6xuBY8+eKpBvYlhy+n68s0nVqFZy4UB9LD/t22477Yjm7U1HFDS0gWNJDrdUI03t5efn740NO5BU2W5UE+EYzfxlFHBQK8Mao4mezAb8t38sRNYoIO2MPhplpaN+vMijSbMwuA3a3b0ucOlzCOdNEc+prA+A3IH0GM/wDBkMWZZEFr40qFkLhlkUEEXPbDUZLlsMf8KjiSwsNItYA8D09MTpqkObTkGzzRhNKyzsynx3U7D2tvjMpNAnxdKayQOkVNaK7kBfELntyPbk+eHNZCilgoIsDYgm/3xj4wKvNcx+YAbRqCng2F7DbFyXYlSNPR5cBR08byWJH6NQKIS19QBHPANiL/AExQKTM/+YAhEgj/AFKCBqHY3Ox9ib4BhkkjMUSSOELgW1Hj3xXk+Z1v7/rqc1DmJYzZW3tuf9B9sQ32hpYGNPNEarpvJLTzqLsjxXbY+1+/bBbxxs7MXomJN9TKLn1NxfAkiLXUSVNSoaeOMMkoGllPoRb7YRtnmZKxUVJsDYeBf9MFXyB//9k="/>
          <p:cNvSpPr>
            <a:spLocks noChangeAspect="1" noChangeArrowheads="1"/>
          </p:cNvSpPr>
          <p:nvPr/>
        </p:nvSpPr>
        <p:spPr bwMode="auto">
          <a:xfrm>
            <a:off x="1373981" y="793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5606" name="AutoShape 14" descr="data:image/jpeg;base64,/9j/4AAQSkZJRgABAQAAAQABAAD/2wBDAAkGBwgHBgkIBwgKCgkLDRYPDQwMDRsUFRAWIB0iIiAdHx8kKDQsJCYxJx8fLT0tMTU3Ojo6Iys/RD84QzQ5Ojf/2wBDAQoKCg0MDRoPDxo3JR8lNzc3Nzc3Nzc3Nzc3Nzc3Nzc3Nzc3Nzc3Nzc3Nzc3Nzc3Nzc3Nzc3Nzc3Nzc3Nzc3Nzf/wAARCACLALoDASIAAhEBAxEB/8QAGwAAAgMBAQEAAAAAAAAAAAAABAUCAwYBAAf/xABBEAACAQIFAgQFAQYEBQIHAAABAgMEEQAFEiExE0EiUWFxBhSBkaEyBxUjQrHwUsHR4RYkYoLxM3IlNUOSorLS/8QAGQEAAwEBAQAAAAAAAAAAAAAAAAECAwQF/8QAIxEAAgIBBAMAAwEAAAAAAAAAAAECESEDEjFBEyJRFDJhQv/aAAwDAQACEQMRAD8A38nx18Nxj/5hqNr2SNif6euBKv8AaJkkMZZPmJOwFlF/ucfIRkObbroRByW17f3viByDMwCWEF77DqDf8YnyL6cuzU+H07Nv2lUUtCwyp5YakWuZIgy+oBv+cY6u+Ms7q2V5cxkSBHsGjAjJ72uPTCinyWuj1BhCpY7kMD29sD1OR5rP2pwl9jr5/GDfHth49TtGmyv4/wAzy2dTPVmqguCYmbYDyBtf/wAY30X7RMikp2l6tQkgW/SeMg38ri4x8WT4YzS4do4QO7GT/bF65Dm17gwFyQAol2w3qQXDBQ1Ph9jh/aJk0iErHUl+6hV+4N8A53+0OiSBP3RI7TE+MPFbTcHudubY+Z02S5lE2qQITp7OMVT/AA9nElwqxBT26mJ8q4sezU7Rvss/aNXpPN89TiVGsUW4UL/t98M4P2l088mlaPRpIvql59tsfMYcjzSNSCIj66xjkeQZqjBlWGwN79QYPJH6Jwn8Pouc/tIeCmlipoESqYEqxN1Qdtu5xk4/2lZ0rSMa3X477xi3tt29OfXCSsyDM3tpEDO27Xk49sAD4UzQ21imAJJ/9S/+WK3w7YvHqPo1WW/tDzGKsWesqqqaIMCY9YG/rtuPTG4p/wBpFC1FSvJE7VMi3kFgqL6Dc38sfIX+F82urAQaf5g0p/0xauTZgIUjToHQSf8A1L77emBzh0x7NRG5+Kf2kVfzlOuVo8EUT3lBN+oLiw2G33xjc0+JsxzYVDvXSugIco4Fwobwj1sWwPPkWcSSudUOggb9Q349sRpPh6vWsjeYQNFqAcLKd1Ox7eV8HkhXIvHN8heUfE+YZaP+QzSSnRjfp6PCSAdzz5n+7Yf1n7Ts0ny6CGKqNPOkaiWZYwWlbuR2AxkovhPM00q3yzaRveQ7/wD444vwtmaeLVTb9uoxP/64FqQ5sPFNYO12cTVtUZ6yZ5tZ8Zc7k9hfEJ68IFW4eMoBYG1x6+uDK34UqTBHHH0OsFZp5CzWDdlXbgdzySe1sDH4QzMi2ulU9iZD9v04Xl0n2U9KRx8wuU+WMcOgeAgm/wD5xoKT9ouehlH7yYDQFJaNWAAHNrc/nGdT4QzlSQGor356x/8A5wWnwnXaAJpIFN7khibj7YT1dNf6F4ZjDOvjnPMxo3hmrnMbDS6xqEDC999vbGaNUhPidr998ab/AITgLAVE7lLEALsLnj/LFf8AwjlA2Mk1x5NjP8nS+j8EuzaqYesABojtcFlO/YbffHTBTu+kaSbEFBbt/tjjsqSyIsgfa6XQgMvBs248vsd8TKvSzNDLPGsgs7so3PHh559frjiPUo4sMJLW0qotq32H1viLQxbpEtjZdRAO1x64jJIsUkiWZYkLNGoFybeX9L4hMrRL0WlDg7KLC3ob+o+mxGEVSJvDTiMXdTcX6bLY79sTZEjQNpFhYlguwPp+cDAP0UM0y2YcqdR2A3tz/ZwWkDKQGkUtcatO11PFzv6d9sIKRxGGvU7DdBdSL2N+35H0xNmJVto7qD+P/BP/AIxX8sepCs0qEL4XYMPM2N/e+JCIsJTINA16RUF/CeSqji5NjbntthhXw51V0MoYBwPDtv8AXn+xiLE9Qr4LBfEPM22/I7YpjlYvIrErIwttfa3O/vf27nbF0ihF6a6QyjckkkDuLc2wCJxFlNgikKoZhYb7/nEJQHRtARXTtp5F+fxi75aN3dGZkkFgoUaiWsLkk87+1/vih4Zev1I4wVUaWKkDQw52P2sBgHg9DrLMzCMhuNxf2t/mPPE41Epb+GD/AIdC9uR/fpiqRej1ZdYKAA6woF2v28/xbzxbJEsIURy6FZLtZdiLC45877n09sFBSLFS5KrEhO21tx9v79sSi0O+yhUGxv39fbAtTJCnUaN9ED22UE6B2vbn8cYuGlbszMwsNUbRglhck299u22AKReVR9bKnILC1ze3YY6JkijIjIRiLuw5HpftjkcbGHWHGhUsCRySfyO3pillVU1NIAjMCECXUNwNx7/32E0wqgacygSXRtAABFx5b+54xImRkUKFY6rFObjzHnx+DiUkcUTF/mOoBpAQrpbc2Ox7C5+mK5BEJCNRR4zdVuWIseR6etvXCaQqKupoqNDnwhwAV7m2+2BqqolPVjETIDfS9t+bi34wc7iQBhqiZ9rvsST2O4vt9b4tiEcrLAqdKYHSWuWDWvbbje/0t64lxsdWLGmcOoEbMLAliCAP7I/GJmoCnT01225H+mDPmTEF6sKsUUBrD1NwNr9u3e/niP7ro5/4ohiIk8V2iJJvvucFC2k0jlqSII0aVmTYybk79gL6t+DiM0piZROI4GXSOm38xvfc83Itzzx2xX04ys0FPVqSNXQaMhhKbLe9+Bt77e2L6Wp62WOtU2szOCj2dvEQPDc7f37Y0uxHmeF5bS9RSXXVHYMDY7ADbvyPviMjVUsZknQxPL/EI1je1idiTYX22tfBFNRSwUdSsUOtnh0xvtqDBjZR6gAgX+mBAZoqUvKgu7KXilsTGF5uR3III/piaxZWSdGf4dyqbOGDEoVN7gEf9v0vbE3oFWmaVY6iUbWVfDYb+K4/IP4xdJE8dGZKaBJIpm0qJD44yO29x2O9+Ocep6dndTBGjgkHX1VDJcXtpG9geO/1w93Qq7BqXqVEQVZmYKwZSC0nOx30+l/7Nrcuq0p3VQC6qC3h8Wg22btvfsRvfvj0lK8dNVPK5doyCiBfFa4HI2J44xXE0NxGv8bxamHTDEpYaiSDwNvX+mC65HVnni0S6TE4DsNcYjBAY7mzFv8ALviUTRSI0UaPI6DXZkI0XH/Sb9vUemIyLPLCYooOihunWS5DAE22HA43Nt/pihYkSV4mpCkNimtmJZjfyPB/u2G2hF0SqXkEMsnWKsNG4DWHcne973PvjsmUzFOuI5WkLaWUSL0x3B1a/f1OKImWfMGjgS8sYARFFxcjcm2G/wAL1i1GbHqyC0jya1B8Mii++1rHviIStjkqQJMs1DQSSMNWmwWJ9QuSbgb+3J2xVSotkZZQVXwoq6rMtvM3GxtcW3xOojeCskmjhmniima6swQW7WYeu22KKvqR0+qVio6gYIDsQTYHjcXvvvxvvjRNdiyRqVSTq1BpB0nK3Mcf6dQGwv8AcWwfE8c8MrLI8ellDRlbqAVFmAG/Nt/X1wueoRqVZpRUAsNRpQrO4Nxfx/p44scdiliUxRw0zAsqhhIArR73G23Nj9MJuhq2HNVrMGmkkcS9SwVE7j047k++B0c1MyxiVVkt0ypYKd7H2O/HnxiyhJf5kQKHmZYlUb3a7bkHa36VFz5nFTxV0FXTvT08moSalPUBJQfqFz57j2J89ogOWTlZIYp44yqsGBCOzqxcW4BA3sL7emKhIUrQVkte5Cl7qTbfzPe3luNtjgyuCVRMTSS0oNz0XiYkKd9lGx2HtvzgKCmjqIQY45it7qyulu+xAPIG/wBNubYtrIkyfzPUWM1StHe+sfyAjytv2GO79dVCUuux8LuCSm+lhpJPHtxgaSaSnq1geKYUraQzEHcf9NxucG1+hFqJIqeWWkjYGR3YEXJsLALtfz43ODAuDiMsiyMRCRKSPE9iu5I0+R8RP1tbjHkdVRRaQ2AF7DA2WSU1ezqxaOUBWV72VrDcAkfzXPlxa4uMNxmkcI6SIqKnhVFRbKB2HiwqH/BRV1lPFUK1UyGLQQxIVzdf0ix/9xJPOGNEZZ0jmMzSQSFlNLKhZmN7kqV/SRcHVewvv54i2U0tKiSRTyuy3EcUY1Muo8kg7A27A7DbAs9GaTKIaeIhdVYyFJCB0zIt2s17fqUC/rvbFbdhLlYRRZvPFNXM8lYJTIRFI6aigDEA8WbsSb8352xRVpWsJJq1KRoZLFSsYLGwvc2Fl0nfzB98VJT11ShbMBA8qqGQq1tKkGxt+lm2N9vzvgSsrujTrTmRGGnpLNuoZb+JQp2Jv32I2FyMQ1ga/gbG3VpoITURs7WMSqd4tYuwPkSp42574Ojo2inkSExNGTumsccH3vbn84DMUAYOssYhjXUWMVtIA5ZQwufW/wBNrYOpopHpFdIYz/KWKNwADcKLcAjbk+eCDV5HJOjyjSjw5hCqalOm0jWsvi33udx6Yohyta2nknpgaCbX0oxWTCzErc2Kg7HYg3O4I9cLquSalrZpnlV6YatU8ZYNbsbX0qRcDfz53xfTTtJVPDWzBgVDRxI6sUUA2NjsPLfe3B86bUsCpohmsVRHXyUktCZ5Y0RQahdS6io/mPa5sbeuBUragwaaikjp54yHaMPqN/0qP68YLp5sxTrxO8NQFCPKI23TSb2XUN7X4/GBqYSVc9RZSW3aSQkDxdx6kfbGWpKlSLj/AEJjq2y6kjqYPDNVlxNKqg6bAkc/fA0NdW01ckk4MwWmcifQy6VAOlb3t9P6bYeEtBFRRwRK+lQrlZArg+agmxtvsRbbtgSpqmbXCqI1Msgd5dO7aWutyNgONr98VFVAm7ZXmQkpYUU08lJIyeKUtYue2q43+5wbmSA5HHDXRLUQyydWNkkHJ5Aba1rcbcYhHOtRRxBJdbKpLKrB9zvcDzJ29fviqoE9RlNYsTskKuDKwvfVqUgBLW3G54sL/Rp/ArNMHRopEZWlAmge0ceplVlAuSrEbH3N/bjFtRIVqYI50AkVAPCrabAbEG1u/Ym3pe2JzUSZI9LRVVWGq3hvMjDwi4A02BBIA5339MU5kUp6tZJZWKqjaFcEADmw34O/a3A9cEn6B2XRyyGd58sSSRDGGbqDUQALsT/QYrFPUvUMqtG7SIsjrbUCCTa4uLWIxDL5hTQrJJCzPNyEVjoHmbA27f5b45S11JXZjJTSCZTMFjjDOVA5O4NiSSbdrbYnTS5Y5PoZs0kSQQrT/NUrswMEQYSxHzA5G4v3uB7HHHWpR3haON0c6ERIytlF9KlbkXHHhNvQXwBFVPHI9PWwMqhRcEsCwN7DVfxbqdjf2F8cLQ0+c0z0FOz0xhcp0tggB3uLWHY8bEYvdZLiMJ6yoyaV6WGnkqoATpHUYhwGF/EBuw3uO23nimAUtTXRQRwGEyxt0pJLBwbglCbd7jfzAJ8xKKWrBZzMJAj2S67i9zbztYCxGxO1uxX1a5hFXQTRMI2VJLy1CBlS5U720/4RuTe453wcjRN6Wueo6KzTxRoQ4ZKJCAbbAWN7jbtawHniQalYXkpJZXO7SCkI1nz574ZVmmrzDrtJYSU/V6UIJ0sOSWvYqexA248sdWqjUACaoYAW1K7AH15wN10TyZyCbS0XVmm0qpJRNC2JJvwed+2Ca0R0tHBTWkeaOpWeKSNwym+oKsjnk3dmOni2GCH+MLsjKvAK8eQ45wVleU0WYy1FRUJEY6dDORGgJZh/iH++NNpO4BkpYqqXpTfKqXGoyymwe+9hswG99/vhXmFGUEMUsaGMMlnpo+ogsTf9JF/oMNKTMRm+XRjMKBliOpo2gcAoLnYKw3HfyHbF1dXvKg6FZTyJqCMJ6ZtI0jZdS7X43ueMQ64ZSvkVU6ztEppEEUalkUMRZhci297W/wAsNstrJIsxlSen0RSt4QpBSM9t97g2t7W74VUEKnLIgxdpn8QUkrfbbfgDe5t3w3oa0UlS8q0qukmhNbMAABYOL3vcAqbW3ufLGMY+yotvAHUU8EGZSpHAsMcel44pl1R6WAI53Fr7gX4wHWwOlWXEDpOUJSWnBDg/4gQNyLcHbse2NFn88N6fXGy0MqmEshs8XJBPbTyPoeMJv3jDHTJXVMJaNbAtGSb/APbY8Wv2FsaJU6Fdg608uXhp5ZjK9arAWBQgA2vY8g77f6YFy+oio1mZ3F0bXIAdyA3AHc/6YbVktLPM7TQMsyIhhkDgkLosBt4Ty33xjI4pavMaZEJF5TqUfzHXf84zkk3gpX2fR54FjpVqctrROta5fTIFCpcfp76RuTve+E0dImZ1dblcldImiFphZRpJWzbg9zzt5fXDjK5RTyCjlGgytZQzalfyNhf+zftizMcmkpM2/e/yrJEPCY0c3ViDdrXsQQbc+2NUryReaEFDFVUKwrHGzyxfqYMnhIuBdSCbE77Eet8VmV5kqpZYnS9S3VjBLXG1rG+2kKdrd+cMpPl/l4ac5g1I0j9MPpvbkgjY72HBFtuMWx5U1ZMFkkpgGmZzJDILkE3A5FuwttYXw6TWAspaoU101VUR9QwMFElt1dgCNLcrZdh23O2AM3EbOhdzP1GAUE3uSb/5YmZ5Wr8zpgxSSZ9KhQSHuLA25tax+vpgOVaiChjMQWSqWn1qXNrORv8Ai9sZNvgfDGOSqs0R6juscaFYmDkd232INtrG9/1DjAiTz0UlW4WUvJIzLGrDUd7qwva+19ybcYL+Had/k5Xk6KxqIg8rqG0NYtsbG3PP0w1mbTSiTo9VblmlCB9XqQtz5f3fGkEqQm3YnimbOYamCeOtlWw6bvGFDn+YXX9RG3F7euImD5eWmMccny7wOjyAalViVsD/AL74PySplpsvbrU7tTVEjF4iOUIJYr5Hgj2P0pzkNkSuyJK8Cqumoju+qNtr7HcbcWsLk4aXYWTCI9BCs7VEZifWhjW5ceQ2NyD2xfJeomVJ6l1YC6I6KOPZdu+/rgutR4JIYpaiOWYgbAsV99the/tt64Fky75Z6mukkaWa1kLEEqLcC1r40S9TO7YvSd3p6ipjmdVeB0HVFzIRtbUPMgkWHmexwvOZ1ykqrzRqNgms+H0+mHMdYKWCGkRGsiCNx2Ja5s1uQTfDiCorHhjYtqLKCSrCx27Xxzv24Zt+orrZ1p0R4ctllRiRanYkrxyN7dz2wPDUx09daTq9GrQwsjRlLKTe7EHfjbz3FjiyGLNo1UVMWuRl/XJGVJ32Ooc/+MXdGSGF3S0cZuFic9bQeLgmxF/c2vjW2jNJCivSm6VIph6fUk/jzR05LIlySbi1thb3xDMJ8up1ajWKdPDrjlNOV0EjYFiLeW3NrYeZTUx09GDNIiadiWsCo3HPc38yOcLPiKRalKZYgHgSojdzp1Na4sLfW58rb4WHEeboiBRJl0b9aJnePqQl31hx2CdhbuB9fPClyWyyCrluhepLaeoUDIDb63WxsfO+HNWsSTJ06KmqGDEkLGDYHvYDubYpyxqSTKBBW/xI4ZeD/wDSLdhvcc/a4wmlEabYwEaTROWFR0JvEelODxsbG3OF+QRkRVLzFYQpdi+gG+4XTYD7Dz39MFfu2GBWlp6qqhfssDbD/t48t/TEcueOqolotapJJWaHqAga4a2537E3thu+RAVREojRqeNYjLGSkZTQFI9fvuO98L8ipXmrUZ5YFaKYmRY5lZdA/n2PO+45523w3zCnllppZS0ixRkgCdQjtfYmygC9t7DAfw3StMamI1JQwyaCyRK8syjlbkHa5A89ucRGFNplSlgernVPSUdbl+hk6ulqOreAtrXl9gBYKAO9uO/JXw38YtVU4jzCMMVkEKSRi2sAXN1JtxvcH+m4r12WVFU9CKWB6qO4VJQJXa9u17AHbz/GMtliSyyCLpAxtWyldBIOx02NuADt+MaSuLwKKUlk3fxFl6zMJMvjFphqE6KWDm1gJO6kXuCbjm9rXxCNaWPKqqWtgjhmRkSSNaThib/ptvv3G1va+FVFNWGnr4KaqcT06hlRRvIVbxLYcHuLYIp8/kr4elmdGzSKbN+pJCOBa4sxFzsd/vh45JzwBZwjUEZp4urVWjLsekR0CRcDV227Xv5+qGtmltRwxu7wyRLG7L+pAQQLenH0OG+fVlVl1PNC1TLOsqsX1AqXJF7lfXc+2ErsmunaE6LgFgRbsRz5YxlFJlqTaya/4ajpswpM1jaJoZkgDRPC5VgbMNOkAj+XbY99tsBVlbNk+V1sdA89NJTqOhKZepJVXtcgECyr7C9+Bax98IyQUuZ5lKammf5ijiURrIOpHOpa112IBDn3F8OMzymOaOOrhDKogBkXZrNcaipPckbj6+uNq2xRmuQDJ1XPIqauq5ZDV5dN42LgAqR3vudrjng/TBk9MVyx6WsJMDuZImBDMI2BGlQP5beu2EdZXwUOROZXlMdTridYUt4beIlhuo0jvbvYnHKLNzmFGkdDQPRUQTRSrGxA6YGzC/BO+3G2HHiymXwTQNXyKhmpVY2jd4WjRSbX3/lG/wCT54oz/NZKOpjpaROpMR01m1sw0EkXNhZbkGx/OAcozYUNTLM1JJLHrCSRVd2Dg3Fl1bX3vsN7YaUsdGuYNnFKahI2JIjjC6oNv0AEEWG5+3kMTKV4QJVkhlcSRSPHMhMmg6pHe7sRa9x5jsfI7YbRUqiJAqJYKLWBt/TC+sWnmqxVQPKsigFJGQESWv4Cfqd8MYo2aJGGZxQgqD0tY8H/AE8duMZr1wi/2ViVB8UUqmKiymiSncFnjSYRX/8AsF/zgDMJ88p6cQVcNHDeQsiUoZisYG5JY3JBI2A7Y2zCW5JewsbNa34O+FtXlk9bVQzfNSIVupYsB4SRfe3pjplFNUjFSaYpyXNgKLSB1qjqGaKS1yVU6Wt5HSfc7+WCa7KIjTrPDmxo2NpNNSWAU3sRq0k+VlO+KEhag+JacyRMaWqYiNXbUY/5dz5nnDis1fuyrE0jyqDYnYMm3a4NuB2xhH1TZTdsjDVw01Mry1tNMRZXKOPEfPbc/QYy2V18lB/HjaGaKV3TQQdShmJDe3G18OsxV4oA6pC9OYVWMsjB1YHcEhhuR3422GM7QUFYsDuIKUCV2uryiOQrvpGog8D++5eZpNFKo2aDK3rFjEfUppWaMy6NOpLG/N9xx58Y5V0SyUghVFp4hIzsFuyyM3kTuCLC3a2BMsX5RqdamojiqYgXjdZA1mOzcH2588MazKY80mjndJYNBDsad9IvvyO3+/GKSaWRWrwWtWLmdE0tfB1ZkUqrobEMOTxvx54C+EaT5ir6TdZQ9TdagKh0sCCvbkEDti+kiMOXq8DFQFszW2Yk23P2J9sQ+CqiMSSOahQyVOkRlh4tgLj1v5YhN4sGu0ezCop8sqamlYNJ02YRHQxL6ebqP5rHaw3xnMnWalqhTzhaVGjMcb1CNoKMdwQOMbX4fdKzMq2lELzCojqBUMIDZLSNou3APFu/2wtpI6mStkpaurkCIpkjlU/r349x/YxfWQKopUoa2qkj6x+XiWOWpc+GS/AABJsOx2v3wUtdUzUPWhrUttfYAKDve33577YqroVoaRYk1GWaW+lzc7ef5wr+HoEghmnWnlkaSW0pK3TpsAeRwwOM1qPc0OSqKYfTZ/S1uXVNNRVQlYx2WQoVA8yT5H6e2EVYYYKOCmq4k/hgPIACb3sSed7MBYjGjiyelRmZKFY1P6WGkLIPPi/lgP4woVp6Zo6SmKwxSFeuu6luAt+1ySbDFzWLRDbKa+hyaqeKohUrWU7K2uKRFdwDcg3O9+d8MsozjM4ZmioGjMDg/wAOQFZFI81v5E7qcEUeWSZpTqBSSBx4tKw7AnaxvxfHJIf+TekncKsJ0Si5LQ2tsotx24tvtim8ZGs8EqSbLkSSooKOnSSdxFJpjZGV+4dSARubgm4P9EecZfm0LQVWUuWpXGjQzKpV+SPUWsb+vbBMRkhyyeSlMccrx6FE0wZ5ADffgDviWUTNJSJNqXZd9TgBQSbA73Avxe3OITd0Nqo2CUlRmNTmdBDm1RIlRBG0sEQCk6u1trW/ODqKnqIpGaqrUkVbizAKEbm23f1vjs2W1jZxJWIYQHp0iQCRfAQSxNyfO1vbHqyd4JbRwipqAtmjQc833+3GLURNhtHTVElYZlFOLLYs9yAfNbkC9uxv7Ykcla51Bie5Gk3/ADhfHmS1UnTWKSJrbhI9dj6227fn3x4zx3N1YHuAjgfbBKK7FFs0OYUNRRVXTkewfeOS/hYe54PpigyNHHpRllHmQCPawxVTwqrkJPMtMfCYpL8/c2tgepr6dKg001Zpk0g6BFcEXt5Eg7d7c7YpSYqLPiqOCoy2jrEg6NRSzLeME73Ntje+w98QnzDq1tRRzgFXjjmiBA3JFm+39b4X1kEMkZmkl0Qq4MVwdWm4JJ9fphfW00uYVNJW5fU9OZIumC6k2UX3AHJvvb74xllmkKrJpq/qRwZfop0KKZOo8kSkDdQCSQSo3AuPPBVKmWw0v/PUgmnY3AecAjg2OkDYe1/fA2bw5g+TZXNlsyLK4l1iaPWNLWNipIP1vfYYXjOPihlZWpaOogJuhENnG/cEdt9x9u2NEmlgh0wzNXqJhoyrKqFZgQUmgjFTpPa+qwU+4vjsstTGskOY5jGkvT1tSagvHG2w7HtgWbOXCxwV+WVMivtKYgBGPLspIv6YFkrookqhGtNGskZiVV1MdFid7XtuTe4vt5YTTaGsAtEagZd156Z54Z7kPCxLRXJHiUcC/wDS+KMoo1XLWmaGMyie3WCgMgNgbMBcH6478PZjWDK6JoqpUR0OhGXWFXWdjYcH3x6kq51SejBiNIZdU1xyDs32AvjJerRbVo3mQyRZVk+Y1dO/8EyarOltzYAkne2559cKHoZqOaf5OdWiaQlmf9Jsew3A98RgzaKlbMYqary9KKFFSaF9YngcH+GSvB53037eW9+Y1YjyeSdEPy/Tt19SgLxyL3+1/pjaclFGai28C2/74zBQukPECbFtIBO3l5XwP8OCmNG/zSqUjm6UpZ2Cq2kAXsdhf+a1uxtir4dzempqipmmO8yrZQhOwPA3G/bnFWR51NTfNRUkahJauWpd5NdgDb+VATxb0GObTdZ7ZvJddGnyKUtTCRmiqGpm8BaXTFJpYgkHcaQdzjOfFNXUVmao8NXDNRP4nWHdC/Y3POx4G2PZVPUCoqqqkmmfosJR04tPUB3Jtbbnj7i2Cc0padqH5mjgSnDuvUWO4Ba530ng+eNbltIVKQ2jr6+CJIOrUzDlJC5Yk240qoUDnm97euF/jrqhvmVeOONtJabwvJ/7QuwHt7WwupYayRUmoZHV3a95HOkMDyN9+bWtbjDSKLPUjHWnQ2NyFQEjb1xrFJqyHgpzaDL4aGSpnpuoKZDKqhATcC+19rnywsyJVjycSU4AYSMJAV1avEQRa9trX+mHr5ZPVqpl6ult32A28iMKczqY8neNIKdIJCwIN7gg/wA21+cLUqghzQwoUWsoVnktGreHX+kM197b+/GC2oKaUrGk7lgDcOCCW8wSd8BUNbk1ovm6qoqXmVgqpEFQWPHc/fm2DctzDL8za0UCvGg0t4t4yL7DcHV9MRCTaHKKQPKqU4jjh3nLEIiIE0+rAdh+cBNDmeo6szkZr7kT2BPtjSSwUFUjSQSXqdxYm/VVf5RfcMB2PPbzwlauy4MQzVF77/w2/wBMVh/sxJtcDWnKCIrJMjFTux3I+uK16E1KNUFOJ2QEsVDG9tr/AI9sBIx+XkP/AEnt5KcG0EERyxX0AOI1sw2PbGnZBKpgpBQSmQoNEbHZP0m3a/8AljF03WbLKN4A2uN9RIbcgkg98bpqeKoppkmXWrKQbk9xjJfCSiTI5GcamjEpQnkEbj874y1FkuDo2E61LdNSrBkRVIckCwt5fU4rpmnlcxu5R7EXI2+gwDk9ZU1FRVCeZ5NNQbaje2oKT+ScFzSOVcljfffGkGmiXyVZjUUtDTs09U8jkhSmpdfvvf7YQZxm1C8/y1LlbVCuoPWSMgk/4bfbDRcroalI3qKZJWYHUXub4voaOnivoiA0sunvbDEU08FCtLHBPHSlTHdYpoNtt7EkWPuMA/Crwf8AxCmqUUxzB4wgH6SSQGU2sNjhg1pmkeVVdonUISoNrjfCT4Lcz5hmXWs9p2AuON8RJWy1wM6CiSrpLVM80MqKqtLDFZlt5mxvvY+hwtzP4WMsccdJmVVIYX1COZxpdb3Ibbckf1xsMviRDm2gaQlR4QDx4b4poWMomEhuBIAB2tYYcUqCTaZ88OXJl1QRCKqKZ3IUlHHS3vs4uLe/2xCipaqJ4jJXVQQSFjTxNLHGx58T7KSe4AN7Y+j9GMupKC5UX9djgGaNDRzeEA6xuBY8+eKpBvYlhy+n68s0nVqFZy4UB9LD/t22477Yjm7U1HFDS0gWNJDrdUI03t5efn740NO5BU2W5UE+EYzfxlFHBQK8Mao4mezAb8t38sRNYoIO2MPhplpaN+vMijSbMwuA3a3b0ucOlzCOdNEc+prA+A3IH0GM/wDBkMWZZEFr40qFkLhlkUEEXPbDUZLlsMf8KjiSwsNItYA8D09MTpqkObTkGzzRhNKyzsynx3U7D2tvjMpNAnxdKayQOkVNaK7kBfELntyPbk+eHNZCilgoIsDYgm/3xj4wKvNcx+YAbRqCng2F7DbFyXYlSNPR5cBR08byWJH6NQKIS19QBHPANiL/AExQKTM/+YAhEgj/AFKCBqHY3Ox9ib4BhkkjMUSSOELgW1Hj3xXk+Z1v7/rqc1DmJYzZW3tuf9B9sQ32hpYGNPNEarpvJLTzqLsjxXbY+1+/bBbxxs7MXomJN9TKLn1NxfAkiLXUSVNSoaeOMMkoGllPoRb7YRtnmZKxUVJsDYeBf9MFXyB//9k="/>
          <p:cNvSpPr>
            <a:spLocks noChangeAspect="1" noChangeArrowheads="1"/>
          </p:cNvSpPr>
          <p:nvPr/>
        </p:nvSpPr>
        <p:spPr bwMode="auto">
          <a:xfrm>
            <a:off x="1488281" y="16033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25607" name="Picture 16" descr="http://t3.gstatic.com/images?q=tbn:ANd9GcQmGsJ7dsZLQT5Q2BiAI5G0crwrAAyn3NVDzkPiehkUQ3Sp9pv2z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4626" y="4381203"/>
            <a:ext cx="2210991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AutoShape 18" descr="data:image/jpeg;base64,/9j/4AAQSkZJRgABAQAAAQABAAD/2wCEAAkGBhQSERUUEhQVFRUWGBgaGRcYFxoeGxwbGhsaGBsbHhwaHSohGxolGxoYHy8hIycpLSwsGB8xNTAsNSYrLCkBCQoKDgwOGg8PGiwkHyQpLCwsLCwsLCwsLCwsLCksLCwsKSwpLCwsLCwsKSwpLCwsLCwsLCwsLCwpLCksLCwsLP/AABEIALgBEgMBIgACEQEDEQH/xAAbAAABBQEBAAAAAAAAAAAAAAAEAAIDBQYBB//EAEUQAAEDAgQDBgMFBgQEBgMAAAECAxEAIQQSMUEFUWEGEyIycYFCkaEUUrHB0RUjYnLh8AczkvEWQ4LSU1SissLiJDWD/8QAGgEAAwEBAQEAAAAAAAAAAAAAAQIDAAQFBv/EAC0RAAICAQMDAwIGAwEAAAAAAAABAhEDEiExE0FRBCJhFDIFQnGRocEVgeEj/9oADAMBAAIRAxEAPwAbu66G6J7uuhuvrrPLBsldDdFBund1RBQJkpwRRPdV3uqJqBg3Xe6oruqXd0QAvdUu6ovuq73VYwGW6XdUX3NLuaxgTuq53dF91SLVYwGW6bko3uq53VYwF3dcLdG91TC3WMCd3TSiiy3TS1WMCFFcLdFd1XC3WMCFFNKKLLdNLdYwLkppRRZbphbrGBSimlFFZK5krGBSimFNFFumlFAwKU1wpojJTSilaMDlNNIogormSlGIMtcqfJSoUY0eGcSsAoUFA6EGpe7rzhtOW+h6TRjfE3k+V1foVSK8mP4ou6O6XpH2Zvg3Tg3WCRx7EKUAXSCm40/IX96s2O1b41Dao5gg/QxVV+J4r3sT6WfY1Yap3dVSYTtig2cbUjqPEPy/OrFntHhj/wA0J/mBH4i9dMPWYp8SJvDNcoL7quhqoEcew50eR7kj8aLYxba/K4hXoofrVVmi+GJ034Gd1Xe5ovu6WSn6gNAH3VLuqLKKXd1uobQBlql3VGd3SLdbWDQAlquFqje6qJRSNSkepFbqJcm0AhbppaqLE8ew6DBcBP8ADJ/C1Bu9rGBpnV6Jj8TU36nGuZIZY5PhFgW6aW6p3O2SNm1e5A/I1CrtkNmv/X/9aT63F5G6E32Lwt0wt1Qntgf/AAk/6j+lQO9rXDolA9ifzpX6/Eu4fpp+DRlFNyVlnO0j5+ID0SPzqE9on9c/0T+lJ/ksXhh+lma0ophRWfw3apYgKT3k7ixHyFx7Ver4k0PjHtJ/KrQ9ZimrsnLBNPg6UU3LQzvHEDQKPWKIw+LSvQweRj+z7U0fU4pOlJAeGaVtHMlNKKJIqMirOROgYpppTRChUZTQsaiAoppTU5TTCmls1EWWlUmWlQ1GopE35GOtNCANQR8qsgtPNP8ApH6VwKR/D/pH6V8VqR9DpK3wyCQCRoZg3p7gETcx8/erIOoGsfIfpXFOpN+t/Ak/lR1G0lc2kEkBQ53/AK1IrDCClRjr/tR6kpMxFomWwf8AakplomD8gCK2qg6SpcwKkHcjmK42mRP9yKuWMC3Fs4+c6/OLR71xng7aCSkOyddQInrat1K7g6bYHhVqb8QUtPVKo/DWine1T6JhxatL5UkfhUiuDImYXcfeO9PHAG7eFR5Qr+tPH1Ml3Yrw32Bm+3WJ3yH1T+lEDt8991s+yv1pyeCpGgUOpJ/Ix9aars61MxB6qPpzv71Retn5Yv0o17t2+bBKU9Upk/8AqNCp464TmL7gJ5lQ+mlWDfA2wJFufi/rThwpKdvr/Wkl6yUuWxl6aiqexrihdxxQPNS4PPehO7JPwget/wAK0ycGjefXNSHDUbk9L1N+pb5KdBGYGFPMfOuKaO4+RrUfspM2v/foaSuEp6/L+lbrm6Blu5I2+tcS1zrTK4SgjT3y/rXf2QOYHyrdc3RZnENJNoV1MfhzqVGAvyHX9BV7+x/4iPdNOPBt809I+ulB5l5MsTKJWDCR4oHyqFKAqCBIPJP6xatEeEDYx7D9KYeEg2mfat1TdJmfW4QoBKQfT8zRCiUpJIAHJIM+55VaucFv5k/L16079k2jMOoG/wAjR6qB02UYxoskAiZIJiD9KkbeMki3M/7VZngPl08OmttOtL9lL0JTroAr+5rdVeQaGQoxTgHn9jBpJ4kv7yT7f0ok8KV948vi/M039kqFwsDXY/jNWj6vIuJMR+ni+UMHEzyB/v1NNTxdJ1BH99RUv7LI+IewNRK4arYz6k/mKrH8QyruJL0kH2Gr4r91Mj+aPeIvUpxqeZ+R/Sh1cMV0P/UP0pn7PWNJHoR+NVX4jkXNMk/RxCP2i3976H9KVC/stXX50qf/ACU/gT6RDVqG/K0i3sf61KlhMGxIB+6d7+kTXFOCDPlHxRY+mwjlT2sQDbLm0GkKAPxHlpXk0egdSyI8pk3tMH6WqUYc3SEJ6CSeokmL+o3pN405TABMRlF1b2J0G2vWo2sUpRuZUBZJjMDzJ9d6FDEpwZANgLj4Ykxe52p6MCoEQRF5MDlziBehvtF5UAIjYTGk3BFzzI96SXFIKgQDM6DxAczP6igFFoMOq/iI0gH67fLlT1Yck3WU3np/fpVb9ocCh4sqYtInMTzVEdZmuIfAHikZhAzLUR9ZB25UGOWQw97rmwOu09DpTvs6Yso/15+IiqnuyqQDBEFROgt8pvvtT8OnOtKQLATOxn8xYz1pQloC3I8Y0vCp/wBpNJakAeI25nMR16A+5oDDAHeDfTlpbnt6U9sQpSSRmA8GY+YGJuLA7a70uoamTLU2QCAdbZQcx1J+Y2NNUhKVEAKUAOl9NTNv609EAiCnJHm1QOYJI8VusVIgiLITpqCYP8QIFvCdppXIZRBQ3mNtSZTyiY3G39zReHS4TluOpQLb3B/201pxKkRBIJuSrw2mCIusz7TJprai4DlUEpkTokQCZgqzaaRbU0tsKSCGlRrJ1iEg6RskwqPXeiAs5bJSYA0zJjcAyTB+envUASEpnLGucwogTzJkC4Jj8K6wgEQLEkDQzl5Zh7GAT1tSFKQ9QVcBAtJ81tjymBOvWmKSRl/dqGaY8QP0nSfwrjmMkFQuEWKQnMbH7wJ01iwFEZx3klQygTMXuZI1v1kEXrWGgeCTlyKFtZSYIi0jf2+dM7mBdLvxbcup+GD+FFLfCkLkkBJsoQZvNgVCCBa+mgGgpIeHmzZQT4RFyqNIglRBIJIMXNbUDSiBKRIPiuJgi5GpNt78zUgQNzED4pTvfXpy29KenH3mBBNhFheCSZOnL6TXUK8UKISOZJHOYEzNxc8zHKtqNpGBiRKTMXPy3EE/hXE4IlUGARMC2o30v6U9l1K80hwpjWFQsA7kC97gipWcVKSEySB6THqJTvcD0NZyZtKYP9jgjQAgE9BpyjX8q4rB8x7z/d6MOOQEklSTuNTziwkqIIiR8hEVxvEjuwpIWuYKvCUkiIJ8WXrB06VtQNKBPsathP8A1a+kTPtNRd0bWHzG950vRrHFAsmEHU2KhtbXfSPlamOY9KYzWG5Ij/UYiSeUU2pi6UBQYvEWvNr6D+bkPWnLYVa3M67VM3ikKCcplcmBMyBINhsPTankiCbyTtGl4Hy3PKm1C6QJTSt4HrH61xKCZvoJMX3o51JH8u99Plc7bb1zukp3t1jXqCBY6g+0VtQukFDP8R+QpVKSrZKSNjIrtawaTLKSkiP3hg8iSPSVCKEZcVKrgpnyBaVLBTzgE39TVhi+HuhRWFuBAF0Lzqn2ElPzoLB49SyQlCERfKEOrVyBIR4R866iAxrE92kBRLOYzKm1f6YgD1OY+lGspVkzFtRzGZQgx6kGBp0NcwuFyEKLGKccGrhBSLnbP5eVgask8WaiC28VgXQlvOqetvrb0oNhSK5vCri4Lqp0AEIGxMCRA5STyostJSoqDzYJJzJ8MbfCCCDHPnXGMQrJL2HXbxK7xQCQq+ja3AEiOdMRxRpTgKHSlehS23kBG0rKiCB+elAdETsJzKAUkT5sviVYAFIA8vqb1HjiQlKVJEk/whZ3+K8+hNWrXEc5Ke8B9Hwo+ngycvvHWqPH8KKXUrQh1A0U4pAKdjYDMpP8xM0EaXwWOIdMRuIEgFXhMXy3j1V86U6JyQUjypscptmIEIAvvJotTLRA7pUq1ORRUDOpIQ7mB9udVjjbgX+6beUk+YvtOlA5JSlOZUzuaRDiQ+kpjMiZ3ISf5ifKQI2BuOlJWIWJzDIgEKK0qMHlEifdIHSincOlC/HiGAo6N9y4ogxchBVmzHSVVDgyoPLQhQShUmFBTKSTeUAgkQLRIveikgEwV4MyEhLI81jcGxGh6b+w1rgx2eUICigTMCR1ukkj0nemJwiG3JbXhlIiYQpKlZr6BeZSjbaJmmv4UrKHsqkQrxd60mEpjzQlIBBn4r/nqRrZJhcTmPgSUgiyVFGU+xIUDfn7UT3qWyQo5UnNnH3SYvmVKjfRIgUIcIl4junWXUII8AbyXvoQBB99q4408CEIaSskWbCgswD5lKgm0C2bleg43sMpUFv44eEEkJkmyYzECbZhJNtAFeopKxgQnMcoGoTInNHxKI12nT0oZrD96oJddLS0GySlxJB6LWTsdZqTjS3G0CHm8sQowhazpESQD7REk0ulXQdTqww4lU5ST4rkEWixgFKhJA0gm3zruN4h4RMpQNUBWVFzeV3KidxlOpudqbCICkhbRRnA1dfiJESW7gDeJFcZxYQSkvJDpI8qUqQT/wDyv6zymj0zLIXCnUKSMyYa8wESSra4iCZ0y3veicJiApKRMKFjdMiRoCE3iSDZV9OdA4VsLIUtlSz95lJjlcLCSD86MxmGWkJKUOKv5VJRMexKoGsAE1Nx7Dxfc49xAJUUtlUJUcwTb7x/ljU3/pTDjihSSDqbjwp1F/MQCr+XflUiW2o7xJVBFgjKpOwsMkp2nSqrB51K8S2LyTlW1KeaVJKCZ0uCNd60Y2aT3LJ10rErBNyRmSojoSbK8u4JBtpSZxyFInNBQbfFe2mRc/MeoNDYtoqAyIxK4NoAIN7wVkWPMDaguJl1sXR3RsVHNAg65lJa16TtRUb2A5UWmBxsjMpRSUkzlnNeSR4AEzNwT0nWiMJxRTgVeComMyQFFMG6gFfiLczWdZWpAOZfhPxJEBU7yfETJsRy2p2JOQiTrIEJ2mYJCzqYuRfSi8YqyUi675WiynPYZkpBB+KwU5Ch6i3rUX24CSsBIEEGJveLCBv1qpbx5S3/AJYUpZ8KWlCed4FrXk13DKKUyJTBgWJAVprkg8yRF/nW0A1l14TBSuYvnFh6BIAJMXgyBI9KJOKOUBSgsx5SZSNySkb7DNESYrPqxi1pSl5RvopuLi9jcnTWamQVBMsthQG2ZFgOue3UzW0B1osX8cUgZCCJAJtAEXubD5k/hTEuKy5klQBIm8mARyhRMAdKq2cUpdyQhKuZME8wbJj0NTv4JaglQAcyXEKvMGwAOW870dNC6rLXv0/dB6y5fr/l0qrE4dcCwHSUW6a12lpG1Mq8SFqUEjDIdy/EpQyCeiYTNHYDEKC8i8zUD4S4WiOQ/eWI9hbSoeBt4RKlOLdbUszCYSEI1snNqdpirXEcZwmW7rZmbBQ2+f0Brofgml3srsc7hX5Qlxa1DdtLiyN9oHzJqNtawUpVmS3oVPDEE9PClRSJ5E7aVTt8TU2+RhpZSRJUAtYKRuUkXAvFhWjwmKDiQs4nFPSdGkKSJkfcSP8A3fhWapGTsFxTGGU6kjEZXEnwpS0NPTKmP5iferxBcUklwtIQNC4+sEjqlDuXnbNvUCeEglS04S+kuqk+pELCbnnPzqox3Y5zP3jeRs7hIIE20kxPoBztSbPax1a3osGeEFsZmHVFuSShplSkE6nxLOXNaJBtQ/EVuLkKaDk/CvELcKfVCcyPaaZxFxpsp713E5otJChbbxlX6UzjX2woHcKxCEiZBUAo8vC3+elFWB1Q3hGNwyQWsjiHdCkuPAkxqEtpOX8fxo/iKcS83DC13gRlI8Nv+a6udL6ChOBhhKwp1TyMQLELUZXAvbIZE7DWN6vuJdjTikgqKPWdJ6JQmTEeY0kmkx4puJnG+HJwzwQ13jj8SUjunLcyogQJvY1dYfjLoBS8tnDqN0pU1qnnOaFzN8pMfSqnjB+xANsvqUubJ7y4EbIDcD579KsGMcoNpUvFoDgkELS3CgZtmUAofMj5Uz33YE62RW8Rw7mGgsPhaliVD7OogibRnSYFzrHrU3DuLtvIPfreTIIiIQRoY7oJEyCLg048UZeSoYtQykz4HFEDXRWVKSPQnWrFnjGBQkhtzS984na5PSNaEnW1BSt3ZXsvYRoFRZceaVBRCUwSSZEZ/Httak6VLV3mEwzjJ8pz92hJ38TdiuLXmNLVXvcNWtTf2QNoUqfG246YSbyoqGn8s8q0CGuJMpslp5Im+5+ZTG9ZpLfv8iq3t2+ERIaxCErU893TWym0oNpJ8SgmR65bU3F9jM4S8lRcUIV4lAhdgREAADTkLUuOdrMUw3LuHY8VtVHaDIsIvz3qowWAx+IS2Wk9y0oEpyKUAB1TJMegrJS52QzcU63ZqVL7tuTg3FTYJUG4UdgnIVZj8tDWe43jyuWvsobgBSijK44E7iE+WfXY2qVrgbgQpOKfxKVCRMkNkdFKEATaCQan4W0MOkBt1gJVKioOtpcVc38Qc+kfnQTSC9T52JuHvYJwJQXCCNA6pSFc9lcuXWi8Zw9nKCl8IzWu9KPQJUTJ9qz+PxYVii4EtLCYkvLS4kKUYgKbSIAubjaicf2ZefdQ8hOGWUxIZgIMG0hRIMnUmNNKDS5sKls0lYTgeOlvK0p7DZRoWoyiZEZQlWXQXsJJqR9TDhK2hndPxMunvJ0uUpkW52q3cxKGmit9lKITCkqOWdvCEiCNP61mMf2jwy/8jD/vjb/LtOg8SFAg0F7nsgvZU2S4LHYjMpCnwhYUbPlEAfzpibXgT7VMcU0oS+4y6Qf+X9oev0QfAn5nWncF7pXhdxGIUuTmzkpSNoGUkKHUm9tKOd4IhKs2GxJQdLuoUn3QdTPUUzaTFUZNWigx2ClYKO8QjKQUlLkE6gBKiUx0GlFYV4uMkeBTmikIdUhcn4bE3kchRXGOM4rCtkn7O8kCMwJCrjWAv6CarMN2ccxg7wvYdAVr3SRnBMG4EXsfiory2K1vS5HtcCTGcspTl8KQHCDmIuFEgCTzNOwinG5LgabEAiVEmdTORUwDa41oJ7AuYdQQ8pxxqdVHMAnQjKqQDp7Vo+HswnOyzhXkKOqIbVtylIt6e1ZsCXYosQ6pZKxDYEjPCxM3GXOYOhuKFXiEJhL+HJRH+ZBQdjeQAT6GKueMMh8pDmGxUJINoWDzslcRsNx9KepDIIS3g8RykMqTrzVIIMbiaKaA4s6xj2sgDRcsPKCkn5TNDLwK3FKWnDqJKYlwhCf9KfEZG9Rr4C6me7CEA/C4pRPt4bH5b608d82AkpUABEod/wC+fwrX4N+oaOyrP/hNfWlVWeLD/wAw5/papUdwe0b/AMOYYEkLyzeAjMn08aSKj4pjUYdI7ttUiIUUBBMcgkJVHpRmD4lhy0AnEqaAAhOYAx6xJJPWalwDbBHfNIU4TbNBUu3Vwz7in/UX9DIB0PKKsU6USUkDKtRETYZtAZnfblWu4dhHMie7xICCDBKUHfaVCBMayaje4Y7iyO9YLaEm0hK1ncXJASPSasHOxmH7rygKBkLcyiD1KrEfwzHSllNcDQgwXFcUcQIGNC1j4ENIUSOUJkjbWqhriLq3FIxWKW2nQKT4RPKMo95Iq8wfEsPhkqQ53Da0gSpB8CpnyhIMnoR7mu4ziLb8BLLroGmRhCb/AM7skdSEilvfgdq+/wDofg+zLDaQ8p1hyLlx0qUec5s+UH2pYjtWgkpw7CnzupOYIE2sspB97VRv9kX1qSpvDJaAMgl7MVHabRryA3rUcIwWNCYeS0ok38WW0WtlgRe+t6DrluwxvhKjL4bgD5WtxxpCpMhtTqxtrKSenxbGgX+LrKgwljDtrBCSsgKIvAlRmT1gmttxvirmEaKlBgKNghMqm59No+tYHAY5Dy1uP5UnNJVEi/8ACIkgg2mNadNu20JJKOyZr+EdgSFd4t9Wc693AE9CQdNdvarrGBLHnxkEbOFpR9gQD8qpuB/ZwTGJQ6bwkiEi2hKpKRa4ANaPCLZgrIwoy28K0wL88oA/Guebd7nTBKtjJYrjmJcP7pLj6DoUMFtJHRRkmf7iucG4U4gF1WFZKFyoKW6AEgmMpN568vpWgxPb3CIkd8CoGJQhS/kTAqgxPaRptpRbbxCUk2SqUpKjfMYTEchPtTRcmqqhJKK31Wdc4iAqGeGYd06BbSs6QdpWEC863jrTeIcLx7xClBtpFjDXmSOuUZiBpE/OqHBJWiMUvEd0pxYCTE2nxmIg7C1brhuKJQCOJIjcK7o+s+U00vbx/YkPdz/RnXuENIWEYrFPRBWIkoA0gpglBg66ab2orHoYaZKsLj1IUPL+8JFtUwN9vLRnEeJYZhClu4hOKWZsiIg/AkkqgGBNzWTwWBRi3VOiGWkkecg2vYRYQYsYF6y9ytmdLZIteA8cAIC2O/cACi4pQmCBEl0gAeka1qcRxJ3KMmBUTFjmRABjkbfhUvDuBKygZkONFMeQaCNwqCIkRHKnYrsU0Uk5S2owf3Sin6CAdteVSlODe5aMZpGPxvD8aVH7UVNs2JDSmwBztN9/ep8L9jKIbWIE3CilyeZMgE9dLVXN8LxDuIVh38Q82gaF3VUTEeIJPOZrVK7LYdnKsP8AdFKYF0lMAfdJA3J11NUk1w/4IxTe6X7lC/wvCmHTiXy7oFKbK52TonKRPU0me3KWypC2AoCJUEhtSthKSk5jyJ60cjtg8h1LKO4xCTlh1UpPimyglRAIg7azS7RKWpASvBkrjxLZUCBltBzNnQFWotNMl2YvzEeni4xDcjALUgaFTiAL6kGxFRr4evKnItOGJIuMUtWwnwxkJiwE/kaZw3iQwixDbhSpKZShtR3EGPnaaOPbDCkFK2lIBme9ZIF/vRz69KXdfah9n9zM479pLqm1vqxCLSltw2B8tgICtLGd6s8Jwss5gw881vBaC4VeMxQIInUgAitNwfEIyDuWQGyZGRGWesfF70Y4tN4SRa4H5+80ksr4opHCubMhhXHXfCviGVV/D3KEXtM5yJGuuvKqpGAxDK1LfWtLWoda0IOiiETbSRaJ3rT8NwKEOvlwJCVuSgEDLlEZjGaJ5+lS/sfCgKSG2zcai2npAE8h1qimlsI8be5WYTiOIS0FsvMPAwBnmR6QSR1BE0ee0T7QleHgbltbcdbrIJOtZlWNaZcPcLbVBGdS0wn+VK0pt6ARH10OJRgnk+JbCoInKocrTME73I3rOK5aFUn2ZG125wqxcOld7ZTrylKo+VUg4oh3Eq7rDLKzKpeKimAJnuySJ2kEV3jSG8KAnDPJSL5k5u8HMeEjLJ0ve1V2G4tiHPGopbTMAoQBGv3SI96oorlE5Tk9mXox2I/8ij/WgfQ3FdriXX4//YIHQ5Z+t/nSrUCyn4jwJ7EuT3LbKBHi8ylDpl1+gFaLBdlENmUd6kGJyrWExHQi2+p13FZpX+I76j4Qhsbkgkx87+lWOCQMT4ncWtw6lIVkAGtwnbXemlqXIFp7BPE+BtDMs4txvZRLvtvqJI9Kq8V2Z71CQyXVn4nVqIR6kkenlmZFWqOKYBi6S3KdEoRm+ci/z965ieOvYwZGB3KDAzLnNe1souLnQb60ibW47UWYzD8K8fdGS6pYCDCiIE5iLeIfp8t3w5OObQAF4cDLAzJJUd5NrH3O3vinsWWirIrM60VAuZSDBVeZ6k3PMCtD2b4k8uAjFNlc3QpoG0X6n2H0vVJq9xINJ0aRtWJUAF4hQO/dobSBOgCiFHWBPpbegeNMlDC3F4nETEpQXUiVRAgJF7xJFjJopCcXqphh0Cwgq56wfD9fwp32LEK/zgVpUILalJS2ATEeHMVDQ6fhXPqSe1HSlaKxrsY042mzuYgSpalRJ1MiQYubCrfD8EbQj96W8qDAzaak77wdAOdV+C48+XgltxpTNgtYklJ3SkqEqA9Iop3tS2hY+BURKotYSEhMXJG8bdBSyc26DHp1Zn+2mPyoCUMqQlR8xTAV+elZ7grDSFIViAstmbBMi0akkb+ulT8d4gMXiCSsJQkxKja+4CRzGl69C7P92GUKbKVKSYJE6aAQdDF786vemNEEupK0DYbtDgcqVIQUhOhDByj1hMGxFRP9pcA7ACFPEn/LS2o7i+U7bz1q2xLKbuPrAaRokqASSdVKE3vt005ZDHus4lRTgWVhSZHetgIAkmBtIJN9+UVGKi3e5aTkl2NYrjTKgWy063bdo5QY18HmjT6aUxninDWpJLZVvLXin/Rr0sKouE8ZdwkN4sFKTAQuMw5EEkidTrW1wfF8MoSHmiTfzJBn561Gar/hWLtWZPtU81jGhkw75UgEpJQpMCDIgnSLzEVQ4Z1/CllGHcIS6AFWmSpRuUEwOQ5xtWh7c8bacZLLToUtQEJSSZ2iwImJPvT+yHA0Flf2pKc6j/lqUjwoACLAEwLG/wDZtF1DfjwRmnKe3IQjs9jEglrFgZhoGkgHqRz669aGx7PEWk5l4xKcsaphPoTpyv1puKfwmHKksYt5kxJShWcdAkEHxHkPeNaqOM4fHYhuMrpaVf8AfBKVGL7QSPW16CV81+wZUvP7gGGw+N4i8kOqJQSrxmQk5TcApHXS0ietGvdiXmHc6kfaEJuEEweZlEkwLGJvprVn2cQ+23kaDaspAV4lJVMA2KkERY6e+1WasVi1ad0yf4UFaulyUpnreKo51sqJxxp7u7JeyuPadzoShDRTZSAnu1TbVI1vHyq8ThQn4RfqRA5WNjYV5nhU/wD5BGMccadSQUvABKSkmwuNDzJ9K0RwmKWB3WNgmAMyEEQR8Kwq8C+5+VSnG3yVhP4NGFISuYyrmQATeb39zp+tC8Zu1Cx3adCVKSABI3tcCbSfe9ef9oOJ47DqaYU8P4XEEgnaFHW39zWiX2MQoZnnnnjYnxygqjUDl7mjo002xteu0kZ/ij7K4awywFi5dLmRMbgne5OgnrFXHDuBYV0SS2VxcpddUNpvnJAE78xVzwvANM+FGVoE7JiTJISVkybTvvTsbgmFKKnENqOwhFxsSR4gfU0XkXCEjjfLK1zsdhVrBWDEECFuGTrHm11MVQ9sMGGihLDzq05sqmSpViNtZM6RtzrSHgmHvDYM7nvJ15lRgRyims8AbCytCVNPEEFY8QM6yFTKTpqCQDemjOnbYJQvZIj7P4VJaHdshkGCpIUTBsIOqjR3EeBpcCgpKSFGT4BfmfvTYcrWoU8LIOYIkADxNqKT13FpE6nXSocbgnoGRa83Jd8xi4NrfOhdvZgqlTQO32Ob+JlA3sVn6H9KssVwtK2gkpB/i300BF5jkPegeE9qG3SWXJbWNZNthF9DV6oZ97ek+nqNDa1G5XuBKNbFEnswmLYhwDl3g/7aVGnGpFlB8q3IFidyOlKn38i0ir/4Xw5QR3aUjnmg/OZnpNqoD2US06CvMWDAJny3jx2Hh9DWvwGHSPiBNyVLIkzqem+kCn8ROHyEuuAgXjvMuhGwPiHSsptAcU0Q8L4Fh24WltJg2UoGT11kfOhO1XaHuk92wQXFbRJEzqL+LQQb9KpeOdqUiBhrkAgqUtRIHpmg+pB1qbsbwsOS4VIzTMEeKdZmbX0A6zWqvdI1p+2JY9meBBlBUqFLdSCQU+H724ggE3Am/Ko8Z2OQVFxJ7qZuiYB10JiD0PO2lapRQ0CpakpFtVAae30vQnEJfEJOVoySoAeIW8oII/6qm8juyvSikYbB4/FMqV3T6nUpISEhSjm0EACdJBjlXeOcUxxazPEoQqLZjN+gP41O9incEs5AVMBJISojUq1NhJuY/pUHG+1qsRlQtCe7BBIsbW1IFrbDar1bukQuk1bIuB4bFuo/cKSlCYGsGTfTX3NaPDdhllaV4lzv1D4ACQOhJjeNopnZvEstt51uxn8ylEJMIsLAdRf+Gr/h3aLDOTD5TeBnI/8AkCT61Ocpb0iuOEa9zKziv+HbbihkCGhvEwTBiAbibnUVleMhGDeytFZUkCUyQkTrCpzCdPfWvTHOMMISFqdRFjIgncaCSd9TXleLYOJxDzk50ZyZMjMMwAAgeE3HoLUMTcvu4BmUY7R5NPw/s6MYyh9a5Wb93Jy8gFKkrIIi+t60nCuIBsJSrCraHlzIAKBBg+UyBO9YBfAcYjxNOeDwmy4MQL5QSY63pp7bYtsBsLMotJgnTmPhjSaEsblsmaGRQ5VHrz2DQ6gZghSSJg6HTnY33O1ZniHYzAgSpAQOYcKAegk8uQ5VlGO2GPWJQ0SIElLZgxqdINUnFeJvPLCcQoovPiBETvFtQBSQwyi+R55oNcWH8ZwWFazd26sg6AEG0Wvl/OqxPDMTlStOivL4kkwLzlmQK2/BOwOHU2FqJczXCs8JI9E3Bm3mNafDdnWkJ8ITlSIjlH8RJOgTYkj0qjyxj8iLC5fCPKezXEfs+JDrgJLc5pFxtN9Fdeleo8L7TM4hCg2lwgwFTax1uDrr9Kj4vwNhbYzpRlsZlM3IvmNxvqbiRBmsfw7BNLUrMs4dJCwCCAlV+cQZI1A0NJJrJvwPFPE65PRsKhpI8IgRMW9Reb+9FDI4mQNosTbpINr15h+wUoeIGPCUKuFm6tbeUxJF7c6j4th8Ph21BOKxClmCDKcpPPSbG2ppOjfcp1vj+T0PiORKDnKUpIPiUQSYGkm3OxEmLa150jtMtp5LeATmbV5G1AHxHzAE3SJv76wKzTvFHXIbU6SnywSY1n+vpWr7N9kRcrcbWmQQEFQUIkTJAKZ+sCrxgoLdnO5SyOooGxPDsY5iA6/hlulBzAJGdB1OWUkjLN+vPSr13ijiW8z+HxDSEiDl7uL2lQIJiYol5txq7OVRgeFYUUmPKAVKkE3EEAW30oPiXbMd13L4LTi0kQEjKlJEFV5nkBI0oNuVKhqULdlrw/E50AlKnAk+FQ7tETzhcSPQaDeiEYxRnK2SRI/5ahtycO+/rWU4Bxtpq+Y5SMkkEXTlyqjqBb+k1rcBis6JGQm/iTNwN+RMdRUZKmWxytEbZ8JBZeggqJCkpMi1vH9K47iCFQG3QZ+JsFMG0WVG+s1aFIAMFQEbGLkfhF5qFl4rUAkTa5VaPLYDT1NJY7j8gzWOXBLbMJ5FaE3n1P1I9DQ6serxZk2VJ8BQq6jewgk+x6Ue40MpGoEwCSIOoG9vao+4EJKtRsRIjoQbzoDa2tOmhHFmW4lwBL2ZTeUOdbb2ki43rN8KwxStTT72IahUSggpSbSSFHSI8Q2FenOIbIlaAYHITOoIny6dI51RYjsw0VZySQcyvN6DVVjJ2BA0irwm0c88d8FOrA4ibYyRsYTfr565UKuHYhJIBwoi0HURsfDrSqm5OkV+B7Od6MxdWqwJuBrykG1W7fZBokZkkj+cx+MVmMPxNzDOqIkTJAnRMkCb+8GtRwXH4l794oANJAyoUSMx0CtLgczY21oytdwR0+CxY7F4cEgJ2jzagxoM1/brQrHZkNuK7lxxCVJgpSYvJm5FhEQL8pojFYxxPidfaRbyJBVbYEkjptpVNje2AbiDnVF4EA8oubTOpqXufBT2eDS4LhWHaIV4VEASVkrII38cgD0iKq+0Pb5KUlDIGYb+k6VmUs4nGGbpRzNhyMfePQVb4XsAkXWpahEmIF50k3jat04p3Nm1yaqCoE7M8EXi1KedUCkSIMXPONIE776aGpuKYDOtNiUAjM6AbAm4JmDy961vCcIyW8qEQlIkyJG2xtM6Ty0vTcfCQSlvNAP8qenhiDFrUHk3sKxe0wPEcAgvIKpS1lGm41OWbgRuZvOtbDhfZ3DPtAJaQUjVQUTtzJkHp1rO/s4PNvQUlaykjWwSSFKAA0som0+EzMitX2Vw7KEqQ2VExBkkCQBmXrubRzJozlS53NjjbK7ifYttRhtxaVARlRCgTaBlEHSbk07s92TLCil45pIKEpUlMxuc9wenITtWwA1APKeXzO9WTGFA0j13/rvUHmdUzpWCN6kVbXCRoQdBaYOuhNx0tT3eHIDZSgJQSkiLxfQyAL73ke1WylJSJUdQb/p9dqiCk6pNhzSfS1vw5VDWyulGYc42cEAl9ta0gJGdMLTYcj4hMEz06VTcf7aYN9pQCJciEuFCc4nlIMp10It1rXYp1JBI1iOU2EW2BE2OvSvMu0uBwyCohSg7qUgJyze2XWZieU+tdOJKT35ObNcVtwaDhPaDDYLMlLji4tmK7RYAATEGM3O8VBxT/E5REMpgwRJIUJI1gpsPSskzwd3EOJyJK5SlSinxRAyknLYeUmDetzwvsOwAkqClHfMfDv8ADA5Dc1WUIR3fJOM5yWmJScL4M9jF5sU4sJPii+YjoToP0q/x/YVK2kJK3k92CEphMHMc0+sm6q1jGBCMoAuEkWzTEAcoFyPyqHG8R7lB8OY7DQnfXUa361zvK2/aXjhilueXcQ7OtMupaDi1LJFkgTNra39NZ+VVbeCeceKYW4sGIg2g7g+X0NN4pjVO4kuAZFlXwzY6CN/9q9E4Bg1ltAWlMgBRsnUgTMg31mCDXVKThG2ckYqcqRlnuzb7ADyEBSwdEhQI6i999BsauOz/ABtt9aZJQ+DBBJAIM5gQRHLYxOlbEYVKkgEIVJ2NtNjtEfWsJxFxeFUtx/DtlDijlUkWAE5QVIVmB3vN4vapKfUtPkvo6bTXBuksTrm08xWfYggxBvYactqAXwdPlypUlIsVZjc+pNr7EbVmuD9qfEA3iHANMjiUq3sMxgmxG9q1mA4opYOZxs7EptrNiiT6WJ0qTjKLLxcJlHxLsSy8Qn94ggEgoAySTeAd/cb86pcXwzE4JOZvEZkNkEtEEeEEfDJ53GhgwTWrdxbhWUfu0tmxcSCon+HLIhVjdRMCY5AAdkcO8tRViVuEySlLiE25kAGbwNbZhtVscn+Y55wV+1FRwTt6Vz32VuTFgb89T6c4rRYftVh05llzaYSmDJ0tub661mOK9iGkIyt4lMZsw7yBltBGZM30m19qj4P2bw60gBZDzav3iSSqQD505IASI0BJje4p3GEt0TWScNmblHGcyQuE+MSPGANTaFGensaAxHaZCFQqEGxnT2mDOmg60BiOzrMlYEC5klUSYJAkwOeoO19aT3ZpCyMsltOqFQbkG8kkjnH6TU9EUU6kmiDiXbNhpPhlZ2A6Hc8+tQYbC4rEIC3n1ISbhtuCYOhUVED5jaoXuy7KlBTaQIMjWJG17fOouM8deaADhSsG2ZOQx678r6VVJfkItv8AMXzPZRWUQ5iSIEfvFj6C3yrlYsY/Gm4UINxC0abfEPwpU2mXkTVHwS8W4kymQiHCfMSJvtrcxzP9aqmOLOpStabAkCbwN4nnEVVh5RtMzaDH51ecM4YqcmUrDiQfN4LfeMWuPWrOKiiSk2wLDsv4lUJCln6TrrpNbTgnY9DYBWCtznslQOwuCI3PKq7F8OdQkJZQAUEnKBMiQBY26ydZFopnCe1rjK8rrckyINrkxrHlmeemtSk3Je0tFJP3G9wuAKkJyp5XVHub3gddKLGCiMyo0JIPLaIun+7ULgnyUgkibE9Dy/qRyjnRqUFZGcEixMGP9/xrjlZ2xSGqbQTeVAHSDEX15x1qt7TcUaw6P3hJJvkBgW5hN9Y+mulXeJgAXED4rj8bchXmX+IUqUhSUqyRGYlRB35Dqfa1NjjqlTFyy0x2B+CuJzqcATkK7gJumZBj5II/m9a0fCeN4doqKTlKtSNza8JFpuYmxJ1rKdlMEXA4MxSJBsE3i/xabXq3/wCAUOGUOrP3pSnneDMGARcxV5qLk7Zz45SrZG/wfGmFnMhxCyTJCVRsOcEADn+dHu4lBF/ENwmIH9+9eTusYnhhzIMpz6xaw8M8vSY0vRSf8RT4beK2aZ+ihcR8qhLA3vHc6I+oS+49DbeCyVBMEa+G4/QRMg1YF0gSuw5an3315CsRgP8AEFpQHeHKmUyRBsOckXsf70nxfb9gpVGczmAJHPqdNt9t959KV8FetGuS+Cgc5CSbGCLeKCdIM6cp+leG8RxiluFa7qJ/C1ajiHb1xRhKyITAvOgiIgD+zWVWwVrEfGqE+sgfnXdghp5ODPNS4PVew2HQjBJyHxOAFUnoAI1Om0AW1vWtwWmpNoEDWdTe43O3WvJMP2pWygMtTYBMQZVH97VacIb4liU2WpttcQTN4NwmL7HfaoZISbbex0Y8sUqVnpDjigmYgne0+nvG8nlNZTjfaJCDCsgKScyYubiwJkyDr8tqpMc5jMGvMcR391ZkKCwTEgam8gSINZHiGNcxTgJSJ0ASDaSTHOJJoQwLuzTz9q3DnXftb63EApyoWqTcqIEJHqVECtHwDHOsIAcbcUgASkJkaAkhUi5vznlNF9nuySW02WtSiPEDZINpIgTqIBnarhrIhRZfBQVgZCm6VADQKmZvdJ+tac0/auAY8bXuezCcFxpLgEsPtEXAUw5EwIuEwRp6TXV41paRCokkStJSBFviSLWmKnxDYZbKhmVlskX1JsDH+0CpHSoozOHQb6WHM+u9c+x1brZmX4j2GZWsFnKzAuTKgTBnymBsfe0RFY3iXAHmVlKVpUJiQVjUzmhUX5xyrV4rtth0ghI52BESCfhB1n5zWZ4v2hS7lKfNmChJtmtyuBrea68evucOVY+zE7xZxhtOVaFpPwk+IHmRG4POqVpRVKg7kIFpVBJ6dOoq04m8uGlPYZJzgZFJKriSIhNwqQRBv0o3hQS0QpTPdSSP3kqMXBMGDabRuKqnpW5Jq3synwPZrFPJLiG1kCZMgGwnRRBOh0F6KwfYfFEhRAQCdVKE/If3evTGsXnSnxEjKCklVwAI0i1hGpOoqVYSqFG5Jkm8TG4/vekeaSKRwp8sxjfB8YzOV5KhuCDfreeu9V+LxWOw5zZipNzAFtLyK9BAuRAEcrj8b2/GoXuHJVeAqNdvn0/pSKbvcd46Wxg3+3hKYKE5jrrF9ba/WqsYBzEqC0oXkUTygSbECa0/Guz6ciksIbRmIJEEkxEJCjMTrAF/eszwjibodKUpUrLNhYi+ukAAnlV41VxOeVp0ycdmCLeO38C/0rtXv/FLu6Gwd5bb/wC2lS7+TaYmV4Z2fClpUvwtmDBKpudCctup61q0LUtJbwwLaIILhFon4biT19aVKjOTbGikkWeF4QlsJsVGwzKOp1Jkyf7FDcV7PsuAhQIV94ajnbre29dpVz6nZalRQJxD/D1Sj96yRBBSSBqBPI32O1WOD/xKQCFOIVIv4Tlv1CUgfjrXKVXhGORW0QlOWN1FhSf8SGFeJaFqIE3ggq1AAmyepvVJxHt2t5HdAZQsgKJggCQY0vuZOtdpU6wwi7B1pyVMIwoh1LZJSmN/MQVFOUGOQJO1egoQlKPDl5BWxsJ1EWAiuUq48j4O3Ail4r2hwigWc3fFQgoQkrJOo0sdhrWY4x2ebcTmba+zlOpUojNJ+4JywOZ2NdpVX7Koi/8A0bTMmOHOSod2uQY8quvT0olvgLyhPdKAtcpI19aVKqSyMnDGmyXEdlnRrHWZH5VP2cwSBi2u8UBlC1ZvhKkpJAuBAGppUqEMkpp2GeNRkqDeG4coeWuxClKAVIKQmZgRIvOgrb4B9C2wlKlpnxDKqwVcTvr1sNZrtKpT3Y8XRiu0Ti2Hk97kdCuQIkWkG+4vY7nStX2exLDqUlLSGQfKAE8jyTOv3jPtSpU094Jmg6mahEAEBRN525TaLztoRrVZxjhhdbg5RlUkoV4rEcztcx7zNKlXHdHe1aK3hPGMW8lRCWfCpSAJXmJSYJsNNaEewXEcRmC3EMtqBEJBIIFjyPQkmlSqrlpeyIadS3bFw/sayw2nOEuKlJUVZCJgEhMiY156+tSO9ncKoHNh0X0KfDYa+WATFKlTa5N3YvTilwdxeAT3IJw6CtsyiUEKEGdRrMaHTfrX9pVIdSkTYkkKTqk2nWxA0+omuUqZqmmTv2tAfZ3jTeGWtstjw2zEm97H0Os1s8LjkKAyLBPmy26wb2OuhFKlTzXcTHJ8Di4CqTcfT/ax9Ke22QZCTAkRczmG+0X9reypVOPJaQOAJClKEXG/h+fMzf61m+K4JzvFFEnOAQQEiTvl0kiBY7A86VKmXdiNWUwLm/cH2NKlSp7J0f/Z"/>
          <p:cNvSpPr>
            <a:spLocks noChangeAspect="1" noChangeArrowheads="1"/>
          </p:cNvSpPr>
          <p:nvPr/>
        </p:nvSpPr>
        <p:spPr bwMode="auto">
          <a:xfrm>
            <a:off x="1602581" y="31273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5609" name="AutoShape 20" descr="data:image/jpeg;base64,/9j/4AAQSkZJRgABAQAAAQABAAD/2wCEAAkGBhQSERUUEhQVFRUWGBgaGRcYFxoeGxwbGhsaGBsbHhwaHSohGxolGxoYHy8hIycpLSwsGB8xNTAsNSYrLCkBCQoKDgwOGg8PGiwkHyQpLCwsLCwsLCwsLCwsLCksLCwsKSwpLCwsLCwsKSwpLCwsLCwsLCwsLCwpLCksLCwsLP/AABEIALgBEgMBIgACEQEDEQH/xAAbAAABBQEBAAAAAAAAAAAAAAAEAAIDBQYBB//EAEUQAAEDAgQDBgMFBgQEBgMAAAECAxEAIQQSMUEFUWEGEyIycYFCkaEUUrHB0RUjYnLh8AczkvEWQ4LSU1SissLiJDWD/8QAGgEAAwEBAQEAAAAAAAAAAAAAAQIDAAQFBv/EAC0RAAICAQMDAwIGAwEAAAAAAAABAhEDEiExE0FRBCJhFDIFQnGRocEVgeEj/9oADAMBAAIRAxEAPwAbu66G6J7uuhuvrrPLBsldDdFBund1RBQJkpwRRPdV3uqJqBg3Xe6oruqXd0QAvdUu6ovuq73VYwGW6XdUX3NLuaxgTuq53dF91SLVYwGW6bko3uq53VYwF3dcLdG91TC3WMCd3TSiiy3TS1WMCFFcLdFd1XC3WMCFFNKKLLdNLdYwLkppRRZbphbrGBSimlFFZK5krGBSimFNFFumlFAwKU1wpojJTSilaMDlNNIogormSlGIMtcqfJSoUY0eGcSsAoUFA6EGpe7rzhtOW+h6TRjfE3k+V1foVSK8mP4ou6O6XpH2Zvg3Tg3WCRx7EKUAXSCm40/IX96s2O1b41Dao5gg/QxVV+J4r3sT6WfY1Yap3dVSYTtig2cbUjqPEPy/OrFntHhj/wA0J/mBH4i9dMPWYp8SJvDNcoL7quhqoEcew50eR7kj8aLYxba/K4hXoofrVVmi+GJ034Gd1Xe5ovu6WSn6gNAH3VLuqLKKXd1uobQBlql3VGd3SLdbWDQAlquFqje6qJRSNSkepFbqJcm0AhbppaqLE8ew6DBcBP8ADJ/C1Bu9rGBpnV6Jj8TU36nGuZIZY5PhFgW6aW6p3O2SNm1e5A/I1CrtkNmv/X/9aT63F5G6E32Lwt0wt1Qntgf/AAk/6j+lQO9rXDolA9ifzpX6/Eu4fpp+DRlFNyVlnO0j5+ID0SPzqE9on9c/0T+lJ/ksXhh+lma0ophRWfw3apYgKT3k7ixHyFx7Ver4k0PjHtJ/KrQ9ZimrsnLBNPg6UU3LQzvHEDQKPWKIw+LSvQweRj+z7U0fU4pOlJAeGaVtHMlNKKJIqMirOROgYpppTRChUZTQsaiAoppTU5TTCmls1EWWlUmWlQ1GopE35GOtNCANQR8qsgtPNP8ApH6VwKR/D/pH6V8VqR9DpK3wyCQCRoZg3p7gETcx8/erIOoGsfIfpXFOpN+t/Ak/lR1G0lc2kEkBQ53/AK1IrDCClRjr/tR6kpMxFomWwf8AakplomD8gCK2qg6SpcwKkHcjmK42mRP9yKuWMC3Fs4+c6/OLR71xng7aCSkOyddQInrat1K7g6bYHhVqb8QUtPVKo/DWine1T6JhxatL5UkfhUiuDImYXcfeO9PHAG7eFR5Qr+tPH1Ml3Yrw32Bm+3WJ3yH1T+lEDt8991s+yv1pyeCpGgUOpJ/Ix9aars61MxB6qPpzv71Retn5Yv0o17t2+bBKU9Upk/8AqNCp464TmL7gJ5lQ+mlWDfA2wJFufi/rThwpKdvr/Wkl6yUuWxl6aiqexrihdxxQPNS4PPehO7JPwget/wAK0ycGjefXNSHDUbk9L1N+pb5KdBGYGFPMfOuKaO4+RrUfspM2v/foaSuEp6/L+lbrm6Blu5I2+tcS1zrTK4SgjT3y/rXf2QOYHyrdc3RZnENJNoV1MfhzqVGAvyHX9BV7+x/4iPdNOPBt809I+ulB5l5MsTKJWDCR4oHyqFKAqCBIPJP6xatEeEDYx7D9KYeEg2mfat1TdJmfW4QoBKQfT8zRCiUpJIAHJIM+55VaucFv5k/L16079k2jMOoG/wAjR6qB02UYxoskAiZIJiD9KkbeMki3M/7VZngPl08OmttOtL9lL0JTroAr+5rdVeQaGQoxTgHn9jBpJ4kv7yT7f0ok8KV948vi/M039kqFwsDXY/jNWj6vIuJMR+ni+UMHEzyB/v1NNTxdJ1BH99RUv7LI+IewNRK4arYz6k/mKrH8QyruJL0kH2Gr4r91Mj+aPeIvUpxqeZ+R/Sh1cMV0P/UP0pn7PWNJHoR+NVX4jkXNMk/RxCP2i3976H9KVC/stXX50qf/ACU/gT6RDVqG/K0i3sf61KlhMGxIB+6d7+kTXFOCDPlHxRY+mwjlT2sQDbLm0GkKAPxHlpXk0egdSyI8pk3tMH6WqUYc3SEJ6CSeokmL+o3pN405TABMRlF1b2J0G2vWo2sUpRuZUBZJjMDzJ9d6FDEpwZANgLj4Ykxe52p6MCoEQRF5MDlziBehvtF5UAIjYTGk3BFzzI96SXFIKgQDM6DxAczP6igFFoMOq/iI0gH67fLlT1Yck3WU3np/fpVb9ocCh4sqYtInMTzVEdZmuIfAHikZhAzLUR9ZB25UGOWQw97rmwOu09DpTvs6Yso/15+IiqnuyqQDBEFROgt8pvvtT8OnOtKQLATOxn8xYz1pQloC3I8Y0vCp/wBpNJakAeI25nMR16A+5oDDAHeDfTlpbnt6U9sQpSSRmA8GY+YGJuLA7a70uoamTLU2QCAdbZQcx1J+Y2NNUhKVEAKUAOl9NTNv609EAiCnJHm1QOYJI8VusVIgiLITpqCYP8QIFvCdppXIZRBQ3mNtSZTyiY3G39zReHS4TluOpQLb3B/201pxKkRBIJuSrw2mCIusz7TJprai4DlUEpkTokQCZgqzaaRbU0tsKSCGlRrJ1iEg6RskwqPXeiAs5bJSYA0zJjcAyTB+envUASEpnLGucwogTzJkC4Jj8K6wgEQLEkDQzl5Zh7GAT1tSFKQ9QVcBAtJ81tjymBOvWmKSRl/dqGaY8QP0nSfwrjmMkFQuEWKQnMbH7wJ01iwFEZx3klQygTMXuZI1v1kEXrWGgeCTlyKFtZSYIi0jf2+dM7mBdLvxbcup+GD+FFLfCkLkkBJsoQZvNgVCCBa+mgGgpIeHmzZQT4RFyqNIglRBIJIMXNbUDSiBKRIPiuJgi5GpNt78zUgQNzED4pTvfXpy29KenH3mBBNhFheCSZOnL6TXUK8UKISOZJHOYEzNxc8zHKtqNpGBiRKTMXPy3EE/hXE4IlUGARMC2o30v6U9l1K80hwpjWFQsA7kC97gipWcVKSEySB6THqJTvcD0NZyZtKYP9jgjQAgE9BpyjX8q4rB8x7z/d6MOOQEklSTuNTziwkqIIiR8hEVxvEjuwpIWuYKvCUkiIJ8WXrB06VtQNKBPsathP8A1a+kTPtNRd0bWHzG950vRrHFAsmEHU2KhtbXfSPlamOY9KYzWG5Ij/UYiSeUU2pi6UBQYvEWvNr6D+bkPWnLYVa3M67VM3ikKCcplcmBMyBINhsPTankiCbyTtGl4Hy3PKm1C6QJTSt4HrH61xKCZvoJMX3o51JH8u99Plc7bb1zukp3t1jXqCBY6g+0VtQukFDP8R+QpVKSrZKSNjIrtawaTLKSkiP3hg8iSPSVCKEZcVKrgpnyBaVLBTzgE39TVhi+HuhRWFuBAF0Lzqn2ElPzoLB49SyQlCERfKEOrVyBIR4R866iAxrE92kBRLOYzKm1f6YgD1OY+lGspVkzFtRzGZQgx6kGBp0NcwuFyEKLGKccGrhBSLnbP5eVgask8WaiC28VgXQlvOqetvrb0oNhSK5vCri4Lqp0AEIGxMCRA5STyostJSoqDzYJJzJ8MbfCCCDHPnXGMQrJL2HXbxK7xQCQq+ja3AEiOdMRxRpTgKHSlehS23kBG0rKiCB+elAdETsJzKAUkT5sviVYAFIA8vqb1HjiQlKVJEk/whZ3+K8+hNWrXEc5Ke8B9Hwo+ngycvvHWqPH8KKXUrQh1A0U4pAKdjYDMpP8xM0EaXwWOIdMRuIEgFXhMXy3j1V86U6JyQUjypscptmIEIAvvJotTLRA7pUq1ORRUDOpIQ7mB9udVjjbgX+6beUk+YvtOlA5JSlOZUzuaRDiQ+kpjMiZ3ISf5ifKQI2BuOlJWIWJzDIgEKK0qMHlEifdIHSincOlC/HiGAo6N9y4ogxchBVmzHSVVDgyoPLQhQShUmFBTKSTeUAgkQLRIveikgEwV4MyEhLI81jcGxGh6b+w1rgx2eUICigTMCR1ukkj0nemJwiG3JbXhlIiYQpKlZr6BeZSjbaJmmv4UrKHsqkQrxd60mEpjzQlIBBn4r/nqRrZJhcTmPgSUgiyVFGU+xIUDfn7UT3qWyQo5UnNnH3SYvmVKjfRIgUIcIl4junWXUII8AbyXvoQBB99q4408CEIaSskWbCgswD5lKgm0C2bleg43sMpUFv44eEEkJkmyYzECbZhJNtAFeopKxgQnMcoGoTInNHxKI12nT0oZrD96oJddLS0GySlxJB6LWTsdZqTjS3G0CHm8sQowhazpESQD7REk0ulXQdTqww4lU5ST4rkEWixgFKhJA0gm3zruN4h4RMpQNUBWVFzeV3KidxlOpudqbCICkhbRRnA1dfiJESW7gDeJFcZxYQSkvJDpI8qUqQT/wDyv6zymj0zLIXCnUKSMyYa8wESSra4iCZ0y3veicJiApKRMKFjdMiRoCE3iSDZV9OdA4VsLIUtlSz95lJjlcLCSD86MxmGWkJKUOKv5VJRMexKoGsAE1Nx7Dxfc49xAJUUtlUJUcwTb7x/ljU3/pTDjihSSDqbjwp1F/MQCr+XflUiW2o7xJVBFgjKpOwsMkp2nSqrB51K8S2LyTlW1KeaVJKCZ0uCNd60Y2aT3LJ10rErBNyRmSojoSbK8u4JBtpSZxyFInNBQbfFe2mRc/MeoNDYtoqAyIxK4NoAIN7wVkWPMDaguJl1sXR3RsVHNAg65lJa16TtRUb2A5UWmBxsjMpRSUkzlnNeSR4AEzNwT0nWiMJxRTgVeComMyQFFMG6gFfiLczWdZWpAOZfhPxJEBU7yfETJsRy2p2JOQiTrIEJ2mYJCzqYuRfSi8YqyUi675WiynPYZkpBB+KwU5Ch6i3rUX24CSsBIEEGJveLCBv1qpbx5S3/AJYUpZ8KWlCed4FrXk13DKKUyJTBgWJAVprkg8yRF/nW0A1l14TBSuYvnFh6BIAJMXgyBI9KJOKOUBSgsx5SZSNySkb7DNESYrPqxi1pSl5RvopuLi9jcnTWamQVBMsthQG2ZFgOue3UzW0B1osX8cUgZCCJAJtAEXubD5k/hTEuKy5klQBIm8mARyhRMAdKq2cUpdyQhKuZME8wbJj0NTv4JaglQAcyXEKvMGwAOW870dNC6rLXv0/dB6y5fr/l0qrE4dcCwHSUW6a12lpG1Mq8SFqUEjDIdy/EpQyCeiYTNHYDEKC8i8zUD4S4WiOQ/eWI9hbSoeBt4RKlOLdbUszCYSEI1snNqdpirXEcZwmW7rZmbBQ2+f0Brofgml3srsc7hX5Qlxa1DdtLiyN9oHzJqNtawUpVmS3oVPDEE9PClRSJ5E7aVTt8TU2+RhpZSRJUAtYKRuUkXAvFhWjwmKDiQs4nFPSdGkKSJkfcSP8A3fhWapGTsFxTGGU6kjEZXEnwpS0NPTKmP5iferxBcUklwtIQNC4+sEjqlDuXnbNvUCeEglS04S+kuqk+pELCbnnPzqox3Y5zP3jeRs7hIIE20kxPoBztSbPax1a3osGeEFsZmHVFuSShplSkE6nxLOXNaJBtQ/EVuLkKaDk/CvELcKfVCcyPaaZxFxpsp713E5otJChbbxlX6UzjX2woHcKxCEiZBUAo8vC3+elFWB1Q3hGNwyQWsjiHdCkuPAkxqEtpOX8fxo/iKcS83DC13gRlI8Nv+a6udL6ChOBhhKwp1TyMQLELUZXAvbIZE7DWN6vuJdjTikgqKPWdJ6JQmTEeY0kmkx4puJnG+HJwzwQ13jj8SUjunLcyogQJvY1dYfjLoBS8tnDqN0pU1qnnOaFzN8pMfSqnjB+xANsvqUubJ7y4EbIDcD579KsGMcoNpUvFoDgkELS3CgZtmUAofMj5Uz33YE62RW8Rw7mGgsPhaliVD7OogibRnSYFzrHrU3DuLtvIPfreTIIiIQRoY7oJEyCLg048UZeSoYtQykz4HFEDXRWVKSPQnWrFnjGBQkhtzS984na5PSNaEnW1BSt3ZXsvYRoFRZceaVBRCUwSSZEZ/Httak6VLV3mEwzjJ8pz92hJ38TdiuLXmNLVXvcNWtTf2QNoUqfG246YSbyoqGn8s8q0CGuJMpslp5Im+5+ZTG9ZpLfv8iq3t2+ERIaxCErU893TWym0oNpJ8SgmR65bU3F9jM4S8lRcUIV4lAhdgREAADTkLUuOdrMUw3LuHY8VtVHaDIsIvz3qowWAx+IS2Wk9y0oEpyKUAB1TJMegrJS52QzcU63ZqVL7tuTg3FTYJUG4UdgnIVZj8tDWe43jyuWvsobgBSijK44E7iE+WfXY2qVrgbgQpOKfxKVCRMkNkdFKEATaCQan4W0MOkBt1gJVKioOtpcVc38Qc+kfnQTSC9T52JuHvYJwJQXCCNA6pSFc9lcuXWi8Zw9nKCl8IzWu9KPQJUTJ9qz+PxYVii4EtLCYkvLS4kKUYgKbSIAubjaicf2ZefdQ8hOGWUxIZgIMG0hRIMnUmNNKDS5sKls0lYTgeOlvK0p7DZRoWoyiZEZQlWXQXsJJqR9TDhK2hndPxMunvJ0uUpkW52q3cxKGmit9lKITCkqOWdvCEiCNP61mMf2jwy/8jD/vjb/LtOg8SFAg0F7nsgvZU2S4LHYjMpCnwhYUbPlEAfzpibXgT7VMcU0oS+4y6Qf+X9oev0QfAn5nWncF7pXhdxGIUuTmzkpSNoGUkKHUm9tKOd4IhKs2GxJQdLuoUn3QdTPUUzaTFUZNWigx2ClYKO8QjKQUlLkE6gBKiUx0GlFYV4uMkeBTmikIdUhcn4bE3kchRXGOM4rCtkn7O8kCMwJCrjWAv6CarMN2ccxg7wvYdAVr3SRnBMG4EXsfiory2K1vS5HtcCTGcspTl8KQHCDmIuFEgCTzNOwinG5LgabEAiVEmdTORUwDa41oJ7AuYdQQ8pxxqdVHMAnQjKqQDp7Vo+HswnOyzhXkKOqIbVtylIt6e1ZsCXYosQ6pZKxDYEjPCxM3GXOYOhuKFXiEJhL+HJRH+ZBQdjeQAT6GKueMMh8pDmGxUJINoWDzslcRsNx9KepDIIS3g8RykMqTrzVIIMbiaKaA4s6xj2sgDRcsPKCkn5TNDLwK3FKWnDqJKYlwhCf9KfEZG9Rr4C6me7CEA/C4pRPt4bH5b608d82AkpUABEod/wC+fwrX4N+oaOyrP/hNfWlVWeLD/wAw5/papUdwe0b/AMOYYEkLyzeAjMn08aSKj4pjUYdI7ttUiIUUBBMcgkJVHpRmD4lhy0AnEqaAAhOYAx6xJJPWalwDbBHfNIU4TbNBUu3Vwz7in/UX9DIB0PKKsU6USUkDKtRETYZtAZnfblWu4dhHMie7xICCDBKUHfaVCBMayaje4Y7iyO9YLaEm0hK1ncXJASPSasHOxmH7rygKBkLcyiD1KrEfwzHSllNcDQgwXFcUcQIGNC1j4ENIUSOUJkjbWqhriLq3FIxWKW2nQKT4RPKMo95Iq8wfEsPhkqQ53Da0gSpB8CpnyhIMnoR7mu4ziLb8BLLroGmRhCb/AM7skdSEilvfgdq+/wDofg+zLDaQ8p1hyLlx0qUec5s+UH2pYjtWgkpw7CnzupOYIE2sspB97VRv9kX1qSpvDJaAMgl7MVHabRryA3rUcIwWNCYeS0ok38WW0WtlgRe+t6DrluwxvhKjL4bgD5WtxxpCpMhtTqxtrKSenxbGgX+LrKgwljDtrBCSsgKIvAlRmT1gmttxvirmEaKlBgKNghMqm59No+tYHAY5Dy1uP5UnNJVEi/8ACIkgg2mNadNu20JJKOyZr+EdgSFd4t9Wc693AE9CQdNdvarrGBLHnxkEbOFpR9gQD8qpuB/ZwTGJQ6bwkiEi2hKpKRa4ANaPCLZgrIwoy28K0wL88oA/Guebd7nTBKtjJYrjmJcP7pLj6DoUMFtJHRRkmf7iucG4U4gF1WFZKFyoKW6AEgmMpN568vpWgxPb3CIkd8CoGJQhS/kTAqgxPaRptpRbbxCUk2SqUpKjfMYTEchPtTRcmqqhJKK31Wdc4iAqGeGYd06BbSs6QdpWEC863jrTeIcLx7xClBtpFjDXmSOuUZiBpE/OqHBJWiMUvEd0pxYCTE2nxmIg7C1brhuKJQCOJIjcK7o+s+U00vbx/YkPdz/RnXuENIWEYrFPRBWIkoA0gpglBg66ab2orHoYaZKsLj1IUPL+8JFtUwN9vLRnEeJYZhClu4hOKWZsiIg/AkkqgGBNzWTwWBRi3VOiGWkkecg2vYRYQYsYF6y9ytmdLZIteA8cAIC2O/cACi4pQmCBEl0gAeka1qcRxJ3KMmBUTFjmRABjkbfhUvDuBKygZkONFMeQaCNwqCIkRHKnYrsU0Uk5S2owf3Sin6CAdteVSlODe5aMZpGPxvD8aVH7UVNs2JDSmwBztN9/ep8L9jKIbWIE3CilyeZMgE9dLVXN8LxDuIVh38Q82gaF3VUTEeIJPOZrVK7LYdnKsP8AdFKYF0lMAfdJA3J11NUk1w/4IxTe6X7lC/wvCmHTiXy7oFKbK52TonKRPU0me3KWypC2AoCJUEhtSthKSk5jyJ60cjtg8h1LKO4xCTlh1UpPimyglRAIg7azS7RKWpASvBkrjxLZUCBltBzNnQFWotNMl2YvzEeni4xDcjALUgaFTiAL6kGxFRr4evKnItOGJIuMUtWwnwxkJiwE/kaZw3iQwixDbhSpKZShtR3EGPnaaOPbDCkFK2lIBme9ZIF/vRz69KXdfah9n9zM479pLqm1vqxCLSltw2B8tgICtLGd6s8Jwss5gw881vBaC4VeMxQIInUgAitNwfEIyDuWQGyZGRGWesfF70Y4tN4SRa4H5+80ksr4opHCubMhhXHXfCviGVV/D3KEXtM5yJGuuvKqpGAxDK1LfWtLWoda0IOiiETbSRaJ3rT8NwKEOvlwJCVuSgEDLlEZjGaJ5+lS/sfCgKSG2zcai2npAE8h1qimlsI8be5WYTiOIS0FsvMPAwBnmR6QSR1BE0ee0T7QleHgbltbcdbrIJOtZlWNaZcPcLbVBGdS0wn+VK0pt6ARH10OJRgnk+JbCoInKocrTME73I3rOK5aFUn2ZG125wqxcOld7ZTrylKo+VUg4oh3Eq7rDLKzKpeKimAJnuySJ2kEV3jSG8KAnDPJSL5k5u8HMeEjLJ0ve1V2G4tiHPGopbTMAoQBGv3SI96oorlE5Tk9mXox2I/8ij/WgfQ3FdriXX4//YIHQ5Z+t/nSrUCyn4jwJ7EuT3LbKBHi8ylDpl1+gFaLBdlENmUd6kGJyrWExHQi2+p13FZpX+I76j4Qhsbkgkx87+lWOCQMT4ncWtw6lIVkAGtwnbXemlqXIFp7BPE+BtDMs4txvZRLvtvqJI9Kq8V2Z71CQyXVn4nVqIR6kkenlmZFWqOKYBi6S3KdEoRm+ci/z965ieOvYwZGB3KDAzLnNe1souLnQb60ibW47UWYzD8K8fdGS6pYCDCiIE5iLeIfp8t3w5OObQAF4cDLAzJJUd5NrH3O3vinsWWirIrM60VAuZSDBVeZ6k3PMCtD2b4k8uAjFNlc3QpoG0X6n2H0vVJq9xINJ0aRtWJUAF4hQO/dobSBOgCiFHWBPpbegeNMlDC3F4nETEpQXUiVRAgJF7xJFjJopCcXqphh0Cwgq56wfD9fwp32LEK/zgVpUILalJS2ATEeHMVDQ6fhXPqSe1HSlaKxrsY042mzuYgSpalRJ1MiQYubCrfD8EbQj96W8qDAzaak77wdAOdV+C48+XgltxpTNgtYklJ3SkqEqA9Iop3tS2hY+BURKotYSEhMXJG8bdBSyc26DHp1Zn+2mPyoCUMqQlR8xTAV+elZ7grDSFIViAstmbBMi0akkb+ulT8d4gMXiCSsJQkxKja+4CRzGl69C7P92GUKbKVKSYJE6aAQdDF786vemNEEupK0DYbtDgcqVIQUhOhDByj1hMGxFRP9pcA7ACFPEn/LS2o7i+U7bz1q2xLKbuPrAaRokqASSdVKE3vt005ZDHus4lRTgWVhSZHetgIAkmBtIJN9+UVGKi3e5aTkl2NYrjTKgWy063bdo5QY18HmjT6aUxninDWpJLZVvLXin/Rr0sKouE8ZdwkN4sFKTAQuMw5EEkidTrW1wfF8MoSHmiTfzJBn561Gar/hWLtWZPtU81jGhkw75UgEpJQpMCDIgnSLzEVQ4Z1/CllGHcIS6AFWmSpRuUEwOQ5xtWh7c8bacZLLToUtQEJSSZ2iwImJPvT+yHA0Flf2pKc6j/lqUjwoACLAEwLG/wDZtF1DfjwRmnKe3IQjs9jEglrFgZhoGkgHqRz669aGx7PEWk5l4xKcsaphPoTpyv1puKfwmHKksYt5kxJShWcdAkEHxHkPeNaqOM4fHYhuMrpaVf8AfBKVGL7QSPW16CV81+wZUvP7gGGw+N4i8kOqJQSrxmQk5TcApHXS0ietGvdiXmHc6kfaEJuEEweZlEkwLGJvprVn2cQ+23kaDaspAV4lJVMA2KkERY6e+1WasVi1ad0yf4UFaulyUpnreKo51sqJxxp7u7JeyuPadzoShDRTZSAnu1TbVI1vHyq8ThQn4RfqRA5WNjYV5nhU/wD5BGMccadSQUvABKSkmwuNDzJ9K0RwmKWB3WNgmAMyEEQR8Kwq8C+5+VSnG3yVhP4NGFISuYyrmQATeb39zp+tC8Zu1Cx3adCVKSABI3tcCbSfe9ef9oOJ47DqaYU8P4XEEgnaFHW39zWiX2MQoZnnnnjYnxygqjUDl7mjo002xteu0kZ/ij7K4awywFi5dLmRMbgne5OgnrFXHDuBYV0SS2VxcpddUNpvnJAE78xVzwvANM+FGVoE7JiTJISVkybTvvTsbgmFKKnENqOwhFxsSR4gfU0XkXCEjjfLK1zsdhVrBWDEECFuGTrHm11MVQ9sMGGihLDzq05sqmSpViNtZM6RtzrSHgmHvDYM7nvJ15lRgRyims8AbCytCVNPEEFY8QM6yFTKTpqCQDemjOnbYJQvZIj7P4VJaHdshkGCpIUTBsIOqjR3EeBpcCgpKSFGT4BfmfvTYcrWoU8LIOYIkADxNqKT13FpE6nXSocbgnoGRa83Jd8xi4NrfOhdvZgqlTQO32Ob+JlA3sVn6H9KssVwtK2gkpB/i300BF5jkPegeE9qG3SWXJbWNZNthF9DV6oZ97ek+nqNDa1G5XuBKNbFEnswmLYhwDl3g/7aVGnGpFlB8q3IFidyOlKn38i0ir/4Xw5QR3aUjnmg/OZnpNqoD2US06CvMWDAJny3jx2Hh9DWvwGHSPiBNyVLIkzqem+kCn8ROHyEuuAgXjvMuhGwPiHSsptAcU0Q8L4Fh24WltJg2UoGT11kfOhO1XaHuk92wQXFbRJEzqL+LQQb9KpeOdqUiBhrkAgqUtRIHpmg+pB1qbsbwsOS4VIzTMEeKdZmbX0A6zWqvdI1p+2JY9meBBlBUqFLdSCQU+H724ggE3Am/Ko8Z2OQVFxJ7qZuiYB10JiD0PO2lapRQ0CpakpFtVAae30vQnEJfEJOVoySoAeIW8oII/6qm8juyvSikYbB4/FMqV3T6nUpISEhSjm0EACdJBjlXeOcUxxazPEoQqLZjN+gP41O9incEs5AVMBJISojUq1NhJuY/pUHG+1qsRlQtCe7BBIsbW1IFrbDar1bukQuk1bIuB4bFuo/cKSlCYGsGTfTX3NaPDdhllaV4lzv1D4ACQOhJjeNopnZvEstt51uxn8ylEJMIsLAdRf+Gr/h3aLDOTD5TeBnI/8AkCT61Ocpb0iuOEa9zKziv+HbbihkCGhvEwTBiAbibnUVleMhGDeytFZUkCUyQkTrCpzCdPfWvTHOMMISFqdRFjIgncaCSd9TXleLYOJxDzk50ZyZMjMMwAAgeE3HoLUMTcvu4BmUY7R5NPw/s6MYyh9a5Wb93Jy8gFKkrIIi+t60nCuIBsJSrCraHlzIAKBBg+UyBO9YBfAcYjxNOeDwmy4MQL5QSY63pp7bYtsBsLMotJgnTmPhjSaEsblsmaGRQ5VHrz2DQ6gZghSSJg6HTnY33O1ZniHYzAgSpAQOYcKAegk8uQ5VlGO2GPWJQ0SIElLZgxqdINUnFeJvPLCcQoovPiBETvFtQBSQwyi+R55oNcWH8ZwWFazd26sg6AEG0Wvl/OqxPDMTlStOivL4kkwLzlmQK2/BOwOHU2FqJczXCs8JI9E3Bm3mNafDdnWkJ8ITlSIjlH8RJOgTYkj0qjyxj8iLC5fCPKezXEfs+JDrgJLc5pFxtN9Fdeleo8L7TM4hCg2lwgwFTax1uDrr9Kj4vwNhbYzpRlsZlM3IvmNxvqbiRBmsfw7BNLUrMs4dJCwCCAlV+cQZI1A0NJJrJvwPFPE65PRsKhpI8IgRMW9Reb+9FDI4mQNosTbpINr15h+wUoeIGPCUKuFm6tbeUxJF7c6j4th8Ph21BOKxClmCDKcpPPSbG2ppOjfcp1vj+T0PiORKDnKUpIPiUQSYGkm3OxEmLa150jtMtp5LeATmbV5G1AHxHzAE3SJv76wKzTvFHXIbU6SnywSY1n+vpWr7N9kRcrcbWmQQEFQUIkTJAKZ+sCrxgoLdnO5SyOooGxPDsY5iA6/hlulBzAJGdB1OWUkjLN+vPSr13ijiW8z+HxDSEiDl7uL2lQIJiYol5txq7OVRgeFYUUmPKAVKkE3EEAW30oPiXbMd13L4LTi0kQEjKlJEFV5nkBI0oNuVKhqULdlrw/E50AlKnAk+FQ7tETzhcSPQaDeiEYxRnK2SRI/5ahtycO+/rWU4Bxtpq+Y5SMkkEXTlyqjqBb+k1rcBis6JGQm/iTNwN+RMdRUZKmWxytEbZ8JBZeggqJCkpMi1vH9K47iCFQG3QZ+JsFMG0WVG+s1aFIAMFQEbGLkfhF5qFl4rUAkTa5VaPLYDT1NJY7j8gzWOXBLbMJ5FaE3n1P1I9DQ6serxZk2VJ8BQq6jewgk+x6Ue40MpGoEwCSIOoG9vao+4EJKtRsRIjoQbzoDa2tOmhHFmW4lwBL2ZTeUOdbb2ki43rN8KwxStTT72IahUSggpSbSSFHSI8Q2FenOIbIlaAYHITOoIny6dI51RYjsw0VZySQcyvN6DVVjJ2BA0irwm0c88d8FOrA4ibYyRsYTfr565UKuHYhJIBwoi0HURsfDrSqm5OkV+B7Od6MxdWqwJuBrykG1W7fZBokZkkj+cx+MVmMPxNzDOqIkTJAnRMkCb+8GtRwXH4l794oANJAyoUSMx0CtLgczY21oytdwR0+CxY7F4cEgJ2jzagxoM1/brQrHZkNuK7lxxCVJgpSYvJm5FhEQL8pojFYxxPidfaRbyJBVbYEkjptpVNje2AbiDnVF4EA8oubTOpqXufBT2eDS4LhWHaIV4VEASVkrII38cgD0iKq+0Pb5KUlDIGYb+k6VmUs4nGGbpRzNhyMfePQVb4XsAkXWpahEmIF50k3jat04p3Nm1yaqCoE7M8EXi1KedUCkSIMXPONIE776aGpuKYDOtNiUAjM6AbAm4JmDy961vCcIyW8qEQlIkyJG2xtM6Ty0vTcfCQSlvNAP8qenhiDFrUHk3sKxe0wPEcAgvIKpS1lGm41OWbgRuZvOtbDhfZ3DPtAJaQUjVQUTtzJkHp1rO/s4PNvQUlaykjWwSSFKAA0som0+EzMitX2Vw7KEqQ2VExBkkCQBmXrubRzJozlS53NjjbK7ifYttRhtxaVARlRCgTaBlEHSbk07s92TLCil45pIKEpUlMxuc9wenITtWwA1APKeXzO9WTGFA0j13/rvUHmdUzpWCN6kVbXCRoQdBaYOuhNx0tT3eHIDZSgJQSkiLxfQyAL73ke1WylJSJUdQb/p9dqiCk6pNhzSfS1vw5VDWyulGYc42cEAl9ta0gJGdMLTYcj4hMEz06VTcf7aYN9pQCJciEuFCc4nlIMp10It1rXYp1JBI1iOU2EW2BE2OvSvMu0uBwyCohSg7qUgJyze2XWZieU+tdOJKT35ObNcVtwaDhPaDDYLMlLji4tmK7RYAATEGM3O8VBxT/E5REMpgwRJIUJI1gpsPSskzwd3EOJyJK5SlSinxRAyknLYeUmDetzwvsOwAkqClHfMfDv8ADA5Dc1WUIR3fJOM5yWmJScL4M9jF5sU4sJPii+YjoToP0q/x/YVK2kJK3k92CEphMHMc0+sm6q1jGBCMoAuEkWzTEAcoFyPyqHG8R7lB8OY7DQnfXUa361zvK2/aXjhilueXcQ7OtMupaDi1LJFkgTNra39NZ+VVbeCeceKYW4sGIg2g7g+X0NN4pjVO4kuAZFlXwzY6CN/9q9E4Bg1ltAWlMgBRsnUgTMg31mCDXVKThG2ckYqcqRlnuzb7ADyEBSwdEhQI6i999BsauOz/ABtt9aZJQ+DBBJAIM5gQRHLYxOlbEYVKkgEIVJ2NtNjtEfWsJxFxeFUtx/DtlDijlUkWAE5QVIVmB3vN4vapKfUtPkvo6bTXBuksTrm08xWfYggxBvYactqAXwdPlypUlIsVZjc+pNr7EbVmuD9qfEA3iHANMjiUq3sMxgmxG9q1mA4opYOZxs7EptrNiiT6WJ0qTjKLLxcJlHxLsSy8Qn94ggEgoAySTeAd/cb86pcXwzE4JOZvEZkNkEtEEeEEfDJ53GhgwTWrdxbhWUfu0tmxcSCon+HLIhVjdRMCY5AAdkcO8tRViVuEySlLiE25kAGbwNbZhtVscn+Y55wV+1FRwTt6Vz32VuTFgb89T6c4rRYftVh05llzaYSmDJ0tub661mOK9iGkIyt4lMZsw7yBltBGZM30m19qj4P2bw60gBZDzav3iSSqQD505IASI0BJje4p3GEt0TWScNmblHGcyQuE+MSPGANTaFGensaAxHaZCFQqEGxnT2mDOmg60BiOzrMlYEC5klUSYJAkwOeoO19aT3ZpCyMsltOqFQbkG8kkjnH6TU9EUU6kmiDiXbNhpPhlZ2A6Hc8+tQYbC4rEIC3n1ISbhtuCYOhUVED5jaoXuy7KlBTaQIMjWJG17fOouM8deaADhSsG2ZOQx678r6VVJfkItv8AMXzPZRWUQ5iSIEfvFj6C3yrlYsY/Gm4UINxC0abfEPwpU2mXkTVHwS8W4kymQiHCfMSJvtrcxzP9aqmOLOpStabAkCbwN4nnEVVh5RtMzaDH51ecM4YqcmUrDiQfN4LfeMWuPWrOKiiSk2wLDsv4lUJCln6TrrpNbTgnY9DYBWCtznslQOwuCI3PKq7F8OdQkJZQAUEnKBMiQBY26ydZFopnCe1rjK8rrckyINrkxrHlmeemtSk3Je0tFJP3G9wuAKkJyp5XVHub3gddKLGCiMyo0JIPLaIun+7ULgnyUgkibE9Dy/qRyjnRqUFZGcEixMGP9/xrjlZ2xSGqbQTeVAHSDEX15x1qt7TcUaw6P3hJJvkBgW5hN9Y+mulXeJgAXED4rj8bchXmX+IUqUhSUqyRGYlRB35Dqfa1NjjqlTFyy0x2B+CuJzqcATkK7gJumZBj5II/m9a0fCeN4doqKTlKtSNza8JFpuYmxJ1rKdlMEXA4MxSJBsE3i/xabXq3/wCAUOGUOrP3pSnneDMGARcxV5qLk7Zz45SrZG/wfGmFnMhxCyTJCVRsOcEADn+dHu4lBF/ENwmIH9+9eTusYnhhzIMpz6xaw8M8vSY0vRSf8RT4beK2aZ+ihcR8qhLA3vHc6I+oS+49DbeCyVBMEa+G4/QRMg1YF0gSuw5an3315CsRgP8AEFpQHeHKmUyRBsOckXsf70nxfb9gpVGczmAJHPqdNt9t959KV8FetGuS+Cgc5CSbGCLeKCdIM6cp+leG8RxiluFa7qJ/C1ajiHb1xRhKyITAvOgiIgD+zWVWwVrEfGqE+sgfnXdghp5ODPNS4PVew2HQjBJyHxOAFUnoAI1Om0AW1vWtwWmpNoEDWdTe43O3WvJMP2pWygMtTYBMQZVH97VacIb4liU2WpttcQTN4NwmL7HfaoZISbbex0Y8sUqVnpDjigmYgne0+nvG8nlNZTjfaJCDCsgKScyYubiwJkyDr8tqpMc5jMGvMcR391ZkKCwTEgam8gSINZHiGNcxTgJSJ0ASDaSTHOJJoQwLuzTz9q3DnXftb63EApyoWqTcqIEJHqVECtHwDHOsIAcbcUgASkJkaAkhUi5vznlNF9nuySW02WtSiPEDZINpIgTqIBnarhrIhRZfBQVgZCm6VADQKmZvdJ+tac0/auAY8bXuezCcFxpLgEsPtEXAUw5EwIuEwRp6TXV41paRCokkStJSBFviSLWmKnxDYZbKhmVlskX1JsDH+0CpHSoozOHQb6WHM+u9c+x1brZmX4j2GZWsFnKzAuTKgTBnymBsfe0RFY3iXAHmVlKVpUJiQVjUzmhUX5xyrV4rtth0ghI52BESCfhB1n5zWZ4v2hS7lKfNmChJtmtyuBrea68evucOVY+zE7xZxhtOVaFpPwk+IHmRG4POqVpRVKg7kIFpVBJ6dOoq04m8uGlPYZJzgZFJKriSIhNwqQRBv0o3hQS0QpTPdSSP3kqMXBMGDabRuKqnpW5Jq3synwPZrFPJLiG1kCZMgGwnRRBOh0F6KwfYfFEhRAQCdVKE/If3evTGsXnSnxEjKCklVwAI0i1hGpOoqVYSqFG5Jkm8TG4/vekeaSKRwp8sxjfB8YzOV5KhuCDfreeu9V+LxWOw5zZipNzAFtLyK9BAuRAEcrj8b2/GoXuHJVeAqNdvn0/pSKbvcd46Wxg3+3hKYKE5jrrF9ba/WqsYBzEqC0oXkUTygSbECa0/Guz6ciksIbRmIJEEkxEJCjMTrAF/eszwjibodKUpUrLNhYi+ukAAnlV41VxOeVp0ycdmCLeO38C/0rtXv/FLu6Gwd5bb/wC2lS7+TaYmV4Z2fClpUvwtmDBKpudCctup61q0LUtJbwwLaIILhFon4biT19aVKjOTbGikkWeF4QlsJsVGwzKOp1Jkyf7FDcV7PsuAhQIV94ajnbre29dpVz6nZalRQJxD/D1Sj96yRBBSSBqBPI32O1WOD/xKQCFOIVIv4Tlv1CUgfjrXKVXhGORW0QlOWN1FhSf8SGFeJaFqIE3ggq1AAmyepvVJxHt2t5HdAZQsgKJggCQY0vuZOtdpU6wwi7B1pyVMIwoh1LZJSmN/MQVFOUGOQJO1egoQlKPDl5BWxsJ1EWAiuUq48j4O3Ail4r2hwigWc3fFQgoQkrJOo0sdhrWY4x2ebcTmba+zlOpUojNJ+4JywOZ2NdpVX7Koi/8A0bTMmOHOSod2uQY8quvT0olvgLyhPdKAtcpI19aVKqSyMnDGmyXEdlnRrHWZH5VP2cwSBi2u8UBlC1ZvhKkpJAuBAGppUqEMkpp2GeNRkqDeG4coeWuxClKAVIKQmZgRIvOgrb4B9C2wlKlpnxDKqwVcTvr1sNZrtKpT3Y8XRiu0Ti2Hk97kdCuQIkWkG+4vY7nStX2exLDqUlLSGQfKAE8jyTOv3jPtSpU094Jmg6mahEAEBRN525TaLztoRrVZxjhhdbg5RlUkoV4rEcztcx7zNKlXHdHe1aK3hPGMW8lRCWfCpSAJXmJSYJsNNaEewXEcRmC3EMtqBEJBIIFjyPQkmlSqrlpeyIadS3bFw/sayw2nOEuKlJUVZCJgEhMiY156+tSO9ncKoHNh0X0KfDYa+WATFKlTa5N3YvTilwdxeAT3IJw6CtsyiUEKEGdRrMaHTfrX9pVIdSkTYkkKTqk2nWxA0+omuUqZqmmTv2tAfZ3jTeGWtstjw2zEm97H0Os1s8LjkKAyLBPmy26wb2OuhFKlTzXcTHJ8Di4CqTcfT/ax9Ke22QZCTAkRczmG+0X9reypVOPJaQOAJClKEXG/h+fMzf61m+K4JzvFFEnOAQQEiTvl0kiBY7A86VKmXdiNWUwLm/cH2NKlSp7J0f/Z"/>
          <p:cNvSpPr>
            <a:spLocks noChangeAspect="1" noChangeArrowheads="1"/>
          </p:cNvSpPr>
          <p:nvPr/>
        </p:nvSpPr>
        <p:spPr bwMode="auto">
          <a:xfrm>
            <a:off x="1716881" y="465138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25610" name="Picture 22" descr="http://blog.ptmcolombia.com/wp-content/uploads/2009/08/sequia_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957" y="4365330"/>
            <a:ext cx="22098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" descr="http://1.bp.blogspot.com/_AaXJKhmEhsY/S272rnVWlEI/AAAAAAAAFGQ/SVQoy-IiGGo/s400/INCENDIO+COLOMB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4719" y="4365329"/>
            <a:ext cx="2106216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6792" y="1514477"/>
            <a:ext cx="243720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2" descr="http://www.prensalibre.com/internacional/Vista-inundaciones-causadas-torrenciales-Teresopolis_PREIMA20110313_0124_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1700" y="1484315"/>
            <a:ext cx="23002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4" descr="http://2.bp.blogspot.com/-zQlNGL-t7ko/TdaKF9ID9NI/AAAAAAAAAAo/Xp1qLTJZANE/s1600/DESLIZ%257E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8897" y="1484313"/>
            <a:ext cx="21431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595" y="6595776"/>
            <a:ext cx="1403405" cy="2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ifrc.org/PageFiles/40741/Mainima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66" y="4381203"/>
            <a:ext cx="2141879" cy="25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" y="73791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34855" y="226367"/>
            <a:ext cx="5207190" cy="95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800" b="1" dirty="0">
                <a:solidFill>
                  <a:schemeClr val="bg1"/>
                </a:solidFill>
                <a:latin typeface="Arial Black" pitchFamily="34" charset="0"/>
              </a:rPr>
              <a:t>CONSECUENCIAS PARA LA SALUD</a:t>
            </a:r>
          </a:p>
        </p:txBody>
      </p:sp>
      <p:pic>
        <p:nvPicPr>
          <p:cNvPr id="28675" name="Picture 3" descr="C:\Documents and Settings\Dani\Mis documentos\Daniel\Archivos Word\SEO\Trabajos para el Ayuntamiento\Cambio climático\Imágenes PPS CC\Anophe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30" y="1360576"/>
            <a:ext cx="2301020" cy="27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050809" y="1482299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dirty="0">
                <a:latin typeface="Arial Black" pitchFamily="34" charset="0"/>
              </a:rPr>
              <a:t>Aumento de la distribución de plagas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841244" y="5633064"/>
            <a:ext cx="22095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dirty="0">
                <a:latin typeface="Arial Black" pitchFamily="34" charset="0"/>
              </a:rPr>
              <a:t>Excesos de contaminación</a:t>
            </a:r>
          </a:p>
        </p:txBody>
      </p:sp>
      <p:pic>
        <p:nvPicPr>
          <p:cNvPr id="28678" name="Picture 6" descr="C:\Documents and Settings\Dani\Mis documentos\Daniel\Archivos Word\SEO\Trabajos para el Ayuntamiento\Cambio climático\Imágenes PPS CC\h2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09" y="3803238"/>
            <a:ext cx="4045424" cy="30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7" y="1360575"/>
            <a:ext cx="2377980" cy="273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33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2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utoUpdateAnimBg="0"/>
      <p:bldP spid="2867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866" y="1136038"/>
            <a:ext cx="3325415" cy="215900"/>
          </a:xfrm>
        </p:spPr>
        <p:txBody>
          <a:bodyPr>
            <a:normAutofit fontScale="90000"/>
          </a:bodyPr>
          <a:lstStyle/>
          <a:p>
            <a:r>
              <a:rPr lang="es-CO" sz="3200" b="1" dirty="0"/>
              <a:t>¿</a:t>
            </a:r>
            <a:r>
              <a:rPr lang="es-CO" sz="3200" b="1" dirty="0" smtClean="0"/>
              <a:t>Como </a:t>
            </a:r>
            <a:r>
              <a:rPr lang="es-CO" sz="3200" b="1" dirty="0"/>
              <a:t>es el clima </a:t>
            </a:r>
            <a:r>
              <a:rPr lang="es-CO" sz="3200" b="1" dirty="0" smtClean="0"/>
              <a:t>en el lugar donde vives?</a:t>
            </a:r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/>
              <a:t/>
            </a:r>
            <a:br>
              <a:rPr lang="es-CO" sz="3200" b="1" dirty="0"/>
            </a:br>
            <a:endParaRPr lang="es-CO" sz="3200" b="1" dirty="0"/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4229100" y="5092701"/>
            <a:ext cx="48184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CO" sz="3200" b="1" dirty="0" smtClean="0">
                <a:latin typeface="Calibri" pitchFamily="34" charset="0"/>
              </a:rPr>
              <a:t>¿Como </a:t>
            </a:r>
            <a:r>
              <a:rPr lang="es-CO" sz="3200" b="1" dirty="0">
                <a:latin typeface="Calibri" pitchFamily="34" charset="0"/>
              </a:rPr>
              <a:t>es el estado del tiempo hoy?</a:t>
            </a:r>
            <a:endParaRPr lang="es-CO" sz="3200" dirty="0">
              <a:latin typeface="Calibri" pitchFamily="34" charset="0"/>
            </a:endParaRPr>
          </a:p>
        </p:txBody>
      </p:sp>
      <p:pic>
        <p:nvPicPr>
          <p:cNvPr id="4" name="Picture 4" descr="http://2.bp.blogspot.com/-P7Y76i83hL4/T2Eha_h-CVI/AAAAAAAAARo/MnRF7BOCOCc/s400/cambio_climat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3029" y="1224307"/>
            <a:ext cx="3652146" cy="295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minuto30.com/wp-content/uploads/2014/10/lluvias-antioqu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3"/>
          <a:stretch/>
        </p:blipFill>
        <p:spPr bwMode="auto">
          <a:xfrm>
            <a:off x="5947012" y="2088108"/>
            <a:ext cx="2857661" cy="30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71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4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aiapacharesearch.files.wordpress.com/2013/09/ejemplo-hait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" y="1228300"/>
            <a:ext cx="2444006" cy="208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54574" y="275313"/>
            <a:ext cx="6345121" cy="95410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>
                <a:solidFill>
                  <a:sysClr val="window" lastClr="FFFFFF"/>
                </a:solidFill>
                <a:latin typeface="Arial Black" pitchFamily="34" charset="0"/>
              </a:rPr>
              <a:t>¿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</a:rPr>
              <a:t>NUESTRA CAPACIDAD DE ADAPTACIÓN?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2" y="74328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01" y="4626591"/>
            <a:ext cx="2544899" cy="223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30" y="1110965"/>
            <a:ext cx="2123312" cy="21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" y="4299045"/>
            <a:ext cx="2668259" cy="24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26" y="1228300"/>
            <a:ext cx="3717485" cy="439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5724128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22" y="3236743"/>
            <a:ext cx="2929338" cy="362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88" y="1"/>
            <a:ext cx="81300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100" b="1" dirty="0" smtClean="0">
                <a:latin typeface="Arial Black" pitchFamily="34" charset="0"/>
              </a:rPr>
              <a:t>COMUNICACIÓN DE LA INFORMACIÓN CLIMÁTICA</a:t>
            </a:r>
            <a:br>
              <a:rPr lang="es-CO" sz="3100" b="1" dirty="0" smtClean="0">
                <a:latin typeface="Arial Black" pitchFamily="34" charset="0"/>
              </a:rPr>
            </a:br>
            <a:r>
              <a:rPr lang="es-CO" sz="2700" b="1" dirty="0" smtClean="0">
                <a:solidFill>
                  <a:schemeClr val="accent2"/>
                </a:solidFill>
                <a:latin typeface="Arial Black" pitchFamily="34" charset="0"/>
              </a:rPr>
              <a:t>El papel de los medios de comunicación</a:t>
            </a:r>
            <a:endParaRPr lang="es-CO" sz="36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4100" name="Picture 4" descr="http://vidamasverde.com/blog/wp-content/uploads/2013/09/economic-collapse_min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83" y="4218026"/>
            <a:ext cx="4006558" cy="24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ytimg.com/vi/ZaMGNnmc4qs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45" y="1110966"/>
            <a:ext cx="504387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lazamoyua.files.wordpress.com/2016/01/oso-polar-cambio-climatico.png?w=5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1" y="4241158"/>
            <a:ext cx="4001839" cy="24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29"/>
            <a:ext cx="9286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0" y="1786684"/>
            <a:ext cx="4463314" cy="437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2007" y="4758291"/>
            <a:ext cx="2139043" cy="309789"/>
          </a:xfrm>
        </p:spPr>
        <p:txBody>
          <a:bodyPr>
            <a:normAutofit fontScale="90000"/>
          </a:bodyPr>
          <a:lstStyle/>
          <a:p>
            <a:r>
              <a:rPr lang="es-CO" sz="2400" b="1" dirty="0" smtClean="0"/>
              <a:t>Noticias caracol</a:t>
            </a:r>
            <a:endParaRPr lang="es-CO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25" y="899514"/>
            <a:ext cx="3836194" cy="382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40145" y="6272040"/>
            <a:ext cx="3584123" cy="309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200" b="1" dirty="0"/>
              <a:t>http://www.noticiascolombianas.com.co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433016" y="114685"/>
            <a:ext cx="37763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smtClean="0">
                <a:latin typeface="Arial Black" pitchFamily="34" charset="0"/>
              </a:rPr>
              <a:t>LA COMUNICACIÓN DEL DESASTRE GENERA: INACCIÓN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“Aun subsiste una narrativa de la catástrofe que no ayuda a la información”</a:t>
            </a:r>
            <a:endParaRPr lang="es-C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49"/>
            <a:ext cx="9286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0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6068" y="462316"/>
            <a:ext cx="3152634" cy="1325563"/>
          </a:xfrm>
        </p:spPr>
        <p:txBody>
          <a:bodyPr>
            <a:normAutofit/>
          </a:bodyPr>
          <a:lstStyle/>
          <a:p>
            <a:pPr algn="r"/>
            <a:r>
              <a:rPr lang="es-CO" sz="2800" b="1" dirty="0" smtClean="0"/>
              <a:t>www.elespectador.com</a:t>
            </a:r>
            <a:endParaRPr lang="es-CO" sz="28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941" y="227977"/>
            <a:ext cx="4836319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69" y="2980986"/>
            <a:ext cx="4593431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2" y="4156825"/>
            <a:ext cx="4250531" cy="99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22" y="5449448"/>
            <a:ext cx="4486275" cy="1266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5052895" y="5147426"/>
            <a:ext cx="3527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 smtClean="0"/>
              <a:t>COMUNICACIÓN DEL DESASTRE…</a:t>
            </a:r>
            <a:endParaRPr lang="es-CO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7"/>
            <a:ext cx="9286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4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55" y="4898655"/>
            <a:ext cx="5214938" cy="146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00" y="1879230"/>
            <a:ext cx="5186363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932" y="383805"/>
            <a:ext cx="5429250" cy="1152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7" y="2109280"/>
            <a:ext cx="3540239" cy="3501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ángulo 7"/>
          <p:cNvSpPr/>
          <p:nvPr/>
        </p:nvSpPr>
        <p:spPr>
          <a:xfrm>
            <a:off x="4057001" y="3559136"/>
            <a:ext cx="4606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 smtClean="0"/>
              <a:t>“…se sabe que el conflicto vende más que el consenso…”</a:t>
            </a:r>
            <a:endParaRPr lang="es-CO" sz="24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868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6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E:\13-UNIVERSIDAD ARTEMISA\Clases Estudio CTS                Sede Fundacional\Tema 2 El recurso conocimiento y su impacto en el medioambiente\Problemas Ambientales Globales\Diapositiva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1"/>
          <a:stretch/>
        </p:blipFill>
        <p:spPr bwMode="auto">
          <a:xfrm>
            <a:off x="932260" y="101625"/>
            <a:ext cx="5516309" cy="52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1" t="12794" r="5353" b="17554"/>
          <a:stretch/>
        </p:blipFill>
        <p:spPr bwMode="auto">
          <a:xfrm>
            <a:off x="7681363" y="0"/>
            <a:ext cx="1462638" cy="19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3" t="12478" r="11331" b="2891"/>
          <a:stretch/>
        </p:blipFill>
        <p:spPr bwMode="auto">
          <a:xfrm>
            <a:off x="7728045" y="4984582"/>
            <a:ext cx="1415956" cy="18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14297"/>
          <a:stretch/>
        </p:blipFill>
        <p:spPr bwMode="auto">
          <a:xfrm>
            <a:off x="3858905" y="5425079"/>
            <a:ext cx="1245301" cy="145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im0-tub-com.yandex.net/i?id=9ffa4a33f540ef0c329afe0ad9294ee7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94" y="2347415"/>
            <a:ext cx="2173406" cy="22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m0-tub-com.yandex.net/i?id=2d663c56f4ccdee9e9d21dc2cc5df0b9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6569"/>
            <a:ext cx="1535373" cy="14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E:\13-UNIVERSIDAD ARTEMISA\Clases Estudio CTS                Sede Fundacional\Tema 2 El recurso conocimiento y su impacto en el medioambiente\Problemas Ambientales Globales\Diapositiva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24360"/>
          <a:stretch/>
        </p:blipFill>
        <p:spPr bwMode="auto">
          <a:xfrm>
            <a:off x="1433015" y="101625"/>
            <a:ext cx="6489511" cy="66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 descr="E:\13-UNIVERSIDAD ARTEMISA\Clases Estudio CTS                Sede Fundacional\Tema 2 El recurso conocimiento y su impacto en el medioambiente\Problemas Ambientales Globales\Diapositiva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5"/>
          <a:stretch/>
        </p:blipFill>
        <p:spPr bwMode="auto">
          <a:xfrm>
            <a:off x="1422779" y="337625"/>
            <a:ext cx="5138382" cy="52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13-UNIVERSIDAD ARTEMISA\Clases Estudio CTS                Sede Fundacional\Tema 2 El recurso conocimiento y su impacto en el medioambiente\Astackoficeproduc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903261"/>
            <a:ext cx="1857375" cy="295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13-UNIVERSIDAD ARTEMISA\Clases Estudio CTS                Sede Fundacional\Tema 2 El recurso conocimiento y su impacto en el medioambiente\Estas_pel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3262"/>
            <a:ext cx="1688911" cy="29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13-UNIVERSIDAD ARTEMISA\Clases Estudio CTS                Sede Fundacional\Tema 2 El recurso conocimiento y su impacto en el medioambiente\Hamburger_sandwi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0"/>
            <a:ext cx="15716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13-UNIVERSIDAD ARTEMISA\Clases Estudio CTS                Sede Fundacional\Tema 2 El recurso conocimiento y su impacto en el medioambiente\Supreme_pizz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5" y="1782740"/>
            <a:ext cx="205057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E:\13-UNIVERSIDAD ARTEMISA\Clases Estudio CTS                Sede Fundacional\Tema 2 El recurso conocimiento y su impacto en el medioambiente\Problemas Ambientales Globales\Diapositiva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2"/>
          <a:stretch/>
        </p:blipFill>
        <p:spPr bwMode="auto">
          <a:xfrm>
            <a:off x="798392" y="101625"/>
            <a:ext cx="6550926" cy="44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24" y="3766783"/>
            <a:ext cx="4106723" cy="309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E:\13-UNIVERSIDAD ARTEMISA\Clases Estudio CTS                Sede Fundacional\Tema 2 El recurso conocimiento y su impacto en el medioambiente\Problemas Ambientales Globales\Diapositiva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9" y="360637"/>
            <a:ext cx="5270649" cy="4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21" y="191067"/>
            <a:ext cx="2303058" cy="371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87" y="360636"/>
            <a:ext cx="1444110" cy="23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E:\13-UNIVERSIDAD ARTEMISA\Clases Estudio CTS                Sede Fundacional\Tema 2 El recurso conocimiento y su impacto en el medioambiente\cigarr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91" y="4735773"/>
            <a:ext cx="1811741" cy="209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13-UNIVERSIDAD ARTEMISA\Clases Estudio CTS                Sede Fundacional\Tema 2 El recurso conocimiento y su impacto en el medioambiente\Cafeina1.pd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93" y="4047272"/>
            <a:ext cx="2043113" cy="28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13-UNIVERSIDAD ARTEMISA\Clases Estudio CTS                Sede Fundacional\Tema 2 El recurso conocimiento y su impacto en el medioambiente\15-09-26-RalfR-WLC-009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r="22496" b="6446"/>
          <a:stretch/>
        </p:blipFill>
        <p:spPr bwMode="auto">
          <a:xfrm>
            <a:off x="87802" y="2251882"/>
            <a:ext cx="849574" cy="4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13-UNIVERSIDAD ARTEMISA\Clases Estudio CTS                Sede Fundacional\Tema 2 El recurso conocimiento y su impacto en el medioambiente\heroin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/>
          <a:stretch/>
        </p:blipFill>
        <p:spPr bwMode="auto">
          <a:xfrm>
            <a:off x="0" y="3686650"/>
            <a:ext cx="1528763" cy="31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E:\13-UNIVERSIDAD ARTEMISA\Clases Estudio CTS                Sede Fundacional\Tema 2 El recurso conocimiento y su impacto en el medioambiente\Problemas Ambientales Globales\Diapositiva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/>
          <a:stretch/>
        </p:blipFill>
        <p:spPr bwMode="auto">
          <a:xfrm>
            <a:off x="1320421" y="333043"/>
            <a:ext cx="5519584" cy="33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32" y="333042"/>
            <a:ext cx="2226469" cy="309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13-UNIVERSIDAD ARTEMISA\Clases Estudio CTS                Sede Fundacional\Tema 2 El recurso conocimiento y su impacto en el medioambiente\coc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22" y="3788900"/>
            <a:ext cx="2157413" cy="296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13-UNIVERSIDAD ARTEMISA\Clases Estudio CTS                Sede Fundacional\Tema 2 El recurso conocimiento y su impacto en el medioambiente\Spi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03" y="3788900"/>
            <a:ext cx="1750219" cy="176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13-UNIVERSIDAD ARTEMISA\Clases Estudio CTS                Sede Fundacional\Tema 2 El recurso conocimiento y su impacto en el medioambiente\12-08-18-tilidin-ret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00" y="5562601"/>
            <a:ext cx="15716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13-UNIVERSIDAD ARTEMISA\Clases Estudio CTS                Sede Fundacional\Tema 2 El recurso conocimiento y su impacto en el medioambiente\alcoho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32" y="3575714"/>
            <a:ext cx="2064544" cy="31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8835" y="1218670"/>
            <a:ext cx="5462518" cy="672286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latin typeface="Arial"/>
                <a:ea typeface="Calibri"/>
              </a:rPr>
              <a:t>El medio, entendido como </a:t>
            </a:r>
            <a:r>
              <a:rPr lang="es-ES" sz="2400" b="1" dirty="0">
                <a:solidFill>
                  <a:srgbClr val="C00000"/>
                </a:solidFill>
                <a:latin typeface="Arial"/>
                <a:ea typeface="Calibri"/>
              </a:rPr>
              <a:t>“medio ambiente” </a:t>
            </a:r>
            <a:r>
              <a:rPr lang="es-ES" sz="2400" dirty="0">
                <a:latin typeface="Arial"/>
                <a:ea typeface="Calibri"/>
              </a:rPr>
              <a:t>en un proceso de enriquecimiento semántico que interpretamos como muy </a:t>
            </a:r>
            <a:r>
              <a:rPr lang="es-ES" sz="2400" dirty="0" smtClean="0">
                <a:latin typeface="Arial"/>
                <a:ea typeface="Calibri"/>
              </a:rPr>
              <a:t>clarificador</a:t>
            </a:r>
            <a:endParaRPr lang="es-ES" sz="2400" dirty="0">
              <a:latin typeface="Arial"/>
              <a:ea typeface="Calibri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latin typeface="Arial"/>
                <a:ea typeface="Calibri"/>
              </a:rPr>
              <a:t>La </a:t>
            </a:r>
            <a:r>
              <a:rPr lang="es-ES" sz="2400" dirty="0">
                <a:latin typeface="Arial"/>
                <a:ea typeface="Calibri"/>
              </a:rPr>
              <a:t>naturaleza ya no sólo está ahí pasiva para que el hombre se sirva de ella y la utilice; </a:t>
            </a:r>
            <a:r>
              <a:rPr lang="es-ES" sz="2400" b="1" dirty="0">
                <a:solidFill>
                  <a:srgbClr val="C00000"/>
                </a:solidFill>
                <a:latin typeface="Arial"/>
                <a:ea typeface="Calibri"/>
              </a:rPr>
              <a:t>ya no es sólo un “medio” para satisfacer las necesidades </a:t>
            </a:r>
            <a:r>
              <a:rPr lang="es-ES" sz="2400" b="1" dirty="0" smtClean="0">
                <a:solidFill>
                  <a:srgbClr val="C00000"/>
                </a:solidFill>
                <a:latin typeface="Arial"/>
                <a:ea typeface="Calibri"/>
              </a:rPr>
              <a:t>humanas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2400" b="1" dirty="0" smtClean="0">
              <a:solidFill>
                <a:srgbClr val="C00000"/>
              </a:solidFill>
              <a:latin typeface="Arial"/>
              <a:ea typeface="Calibri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i="1" u="sng" dirty="0" smtClean="0">
                <a:latin typeface="Arial"/>
                <a:ea typeface="Calibri"/>
              </a:rPr>
              <a:t>La </a:t>
            </a:r>
            <a:r>
              <a:rPr lang="es-ES" sz="2400" b="1" i="1" u="sng" dirty="0" smtClean="0">
                <a:solidFill>
                  <a:srgbClr val="C00000"/>
                </a:solidFill>
                <a:latin typeface="Arial"/>
                <a:ea typeface="Calibri"/>
              </a:rPr>
              <a:t>naturaleza es</a:t>
            </a:r>
            <a:r>
              <a:rPr lang="es-ES" sz="2400" i="1" u="sng" dirty="0" smtClean="0">
                <a:latin typeface="Arial"/>
                <a:ea typeface="Calibri"/>
              </a:rPr>
              <a:t>, a la vez, “ambiente” del hombre, aquello que le rodea y le permite vivir, </a:t>
            </a:r>
            <a:r>
              <a:rPr lang="es-ES" sz="2400" b="1" i="1" u="sng" dirty="0" smtClean="0">
                <a:solidFill>
                  <a:srgbClr val="C00000"/>
                </a:solidFill>
                <a:latin typeface="Arial"/>
                <a:ea typeface="Calibri"/>
              </a:rPr>
              <a:t>aquella que condiciona la existencia misma de la humanidad, incluso su supervivencia</a:t>
            </a:r>
            <a:r>
              <a:rPr lang="es-ES" sz="2400" dirty="0" smtClean="0">
                <a:latin typeface="Arial"/>
                <a:ea typeface="Calibri"/>
              </a:rPr>
              <a:t>.</a:t>
            </a:r>
            <a:r>
              <a:rPr lang="es-ES" dirty="0" smtClean="0">
                <a:latin typeface="Arial"/>
                <a:ea typeface="Calibri"/>
              </a:rPr>
              <a:t>             </a:t>
            </a:r>
            <a:r>
              <a:rPr lang="es-ES" sz="2400" b="1" dirty="0" smtClean="0">
                <a:latin typeface="Arial"/>
                <a:ea typeface="Calibri"/>
              </a:rPr>
              <a:t>(Novo, 1998)</a:t>
            </a:r>
            <a:endParaRPr lang="es-ES" sz="2400" dirty="0">
              <a:effectLst/>
              <a:latin typeface="Arial"/>
              <a:ea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1460" cy="103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37229" y="175729"/>
            <a:ext cx="8076063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Bookman Old Style" pitchFamily="18" charset="0"/>
                <a:cs typeface="Arial" pitchFamily="34" charset="0"/>
              </a:rPr>
              <a:t>IMPACTO DEL DESARROLLO CIENTÍFICO -TÉCNICO EN EL MEDIO AMBIENTE</a:t>
            </a:r>
            <a:endParaRPr lang="es-ES" sz="2000" b="1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1273262"/>
            <a:ext cx="3019567" cy="5482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29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13-UNIVERSIDAD ARTEMISA\Clases Estudio CTS                Sede Fundacional\Tema 2 El recurso conocimiento y su impacto en el medioambiente\Problemas Ambientales Globales\Diapositiva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4050"/>
          <a:stretch/>
        </p:blipFill>
        <p:spPr bwMode="auto">
          <a:xfrm>
            <a:off x="22624" y="101624"/>
            <a:ext cx="4409487" cy="66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32" y="1"/>
            <a:ext cx="461976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0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E:\13-UNIVERSIDAD ARTEMISA\Clases Estudio CTS                Sede Fundacional\Tema 2 El recurso conocimiento y su impacto en el medioambiente\Problemas Ambientales Globales\Diapositiva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4"/>
          <a:stretch/>
        </p:blipFill>
        <p:spPr bwMode="auto">
          <a:xfrm>
            <a:off x="1064525" y="619942"/>
            <a:ext cx="7543800" cy="60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E:\13-UNIVERSIDAD ARTEMISA\Clases Estudio CTS                Sede Fundacional\Tema 2 El recurso conocimiento y su impacto en el medioambiente\Problemas Ambientales Globales\Diapositiva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5857" r="23799" b="5738"/>
          <a:stretch/>
        </p:blipFill>
        <p:spPr bwMode="auto">
          <a:xfrm>
            <a:off x="849574" y="286603"/>
            <a:ext cx="3869141" cy="33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2827" r="-774" b="6255"/>
          <a:stretch/>
        </p:blipFill>
        <p:spPr bwMode="auto">
          <a:xfrm>
            <a:off x="5291920" y="101625"/>
            <a:ext cx="3665156" cy="332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https://www.zarubejom.ru/wp-content/uploads/2016/06/pr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70" y="2684012"/>
            <a:ext cx="1416958" cy="195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2-HISTORIA\2- HISTORIA\IMAGENES  GENERALES HISTORIA\redes sociale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16006"/>
          <a:stretch/>
        </p:blipFill>
        <p:spPr bwMode="auto">
          <a:xfrm>
            <a:off x="52831" y="4107976"/>
            <a:ext cx="1758856" cy="273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13-UNIVERSIDAD ARTEMISA\Clases Estudio CTS                Sede Fundacional\Tema 2 El recurso conocimiento y su impacto en el medioambiente\Sensacio3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32" y="4494165"/>
            <a:ext cx="1571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13-UNIVERSIDAD ARTEMISA\Clases Estudio CTS                Sede Fundacional\Tema 2 El recurso conocimiento y su impacto en el medioambiente\Peep_Show_by_David_Shankb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69" y="3425590"/>
            <a:ext cx="1714500" cy="34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13-UNIVERSIDAD ARTEMISA\Clases Estudio CTS                Sede Fundacional\Tema 2 El recurso conocimiento y su impacto en el medioambiente\Red_Ribbon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91" y="1138262"/>
            <a:ext cx="742844" cy="154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13-UNIVERSIDAD ARTEMISA\Clases Estudio CTS                Sede Fundacional\Tema 2 El recurso conocimiento y su impacto en el medioambiente\Cafeina.pd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433" y="3677148"/>
            <a:ext cx="1965278" cy="318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E:\13-UNIVERSIDAD ARTEMISA\Clases Estudio CTS                Sede Fundacional\Tema 2 El recurso conocimiento y su impacto en el medioambiente\Problemas Ambientales Globales\Diapositiva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658" r="12933" b="4062"/>
          <a:stretch/>
        </p:blipFill>
        <p:spPr bwMode="auto">
          <a:xfrm>
            <a:off x="1146411" y="483465"/>
            <a:ext cx="6482209" cy="53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91" y="3731146"/>
            <a:ext cx="1142414" cy="312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1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13-UNIVERSIDAD ARTEMISA\Clases Estudio CTS                Sede Fundacional\Tema 2 El recurso conocimiento y su impacto en el medioambiente\Problemas Ambientales Globales\Diapositiva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7"/>
          <a:stretch/>
        </p:blipFill>
        <p:spPr bwMode="auto">
          <a:xfrm>
            <a:off x="384244" y="101625"/>
            <a:ext cx="4334471" cy="64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8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9" y="101625"/>
            <a:ext cx="4235249" cy="33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9" y="3725483"/>
            <a:ext cx="2117624" cy="28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38" y="3725483"/>
            <a:ext cx="1948218" cy="28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E:\13-UNIVERSIDAD ARTEMISA\Clases Estudio CTS                Sede Fundacional\Tema 2 El recurso conocimiento y su impacto en el medioambiente\Problemas Ambientales Globales\Diapositiva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8"/>
          <a:stretch/>
        </p:blipFill>
        <p:spPr bwMode="auto">
          <a:xfrm>
            <a:off x="853440" y="101623"/>
            <a:ext cx="5073101" cy="59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3-UNIVERSIDAD ARTEMISA\Clases Estudio CTS                Sede Fundacional\Tema 2 El recurso conocimiento y su impacto en el medioambiente\AbombOperationSandstoneApril19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57" y="179730"/>
            <a:ext cx="192561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3-UNIVERSIDAD ARTEMISA\Clases Estudio CTS                Sede Fundacional\Tema 2 El recurso conocimiento y su impacto en el medioambiente\Approaching_Oma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55" y="4182329"/>
            <a:ext cx="214312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E:\13-UNIVERSIDAD ARTEMISA\Clases Estudio CTS                Sede Fundacional\Tema 2 El recurso conocimiento y su impacto en el medioambiente\Problemas Ambientales Globales\Diapositiva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3479" r="22749"/>
          <a:stretch/>
        </p:blipFill>
        <p:spPr bwMode="auto">
          <a:xfrm>
            <a:off x="932259" y="101625"/>
            <a:ext cx="5343100" cy="400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2-HISTORIA\Imagenes de Politica y Guerra 2022\FB_IMG_16281869406119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46" y="3179929"/>
            <a:ext cx="2644254" cy="36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83" y="234832"/>
            <a:ext cx="2298530" cy="268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171"/>
            <a:ext cx="2139554" cy="240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24" y="4189866"/>
            <a:ext cx="3982535" cy="262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7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E:\13-UNIVERSIDAD ARTEMISA\Clases Estudio CTS                Sede Fundacional\Tema 2 El recurso conocimiento y su impacto en el medioambiente\Problemas Ambientales Globales\Diapositiva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r="13441" b="2317"/>
          <a:stretch/>
        </p:blipFill>
        <p:spPr bwMode="auto">
          <a:xfrm>
            <a:off x="1271927" y="101624"/>
            <a:ext cx="4992396" cy="44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rusvesna.su/sites/default/files/styles/orign_wm/public/maydan_34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13" y="4591738"/>
            <a:ext cx="2347415" cy="21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im0-tub-com.yandex.net/i?id=deb810c89ba3898e33ac3a3b28cf1def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73" y="3213314"/>
            <a:ext cx="2787555" cy="132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m0-tub-com.yandex.net/i?id=6ad83867735c9af46f08a6071697b1ce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38" y="4881421"/>
            <a:ext cx="1509518" cy="18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im0-tub-com.yandex.net/i?id=b8b97d88630f622555920602c25e22da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22" y="4881421"/>
            <a:ext cx="1513976" cy="18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s://im0-tub-com.yandex.net/i?id=90dfbf2b4ffe5479db2ce2df63b50116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71" y="4896193"/>
            <a:ext cx="1399855" cy="181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9" y="4896193"/>
            <a:ext cx="1592780" cy="183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2142698"/>
            <a:ext cx="1193699" cy="239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67" y="83960"/>
            <a:ext cx="2746861" cy="295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4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E:\13-UNIVERSIDAD ARTEMISA\Clases Estudio CTS                Sede Fundacional\Tema 2 El recurso conocimiento y su impacto en el medioambiente\Problemas Ambientales Globales\Diapositiva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r="8873" b="4838"/>
          <a:stretch/>
        </p:blipFill>
        <p:spPr bwMode="auto">
          <a:xfrm>
            <a:off x="860378" y="237509"/>
            <a:ext cx="5644191" cy="44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0-tub-com.yandex.net/i?id=570de65185b185fdbe5c664ceff17eab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20" y="4299045"/>
            <a:ext cx="2335990" cy="25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11 Grupo"/>
          <p:cNvGrpSpPr>
            <a:grpSpLocks/>
          </p:cNvGrpSpPr>
          <p:nvPr/>
        </p:nvGrpSpPr>
        <p:grpSpPr bwMode="auto">
          <a:xfrm>
            <a:off x="135289" y="101626"/>
            <a:ext cx="9008710" cy="6756375"/>
            <a:chOff x="145394" y="-1431615"/>
            <a:chExt cx="12010900" cy="6757273"/>
          </a:xfrm>
        </p:grpSpPr>
        <p:pic>
          <p:nvPicPr>
            <p:cNvPr id="30" name="Picture 2" descr="F:\01 DIPLOMAS\Clases de la Fiscalia\-4954044691045789028_12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94" y="3121252"/>
              <a:ext cx="4350414" cy="220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F:\01 DIPLOMAS\Clases de la Fiscalia\-4951792891232103223_1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144" y="201354"/>
              <a:ext cx="3105150" cy="237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9 Imagen" descr="Stenålderskost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498" y="-1431615"/>
              <a:ext cx="2834442" cy="2086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https://im0-tub-com.yandex.net/i?id=efb03c1b895873233d9739deee0d6441&amp;n=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49" y="3194462"/>
              <a:ext cx="3431815" cy="208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0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9" y="619944"/>
            <a:ext cx="7312149" cy="576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26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8835" y="1218670"/>
            <a:ext cx="5462518" cy="7410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latin typeface="Arial"/>
                <a:ea typeface="Calibri"/>
              </a:rPr>
              <a:t>El concepto de medio ambiente implica así, más allá de un balance entre </a:t>
            </a:r>
            <a:r>
              <a:rPr lang="es-ES" sz="2400" b="1" dirty="0">
                <a:solidFill>
                  <a:srgbClr val="FF0000"/>
                </a:solidFill>
                <a:latin typeface="Arial"/>
                <a:ea typeface="Calibri"/>
              </a:rPr>
              <a:t>crecimiento económico y conservación de la naturaleza</a:t>
            </a:r>
            <a:r>
              <a:rPr lang="es-ES" sz="2400" dirty="0">
                <a:latin typeface="Arial"/>
                <a:ea typeface="Calibri"/>
              </a:rPr>
              <a:t>, la posibilidad de movilizar el potencial eco-tecnológico, la creatividad cultural y la participación social para construir estilos diversos de un </a:t>
            </a:r>
            <a:r>
              <a:rPr lang="es-ES" sz="2400" b="1" dirty="0">
                <a:solidFill>
                  <a:srgbClr val="FF0000"/>
                </a:solidFill>
                <a:latin typeface="Arial"/>
                <a:ea typeface="Calibri"/>
              </a:rPr>
              <a:t>desarrollo sustentable, </a:t>
            </a:r>
            <a:r>
              <a:rPr lang="es-ES" sz="2400" b="1" dirty="0" smtClean="0">
                <a:solidFill>
                  <a:srgbClr val="FF0000"/>
                </a:solidFill>
                <a:latin typeface="Arial"/>
                <a:ea typeface="Calibri"/>
              </a:rPr>
              <a:t>igualitario y descentralizado, </a:t>
            </a:r>
            <a:r>
              <a:rPr lang="es-ES" sz="2400" b="1" dirty="0">
                <a:solidFill>
                  <a:srgbClr val="FF0000"/>
                </a:solidFill>
                <a:latin typeface="Arial"/>
                <a:ea typeface="Calibri"/>
              </a:rPr>
              <a:t>capaz de satisfacer las necesidades básicas de las poblaciones</a:t>
            </a:r>
            <a:r>
              <a:rPr lang="es-ES" sz="2400" dirty="0">
                <a:latin typeface="Arial"/>
                <a:ea typeface="Calibri"/>
              </a:rPr>
              <a:t>, respetando su diversidad cultural y mejorando su calidad de vida.  </a:t>
            </a:r>
            <a:endParaRPr lang="es-ES" sz="2400" dirty="0" smtClean="0">
              <a:latin typeface="Arial"/>
              <a:ea typeface="Calibri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2400" b="1" dirty="0" smtClean="0">
              <a:latin typeface="Arial"/>
              <a:ea typeface="Calibri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 smtClean="0">
                <a:latin typeface="Arial"/>
                <a:ea typeface="Calibri"/>
              </a:rPr>
              <a:t>Enrique </a:t>
            </a:r>
            <a:r>
              <a:rPr lang="es-ES" sz="2400" b="1" dirty="0" err="1">
                <a:latin typeface="Arial"/>
                <a:ea typeface="Calibri"/>
              </a:rPr>
              <a:t>Leff</a:t>
            </a:r>
            <a:r>
              <a:rPr lang="es-ES" sz="2400" b="1" dirty="0">
                <a:latin typeface="Arial"/>
                <a:ea typeface="Calibri"/>
              </a:rPr>
              <a:t> (2000). Saber ambiental. Siglo XXI Editores, México</a:t>
            </a:r>
            <a:r>
              <a:rPr lang="es-ES" sz="2400" b="1" dirty="0" smtClean="0">
                <a:latin typeface="Arial"/>
                <a:ea typeface="Calibri"/>
              </a:rPr>
              <a:t>.</a:t>
            </a:r>
            <a:endParaRPr lang="es-ES" sz="2400" dirty="0">
              <a:effectLst/>
              <a:latin typeface="Arial"/>
              <a:ea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1460" cy="103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37229" y="175729"/>
            <a:ext cx="8076063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Bookman Old Style" pitchFamily="18" charset="0"/>
                <a:cs typeface="Arial" pitchFamily="34" charset="0"/>
              </a:rPr>
              <a:t>IMPACTO DEL DESARROLLO CIENTÍFICO -TÉCNICO EN EL MEDIO AMBIENTE</a:t>
            </a:r>
            <a:endParaRPr lang="es-ES" sz="2000" b="1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1273263"/>
            <a:ext cx="3019567" cy="2741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51" y="4158138"/>
            <a:ext cx="1422779" cy="249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63" y="4158138"/>
            <a:ext cx="1509783" cy="249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6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372" y="188640"/>
            <a:ext cx="8591776" cy="507831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0000"/>
                </a:solidFill>
              </a:rPr>
              <a:t>Realiza el estudio independiente orientado </a:t>
            </a:r>
          </a:p>
          <a:p>
            <a:pPr algn="ctr"/>
            <a:r>
              <a:rPr lang="es-ES" sz="3600" b="1" dirty="0" smtClean="0">
                <a:solidFill>
                  <a:srgbClr val="FF0000"/>
                </a:solidFill>
              </a:rPr>
              <a:t>en la plataforma </a:t>
            </a:r>
            <a:r>
              <a:rPr lang="es-ES" sz="3600" b="1" dirty="0" err="1" smtClean="0">
                <a:solidFill>
                  <a:srgbClr val="FF0000"/>
                </a:solidFill>
              </a:rPr>
              <a:t>Moodle</a:t>
            </a:r>
            <a:r>
              <a:rPr lang="es-ES" sz="3600" b="1" dirty="0" smtClean="0">
                <a:solidFill>
                  <a:srgbClr val="FF0000"/>
                </a:solidFill>
              </a:rPr>
              <a:t>.</a:t>
            </a:r>
          </a:p>
          <a:p>
            <a:endParaRPr lang="es-ES" sz="3600" b="1" dirty="0" smtClean="0"/>
          </a:p>
          <a:p>
            <a:pPr algn="ctr"/>
            <a:r>
              <a:rPr lang="es-ES" sz="3600" b="1" dirty="0" smtClean="0"/>
              <a:t>Estudio independiente 2. Tema 2 </a:t>
            </a:r>
          </a:p>
          <a:p>
            <a:endParaRPr lang="es-ES" sz="3600" b="1" dirty="0"/>
          </a:p>
          <a:p>
            <a:endParaRPr lang="es-ES" sz="3600" b="1" dirty="0" smtClean="0"/>
          </a:p>
          <a:p>
            <a:endParaRPr lang="es-ES" sz="3600" b="1" dirty="0"/>
          </a:p>
          <a:p>
            <a:endParaRPr lang="es-ES" sz="3600" b="1" dirty="0" smtClean="0"/>
          </a:p>
          <a:p>
            <a:endParaRPr lang="es-ES" sz="3600" b="1" dirty="0"/>
          </a:p>
        </p:txBody>
      </p:sp>
      <p:pic>
        <p:nvPicPr>
          <p:cNvPr id="3" name="Picture 2" descr="E:\2-HISTORIA\1_5118897750297018957.p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8"/>
          <a:stretch/>
        </p:blipFill>
        <p:spPr bwMode="auto">
          <a:xfrm>
            <a:off x="2763049" y="2976308"/>
            <a:ext cx="436387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96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1460" cy="103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37229" y="175729"/>
            <a:ext cx="8076063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Bookman Old Style" pitchFamily="18" charset="0"/>
                <a:cs typeface="Arial" pitchFamily="34" charset="0"/>
              </a:rPr>
              <a:t>IMPACTO DEL DESARROLLO CIENTÍFICO -TÉCNICO EN EL MEDIO AMBIENTE</a:t>
            </a:r>
            <a:endParaRPr lang="es-ES" sz="2000" b="1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7" y="1273262"/>
            <a:ext cx="5564075" cy="445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48" y="1273262"/>
            <a:ext cx="3033215" cy="445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curvada hacia arriba"/>
          <p:cNvSpPr/>
          <p:nvPr/>
        </p:nvSpPr>
        <p:spPr>
          <a:xfrm rot="366576">
            <a:off x="5313476" y="5516516"/>
            <a:ext cx="2882437" cy="11881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917" y="5834714"/>
            <a:ext cx="5983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Arial Black" pitchFamily="34" charset="0"/>
              </a:rPr>
              <a:t>Ventura, J.P (2014). Crecimiento Económico y Conservación del Medio Ambiente. </a:t>
            </a:r>
          </a:p>
          <a:p>
            <a:r>
              <a:rPr lang="es-ES" sz="1400" b="1" dirty="0" smtClean="0">
                <a:latin typeface="Arial Black" pitchFamily="34" charset="0"/>
              </a:rPr>
              <a:t>Un proyecto de repensando el desarrollo para progresar. elordenmundial.com </a:t>
            </a:r>
            <a:endParaRPr lang="es-ES" sz="1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7"/>
            <a:ext cx="718932" cy="79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E:\13-UNIVERSIDAD ARTEMISA\Clases Estudio CTS                Sede Fundacional\Tema 2 El recurso conocimiento y su impacto en el medioambiente\Crecimiento económico y medio ambiente en jpg BUENO\crecimiento-economicomedioambiente-7-6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9666"/>
          <a:stretch/>
        </p:blipFill>
        <p:spPr bwMode="auto">
          <a:xfrm>
            <a:off x="4796287" y="46736"/>
            <a:ext cx="4347713" cy="42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13-UNIVERSIDAD ARTEMISA\Clases Estudio CTS                Sede Fundacional\Tema 2 El recurso conocimiento y su impacto en el medioambiente\Crecimiento económico y medio ambiente en jpg BUENO\crecimiento-economicomedioambiente-8-6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" b="2292"/>
          <a:stretch/>
        </p:blipFill>
        <p:spPr bwMode="auto">
          <a:xfrm>
            <a:off x="71971" y="982639"/>
            <a:ext cx="4585328" cy="447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69" y="4503761"/>
            <a:ext cx="3939087" cy="231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" y="5510636"/>
            <a:ext cx="2046845" cy="126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50" y="5593232"/>
            <a:ext cx="2124738" cy="117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8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13-UNIVERSIDAD ARTEMISA\Clases Estudio CTS                Sede Fundacional\Tema 2 El recurso conocimiento y su impacto en el medioambiente\Que es Cambio Climatico y GEI\Diapositiv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" y="577850"/>
            <a:ext cx="5001905" cy="588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30" y="1423844"/>
            <a:ext cx="3283999" cy="504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64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54290" y="381001"/>
            <a:ext cx="45856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800" b="1">
                <a:latin typeface="Planet Benson 2" pitchFamily="2" charset="0"/>
              </a:rPr>
              <a:t>¿QUÉ ES EL CAMBIO CLIMÁTICO?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38200" y="1600201"/>
            <a:ext cx="7924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200" dirty="0">
                <a:latin typeface="Comic Sans MS" pitchFamily="66" charset="0"/>
              </a:rPr>
              <a:t>En las últimas décadas, el clima de nuestro planeta ha ido experimentando una serie de variaciones, relacionadas sobre todo con un aumento de la temperatura global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38200" y="2767338"/>
            <a:ext cx="754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200" dirty="0">
                <a:latin typeface="Comic Sans MS" pitchFamily="66" charset="0"/>
              </a:rPr>
              <a:t>Esto no sólo significa que en el futuro “hará más calor”. Existen otras muchas consecuencias, y no todos los científicos coinciden en cómo va a ser el clima del futuro si sigue cambiando al ritmo actual...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38200" y="3990833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200" dirty="0">
                <a:latin typeface="Comic Sans MS" pitchFamily="66" charset="0"/>
              </a:rPr>
              <a:t>Todos están de acuerdo, sin embargo, en que la principal causa es el llamado </a:t>
            </a:r>
            <a:r>
              <a:rPr lang="es-ES" sz="2200" u="sng" dirty="0">
                <a:latin typeface="Comic Sans MS" pitchFamily="66" charset="0"/>
              </a:rPr>
              <a:t>efecto invernadero</a:t>
            </a:r>
            <a:endParaRPr lang="es-ES" sz="2200" dirty="0"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42" y="0"/>
            <a:ext cx="1702559" cy="155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5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609850" y="147604"/>
            <a:ext cx="384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800" b="1">
                <a:latin typeface="Planet Benson 2" pitchFamily="2" charset="0"/>
              </a:rPr>
              <a:t>¿CUÁLES SON SUS CAUSAS?</a:t>
            </a:r>
          </a:p>
        </p:txBody>
      </p:sp>
      <p:pic>
        <p:nvPicPr>
          <p:cNvPr id="17411" name="Picture 3" descr="C:\Documents and Settings\Dani\Mis documentos\Daniel\Archivos Word\SEO\Trabajos para el Ayuntamiento\Imágenes PPS CC\22574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8" y="1047752"/>
            <a:ext cx="2390633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Documents and Settings\Dani\Mis documentos\Daniel\Archivos Word\SEO\Trabajos para el Ayuntamiento\Imágenes PPS CC\a91915atasco1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95" y="900114"/>
            <a:ext cx="2544739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Documents and Settings\Dani\Mis documentos\Daniel\Archivos Word\SEO\Trabajos para el Ayuntamiento\Imágenes PPS CC\amaz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/>
          <a:stretch>
            <a:fillRect/>
          </a:stretch>
        </p:blipFill>
        <p:spPr bwMode="auto">
          <a:xfrm>
            <a:off x="229738" y="3733540"/>
            <a:ext cx="239063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:\Documents and Settings\Dani\Mis documentos\Daniel\Archivos Word\SEO\Trabajos para el Ayuntamiento\Imágenes PPS CC\spray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2694"/>
          <a:stretch>
            <a:fillRect/>
          </a:stretch>
        </p:blipFill>
        <p:spPr bwMode="auto">
          <a:xfrm>
            <a:off x="6428095" y="3854450"/>
            <a:ext cx="254474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38" y="1133324"/>
            <a:ext cx="3188138" cy="520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7"/>
            <a:ext cx="932259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624</Words>
  <Application>Microsoft Office PowerPoint</Application>
  <PresentationFormat>Presentación en pantalla (4:3)</PresentationFormat>
  <Paragraphs>73</Paragraphs>
  <Slides>40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EVENTOS CLIMÁTICOS EXTREMOS</vt:lpstr>
      <vt:lpstr>Consecuencias del Cambio Climático</vt:lpstr>
      <vt:lpstr>Presentación de PowerPoint</vt:lpstr>
      <vt:lpstr>¿Como es el clima en el lugar donde vives?   </vt:lpstr>
      <vt:lpstr>Presentación de PowerPoint</vt:lpstr>
      <vt:lpstr>COMUNICACIÓN DE LA INFORMACIÓN CLIMÁTICA El papel de los medios de comunicación</vt:lpstr>
      <vt:lpstr>Noticias caracol</vt:lpstr>
      <vt:lpstr>www.elespectador.com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YANELYS</dc:creator>
  <cp:lastModifiedBy>YANELYS</cp:lastModifiedBy>
  <cp:revision>2</cp:revision>
  <dcterms:created xsi:type="dcterms:W3CDTF">2024-10-28T17:23:07Z</dcterms:created>
  <dcterms:modified xsi:type="dcterms:W3CDTF">2024-10-28T17:36:12Z</dcterms:modified>
</cp:coreProperties>
</file>