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335" r:id="rId2"/>
    <p:sldId id="337" r:id="rId3"/>
    <p:sldId id="363" r:id="rId4"/>
    <p:sldId id="364" r:id="rId5"/>
    <p:sldId id="365" r:id="rId6"/>
    <p:sldId id="366" r:id="rId7"/>
    <p:sldId id="367" r:id="rId8"/>
    <p:sldId id="368" r:id="rId9"/>
    <p:sldId id="369" r:id="rId10"/>
    <p:sldId id="370" r:id="rId11"/>
    <p:sldId id="371" r:id="rId12"/>
    <p:sldId id="372" r:id="rId13"/>
    <p:sldId id="373" r:id="rId14"/>
    <p:sldId id="374" r:id="rId15"/>
    <p:sldId id="375" r:id="rId16"/>
    <p:sldId id="377" r:id="rId17"/>
    <p:sldId id="378" r:id="rId18"/>
    <p:sldId id="379" r:id="rId19"/>
    <p:sldId id="380" r:id="rId20"/>
    <p:sldId id="382" r:id="rId21"/>
    <p:sldId id="383" r:id="rId22"/>
    <p:sldId id="359" r:id="rId23"/>
    <p:sldId id="386" r:id="rId24"/>
    <p:sldId id="360" r:id="rId25"/>
    <p:sldId id="362" r:id="rId26"/>
    <p:sldId id="336" r:id="rId27"/>
  </p:sldIdLst>
  <p:sldSz cx="9144000" cy="6858000" type="screen4x3"/>
  <p:notesSz cx="7045325" cy="9345613"/>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26D"/>
    <a:srgbClr val="37BBD5"/>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Estilo temático 1 - Énfasis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16D9F66E-5EB9-4882-86FB-DCBF35E3C3E4}" styleName="Estilo medio 4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4902" autoAdjust="0"/>
  </p:normalViewPr>
  <p:slideViewPr>
    <p:cSldViewPr>
      <p:cViewPr varScale="1">
        <p:scale>
          <a:sx n="61" d="100"/>
          <a:sy n="61" d="100"/>
        </p:scale>
        <p:origin x="-756"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52763" cy="466725"/>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990975" y="0"/>
            <a:ext cx="3052763" cy="466725"/>
          </a:xfrm>
          <a:prstGeom prst="rect">
            <a:avLst/>
          </a:prstGeom>
        </p:spPr>
        <p:txBody>
          <a:bodyPr vert="horz" lIns="91440" tIns="45720" rIns="91440" bIns="45720" rtlCol="0"/>
          <a:lstStyle>
            <a:lvl1pPr algn="r">
              <a:defRPr sz="1200"/>
            </a:lvl1pPr>
          </a:lstStyle>
          <a:p>
            <a:fld id="{A9DC67B7-C526-40A1-9E50-EB896B39FC7F}" type="datetimeFigureOut">
              <a:rPr lang="es-ES" smtClean="0"/>
              <a:pPr/>
              <a:t>22/05/2024</a:t>
            </a:fld>
            <a:endParaRPr lang="es-ES"/>
          </a:p>
        </p:txBody>
      </p:sp>
      <p:sp>
        <p:nvSpPr>
          <p:cNvPr id="4" name="3 Marcador de imagen de diapositiva"/>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704850" y="4438650"/>
            <a:ext cx="5635625" cy="4205288"/>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877300"/>
            <a:ext cx="3052763" cy="466725"/>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990975" y="8877300"/>
            <a:ext cx="3052763" cy="466725"/>
          </a:xfrm>
          <a:prstGeom prst="rect">
            <a:avLst/>
          </a:prstGeom>
        </p:spPr>
        <p:txBody>
          <a:bodyPr vert="horz" lIns="91440" tIns="45720" rIns="91440" bIns="45720" rtlCol="0" anchor="b"/>
          <a:lstStyle>
            <a:lvl1pPr algn="r">
              <a:defRPr sz="1200"/>
            </a:lvl1pPr>
          </a:lstStyle>
          <a:p>
            <a:fld id="{E50AFA99-5B17-4FA6-8860-7CB7621C07ED}" type="slidenum">
              <a:rPr lang="es-ES" smtClean="0"/>
              <a:pPr/>
              <a:t>‹Nº›</a:t>
            </a:fld>
            <a:endParaRPr lang="es-ES"/>
          </a:p>
        </p:txBody>
      </p:sp>
    </p:spTree>
    <p:extLst>
      <p:ext uri="{BB962C8B-B14F-4D97-AF65-F5344CB8AC3E}">
        <p14:creationId xmlns="" xmlns:p14="http://schemas.microsoft.com/office/powerpoint/2010/main" val="26625724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326A3BF7-3330-43C3-AAE8-C9706BCB2DFD}" type="datetimeFigureOut">
              <a:rPr lang="es-ES" smtClean="0"/>
              <a:pPr/>
              <a:t>22/05/2024</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62106788-27CD-46FD-9B32-980D6E728738}" type="slidenum">
              <a:rPr lang="es-ES" smtClean="0"/>
              <a:pPr/>
              <a:t>‹Nº›</a:t>
            </a:fld>
            <a:endParaRPr lang="es-ES"/>
          </a:p>
        </p:txBody>
      </p:sp>
    </p:spTree>
    <p:extLst>
      <p:ext uri="{BB962C8B-B14F-4D97-AF65-F5344CB8AC3E}">
        <p14:creationId xmlns="" xmlns:p14="http://schemas.microsoft.com/office/powerpoint/2010/main" val="206228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_tradnl"/>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_tradnl"/>
          </a:p>
        </p:txBody>
      </p:sp>
      <p:sp>
        <p:nvSpPr>
          <p:cNvPr id="4" name="3 Marcador de fecha"/>
          <p:cNvSpPr>
            <a:spLocks noGrp="1"/>
          </p:cNvSpPr>
          <p:nvPr>
            <p:ph type="dt" sz="half" idx="10"/>
          </p:nvPr>
        </p:nvSpPr>
        <p:spPr/>
        <p:txBody>
          <a:bodyPr/>
          <a:lstStyle>
            <a:lvl1pPr>
              <a:defRPr/>
            </a:lvl1pPr>
          </a:lstStyle>
          <a:p>
            <a:pPr>
              <a:defRPr/>
            </a:pPr>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108E34D4-77A5-4EAA-A95C-1E527F0321A5}" type="slidenum">
              <a:rPr lang="es-ES"/>
              <a:pPr>
                <a:defRPr/>
              </a:pPr>
              <a:t>‹Nº›</a:t>
            </a:fld>
            <a:endParaRPr lang="es-ES"/>
          </a:p>
        </p:txBody>
      </p:sp>
    </p:spTree>
    <p:extLst>
      <p:ext uri="{BB962C8B-B14F-4D97-AF65-F5344CB8AC3E}">
        <p14:creationId xmlns="" xmlns:p14="http://schemas.microsoft.com/office/powerpoint/2010/main" val="7662135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4"/>
          <a:srcRect/>
          <a:tile tx="0" ty="0" sx="100000" sy="100000" flip="none" algn="tl"/>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6A3BF7-3330-43C3-AAE8-C9706BCB2DFD}" type="datetimeFigureOut">
              <a:rPr lang="es-ES" smtClean="0"/>
              <a:pPr/>
              <a:t>22/05/2024</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106788-27CD-46FD-9B32-980D6E728738}" type="slidenum">
              <a:rPr lang="es-ES" smtClean="0"/>
              <a:pPr/>
              <a:t>‹Nº›</a:t>
            </a:fld>
            <a:endParaRPr lang="es-ES"/>
          </a:p>
        </p:txBody>
      </p:sp>
    </p:spTree>
    <p:extLst>
      <p:ext uri="{BB962C8B-B14F-4D97-AF65-F5344CB8AC3E}">
        <p14:creationId xmlns="" xmlns:p14="http://schemas.microsoft.com/office/powerpoint/2010/main" val="1635077149"/>
      </p:ext>
    </p:extLst>
  </p:cSld>
  <p:clrMap bg1="lt1" tx1="dk1" bg2="lt2" tx2="dk2" accent1="accent1" accent2="accent2" accent3="accent3" accent4="accent4" accent5="accent5" accent6="accent6" hlink="hlink" folHlink="folHlink"/>
  <p:sldLayoutIdLst>
    <p:sldLayoutId id="2147483654" r:id="rId1"/>
    <p:sldLayoutId id="2147483657"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17 Imagen"/>
          <p:cNvPicPr>
            <a:picLocks noChangeAspect="1"/>
          </p:cNvPicPr>
          <p:nvPr/>
        </p:nvPicPr>
        <p:blipFill>
          <a:blip r:embed="rId2">
            <a:extLst>
              <a:ext uri="{28A0092B-C50C-407E-A947-70E740481C1C}">
                <a14:useLocalDpi xmlns="" xmlns:a14="http://schemas.microsoft.com/office/drawing/2010/main" val="0"/>
              </a:ext>
            </a:extLst>
          </a:blip>
          <a:srcRect l="49956" r="24042"/>
          <a:stretch>
            <a:fillRect/>
          </a:stretch>
        </p:blipFill>
        <p:spPr bwMode="auto">
          <a:xfrm>
            <a:off x="2" y="0"/>
            <a:ext cx="1409082" cy="68564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nvGrpSpPr>
          <p:cNvPr id="2052" name="18 Grupo"/>
          <p:cNvGrpSpPr>
            <a:grpSpLocks/>
          </p:cNvGrpSpPr>
          <p:nvPr/>
        </p:nvGrpSpPr>
        <p:grpSpPr bwMode="auto">
          <a:xfrm>
            <a:off x="149226" y="0"/>
            <a:ext cx="1259858" cy="6858000"/>
            <a:chOff x="858874" y="0"/>
            <a:chExt cx="1749720" cy="5578080"/>
          </a:xfrm>
        </p:grpSpPr>
        <p:sp>
          <p:nvSpPr>
            <p:cNvPr id="20" name="19 Rectángulo"/>
            <p:cNvSpPr/>
            <p:nvPr/>
          </p:nvSpPr>
          <p:spPr>
            <a:xfrm>
              <a:off x="1907307" y="0"/>
              <a:ext cx="697088" cy="697260"/>
            </a:xfrm>
            <a:prstGeom prst="rect">
              <a:avLst/>
            </a:prstGeom>
            <a:solidFill>
              <a:srgbClr val="D6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21" name="20 Rectángulo"/>
            <p:cNvSpPr/>
            <p:nvPr/>
          </p:nvSpPr>
          <p:spPr>
            <a:xfrm>
              <a:off x="1210218" y="697260"/>
              <a:ext cx="697088" cy="697260"/>
            </a:xfrm>
            <a:prstGeom prst="rect">
              <a:avLst/>
            </a:prstGeom>
            <a:solidFill>
              <a:srgbClr val="D60000">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22" name="21 Rectángulo"/>
            <p:cNvSpPr/>
            <p:nvPr/>
          </p:nvSpPr>
          <p:spPr>
            <a:xfrm>
              <a:off x="1907307" y="697260"/>
              <a:ext cx="697088" cy="697260"/>
            </a:xfrm>
            <a:prstGeom prst="rect">
              <a:avLst/>
            </a:prstGeom>
            <a:solidFill>
              <a:srgbClr val="D6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23" name="22 Rectángulo"/>
            <p:cNvSpPr/>
            <p:nvPr/>
          </p:nvSpPr>
          <p:spPr>
            <a:xfrm>
              <a:off x="1210218" y="1394520"/>
              <a:ext cx="697088" cy="697260"/>
            </a:xfrm>
            <a:prstGeom prst="rect">
              <a:avLst/>
            </a:prstGeom>
            <a:solidFill>
              <a:srgbClr val="D6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24" name="23 Rectángulo"/>
            <p:cNvSpPr/>
            <p:nvPr/>
          </p:nvSpPr>
          <p:spPr>
            <a:xfrm>
              <a:off x="858874" y="0"/>
              <a:ext cx="348545" cy="697260"/>
            </a:xfrm>
            <a:prstGeom prst="rect">
              <a:avLst/>
            </a:prstGeom>
            <a:solidFill>
              <a:srgbClr val="D60000">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25" name="24 Rectángulo"/>
            <p:cNvSpPr/>
            <p:nvPr/>
          </p:nvSpPr>
          <p:spPr>
            <a:xfrm>
              <a:off x="861674" y="2091780"/>
              <a:ext cx="348545" cy="697260"/>
            </a:xfrm>
            <a:prstGeom prst="rect">
              <a:avLst/>
            </a:prstGeom>
            <a:solidFill>
              <a:srgbClr val="D6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26" name="25 Rectángulo"/>
            <p:cNvSpPr/>
            <p:nvPr/>
          </p:nvSpPr>
          <p:spPr>
            <a:xfrm>
              <a:off x="1207419" y="2440410"/>
              <a:ext cx="348544" cy="348630"/>
            </a:xfrm>
            <a:prstGeom prst="rect">
              <a:avLst/>
            </a:prstGeom>
            <a:solidFill>
              <a:srgbClr val="D60000">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27" name="26 Rectángulo"/>
            <p:cNvSpPr/>
            <p:nvPr/>
          </p:nvSpPr>
          <p:spPr>
            <a:xfrm>
              <a:off x="1555962" y="2789040"/>
              <a:ext cx="697088" cy="697260"/>
            </a:xfrm>
            <a:prstGeom prst="rect">
              <a:avLst/>
            </a:prstGeom>
            <a:solidFill>
              <a:srgbClr val="D6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28" name="27 Rectángulo"/>
            <p:cNvSpPr/>
            <p:nvPr/>
          </p:nvSpPr>
          <p:spPr>
            <a:xfrm>
              <a:off x="1210218" y="3486300"/>
              <a:ext cx="697088" cy="697260"/>
            </a:xfrm>
            <a:prstGeom prst="rect">
              <a:avLst/>
            </a:prstGeom>
            <a:solidFill>
              <a:srgbClr val="D60000">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29" name="28 Rectángulo"/>
            <p:cNvSpPr/>
            <p:nvPr/>
          </p:nvSpPr>
          <p:spPr>
            <a:xfrm>
              <a:off x="1907307" y="4183560"/>
              <a:ext cx="697088" cy="697260"/>
            </a:xfrm>
            <a:prstGeom prst="rect">
              <a:avLst/>
            </a:prstGeom>
            <a:solidFill>
              <a:srgbClr val="D6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30" name="29 Rectángulo"/>
            <p:cNvSpPr/>
            <p:nvPr/>
          </p:nvSpPr>
          <p:spPr>
            <a:xfrm>
              <a:off x="1911506" y="4880820"/>
              <a:ext cx="697088" cy="697260"/>
            </a:xfrm>
            <a:prstGeom prst="rect">
              <a:avLst/>
            </a:prstGeom>
            <a:solidFill>
              <a:srgbClr val="D6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31" name="30 Rectángulo"/>
            <p:cNvSpPr/>
            <p:nvPr/>
          </p:nvSpPr>
          <p:spPr>
            <a:xfrm>
              <a:off x="861674" y="4183560"/>
              <a:ext cx="348545" cy="348630"/>
            </a:xfrm>
            <a:prstGeom prst="rect">
              <a:avLst/>
            </a:prstGeom>
            <a:solidFill>
              <a:srgbClr val="D6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grpSp>
      <p:pic>
        <p:nvPicPr>
          <p:cNvPr id="18" name="16 Imagen"/>
          <p:cNvPicPr>
            <a:picLocks noChangeAspect="1"/>
          </p:cNvPicPr>
          <p:nvPr/>
        </p:nvPicPr>
        <p:blipFill>
          <a:blip r:embed="rId3" cstate="print">
            <a:extLst>
              <a:ext uri="{28A0092B-C50C-407E-A947-70E740481C1C}">
                <a14:useLocalDpi xmlns="" xmlns:a14="http://schemas.microsoft.com/office/drawing/2010/main" val="0"/>
              </a:ext>
            </a:extLst>
          </a:blip>
          <a:srcRect t="2" b="-421"/>
          <a:stretch>
            <a:fillRect/>
          </a:stretch>
        </p:blipFill>
        <p:spPr bwMode="auto">
          <a:xfrm>
            <a:off x="8404225" y="14001"/>
            <a:ext cx="697541" cy="93388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 name="4 CuadroTexto"/>
          <p:cNvSpPr txBox="1"/>
          <p:nvPr/>
        </p:nvSpPr>
        <p:spPr bwMode="auto">
          <a:xfrm>
            <a:off x="1409084" y="4563938"/>
            <a:ext cx="7668065" cy="461665"/>
          </a:xfrm>
          <a:prstGeom prst="rect">
            <a:avLst/>
          </a:prstGeom>
          <a:noFill/>
          <a:ln>
            <a:noFill/>
          </a:ln>
          <a:effectLst/>
          <a:extLst/>
        </p:spPr>
        <p:txBody>
          <a:bodyPr wrap="square" rtlCol="0">
            <a:spAutoFit/>
          </a:bodyPr>
          <a:lstStyle/>
          <a:p>
            <a:pPr algn="ctr">
              <a:spcBef>
                <a:spcPct val="50000"/>
              </a:spcBef>
            </a:pPr>
            <a:r>
              <a:rPr lang="es-ES" sz="2400" b="1" dirty="0" smtClean="0">
                <a:ln>
                  <a:solidFill>
                    <a:schemeClr val="tx1"/>
                  </a:solidFill>
                </a:ln>
                <a:latin typeface="Arial" pitchFamily="34" charset="0"/>
                <a:cs typeface="Arial" pitchFamily="34" charset="0"/>
              </a:rPr>
              <a:t>FCATE</a:t>
            </a:r>
            <a:endParaRPr lang="es-ES" sz="2400" b="1" dirty="0">
              <a:ln>
                <a:solidFill>
                  <a:schemeClr val="tx1"/>
                </a:solidFill>
              </a:ln>
              <a:latin typeface="Arial" pitchFamily="34" charset="0"/>
              <a:cs typeface="Arial" pitchFamily="34" charset="0"/>
            </a:endParaRPr>
          </a:p>
        </p:txBody>
      </p:sp>
      <p:sp>
        <p:nvSpPr>
          <p:cNvPr id="6" name="5 CuadroTexto"/>
          <p:cNvSpPr txBox="1"/>
          <p:nvPr/>
        </p:nvSpPr>
        <p:spPr bwMode="auto">
          <a:xfrm>
            <a:off x="1583551" y="5787568"/>
            <a:ext cx="7169444" cy="430887"/>
          </a:xfrm>
          <a:prstGeom prst="rect">
            <a:avLst/>
          </a:prstGeom>
          <a:noFill/>
          <a:ln w="9525">
            <a:no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rtlCol="0">
            <a:spAutoFit/>
          </a:bodyPr>
          <a:lstStyle/>
          <a:p>
            <a:pPr>
              <a:spcBef>
                <a:spcPct val="50000"/>
              </a:spcBef>
            </a:pPr>
            <a:r>
              <a:rPr lang="es-ES" sz="2200" b="1" dirty="0" smtClean="0">
                <a:latin typeface="Algerian" pitchFamily="82" charset="0"/>
              </a:rPr>
              <a:t>POFESORA: </a:t>
            </a:r>
            <a:r>
              <a:rPr lang="es-ES" sz="2200" b="1" dirty="0" err="1" smtClean="0">
                <a:latin typeface="Algerian" pitchFamily="82" charset="0"/>
              </a:rPr>
              <a:t>MSc.</a:t>
            </a:r>
            <a:r>
              <a:rPr lang="es-ES" sz="2200" b="1" dirty="0" smtClean="0">
                <a:latin typeface="Algerian" pitchFamily="82" charset="0"/>
              </a:rPr>
              <a:t> </a:t>
            </a:r>
            <a:r>
              <a:rPr lang="es-ES" sz="2200" b="1" dirty="0" err="1" smtClean="0">
                <a:latin typeface="Algerian" pitchFamily="82" charset="0"/>
              </a:rPr>
              <a:t>Daliannis</a:t>
            </a:r>
            <a:r>
              <a:rPr lang="es-ES" sz="2200" b="1" dirty="0" smtClean="0">
                <a:latin typeface="Algerian" pitchFamily="82" charset="0"/>
              </a:rPr>
              <a:t> abad </a:t>
            </a:r>
            <a:r>
              <a:rPr lang="es-ES" sz="2200" b="1" dirty="0" err="1" smtClean="0">
                <a:latin typeface="Algerian" pitchFamily="82" charset="0"/>
              </a:rPr>
              <a:t>suárez</a:t>
            </a:r>
            <a:endParaRPr lang="es-ES" sz="2200" b="1" dirty="0">
              <a:latin typeface="Algerian" pitchFamily="82" charset="0"/>
            </a:endParaRPr>
          </a:p>
        </p:txBody>
      </p:sp>
      <p:sp>
        <p:nvSpPr>
          <p:cNvPr id="3" name="CuadroTexto 2"/>
          <p:cNvSpPr txBox="1"/>
          <p:nvPr/>
        </p:nvSpPr>
        <p:spPr bwMode="auto">
          <a:xfrm>
            <a:off x="1647099" y="195530"/>
            <a:ext cx="6781150" cy="132343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rtlCol="0">
            <a:spAutoFit/>
          </a:bodyPr>
          <a:lstStyle/>
          <a:p>
            <a:pPr algn="ctr">
              <a:spcBef>
                <a:spcPct val="50000"/>
              </a:spcBef>
            </a:pPr>
            <a:r>
              <a:rPr lang="es-ES" sz="4000" b="1" dirty="0" smtClean="0">
                <a:latin typeface="Arial" panose="020B0604020202020204" pitchFamily="34" charset="0"/>
                <a:cs typeface="Arial" panose="020B0604020202020204" pitchFamily="34" charset="0"/>
              </a:rPr>
              <a:t>Asignatura Administración  Estratégica</a:t>
            </a:r>
            <a:endParaRPr lang="es-ES" sz="4000" b="1" dirty="0">
              <a:latin typeface="Arial" panose="020B0604020202020204" pitchFamily="34" charset="0"/>
              <a:cs typeface="Arial" panose="020B0604020202020204" pitchFamily="34" charset="0"/>
            </a:endParaRPr>
          </a:p>
        </p:txBody>
      </p:sp>
      <p:sp>
        <p:nvSpPr>
          <p:cNvPr id="32" name="31 Rectángulo"/>
          <p:cNvSpPr/>
          <p:nvPr/>
        </p:nvSpPr>
        <p:spPr>
          <a:xfrm>
            <a:off x="724640" y="2492896"/>
            <a:ext cx="8671896" cy="1200329"/>
          </a:xfrm>
          <a:prstGeom prst="rect">
            <a:avLst/>
          </a:prstGeom>
          <a:effectLst/>
        </p:spPr>
        <p:txBody>
          <a:bodyPr wrap="square">
            <a:spAutoFit/>
          </a:bodyPr>
          <a:lstStyle/>
          <a:p>
            <a:pPr algn="ctr"/>
            <a:r>
              <a:rPr lang="es-ES" sz="3600" dirty="0" smtClean="0">
                <a:ln>
                  <a:solidFill>
                    <a:schemeClr val="tx1"/>
                  </a:solidFill>
                </a:ln>
                <a:latin typeface="Arial" panose="020B0604020202020204" pitchFamily="34" charset="0"/>
                <a:cs typeface="Arial" panose="020B0604020202020204" pitchFamily="34" charset="0"/>
              </a:rPr>
              <a:t>TEMA I : </a:t>
            </a:r>
            <a:r>
              <a:rPr lang="es-ES" sz="3600" b="1" dirty="0" smtClean="0">
                <a:latin typeface="Arial" panose="020B0604020202020204" pitchFamily="34" charset="0"/>
                <a:ea typeface="Calibri" panose="020F0502020204030204" pitchFamily="34" charset="0"/>
                <a:cs typeface="Arial" panose="020B0604020202020204" pitchFamily="34" charset="0"/>
              </a:rPr>
              <a:t>LA ORIENTACIÓN AL CLIENTE.</a:t>
            </a:r>
            <a:endParaRPr lang="es-ES" sz="3600" b="1" dirty="0">
              <a:ln>
                <a:solidFill>
                  <a:schemeClr val="tx1"/>
                </a:solidFill>
              </a:ln>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21555847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pic>
        <p:nvPicPr>
          <p:cNvPr id="1026"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3131840" y="980728"/>
            <a:ext cx="5832648" cy="5544616"/>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4" name="3 Rectángulo"/>
          <p:cNvSpPr/>
          <p:nvPr/>
        </p:nvSpPr>
        <p:spPr>
          <a:xfrm>
            <a:off x="294912" y="116632"/>
            <a:ext cx="8597568" cy="43088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s-ES" sz="2200" b="1" dirty="0" smtClean="0">
                <a:latin typeface="Verdana" pitchFamily="34" charset="0"/>
                <a:ea typeface="Verdana" pitchFamily="34" charset="0"/>
                <a:cs typeface="Verdana" pitchFamily="34" charset="0"/>
              </a:rPr>
              <a:t>Paquete </a:t>
            </a:r>
            <a:r>
              <a:rPr lang="es-ES" sz="2200" b="1" dirty="0">
                <a:latin typeface="Verdana" pitchFamily="34" charset="0"/>
                <a:ea typeface="Verdana" pitchFamily="34" charset="0"/>
                <a:cs typeface="Verdana" pitchFamily="34" charset="0"/>
              </a:rPr>
              <a:t>total de </a:t>
            </a:r>
            <a:r>
              <a:rPr lang="es-ES" sz="2200" b="1" dirty="0" smtClean="0">
                <a:latin typeface="Verdana" pitchFamily="34" charset="0"/>
                <a:ea typeface="Verdana" pitchFamily="34" charset="0"/>
                <a:cs typeface="Verdana" pitchFamily="34" charset="0"/>
              </a:rPr>
              <a:t>valor </a:t>
            </a:r>
            <a:r>
              <a:rPr lang="es-ES" sz="2200" b="1" dirty="0">
                <a:latin typeface="Verdana" pitchFamily="34" charset="0"/>
                <a:ea typeface="Verdana" pitchFamily="34" charset="0"/>
                <a:cs typeface="Verdana" pitchFamily="34" charset="0"/>
              </a:rPr>
              <a:t>percibido por parte del cliente</a:t>
            </a:r>
          </a:p>
        </p:txBody>
      </p:sp>
      <p:sp>
        <p:nvSpPr>
          <p:cNvPr id="3" name="Rectángulo 2"/>
          <p:cNvSpPr/>
          <p:nvPr/>
        </p:nvSpPr>
        <p:spPr>
          <a:xfrm>
            <a:off x="144016" y="1124744"/>
            <a:ext cx="2411760" cy="1200329"/>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a:r>
              <a:rPr lang="es-ES" b="1" dirty="0" smtClean="0">
                <a:solidFill>
                  <a:srgbClr val="000000"/>
                </a:solidFill>
                <a:latin typeface="Verdana" panose="020B0604030504040204" pitchFamily="34" charset="0"/>
              </a:rPr>
              <a:t>impactan </a:t>
            </a:r>
            <a:r>
              <a:rPr lang="es-ES" b="1" dirty="0">
                <a:solidFill>
                  <a:srgbClr val="000000"/>
                </a:solidFill>
                <a:latin typeface="Verdana" panose="020B0604030504040204" pitchFamily="34" charset="0"/>
              </a:rPr>
              <a:t>directamente en la satisfacción de las expectativas </a:t>
            </a:r>
            <a:endParaRPr lang="es-ES" b="1" dirty="0"/>
          </a:p>
        </p:txBody>
      </p:sp>
      <p:sp>
        <p:nvSpPr>
          <p:cNvPr id="5" name="Flecha curvada hacia abajo 4"/>
          <p:cNvSpPr/>
          <p:nvPr/>
        </p:nvSpPr>
        <p:spPr>
          <a:xfrm>
            <a:off x="2123728" y="660758"/>
            <a:ext cx="1944216" cy="608002"/>
          </a:xfrm>
          <a:prstGeom prst="curvedDownArrow">
            <a:avLst/>
          </a:prstGeom>
          <a:solidFill>
            <a:srgbClr val="FF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chemeClr val="tx1"/>
              </a:solidFill>
            </a:endParaRPr>
          </a:p>
        </p:txBody>
      </p:sp>
      <p:sp>
        <p:nvSpPr>
          <p:cNvPr id="6" name="CuadroTexto 5"/>
          <p:cNvSpPr txBox="1"/>
          <p:nvPr/>
        </p:nvSpPr>
        <p:spPr bwMode="auto">
          <a:xfrm>
            <a:off x="2816188" y="693926"/>
            <a:ext cx="360040"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rtlCol="0">
            <a:spAutoFit/>
          </a:bodyPr>
          <a:lstStyle/>
          <a:p>
            <a:pPr>
              <a:spcBef>
                <a:spcPct val="50000"/>
              </a:spcBef>
            </a:pPr>
            <a:r>
              <a:rPr lang="es-ES" b="1" dirty="0" smtClean="0"/>
              <a:t>+</a:t>
            </a:r>
            <a:endParaRPr lang="es-ES" b="1" dirty="0"/>
          </a:p>
        </p:txBody>
      </p:sp>
      <p:sp>
        <p:nvSpPr>
          <p:cNvPr id="7" name="Rectángulo 6"/>
          <p:cNvSpPr/>
          <p:nvPr/>
        </p:nvSpPr>
        <p:spPr>
          <a:xfrm>
            <a:off x="150896" y="3645024"/>
            <a:ext cx="2404880" cy="2308324"/>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es-ES" b="1" dirty="0" smtClean="0">
                <a:solidFill>
                  <a:srgbClr val="000000"/>
                </a:solidFill>
                <a:latin typeface="Verdana" panose="020B0604030504040204" pitchFamily="34" charset="0"/>
              </a:rPr>
              <a:t>costos </a:t>
            </a:r>
            <a:r>
              <a:rPr lang="es-ES" b="1" dirty="0">
                <a:solidFill>
                  <a:srgbClr val="000000"/>
                </a:solidFill>
                <a:latin typeface="Verdana" panose="020B0604030504040204" pitchFamily="34" charset="0"/>
              </a:rPr>
              <a:t>no monetarios o sacrificios, de acuerdo a la valoración del cliente, para el logro de su satisfacción. </a:t>
            </a:r>
            <a:endParaRPr lang="es-ES" b="1" dirty="0"/>
          </a:p>
        </p:txBody>
      </p:sp>
      <p:sp>
        <p:nvSpPr>
          <p:cNvPr id="12" name="CuadroTexto 11"/>
          <p:cNvSpPr txBox="1"/>
          <p:nvPr/>
        </p:nvSpPr>
        <p:spPr bwMode="auto">
          <a:xfrm>
            <a:off x="2591780" y="3140968"/>
            <a:ext cx="360040"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rtlCol="0">
            <a:spAutoFit/>
          </a:bodyPr>
          <a:lstStyle/>
          <a:p>
            <a:pPr>
              <a:spcBef>
                <a:spcPct val="50000"/>
              </a:spcBef>
            </a:pPr>
            <a:r>
              <a:rPr lang="es-ES" b="1" dirty="0" smtClean="0"/>
              <a:t>-</a:t>
            </a:r>
            <a:endParaRPr lang="es-ES" b="1" dirty="0"/>
          </a:p>
        </p:txBody>
      </p:sp>
      <p:sp>
        <p:nvSpPr>
          <p:cNvPr id="9" name="Flecha curvada hacia abajo 8"/>
          <p:cNvSpPr/>
          <p:nvPr/>
        </p:nvSpPr>
        <p:spPr>
          <a:xfrm>
            <a:off x="2123728" y="3212976"/>
            <a:ext cx="1368152" cy="584126"/>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chemeClr val="tx1"/>
              </a:solidFill>
            </a:endParaRPr>
          </a:p>
        </p:txBody>
      </p:sp>
    </p:spTree>
    <p:extLst>
      <p:ext uri="{BB962C8B-B14F-4D97-AF65-F5344CB8AC3E}">
        <p14:creationId xmlns="" xmlns:p14="http://schemas.microsoft.com/office/powerpoint/2010/main" val="28985444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4" name="3 Rectángulo"/>
          <p:cNvSpPr/>
          <p:nvPr/>
        </p:nvSpPr>
        <p:spPr>
          <a:xfrm>
            <a:off x="72008" y="116632"/>
            <a:ext cx="8892480" cy="120032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r>
              <a:rPr lang="es-ES" sz="2400" b="1" dirty="0" smtClean="0">
                <a:latin typeface="Verdana" pitchFamily="34" charset="0"/>
                <a:ea typeface="Verdana" pitchFamily="34" charset="0"/>
                <a:cs typeface="Verdana" pitchFamily="34" charset="0"/>
              </a:rPr>
              <a:t>Elementos (tanto positivos </a:t>
            </a:r>
            <a:r>
              <a:rPr lang="es-ES" sz="2400" b="1" dirty="0">
                <a:latin typeface="Verdana" pitchFamily="34" charset="0"/>
                <a:ea typeface="Verdana" pitchFamily="34" charset="0"/>
                <a:cs typeface="Verdana" pitchFamily="34" charset="0"/>
              </a:rPr>
              <a:t>como </a:t>
            </a:r>
            <a:r>
              <a:rPr lang="es-ES" sz="2400" b="1" dirty="0" smtClean="0">
                <a:latin typeface="Verdana" pitchFamily="34" charset="0"/>
                <a:ea typeface="Verdana" pitchFamily="34" charset="0"/>
                <a:cs typeface="Verdana" pitchFamily="34" charset="0"/>
              </a:rPr>
              <a:t>negativos)  a considerar para </a:t>
            </a:r>
            <a:r>
              <a:rPr lang="es-ES" sz="2400" b="1" dirty="0">
                <a:latin typeface="Verdana" pitchFamily="34" charset="0"/>
                <a:ea typeface="Verdana" pitchFamily="34" charset="0"/>
                <a:cs typeface="Verdana" pitchFamily="34" charset="0"/>
              </a:rPr>
              <a:t>el diseño y medición del paquete de valor de la </a:t>
            </a:r>
            <a:r>
              <a:rPr lang="es-ES" sz="2400" b="1" dirty="0" smtClean="0">
                <a:latin typeface="Verdana" pitchFamily="34" charset="0"/>
                <a:ea typeface="Verdana" pitchFamily="34" charset="0"/>
                <a:cs typeface="Verdana" pitchFamily="34" charset="0"/>
              </a:rPr>
              <a:t>Organización: </a:t>
            </a:r>
            <a:endParaRPr lang="es-ES" sz="2400" b="1" dirty="0">
              <a:latin typeface="Verdana" pitchFamily="34" charset="0"/>
              <a:ea typeface="Verdana" pitchFamily="34" charset="0"/>
              <a:cs typeface="Verdana" pitchFamily="34" charset="0"/>
            </a:endParaRPr>
          </a:p>
        </p:txBody>
      </p:sp>
      <p:sp>
        <p:nvSpPr>
          <p:cNvPr id="7" name="6 Rectángulo"/>
          <p:cNvSpPr/>
          <p:nvPr/>
        </p:nvSpPr>
        <p:spPr>
          <a:xfrm>
            <a:off x="72008" y="1685707"/>
            <a:ext cx="4446240" cy="4524315"/>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lgn="just"/>
            <a:r>
              <a:rPr lang="es-ES" sz="2400" b="1" dirty="0">
                <a:latin typeface="Verdana" pitchFamily="34" charset="0"/>
                <a:ea typeface="Verdana" pitchFamily="34" charset="0"/>
                <a:cs typeface="Verdana" pitchFamily="34" charset="0"/>
              </a:rPr>
              <a:t>La prestación </a:t>
            </a:r>
            <a:r>
              <a:rPr lang="es-ES" sz="2400" b="1" dirty="0" smtClean="0">
                <a:latin typeface="Verdana" pitchFamily="34" charset="0"/>
                <a:ea typeface="Verdana" pitchFamily="34" charset="0"/>
                <a:cs typeface="Verdana" pitchFamily="34" charset="0"/>
              </a:rPr>
              <a:t>básica: </a:t>
            </a:r>
            <a:r>
              <a:rPr lang="es-ES" sz="2400" dirty="0" smtClean="0">
                <a:latin typeface="Verdana" pitchFamily="34" charset="0"/>
                <a:ea typeface="Verdana" pitchFamily="34" charset="0"/>
                <a:cs typeface="Verdana" pitchFamily="34" charset="0"/>
              </a:rPr>
              <a:t>Incluye </a:t>
            </a:r>
            <a:r>
              <a:rPr lang="es-ES" sz="2400" dirty="0">
                <a:latin typeface="Verdana" pitchFamily="34" charset="0"/>
                <a:ea typeface="Verdana" pitchFamily="34" charset="0"/>
                <a:cs typeface="Verdana" pitchFamily="34" charset="0"/>
              </a:rPr>
              <a:t>los </a:t>
            </a:r>
            <a:r>
              <a:rPr lang="es-ES" sz="2400" dirty="0">
                <a:solidFill>
                  <a:srgbClr val="FF0000"/>
                </a:solidFill>
                <a:latin typeface="Verdana" pitchFamily="34" charset="0"/>
                <a:ea typeface="Verdana" pitchFamily="34" charset="0"/>
                <a:cs typeface="Verdana" pitchFamily="34" charset="0"/>
              </a:rPr>
              <a:t>aspectos que conforman las cualidades intrínsecas de la oferta</a:t>
            </a:r>
            <a:r>
              <a:rPr lang="es-ES" sz="2400" dirty="0" smtClean="0">
                <a:latin typeface="Verdana" pitchFamily="34" charset="0"/>
                <a:ea typeface="Verdana" pitchFamily="34" charset="0"/>
                <a:cs typeface="Verdana" pitchFamily="34" charset="0"/>
              </a:rPr>
              <a:t>, </a:t>
            </a:r>
            <a:r>
              <a:rPr lang="es-ES" sz="2400" dirty="0">
                <a:latin typeface="Verdana" pitchFamily="34" charset="0"/>
                <a:ea typeface="Verdana" pitchFamily="34" charset="0"/>
                <a:cs typeface="Verdana" pitchFamily="34" charset="0"/>
              </a:rPr>
              <a:t>por ejemplo a la </a:t>
            </a:r>
            <a:r>
              <a:rPr lang="es-ES" sz="2400" dirty="0">
                <a:solidFill>
                  <a:srgbClr val="FF0000"/>
                </a:solidFill>
                <a:latin typeface="Verdana" pitchFamily="34" charset="0"/>
                <a:ea typeface="Verdana" pitchFamily="34" charset="0"/>
                <a:cs typeface="Verdana" pitchFamily="34" charset="0"/>
              </a:rPr>
              <a:t>duración, la resistencia, el envase, a los instrumentos o equipos </a:t>
            </a:r>
            <a:r>
              <a:rPr lang="es-ES" sz="2400" dirty="0">
                <a:latin typeface="Verdana" pitchFamily="34" charset="0"/>
                <a:ea typeface="Verdana" pitchFamily="34" charset="0"/>
                <a:cs typeface="Verdana" pitchFamily="34" charset="0"/>
              </a:rPr>
              <a:t>utilizados durante la prestación de un servicio y que provocan una percepción de la calidad de éste.</a:t>
            </a:r>
          </a:p>
        </p:txBody>
      </p:sp>
      <p:sp>
        <p:nvSpPr>
          <p:cNvPr id="8" name="7 Rectángulo"/>
          <p:cNvSpPr/>
          <p:nvPr/>
        </p:nvSpPr>
        <p:spPr>
          <a:xfrm>
            <a:off x="4727057" y="1484784"/>
            <a:ext cx="4237431" cy="5262979"/>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algn="just"/>
            <a:r>
              <a:rPr lang="es-ES" sz="2400" b="1" dirty="0" smtClean="0">
                <a:latin typeface="Verdana" pitchFamily="34" charset="0"/>
                <a:ea typeface="Verdana" pitchFamily="34" charset="0"/>
                <a:cs typeface="Verdana" pitchFamily="34" charset="0"/>
              </a:rPr>
              <a:t>Aspectos ambientales:</a:t>
            </a:r>
            <a:r>
              <a:rPr lang="es-ES" sz="2400" dirty="0" smtClean="0">
                <a:latin typeface="Verdana" pitchFamily="34" charset="0"/>
                <a:ea typeface="Verdana" pitchFamily="34" charset="0"/>
                <a:cs typeface="Verdana" pitchFamily="34" charset="0"/>
              </a:rPr>
              <a:t> Referidos al </a:t>
            </a:r>
            <a:r>
              <a:rPr lang="es-ES" sz="2400" dirty="0" smtClean="0">
                <a:solidFill>
                  <a:srgbClr val="FF0000"/>
                </a:solidFill>
                <a:latin typeface="Verdana" pitchFamily="34" charset="0"/>
                <a:ea typeface="Verdana" pitchFamily="34" charset="0"/>
                <a:cs typeface="Verdana" pitchFamily="34" charset="0"/>
              </a:rPr>
              <a:t>entorno en que se produce el intercambio.</a:t>
            </a:r>
            <a:r>
              <a:rPr lang="es-ES" sz="2400" dirty="0" smtClean="0">
                <a:latin typeface="Verdana" pitchFamily="34" charset="0"/>
                <a:ea typeface="Verdana" pitchFamily="34" charset="0"/>
                <a:cs typeface="Verdana" pitchFamily="34" charset="0"/>
              </a:rPr>
              <a:t> Todo lo que el cliente percibe por cualquiera de sus sentidos al momento de la compra. Incluye: </a:t>
            </a:r>
            <a:r>
              <a:rPr lang="es-ES" sz="2400" dirty="0" smtClean="0">
                <a:solidFill>
                  <a:srgbClr val="FF0000"/>
                </a:solidFill>
                <a:latin typeface="Verdana" pitchFamily="34" charset="0"/>
                <a:ea typeface="Verdana" pitchFamily="34" charset="0"/>
                <a:cs typeface="Verdana" pitchFamily="34" charset="0"/>
              </a:rPr>
              <a:t>ruidos,  discusiones entre empleados, olores, condiciones del local, temperatura, iluminación</a:t>
            </a:r>
            <a:r>
              <a:rPr lang="es-ES" sz="2400" dirty="0" smtClean="0">
                <a:latin typeface="Verdana" pitchFamily="34" charset="0"/>
                <a:ea typeface="Verdana" pitchFamily="34" charset="0"/>
                <a:cs typeface="Verdana" pitchFamily="34" charset="0"/>
              </a:rPr>
              <a:t>,  que existen cuando se accede a la oferta. </a:t>
            </a:r>
            <a:endParaRPr lang="es-ES" sz="2200" dirty="0">
              <a:latin typeface="Verdana" pitchFamily="34" charset="0"/>
              <a:ea typeface="Verdana" pitchFamily="34" charset="0"/>
              <a:cs typeface="Verdana" pitchFamily="34" charset="0"/>
            </a:endParaRPr>
          </a:p>
        </p:txBody>
      </p:sp>
    </p:spTree>
    <p:extLst>
      <p:ext uri="{BB962C8B-B14F-4D97-AF65-F5344CB8AC3E}">
        <p14:creationId xmlns="" xmlns:p14="http://schemas.microsoft.com/office/powerpoint/2010/main" val="36123533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5" name="4 Rectángulo"/>
          <p:cNvSpPr/>
          <p:nvPr/>
        </p:nvSpPr>
        <p:spPr>
          <a:xfrm>
            <a:off x="179512" y="476672"/>
            <a:ext cx="4392488" cy="4893647"/>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es-ES" sz="2400" b="1" dirty="0" smtClean="0">
                <a:latin typeface="Verdana" pitchFamily="34" charset="0"/>
                <a:ea typeface="Verdana" pitchFamily="34" charset="0"/>
                <a:cs typeface="Verdana" pitchFamily="34" charset="0"/>
              </a:rPr>
              <a:t>Aspectos procesales:</a:t>
            </a:r>
          </a:p>
          <a:p>
            <a:pPr algn="just"/>
            <a:r>
              <a:rPr lang="es-ES" sz="2400" dirty="0" smtClean="0">
                <a:latin typeface="Verdana" pitchFamily="34" charset="0"/>
                <a:ea typeface="Verdana" pitchFamily="34" charset="0"/>
                <a:cs typeface="Verdana" pitchFamily="34" charset="0"/>
              </a:rPr>
              <a:t>Se </a:t>
            </a:r>
            <a:r>
              <a:rPr lang="es-ES" sz="2400" dirty="0">
                <a:latin typeface="Verdana" pitchFamily="34" charset="0"/>
                <a:ea typeface="Verdana" pitchFamily="34" charset="0"/>
                <a:cs typeface="Verdana" pitchFamily="34" charset="0"/>
              </a:rPr>
              <a:t>consideran los </a:t>
            </a:r>
            <a:r>
              <a:rPr lang="es-ES" sz="2400" dirty="0">
                <a:solidFill>
                  <a:srgbClr val="FF0000"/>
                </a:solidFill>
                <a:latin typeface="Verdana" pitchFamily="34" charset="0"/>
                <a:ea typeface="Verdana" pitchFamily="34" charset="0"/>
                <a:cs typeface="Verdana" pitchFamily="34" charset="0"/>
              </a:rPr>
              <a:t>esfuerzos</a:t>
            </a:r>
            <a:r>
              <a:rPr lang="es-ES" sz="2400" dirty="0">
                <a:latin typeface="Verdana" pitchFamily="34" charset="0"/>
                <a:ea typeface="Verdana" pitchFamily="34" charset="0"/>
                <a:cs typeface="Verdana" pitchFamily="34" charset="0"/>
              </a:rPr>
              <a:t> requeridos </a:t>
            </a:r>
            <a:r>
              <a:rPr lang="es-ES" sz="2400" dirty="0">
                <a:solidFill>
                  <a:srgbClr val="FF0000"/>
                </a:solidFill>
                <a:latin typeface="Verdana" pitchFamily="34" charset="0"/>
                <a:ea typeface="Verdana" pitchFamily="34" charset="0"/>
                <a:cs typeface="Verdana" pitchFamily="34" charset="0"/>
              </a:rPr>
              <a:t>para acceder al producto o al </a:t>
            </a:r>
            <a:r>
              <a:rPr lang="es-ES" sz="2400" dirty="0" smtClean="0">
                <a:solidFill>
                  <a:srgbClr val="FF0000"/>
                </a:solidFill>
                <a:latin typeface="Verdana" pitchFamily="34" charset="0"/>
                <a:ea typeface="Verdana" pitchFamily="34" charset="0"/>
                <a:cs typeface="Verdana" pitchFamily="34" charset="0"/>
              </a:rPr>
              <a:t>servicio. </a:t>
            </a:r>
          </a:p>
          <a:p>
            <a:pPr algn="just"/>
            <a:endParaRPr lang="es-ES" sz="2400" dirty="0" smtClean="0">
              <a:latin typeface="Verdana" pitchFamily="34" charset="0"/>
              <a:ea typeface="Verdana" pitchFamily="34" charset="0"/>
              <a:cs typeface="Verdana" pitchFamily="34" charset="0"/>
            </a:endParaRPr>
          </a:p>
          <a:p>
            <a:pPr algn="just"/>
            <a:r>
              <a:rPr lang="es-ES" sz="2400" dirty="0" smtClean="0">
                <a:latin typeface="Verdana" pitchFamily="34" charset="0"/>
                <a:ea typeface="Verdana" pitchFamily="34" charset="0"/>
                <a:cs typeface="Verdana" pitchFamily="34" charset="0"/>
              </a:rPr>
              <a:t>Pueden implicar  </a:t>
            </a:r>
            <a:r>
              <a:rPr lang="es-ES" sz="2400" dirty="0">
                <a:latin typeface="Verdana" pitchFamily="34" charset="0"/>
                <a:ea typeface="Verdana" pitchFamily="34" charset="0"/>
                <a:cs typeface="Verdana" pitchFamily="34" charset="0"/>
              </a:rPr>
              <a:t>para el </a:t>
            </a:r>
            <a:r>
              <a:rPr lang="es-ES" sz="2400" dirty="0" smtClean="0">
                <a:latin typeface="Verdana" pitchFamily="34" charset="0"/>
                <a:ea typeface="Verdana" pitchFamily="34" charset="0"/>
                <a:cs typeface="Verdana" pitchFamily="34" charset="0"/>
              </a:rPr>
              <a:t>cliente:</a:t>
            </a:r>
          </a:p>
          <a:p>
            <a:pPr marL="342900" indent="-342900" algn="just">
              <a:buFont typeface="Arial" pitchFamily="34" charset="0"/>
              <a:buChar char="•"/>
            </a:pPr>
            <a:r>
              <a:rPr lang="es-ES" sz="2400" dirty="0" smtClean="0">
                <a:latin typeface="Verdana" pitchFamily="34" charset="0"/>
                <a:ea typeface="Verdana" pitchFamily="34" charset="0"/>
                <a:cs typeface="Verdana" pitchFamily="34" charset="0"/>
              </a:rPr>
              <a:t>demoras</a:t>
            </a:r>
          </a:p>
          <a:p>
            <a:pPr marL="342900" indent="-342900" algn="just">
              <a:buFont typeface="Arial" pitchFamily="34" charset="0"/>
              <a:buChar char="•"/>
            </a:pPr>
            <a:r>
              <a:rPr lang="es-ES" sz="2400" dirty="0" smtClean="0">
                <a:latin typeface="Verdana" pitchFamily="34" charset="0"/>
                <a:ea typeface="Verdana" pitchFamily="34" charset="0"/>
                <a:cs typeface="Verdana" pitchFamily="34" charset="0"/>
              </a:rPr>
              <a:t>molestias</a:t>
            </a:r>
          </a:p>
          <a:p>
            <a:pPr marL="342900" indent="-342900" algn="just">
              <a:buFont typeface="Arial" pitchFamily="34" charset="0"/>
              <a:buChar char="•"/>
            </a:pPr>
            <a:r>
              <a:rPr lang="es-ES" sz="2400" dirty="0" smtClean="0">
                <a:latin typeface="Verdana" pitchFamily="34" charset="0"/>
                <a:ea typeface="Verdana" pitchFamily="34" charset="0"/>
                <a:cs typeface="Verdana" pitchFamily="34" charset="0"/>
              </a:rPr>
              <a:t>desplazamientos </a:t>
            </a:r>
          </a:p>
          <a:p>
            <a:pPr marL="342900" indent="-342900" algn="just">
              <a:buFont typeface="Arial" pitchFamily="34" charset="0"/>
              <a:buChar char="•"/>
            </a:pPr>
            <a:r>
              <a:rPr lang="es-ES" sz="2400" dirty="0" smtClean="0">
                <a:latin typeface="Verdana" pitchFamily="34" charset="0"/>
                <a:ea typeface="Verdana" pitchFamily="34" charset="0"/>
                <a:cs typeface="Verdana" pitchFamily="34" charset="0"/>
              </a:rPr>
              <a:t>llenado </a:t>
            </a:r>
            <a:r>
              <a:rPr lang="es-ES" sz="2400" dirty="0">
                <a:latin typeface="Verdana" pitchFamily="34" charset="0"/>
                <a:ea typeface="Verdana" pitchFamily="34" charset="0"/>
                <a:cs typeface="Verdana" pitchFamily="34" charset="0"/>
              </a:rPr>
              <a:t>de formularios. </a:t>
            </a:r>
            <a:endParaRPr lang="es-ES" sz="2400" dirty="0" smtClean="0">
              <a:latin typeface="Verdana" pitchFamily="34" charset="0"/>
              <a:ea typeface="Verdana" pitchFamily="34" charset="0"/>
              <a:cs typeface="Verdana" pitchFamily="34" charset="0"/>
            </a:endParaRPr>
          </a:p>
          <a:p>
            <a:pPr marL="342900" indent="-342900" algn="just">
              <a:buFont typeface="Arial" pitchFamily="34" charset="0"/>
              <a:buChar char="•"/>
            </a:pPr>
            <a:r>
              <a:rPr lang="es-ES" sz="2400" dirty="0" smtClean="0">
                <a:latin typeface="Verdana" pitchFamily="34" charset="0"/>
                <a:ea typeface="Verdana" pitchFamily="34" charset="0"/>
                <a:cs typeface="Verdana" pitchFamily="34" charset="0"/>
              </a:rPr>
              <a:t>horarios establecidos</a:t>
            </a:r>
            <a:r>
              <a:rPr lang="es-ES" sz="2400" dirty="0">
                <a:latin typeface="Verdana" pitchFamily="34" charset="0"/>
                <a:ea typeface="Verdana" pitchFamily="34" charset="0"/>
                <a:cs typeface="Verdana" pitchFamily="34" charset="0"/>
              </a:rPr>
              <a:t>. </a:t>
            </a:r>
          </a:p>
        </p:txBody>
      </p:sp>
      <p:sp>
        <p:nvSpPr>
          <p:cNvPr id="6" name="5 Rectángulo"/>
          <p:cNvSpPr/>
          <p:nvPr/>
        </p:nvSpPr>
        <p:spPr>
          <a:xfrm>
            <a:off x="4788024" y="476672"/>
            <a:ext cx="4032448" cy="452431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es-ES" sz="2400" b="1" dirty="0" smtClean="0">
                <a:latin typeface="Verdana" pitchFamily="34" charset="0"/>
                <a:ea typeface="Verdana" pitchFamily="34" charset="0"/>
                <a:cs typeface="Verdana" pitchFamily="34" charset="0"/>
              </a:rPr>
              <a:t>Aspectos </a:t>
            </a:r>
            <a:r>
              <a:rPr lang="es-ES" sz="2400" b="1" dirty="0">
                <a:latin typeface="Verdana" pitchFamily="34" charset="0"/>
                <a:ea typeface="Verdana" pitchFamily="34" charset="0"/>
                <a:cs typeface="Verdana" pitchFamily="34" charset="0"/>
              </a:rPr>
              <a:t>interpersonales</a:t>
            </a:r>
            <a:r>
              <a:rPr lang="es-ES" sz="2400" dirty="0">
                <a:latin typeface="Verdana" pitchFamily="34" charset="0"/>
                <a:ea typeface="Verdana" pitchFamily="34" charset="0"/>
                <a:cs typeface="Verdana" pitchFamily="34" charset="0"/>
              </a:rPr>
              <a:t>. </a:t>
            </a:r>
            <a:endParaRPr lang="es-ES" sz="2400" dirty="0" smtClean="0">
              <a:latin typeface="Verdana" pitchFamily="34" charset="0"/>
              <a:ea typeface="Verdana" pitchFamily="34" charset="0"/>
              <a:cs typeface="Verdana" pitchFamily="34" charset="0"/>
            </a:endParaRPr>
          </a:p>
          <a:p>
            <a:pPr algn="just"/>
            <a:r>
              <a:rPr lang="es-ES" sz="2400" dirty="0" smtClean="0">
                <a:latin typeface="Verdana" pitchFamily="34" charset="0"/>
                <a:ea typeface="Verdana" pitchFamily="34" charset="0"/>
                <a:cs typeface="Verdana" pitchFamily="34" charset="0"/>
              </a:rPr>
              <a:t>Dados </a:t>
            </a:r>
            <a:r>
              <a:rPr lang="es-ES" sz="2400" dirty="0">
                <a:latin typeface="Verdana" pitchFamily="34" charset="0"/>
                <a:ea typeface="Verdana" pitchFamily="34" charset="0"/>
                <a:cs typeface="Verdana" pitchFamily="34" charset="0"/>
              </a:rPr>
              <a:t>por el impacto que tiene el </a:t>
            </a:r>
            <a:r>
              <a:rPr lang="es-ES" sz="2400" dirty="0" smtClean="0">
                <a:latin typeface="Verdana" pitchFamily="34" charset="0"/>
                <a:ea typeface="Verdana" pitchFamily="34" charset="0"/>
                <a:cs typeface="Verdana" pitchFamily="34" charset="0"/>
              </a:rPr>
              <a:t>personal, </a:t>
            </a:r>
            <a:r>
              <a:rPr lang="es-ES" sz="2400" dirty="0">
                <a:latin typeface="Verdana" pitchFamily="34" charset="0"/>
                <a:ea typeface="Verdana" pitchFamily="34" charset="0"/>
                <a:cs typeface="Verdana" pitchFamily="34" charset="0"/>
              </a:rPr>
              <a:t>en el proceso de adquisición del producto o servicio</a:t>
            </a:r>
            <a:r>
              <a:rPr lang="es-ES" sz="2400" dirty="0" smtClean="0">
                <a:latin typeface="Verdana" pitchFamily="34" charset="0"/>
                <a:ea typeface="Verdana" pitchFamily="34" charset="0"/>
                <a:cs typeface="Verdana" pitchFamily="34" charset="0"/>
              </a:rPr>
              <a:t>:</a:t>
            </a:r>
          </a:p>
          <a:p>
            <a:pPr marL="342900" indent="-342900" algn="just">
              <a:buFont typeface="Arial" pitchFamily="34" charset="0"/>
              <a:buChar char="•"/>
            </a:pPr>
            <a:r>
              <a:rPr lang="es-ES" sz="2400" dirty="0" smtClean="0">
                <a:latin typeface="Verdana" pitchFamily="34" charset="0"/>
                <a:ea typeface="Verdana" pitchFamily="34" charset="0"/>
                <a:cs typeface="Verdana" pitchFamily="34" charset="0"/>
              </a:rPr>
              <a:t>el </a:t>
            </a:r>
            <a:r>
              <a:rPr lang="es-ES" sz="2400" dirty="0">
                <a:latin typeface="Verdana" pitchFamily="34" charset="0"/>
                <a:ea typeface="Verdana" pitchFamily="34" charset="0"/>
                <a:cs typeface="Verdana" pitchFamily="34" charset="0"/>
              </a:rPr>
              <a:t>grado de </a:t>
            </a:r>
            <a:r>
              <a:rPr lang="es-ES" sz="2400" dirty="0" smtClean="0">
                <a:latin typeface="Verdana" pitchFamily="34" charset="0"/>
                <a:ea typeface="Verdana" pitchFamily="34" charset="0"/>
                <a:cs typeface="Verdana" pitchFamily="34" charset="0"/>
              </a:rPr>
              <a:t>amabilidad. </a:t>
            </a:r>
          </a:p>
          <a:p>
            <a:pPr marL="342900" indent="-342900" algn="just">
              <a:buFont typeface="Arial" pitchFamily="34" charset="0"/>
              <a:buChar char="•"/>
            </a:pPr>
            <a:r>
              <a:rPr lang="es-ES" sz="2400" dirty="0" smtClean="0">
                <a:latin typeface="Verdana" pitchFamily="34" charset="0"/>
                <a:ea typeface="Verdana" pitchFamily="34" charset="0"/>
                <a:cs typeface="Verdana" pitchFamily="34" charset="0"/>
              </a:rPr>
              <a:t>disposición </a:t>
            </a:r>
            <a:r>
              <a:rPr lang="es-ES" sz="2400" dirty="0">
                <a:latin typeface="Verdana" pitchFamily="34" charset="0"/>
                <a:ea typeface="Verdana" pitchFamily="34" charset="0"/>
                <a:cs typeface="Verdana" pitchFamily="34" charset="0"/>
              </a:rPr>
              <a:t>a la </a:t>
            </a:r>
            <a:r>
              <a:rPr lang="es-ES" sz="2400" dirty="0" smtClean="0">
                <a:latin typeface="Verdana" pitchFamily="34" charset="0"/>
                <a:ea typeface="Verdana" pitchFamily="34" charset="0"/>
                <a:cs typeface="Verdana" pitchFamily="34" charset="0"/>
              </a:rPr>
              <a:t>ayuda.</a:t>
            </a:r>
          </a:p>
          <a:p>
            <a:pPr marL="342900" indent="-342900" algn="just">
              <a:buFont typeface="Arial" pitchFamily="34" charset="0"/>
              <a:buChar char="•"/>
            </a:pPr>
            <a:r>
              <a:rPr lang="es-ES" sz="2400" dirty="0" smtClean="0">
                <a:latin typeface="Verdana" pitchFamily="34" charset="0"/>
                <a:ea typeface="Verdana" pitchFamily="34" charset="0"/>
                <a:cs typeface="Verdana" pitchFamily="34" charset="0"/>
              </a:rPr>
              <a:t>el </a:t>
            </a:r>
            <a:r>
              <a:rPr lang="es-ES" sz="2400" dirty="0">
                <a:latin typeface="Verdana" pitchFamily="34" charset="0"/>
                <a:ea typeface="Verdana" pitchFamily="34" charset="0"/>
                <a:cs typeface="Verdana" pitchFamily="34" charset="0"/>
              </a:rPr>
              <a:t>conocimiento de la </a:t>
            </a:r>
            <a:r>
              <a:rPr lang="es-ES" sz="2400" dirty="0" smtClean="0">
                <a:latin typeface="Verdana" pitchFamily="34" charset="0"/>
                <a:ea typeface="Verdana" pitchFamily="34" charset="0"/>
                <a:cs typeface="Verdana" pitchFamily="34" charset="0"/>
              </a:rPr>
              <a:t>oferta.  </a:t>
            </a:r>
            <a:endParaRPr lang="es-ES" sz="2400" dirty="0">
              <a:latin typeface="Verdana" pitchFamily="34" charset="0"/>
              <a:ea typeface="Verdana" pitchFamily="34" charset="0"/>
              <a:cs typeface="Verdana" pitchFamily="34" charset="0"/>
            </a:endParaRPr>
          </a:p>
        </p:txBody>
      </p:sp>
    </p:spTree>
    <p:extLst>
      <p:ext uri="{BB962C8B-B14F-4D97-AF65-F5344CB8AC3E}">
        <p14:creationId xmlns="" xmlns:p14="http://schemas.microsoft.com/office/powerpoint/2010/main" val="2271228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redondeado"/>
          <p:cNvSpPr/>
          <p:nvPr/>
        </p:nvSpPr>
        <p:spPr>
          <a:xfrm>
            <a:off x="5010824" y="260648"/>
            <a:ext cx="3953664" cy="5688632"/>
          </a:xfrm>
          <a:prstGeom prst="roundRect">
            <a:avLst>
              <a:gd name="adj" fmla="val 12950"/>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 name="2 Rectángulo redondeado"/>
          <p:cNvSpPr/>
          <p:nvPr/>
        </p:nvSpPr>
        <p:spPr>
          <a:xfrm>
            <a:off x="179512" y="260648"/>
            <a:ext cx="4680520" cy="6417052"/>
          </a:xfrm>
          <a:prstGeom prst="roundRect">
            <a:avLst>
              <a:gd name="adj" fmla="val 13527"/>
            </a:avLst>
          </a:prstGeom>
          <a:solidFill>
            <a:srgbClr val="00F26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 name="1 Título" hidden="1"/>
          <p:cNvSpPr>
            <a:spLocks noGrp="1"/>
          </p:cNvSpPr>
          <p:nvPr>
            <p:ph type="title"/>
          </p:nvPr>
        </p:nvSpPr>
        <p:spPr/>
        <p:txBody>
          <a:bodyPr/>
          <a:lstStyle/>
          <a:p>
            <a:endParaRPr lang="es-ES"/>
          </a:p>
        </p:txBody>
      </p:sp>
      <p:sp>
        <p:nvSpPr>
          <p:cNvPr id="4" name="3 Rectángulo"/>
          <p:cNvSpPr/>
          <p:nvPr/>
        </p:nvSpPr>
        <p:spPr>
          <a:xfrm>
            <a:off x="237828" y="306725"/>
            <a:ext cx="4536504" cy="6370975"/>
          </a:xfrm>
          <a:prstGeom prst="rect">
            <a:avLst/>
          </a:prstGeom>
        </p:spPr>
        <p:txBody>
          <a:bodyPr wrap="square">
            <a:spAutoFit/>
          </a:bodyPr>
          <a:lstStyle/>
          <a:p>
            <a:pPr algn="just"/>
            <a:r>
              <a:rPr lang="es-ES" sz="2400" b="1" dirty="0" smtClean="0">
                <a:latin typeface="Verdana" pitchFamily="34" charset="0"/>
                <a:ea typeface="Verdana" pitchFamily="34" charset="0"/>
                <a:cs typeface="Verdana" pitchFamily="34" charset="0"/>
              </a:rPr>
              <a:t>Aspectos </a:t>
            </a:r>
            <a:r>
              <a:rPr lang="es-ES" sz="2400" b="1" dirty="0">
                <a:latin typeface="Verdana" pitchFamily="34" charset="0"/>
                <a:ea typeface="Verdana" pitchFamily="34" charset="0"/>
                <a:cs typeface="Verdana" pitchFamily="34" charset="0"/>
              </a:rPr>
              <a:t>informativos</a:t>
            </a:r>
            <a:r>
              <a:rPr lang="es-ES" sz="2400" dirty="0">
                <a:latin typeface="Verdana" pitchFamily="34" charset="0"/>
                <a:ea typeface="Verdana" pitchFamily="34" charset="0"/>
                <a:cs typeface="Verdana" pitchFamily="34" charset="0"/>
              </a:rPr>
              <a:t>. </a:t>
            </a:r>
            <a:r>
              <a:rPr lang="es-ES" sz="2400" dirty="0" smtClean="0">
                <a:latin typeface="Verdana" pitchFamily="34" charset="0"/>
                <a:ea typeface="Verdana" pitchFamily="34" charset="0"/>
                <a:cs typeface="Verdana" pitchFamily="34" charset="0"/>
              </a:rPr>
              <a:t>Relacionado con </a:t>
            </a:r>
            <a:r>
              <a:rPr lang="es-ES" sz="2400" dirty="0">
                <a:latin typeface="Verdana" pitchFamily="34" charset="0"/>
                <a:ea typeface="Verdana" pitchFamily="34" charset="0"/>
                <a:cs typeface="Verdana" pitchFamily="34" charset="0"/>
              </a:rPr>
              <a:t>la </a:t>
            </a:r>
            <a:r>
              <a:rPr lang="es-ES" sz="2400" dirty="0">
                <a:solidFill>
                  <a:srgbClr val="FF0000"/>
                </a:solidFill>
                <a:latin typeface="Verdana" pitchFamily="34" charset="0"/>
                <a:ea typeface="Verdana" pitchFamily="34" charset="0"/>
                <a:cs typeface="Verdana" pitchFamily="34" charset="0"/>
              </a:rPr>
              <a:t>comunicación</a:t>
            </a:r>
            <a:r>
              <a:rPr lang="es-ES" sz="2400" dirty="0">
                <a:latin typeface="Verdana" pitchFamily="34" charset="0"/>
                <a:ea typeface="Verdana" pitchFamily="34" charset="0"/>
                <a:cs typeface="Verdana" pitchFamily="34" charset="0"/>
              </a:rPr>
              <a:t> realizada por la Organización hacia </a:t>
            </a:r>
            <a:r>
              <a:rPr lang="es-ES" sz="2400" dirty="0" smtClean="0">
                <a:latin typeface="Verdana" pitchFamily="34" charset="0"/>
                <a:ea typeface="Verdana" pitchFamily="34" charset="0"/>
                <a:cs typeface="Verdana" pitchFamily="34" charset="0"/>
              </a:rPr>
              <a:t>sus públicos, es decir, </a:t>
            </a:r>
            <a:r>
              <a:rPr lang="es-ES" sz="2400" dirty="0">
                <a:latin typeface="Verdana" pitchFamily="34" charset="0"/>
                <a:ea typeface="Verdana" pitchFamily="34" charset="0"/>
                <a:cs typeface="Verdana" pitchFamily="34" charset="0"/>
              </a:rPr>
              <a:t>el nivel de información clara que permite al cliente </a:t>
            </a:r>
            <a:r>
              <a:rPr lang="es-ES" sz="2400" dirty="0" smtClean="0">
                <a:latin typeface="Verdana" pitchFamily="34" charset="0"/>
                <a:ea typeface="Verdana" pitchFamily="34" charset="0"/>
                <a:cs typeface="Verdana" pitchFamily="34" charset="0"/>
              </a:rPr>
              <a:t>tomar </a:t>
            </a:r>
            <a:r>
              <a:rPr lang="es-ES" sz="2400" dirty="0">
                <a:latin typeface="Verdana" pitchFamily="34" charset="0"/>
                <a:ea typeface="Verdana" pitchFamily="34" charset="0"/>
                <a:cs typeface="Verdana" pitchFamily="34" charset="0"/>
              </a:rPr>
              <a:t>su decisión de compra. </a:t>
            </a:r>
            <a:endParaRPr lang="es-ES" sz="2400" dirty="0" smtClean="0">
              <a:latin typeface="Verdana" pitchFamily="34" charset="0"/>
              <a:ea typeface="Verdana" pitchFamily="34" charset="0"/>
              <a:cs typeface="Verdana" pitchFamily="34" charset="0"/>
            </a:endParaRPr>
          </a:p>
          <a:p>
            <a:pPr algn="just"/>
            <a:r>
              <a:rPr lang="es-ES" sz="2400" dirty="0" smtClean="0">
                <a:latin typeface="Verdana" pitchFamily="34" charset="0"/>
                <a:ea typeface="Verdana" pitchFamily="34" charset="0"/>
                <a:cs typeface="Verdana" pitchFamily="34" charset="0"/>
              </a:rPr>
              <a:t>Se incluye todo </a:t>
            </a:r>
            <a:r>
              <a:rPr lang="es-ES" sz="2400" dirty="0">
                <a:latin typeface="Verdana" pitchFamily="34" charset="0"/>
                <a:ea typeface="Verdana" pitchFamily="34" charset="0"/>
                <a:cs typeface="Verdana" pitchFamily="34" charset="0"/>
              </a:rPr>
              <a:t>lo relacionado </a:t>
            </a:r>
            <a:r>
              <a:rPr lang="es-ES" sz="2400" dirty="0" smtClean="0">
                <a:latin typeface="Verdana" pitchFamily="34" charset="0"/>
                <a:ea typeface="Verdana" pitchFamily="34" charset="0"/>
                <a:cs typeface="Verdana" pitchFamily="34" charset="0"/>
              </a:rPr>
              <a:t>con:</a:t>
            </a:r>
          </a:p>
          <a:p>
            <a:pPr marL="342900" indent="-342900" algn="just">
              <a:buFont typeface="Arial" pitchFamily="34" charset="0"/>
              <a:buChar char="•"/>
            </a:pPr>
            <a:r>
              <a:rPr lang="es-ES" sz="2400" dirty="0" smtClean="0">
                <a:latin typeface="Verdana" pitchFamily="34" charset="0"/>
                <a:ea typeface="Verdana" pitchFamily="34" charset="0"/>
                <a:cs typeface="Verdana" pitchFamily="34" charset="0"/>
              </a:rPr>
              <a:t>la </a:t>
            </a:r>
            <a:r>
              <a:rPr lang="es-ES" sz="2400" dirty="0">
                <a:latin typeface="Verdana" pitchFamily="34" charset="0"/>
                <a:ea typeface="Verdana" pitchFamily="34" charset="0"/>
                <a:cs typeface="Verdana" pitchFamily="34" charset="0"/>
              </a:rPr>
              <a:t>información de la </a:t>
            </a:r>
            <a:r>
              <a:rPr lang="es-ES" sz="2400" dirty="0" smtClean="0">
                <a:latin typeface="Verdana" pitchFamily="34" charset="0"/>
                <a:ea typeface="Verdana" pitchFamily="34" charset="0"/>
                <a:cs typeface="Verdana" pitchFamily="34" charset="0"/>
              </a:rPr>
              <a:t>empresa. </a:t>
            </a:r>
          </a:p>
          <a:p>
            <a:pPr marL="342900" indent="-342900" algn="just">
              <a:buFont typeface="Arial" pitchFamily="34" charset="0"/>
              <a:buChar char="•"/>
            </a:pPr>
            <a:r>
              <a:rPr lang="es-ES" sz="2400" dirty="0" smtClean="0">
                <a:latin typeface="Verdana" pitchFamily="34" charset="0"/>
                <a:ea typeface="Verdana" pitchFamily="34" charset="0"/>
                <a:cs typeface="Verdana" pitchFamily="34" charset="0"/>
              </a:rPr>
              <a:t>del producto. </a:t>
            </a:r>
          </a:p>
          <a:p>
            <a:pPr marL="342900" indent="-342900" algn="just">
              <a:buFont typeface="Arial" pitchFamily="34" charset="0"/>
              <a:buChar char="•"/>
            </a:pPr>
            <a:r>
              <a:rPr lang="es-ES" sz="2400" dirty="0" smtClean="0">
                <a:latin typeface="Verdana" pitchFamily="34" charset="0"/>
                <a:ea typeface="Verdana" pitchFamily="34" charset="0"/>
                <a:cs typeface="Verdana" pitchFamily="34" charset="0"/>
              </a:rPr>
              <a:t>precio. </a:t>
            </a:r>
          </a:p>
          <a:p>
            <a:pPr marL="342900" indent="-342900" algn="just">
              <a:buFont typeface="Arial" pitchFamily="34" charset="0"/>
              <a:buChar char="•"/>
            </a:pPr>
            <a:r>
              <a:rPr lang="es-ES" sz="2400" dirty="0" smtClean="0">
                <a:latin typeface="Verdana" pitchFamily="34" charset="0"/>
                <a:ea typeface="Verdana" pitchFamily="34" charset="0"/>
                <a:cs typeface="Verdana" pitchFamily="34" charset="0"/>
              </a:rPr>
              <a:t>garantía. </a:t>
            </a:r>
          </a:p>
          <a:p>
            <a:pPr marL="342900" indent="-342900" algn="just">
              <a:buFont typeface="Arial" pitchFamily="34" charset="0"/>
              <a:buChar char="•"/>
            </a:pPr>
            <a:r>
              <a:rPr lang="es-ES" sz="2400" dirty="0" smtClean="0">
                <a:latin typeface="Verdana" pitchFamily="34" charset="0"/>
                <a:ea typeface="Verdana" pitchFamily="34" charset="0"/>
                <a:cs typeface="Verdana" pitchFamily="34" charset="0"/>
              </a:rPr>
              <a:t>imagen.</a:t>
            </a:r>
          </a:p>
          <a:p>
            <a:pPr marL="342900" indent="-342900" algn="just">
              <a:buFont typeface="Arial" pitchFamily="34" charset="0"/>
              <a:buChar char="•"/>
            </a:pPr>
            <a:r>
              <a:rPr lang="es-ES" sz="2400" dirty="0" smtClean="0">
                <a:latin typeface="Verdana" pitchFamily="34" charset="0"/>
                <a:ea typeface="Verdana" pitchFamily="34" charset="0"/>
                <a:cs typeface="Verdana" pitchFamily="34" charset="0"/>
              </a:rPr>
              <a:t>Marca. </a:t>
            </a:r>
            <a:endParaRPr lang="es-ES" sz="2400" dirty="0">
              <a:latin typeface="Verdana" pitchFamily="34" charset="0"/>
              <a:ea typeface="Verdana" pitchFamily="34" charset="0"/>
              <a:cs typeface="Verdana" pitchFamily="34" charset="0"/>
            </a:endParaRPr>
          </a:p>
        </p:txBody>
      </p:sp>
      <p:sp>
        <p:nvSpPr>
          <p:cNvPr id="5" name="4 Rectángulo"/>
          <p:cNvSpPr/>
          <p:nvPr/>
        </p:nvSpPr>
        <p:spPr>
          <a:xfrm>
            <a:off x="5220072" y="479569"/>
            <a:ext cx="3744416" cy="5262979"/>
          </a:xfrm>
          <a:prstGeom prst="rect">
            <a:avLst/>
          </a:prstGeom>
        </p:spPr>
        <p:txBody>
          <a:bodyPr wrap="square">
            <a:spAutoFit/>
          </a:bodyPr>
          <a:lstStyle/>
          <a:p>
            <a:pPr algn="just"/>
            <a:r>
              <a:rPr lang="es-ES" sz="2400" b="1" dirty="0" smtClean="0">
                <a:latin typeface="Verdana" pitchFamily="34" charset="0"/>
                <a:ea typeface="Verdana" pitchFamily="34" charset="0"/>
                <a:cs typeface="Verdana" pitchFamily="34" charset="0"/>
              </a:rPr>
              <a:t>La experiencia</a:t>
            </a:r>
            <a:r>
              <a:rPr lang="es-ES" sz="2400" dirty="0" smtClean="0">
                <a:latin typeface="Verdana" pitchFamily="34" charset="0"/>
                <a:ea typeface="Verdana" pitchFamily="34" charset="0"/>
                <a:cs typeface="Verdana" pitchFamily="34" charset="0"/>
              </a:rPr>
              <a:t>.</a:t>
            </a:r>
          </a:p>
          <a:p>
            <a:pPr algn="just"/>
            <a:r>
              <a:rPr lang="es-ES" sz="2400" dirty="0" smtClean="0">
                <a:latin typeface="Verdana" pitchFamily="34" charset="0"/>
                <a:ea typeface="Verdana" pitchFamily="34" charset="0"/>
                <a:cs typeface="Verdana" pitchFamily="34" charset="0"/>
              </a:rPr>
              <a:t>Se </a:t>
            </a:r>
            <a:r>
              <a:rPr lang="es-ES" sz="2400" dirty="0">
                <a:latin typeface="Verdana" pitchFamily="34" charset="0"/>
                <a:ea typeface="Verdana" pitchFamily="34" charset="0"/>
                <a:cs typeface="Verdana" pitchFamily="34" charset="0"/>
              </a:rPr>
              <a:t>refiere a la </a:t>
            </a:r>
            <a:r>
              <a:rPr lang="es-ES" sz="2400" dirty="0">
                <a:solidFill>
                  <a:srgbClr val="FF0000"/>
                </a:solidFill>
                <a:latin typeface="Verdana" pitchFamily="34" charset="0"/>
                <a:ea typeface="Verdana" pitchFamily="34" charset="0"/>
                <a:cs typeface="Verdana" pitchFamily="34" charset="0"/>
              </a:rPr>
              <a:t>experiencia total que el cliente </a:t>
            </a:r>
            <a:r>
              <a:rPr lang="es-ES" sz="2400" dirty="0" smtClean="0">
                <a:solidFill>
                  <a:srgbClr val="FF0000"/>
                </a:solidFill>
                <a:latin typeface="Verdana" pitchFamily="34" charset="0"/>
                <a:ea typeface="Verdana" pitchFamily="34" charset="0"/>
                <a:cs typeface="Verdana" pitchFamily="34" charset="0"/>
              </a:rPr>
              <a:t>recibe</a:t>
            </a:r>
            <a:r>
              <a:rPr lang="es-ES" sz="2400" dirty="0" smtClean="0">
                <a:latin typeface="Verdana" pitchFamily="34" charset="0"/>
                <a:ea typeface="Verdana" pitchFamily="34" charset="0"/>
                <a:cs typeface="Verdana" pitchFamily="34" charset="0"/>
              </a:rPr>
              <a:t>. Se </a:t>
            </a:r>
            <a:r>
              <a:rPr lang="es-ES" sz="2400" dirty="0">
                <a:latin typeface="Verdana" pitchFamily="34" charset="0"/>
                <a:ea typeface="Verdana" pitchFamily="34" charset="0"/>
                <a:cs typeface="Verdana" pitchFamily="34" charset="0"/>
              </a:rPr>
              <a:t>resume en la </a:t>
            </a:r>
            <a:r>
              <a:rPr lang="es-ES" sz="2400" dirty="0">
                <a:solidFill>
                  <a:srgbClr val="FF0000"/>
                </a:solidFill>
                <a:latin typeface="Verdana" pitchFamily="34" charset="0"/>
                <a:ea typeface="Verdana" pitchFamily="34" charset="0"/>
                <a:cs typeface="Verdana" pitchFamily="34" charset="0"/>
              </a:rPr>
              <a:t>valoración </a:t>
            </a:r>
            <a:r>
              <a:rPr lang="es-ES" sz="2400" dirty="0" smtClean="0">
                <a:solidFill>
                  <a:srgbClr val="FF0000"/>
                </a:solidFill>
                <a:latin typeface="Verdana" pitchFamily="34" charset="0"/>
                <a:ea typeface="Verdana" pitchFamily="34" charset="0"/>
                <a:cs typeface="Verdana" pitchFamily="34" charset="0"/>
              </a:rPr>
              <a:t>calidad-precio </a:t>
            </a:r>
            <a:r>
              <a:rPr lang="es-ES" sz="2400" dirty="0" smtClean="0">
                <a:latin typeface="Verdana" pitchFamily="34" charset="0"/>
                <a:ea typeface="Verdana" pitchFamily="34" charset="0"/>
                <a:cs typeface="Verdana" pitchFamily="34" charset="0"/>
              </a:rPr>
              <a:t>al valorar la </a:t>
            </a:r>
            <a:r>
              <a:rPr lang="es-ES" sz="2400" dirty="0">
                <a:latin typeface="Verdana" pitchFamily="34" charset="0"/>
                <a:ea typeface="Verdana" pitchFamily="34" charset="0"/>
                <a:cs typeface="Verdana" pitchFamily="34" charset="0"/>
              </a:rPr>
              <a:t>equivalencia del intercambio realizado, d</a:t>
            </a:r>
            <a:r>
              <a:rPr lang="es-ES" sz="2400" dirty="0" smtClean="0">
                <a:latin typeface="Verdana" pitchFamily="34" charset="0"/>
                <a:ea typeface="Verdana" pitchFamily="34" charset="0"/>
                <a:cs typeface="Verdana" pitchFamily="34" charset="0"/>
              </a:rPr>
              <a:t>e  </a:t>
            </a:r>
            <a:r>
              <a:rPr lang="es-ES" sz="2400" dirty="0">
                <a:latin typeface="Verdana" pitchFamily="34" charset="0"/>
                <a:ea typeface="Verdana" pitchFamily="34" charset="0"/>
                <a:cs typeface="Verdana" pitchFamily="34" charset="0"/>
              </a:rPr>
              <a:t>“caro”, “barato” o “justo” </a:t>
            </a:r>
            <a:r>
              <a:rPr lang="es-ES" sz="2400" dirty="0" smtClean="0">
                <a:latin typeface="Verdana" pitchFamily="34" charset="0"/>
                <a:ea typeface="Verdana" pitchFamily="34" charset="0"/>
                <a:cs typeface="Verdana" pitchFamily="34" charset="0"/>
              </a:rPr>
              <a:t>que </a:t>
            </a:r>
            <a:r>
              <a:rPr lang="es-ES" sz="2400" dirty="0">
                <a:latin typeface="Verdana" pitchFamily="34" charset="0"/>
                <a:ea typeface="Verdana" pitchFamily="34" charset="0"/>
                <a:cs typeface="Verdana" pitchFamily="34" charset="0"/>
              </a:rPr>
              <a:t>lo induce a repetir o no la transacción con la </a:t>
            </a:r>
            <a:r>
              <a:rPr lang="es-ES" sz="2400" dirty="0" smtClean="0">
                <a:latin typeface="Verdana" pitchFamily="34" charset="0"/>
                <a:ea typeface="Verdana" pitchFamily="34" charset="0"/>
                <a:cs typeface="Verdana" pitchFamily="34" charset="0"/>
              </a:rPr>
              <a:t>Organización.  </a:t>
            </a:r>
            <a:endParaRPr lang="es-ES" sz="2400" dirty="0">
              <a:latin typeface="Verdana" pitchFamily="34" charset="0"/>
              <a:ea typeface="Verdana" pitchFamily="34" charset="0"/>
              <a:cs typeface="Verdana" pitchFamily="34" charset="0"/>
            </a:endParaRPr>
          </a:p>
        </p:txBody>
      </p:sp>
    </p:spTree>
    <p:extLst>
      <p:ext uri="{BB962C8B-B14F-4D97-AF65-F5344CB8AC3E}">
        <p14:creationId xmlns="" xmlns:p14="http://schemas.microsoft.com/office/powerpoint/2010/main" val="17027213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3" name="2 Rectángulo"/>
          <p:cNvSpPr/>
          <p:nvPr/>
        </p:nvSpPr>
        <p:spPr>
          <a:xfrm>
            <a:off x="251520" y="614293"/>
            <a:ext cx="8712968" cy="526297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es-ES" sz="2800" b="1" dirty="0" smtClean="0">
                <a:latin typeface="Verdana" pitchFamily="34" charset="0"/>
                <a:ea typeface="Verdana" pitchFamily="34" charset="0"/>
                <a:cs typeface="Verdana" pitchFamily="34" charset="0"/>
              </a:rPr>
              <a:t>Todos </a:t>
            </a:r>
            <a:r>
              <a:rPr lang="es-ES" sz="2800" b="1" dirty="0">
                <a:latin typeface="Verdana" pitchFamily="34" charset="0"/>
                <a:ea typeface="Verdana" pitchFamily="34" charset="0"/>
                <a:cs typeface="Verdana" pitchFamily="34" charset="0"/>
              </a:rPr>
              <a:t>estos elementos o señales de valor no son apreciados de igual manera por los clientes, porque su valoración </a:t>
            </a:r>
            <a:r>
              <a:rPr lang="es-ES" sz="2800" b="1" dirty="0" smtClean="0">
                <a:latin typeface="Verdana" pitchFamily="34" charset="0"/>
                <a:ea typeface="Verdana" pitchFamily="34" charset="0"/>
                <a:cs typeface="Verdana" pitchFamily="34" charset="0"/>
              </a:rPr>
              <a:t>va </a:t>
            </a:r>
            <a:r>
              <a:rPr lang="es-ES" sz="2800" b="1" dirty="0">
                <a:latin typeface="Verdana" pitchFamily="34" charset="0"/>
                <a:ea typeface="Verdana" pitchFamily="34" charset="0"/>
                <a:cs typeface="Verdana" pitchFamily="34" charset="0"/>
              </a:rPr>
              <a:t>a estar influida, también, por las </a:t>
            </a:r>
            <a:r>
              <a:rPr lang="es-ES" sz="2800" b="1" u="sng" dirty="0">
                <a:latin typeface="Verdana" pitchFamily="34" charset="0"/>
                <a:ea typeface="Verdana" pitchFamily="34" charset="0"/>
                <a:cs typeface="Verdana" pitchFamily="34" charset="0"/>
              </a:rPr>
              <a:t>expectativas</a:t>
            </a:r>
            <a:r>
              <a:rPr lang="es-ES" sz="2800" b="1" dirty="0">
                <a:latin typeface="Verdana" pitchFamily="34" charset="0"/>
                <a:ea typeface="Verdana" pitchFamily="34" charset="0"/>
                <a:cs typeface="Verdana" pitchFamily="34" charset="0"/>
              </a:rPr>
              <a:t> que se </a:t>
            </a:r>
            <a:r>
              <a:rPr lang="es-ES" sz="2800" b="1" u="sng" dirty="0">
                <a:latin typeface="Verdana" pitchFamily="34" charset="0"/>
                <a:ea typeface="Verdana" pitchFamily="34" charset="0"/>
                <a:cs typeface="Verdana" pitchFamily="34" charset="0"/>
              </a:rPr>
              <a:t>derivan</a:t>
            </a:r>
            <a:r>
              <a:rPr lang="es-ES" sz="2800" b="1" dirty="0">
                <a:latin typeface="Verdana" pitchFamily="34" charset="0"/>
                <a:ea typeface="Verdana" pitchFamily="34" charset="0"/>
                <a:cs typeface="Verdana" pitchFamily="34" charset="0"/>
              </a:rPr>
              <a:t> de sus </a:t>
            </a:r>
            <a:r>
              <a:rPr lang="es-ES" sz="2800" b="1" dirty="0">
                <a:solidFill>
                  <a:srgbClr val="FF0000"/>
                </a:solidFill>
                <a:latin typeface="Verdana" pitchFamily="34" charset="0"/>
                <a:ea typeface="Verdana" pitchFamily="34" charset="0"/>
                <a:cs typeface="Verdana" pitchFamily="34" charset="0"/>
              </a:rPr>
              <a:t>necesidades y deseos,</a:t>
            </a:r>
            <a:r>
              <a:rPr lang="es-ES" sz="2800" b="1" dirty="0">
                <a:latin typeface="Verdana" pitchFamily="34" charset="0"/>
                <a:ea typeface="Verdana" pitchFamily="34" charset="0"/>
                <a:cs typeface="Verdana" pitchFamily="34" charset="0"/>
              </a:rPr>
              <a:t> por la </a:t>
            </a:r>
            <a:r>
              <a:rPr lang="es-ES" sz="2800" b="1" dirty="0">
                <a:solidFill>
                  <a:srgbClr val="FF0000"/>
                </a:solidFill>
                <a:latin typeface="Verdana" pitchFamily="34" charset="0"/>
                <a:ea typeface="Verdana" pitchFamily="34" charset="0"/>
                <a:cs typeface="Verdana" pitchFamily="34" charset="0"/>
              </a:rPr>
              <a:t>comparación</a:t>
            </a:r>
            <a:r>
              <a:rPr lang="es-ES" sz="2800" b="1" dirty="0">
                <a:latin typeface="Verdana" pitchFamily="34" charset="0"/>
                <a:ea typeface="Verdana" pitchFamily="34" charset="0"/>
                <a:cs typeface="Verdana" pitchFamily="34" charset="0"/>
              </a:rPr>
              <a:t> que inevitablemente </a:t>
            </a:r>
            <a:r>
              <a:rPr lang="es-ES" sz="2800" b="1" dirty="0" smtClean="0">
                <a:latin typeface="Verdana" pitchFamily="34" charset="0"/>
                <a:ea typeface="Verdana" pitchFamily="34" charset="0"/>
                <a:cs typeface="Verdana" pitchFamily="34" charset="0"/>
              </a:rPr>
              <a:t>realizan </a:t>
            </a:r>
            <a:r>
              <a:rPr lang="es-ES" sz="2800" b="1" dirty="0">
                <a:latin typeface="Verdana" pitchFamily="34" charset="0"/>
                <a:ea typeface="Verdana" pitchFamily="34" charset="0"/>
                <a:cs typeface="Verdana" pitchFamily="34" charset="0"/>
              </a:rPr>
              <a:t>con las ofertas similares de la competencia y con su concepción de la oferta “ideal” que, si bien no existe, constituye una espada de Damocles permanente sobre la Organización. </a:t>
            </a:r>
          </a:p>
        </p:txBody>
      </p:sp>
    </p:spTree>
    <p:extLst>
      <p:ext uri="{BB962C8B-B14F-4D97-AF65-F5344CB8AC3E}">
        <p14:creationId xmlns="" xmlns:p14="http://schemas.microsoft.com/office/powerpoint/2010/main" val="13567962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3" name="2 Rectángulo"/>
          <p:cNvSpPr/>
          <p:nvPr/>
        </p:nvSpPr>
        <p:spPr>
          <a:xfrm>
            <a:off x="489248" y="620688"/>
            <a:ext cx="8208912" cy="5693866"/>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es-ES" sz="2800" b="1" dirty="0">
                <a:latin typeface="Verdana" pitchFamily="34" charset="0"/>
                <a:ea typeface="Verdana" pitchFamily="34" charset="0"/>
                <a:cs typeface="Verdana" pitchFamily="34" charset="0"/>
              </a:rPr>
              <a:t>Por tanto, de lo que se trata es de </a:t>
            </a:r>
            <a:r>
              <a:rPr lang="es-ES" sz="2800" b="1" dirty="0">
                <a:solidFill>
                  <a:srgbClr val="FF0000"/>
                </a:solidFill>
                <a:latin typeface="Verdana" pitchFamily="34" charset="0"/>
                <a:ea typeface="Verdana" pitchFamily="34" charset="0"/>
                <a:cs typeface="Verdana" pitchFamily="34" charset="0"/>
              </a:rPr>
              <a:t>investigar</a:t>
            </a:r>
            <a:r>
              <a:rPr lang="es-ES" sz="2800" b="1" dirty="0">
                <a:latin typeface="Verdana" pitchFamily="34" charset="0"/>
                <a:ea typeface="Verdana" pitchFamily="34" charset="0"/>
                <a:cs typeface="Verdana" pitchFamily="34" charset="0"/>
              </a:rPr>
              <a:t> a saciedad, </a:t>
            </a:r>
            <a:r>
              <a:rPr lang="es-ES" sz="2800" b="1" dirty="0" smtClean="0">
                <a:latin typeface="Verdana" pitchFamily="34" charset="0"/>
                <a:ea typeface="Verdana" pitchFamily="34" charset="0"/>
                <a:cs typeface="Verdana" pitchFamily="34" charset="0"/>
              </a:rPr>
              <a:t>el </a:t>
            </a:r>
            <a:r>
              <a:rPr lang="es-ES" sz="2800" b="1" dirty="0">
                <a:latin typeface="Verdana" pitchFamily="34" charset="0"/>
                <a:ea typeface="Verdana" pitchFamily="34" charset="0"/>
                <a:cs typeface="Verdana" pitchFamily="34" charset="0"/>
              </a:rPr>
              <a:t>estudio de las </a:t>
            </a:r>
            <a:r>
              <a:rPr lang="es-ES" sz="2800" b="1" dirty="0">
                <a:solidFill>
                  <a:srgbClr val="FF0000"/>
                </a:solidFill>
                <a:latin typeface="Verdana" pitchFamily="34" charset="0"/>
                <a:ea typeface="Verdana" pitchFamily="34" charset="0"/>
                <a:cs typeface="Verdana" pitchFamily="34" charset="0"/>
              </a:rPr>
              <a:t>necesidades, deseos y expectativas </a:t>
            </a:r>
            <a:r>
              <a:rPr lang="es-ES" sz="2800" b="1" dirty="0">
                <a:latin typeface="Verdana" pitchFamily="34" charset="0"/>
                <a:ea typeface="Verdana" pitchFamily="34" charset="0"/>
                <a:cs typeface="Verdana" pitchFamily="34" charset="0"/>
              </a:rPr>
              <a:t>de los clientes, </a:t>
            </a:r>
            <a:r>
              <a:rPr lang="es-ES" sz="2800" b="1" dirty="0" smtClean="0">
                <a:latin typeface="Verdana" pitchFamily="34" charset="0"/>
                <a:ea typeface="Verdana" pitchFamily="34" charset="0"/>
                <a:cs typeface="Verdana" pitchFamily="34" charset="0"/>
              </a:rPr>
              <a:t>aspectos </a:t>
            </a:r>
            <a:r>
              <a:rPr lang="es-ES" sz="2800" b="1" dirty="0">
                <a:latin typeface="Verdana" pitchFamily="34" charset="0"/>
                <a:ea typeface="Verdana" pitchFamily="34" charset="0"/>
                <a:cs typeface="Verdana" pitchFamily="34" charset="0"/>
              </a:rPr>
              <a:t>que serán valorados decisivamente en su proceso de decisión de compra y que constituyen señales de valor, así como las ofertas de la competencia (de existir) para, sobre esa base, diseñar la oferta ofreciendo un paquete de verdadero valor para el cliente que asegure la satisfacción en el intercambio. </a:t>
            </a:r>
          </a:p>
        </p:txBody>
      </p:sp>
    </p:spTree>
    <p:extLst>
      <p:ext uri="{BB962C8B-B14F-4D97-AF65-F5344CB8AC3E}">
        <p14:creationId xmlns="" xmlns:p14="http://schemas.microsoft.com/office/powerpoint/2010/main" val="10857818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4" name="3 Rectángulo"/>
          <p:cNvSpPr/>
          <p:nvPr/>
        </p:nvSpPr>
        <p:spPr>
          <a:xfrm>
            <a:off x="251520" y="82692"/>
            <a:ext cx="4490332" cy="461665"/>
          </a:xfrm>
          <a:prstGeom prst="rect">
            <a:avLst/>
          </a:prstGeom>
        </p:spPr>
        <p:style>
          <a:lnRef idx="2">
            <a:schemeClr val="accent2"/>
          </a:lnRef>
          <a:fillRef idx="1">
            <a:schemeClr val="lt1"/>
          </a:fillRef>
          <a:effectRef idx="0">
            <a:schemeClr val="accent2"/>
          </a:effectRef>
          <a:fontRef idx="minor">
            <a:schemeClr val="dk1"/>
          </a:fontRef>
        </p:style>
        <p:txBody>
          <a:bodyPr wrap="none">
            <a:spAutoFit/>
          </a:bodyPr>
          <a:lstStyle/>
          <a:p>
            <a:r>
              <a:rPr lang="es-ES" sz="2400" b="1" dirty="0">
                <a:latin typeface="Verdana" pitchFamily="34" charset="0"/>
                <a:ea typeface="Verdana" pitchFamily="34" charset="0"/>
                <a:cs typeface="Verdana" pitchFamily="34" charset="0"/>
              </a:rPr>
              <a:t>valor para el </a:t>
            </a:r>
            <a:r>
              <a:rPr lang="es-ES" sz="2400" b="1" dirty="0" smtClean="0">
                <a:latin typeface="Verdana" pitchFamily="34" charset="0"/>
                <a:ea typeface="Verdana" pitchFamily="34" charset="0"/>
                <a:cs typeface="Verdana" pitchFamily="34" charset="0"/>
              </a:rPr>
              <a:t>propietario </a:t>
            </a:r>
            <a:endParaRPr lang="es-ES" sz="2400" b="1" dirty="0"/>
          </a:p>
        </p:txBody>
      </p:sp>
      <p:sp>
        <p:nvSpPr>
          <p:cNvPr id="5" name="4 Rectángulo"/>
          <p:cNvSpPr/>
          <p:nvPr/>
        </p:nvSpPr>
        <p:spPr>
          <a:xfrm>
            <a:off x="2885598" y="1030814"/>
            <a:ext cx="5999242" cy="830997"/>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es-ES" sz="2400" b="1" dirty="0" smtClean="0">
                <a:latin typeface="Verdana" pitchFamily="34" charset="0"/>
                <a:ea typeface="Verdana" pitchFamily="34" charset="0"/>
                <a:cs typeface="Verdana" pitchFamily="34" charset="0"/>
              </a:rPr>
              <a:t>Depende </a:t>
            </a:r>
            <a:r>
              <a:rPr lang="es-ES" sz="2400" b="1" dirty="0">
                <a:latin typeface="Verdana" pitchFamily="34" charset="0"/>
                <a:ea typeface="Verdana" pitchFamily="34" charset="0"/>
                <a:cs typeface="Verdana" pitchFamily="34" charset="0"/>
              </a:rPr>
              <a:t>del lugar que ocupe la Organización en la sociedad </a:t>
            </a:r>
          </a:p>
        </p:txBody>
      </p:sp>
      <p:sp>
        <p:nvSpPr>
          <p:cNvPr id="3" name="2 Rectángulo"/>
          <p:cNvSpPr/>
          <p:nvPr/>
        </p:nvSpPr>
        <p:spPr>
          <a:xfrm>
            <a:off x="251520" y="2204864"/>
            <a:ext cx="8640960" cy="4401205"/>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just"/>
            <a:r>
              <a:rPr lang="es-ES" sz="2800" b="1" dirty="0">
                <a:latin typeface="Verdana" pitchFamily="34" charset="0"/>
                <a:ea typeface="Verdana" pitchFamily="34" charset="0"/>
                <a:cs typeface="Verdana" pitchFamily="34" charset="0"/>
              </a:rPr>
              <a:t>De lo que se trata entonces es de crear un valor que satisfaga a sus públicos, de manera tal que los induzca a repetir la interacción con ella, lo cual es denominado </a:t>
            </a:r>
            <a:r>
              <a:rPr lang="es-ES" sz="2800" b="1" dirty="0">
                <a:solidFill>
                  <a:srgbClr val="FF0000"/>
                </a:solidFill>
                <a:latin typeface="Verdana" pitchFamily="34" charset="0"/>
                <a:ea typeface="Verdana" pitchFamily="34" charset="0"/>
                <a:cs typeface="Verdana" pitchFamily="34" charset="0"/>
              </a:rPr>
              <a:t>fidelización de la clientela</a:t>
            </a:r>
            <a:r>
              <a:rPr lang="es-ES" sz="2800" b="1" dirty="0">
                <a:latin typeface="Verdana" pitchFamily="34" charset="0"/>
                <a:ea typeface="Verdana" pitchFamily="34" charset="0"/>
                <a:cs typeface="Verdana" pitchFamily="34" charset="0"/>
              </a:rPr>
              <a:t>, con lo cual se consolida la situación de la Organización en el entorno, se crea valor para los propietarios y se da respuesta a la razón social de la existencia de la Organización. </a:t>
            </a:r>
          </a:p>
        </p:txBody>
      </p:sp>
      <p:sp>
        <p:nvSpPr>
          <p:cNvPr id="6" name="5 Flecha curvada hacia abajo"/>
          <p:cNvSpPr/>
          <p:nvPr/>
        </p:nvSpPr>
        <p:spPr>
          <a:xfrm rot="807562">
            <a:off x="4977695" y="91014"/>
            <a:ext cx="2278420" cy="717290"/>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chemeClr val="tx1"/>
              </a:solidFill>
            </a:endParaRPr>
          </a:p>
        </p:txBody>
      </p:sp>
    </p:spTree>
    <p:extLst>
      <p:ext uri="{BB962C8B-B14F-4D97-AF65-F5344CB8AC3E}">
        <p14:creationId xmlns="" xmlns:p14="http://schemas.microsoft.com/office/powerpoint/2010/main" val="40340830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4" name="3 Rectángulo"/>
          <p:cNvSpPr/>
          <p:nvPr/>
        </p:nvSpPr>
        <p:spPr>
          <a:xfrm>
            <a:off x="179512" y="260648"/>
            <a:ext cx="8640960" cy="6093976"/>
          </a:xfrm>
          <a:prstGeom prst="rect">
            <a:avLst/>
          </a:prstGeom>
        </p:spPr>
        <p:txBody>
          <a:bodyPr wrap="square">
            <a:spAutoFit/>
          </a:bodyPr>
          <a:lstStyle/>
          <a:p>
            <a:pPr algn="just"/>
            <a:r>
              <a:rPr lang="es-ES" sz="2600" b="1" dirty="0">
                <a:latin typeface="Verdana" pitchFamily="34" charset="0"/>
                <a:ea typeface="Verdana" pitchFamily="34" charset="0"/>
                <a:cs typeface="Verdana" pitchFamily="34" charset="0"/>
              </a:rPr>
              <a:t>La especialización actual de las organizaciones en uno u otro tipo de oferta provoca una multiplicidad de entidades con ofertas similares para diferentes públicos o mercados. </a:t>
            </a:r>
            <a:r>
              <a:rPr lang="es-ES" sz="2600" b="1" dirty="0">
                <a:solidFill>
                  <a:srgbClr val="FF0000"/>
                </a:solidFill>
                <a:latin typeface="Verdana" pitchFamily="34" charset="0"/>
                <a:ea typeface="Verdana" pitchFamily="34" charset="0"/>
                <a:cs typeface="Verdana" pitchFamily="34" charset="0"/>
              </a:rPr>
              <a:t>Por tanto la clave del éxito radica en lograr una clientela estable, repitente y por tanto </a:t>
            </a:r>
            <a:r>
              <a:rPr lang="es-ES" sz="2600" b="1" dirty="0" smtClean="0">
                <a:solidFill>
                  <a:srgbClr val="FF0000"/>
                </a:solidFill>
                <a:latin typeface="Verdana" pitchFamily="34" charset="0"/>
                <a:ea typeface="Verdana" pitchFamily="34" charset="0"/>
                <a:cs typeface="Verdana" pitchFamily="34" charset="0"/>
              </a:rPr>
              <a:t>fidelizada, </a:t>
            </a:r>
            <a:r>
              <a:rPr lang="es-ES" sz="2600" b="1" dirty="0" smtClean="0">
                <a:latin typeface="Verdana" pitchFamily="34" charset="0"/>
                <a:ea typeface="Verdana" pitchFamily="34" charset="0"/>
                <a:cs typeface="Verdana" pitchFamily="34" charset="0"/>
              </a:rPr>
              <a:t>ya </a:t>
            </a:r>
            <a:r>
              <a:rPr lang="es-ES" sz="2600" b="1" dirty="0">
                <a:latin typeface="Verdana" pitchFamily="34" charset="0"/>
                <a:ea typeface="Verdana" pitchFamily="34" charset="0"/>
                <a:cs typeface="Verdana" pitchFamily="34" charset="0"/>
              </a:rPr>
              <a:t>que le permite por una parte brindar una oferta más ajustada al cliente, al tiempo que logra economías de costo por esta misma vía, todo lo cual le asegura una mejor satisfacción de sus clientes y por tanto un </a:t>
            </a:r>
            <a:r>
              <a:rPr lang="es-ES" sz="2600" b="1" dirty="0">
                <a:solidFill>
                  <a:srgbClr val="FF0000"/>
                </a:solidFill>
                <a:latin typeface="Verdana" pitchFamily="34" charset="0"/>
                <a:ea typeface="Verdana" pitchFamily="34" charset="0"/>
                <a:cs typeface="Verdana" pitchFamily="34" charset="0"/>
              </a:rPr>
              <a:t>posicionamiento</a:t>
            </a:r>
            <a:r>
              <a:rPr lang="es-ES" sz="2600" b="1" dirty="0">
                <a:latin typeface="Verdana" pitchFamily="34" charset="0"/>
                <a:ea typeface="Verdana" pitchFamily="34" charset="0"/>
                <a:cs typeface="Verdana" pitchFamily="34" charset="0"/>
              </a:rPr>
              <a:t> más favorable en la mente de éstos, lo cual </a:t>
            </a:r>
            <a:r>
              <a:rPr lang="es-ES" sz="2600" b="1" dirty="0">
                <a:solidFill>
                  <a:srgbClr val="FF0000"/>
                </a:solidFill>
                <a:latin typeface="Verdana" pitchFamily="34" charset="0"/>
                <a:ea typeface="Verdana" pitchFamily="34" charset="0"/>
                <a:cs typeface="Verdana" pitchFamily="34" charset="0"/>
              </a:rPr>
              <a:t>contribuye a la imagen de la Organización y a la estabilidad de sus </a:t>
            </a:r>
            <a:r>
              <a:rPr lang="es-ES" sz="2600" b="1" dirty="0" smtClean="0">
                <a:solidFill>
                  <a:srgbClr val="FF0000"/>
                </a:solidFill>
                <a:latin typeface="Verdana" pitchFamily="34" charset="0"/>
                <a:ea typeface="Verdana" pitchFamily="34" charset="0"/>
                <a:cs typeface="Verdana" pitchFamily="34" charset="0"/>
              </a:rPr>
              <a:t>ingresos.  </a:t>
            </a:r>
            <a:endParaRPr lang="es-ES" sz="2600" b="1" dirty="0">
              <a:solidFill>
                <a:srgbClr val="FF0000"/>
              </a:solidFill>
              <a:latin typeface="Verdana" pitchFamily="34" charset="0"/>
              <a:ea typeface="Verdana" pitchFamily="34" charset="0"/>
              <a:cs typeface="Verdana" pitchFamily="34" charset="0"/>
            </a:endParaRPr>
          </a:p>
        </p:txBody>
      </p:sp>
    </p:spTree>
    <p:extLst>
      <p:ext uri="{BB962C8B-B14F-4D97-AF65-F5344CB8AC3E}">
        <p14:creationId xmlns="" xmlns:p14="http://schemas.microsoft.com/office/powerpoint/2010/main" val="19128963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3" name="2 Rectángulo"/>
          <p:cNvSpPr/>
          <p:nvPr/>
        </p:nvSpPr>
        <p:spPr>
          <a:xfrm>
            <a:off x="395536" y="476672"/>
            <a:ext cx="8352928" cy="6001643"/>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algn="just"/>
            <a:r>
              <a:rPr lang="es-ES" sz="3200" b="1" dirty="0">
                <a:latin typeface="Verdana" pitchFamily="34" charset="0"/>
                <a:ea typeface="Verdana" pitchFamily="34" charset="0"/>
                <a:cs typeface="Verdana" pitchFamily="34" charset="0"/>
              </a:rPr>
              <a:t>En consecuencia la </a:t>
            </a:r>
            <a:r>
              <a:rPr lang="es-ES" sz="3200" b="1" dirty="0">
                <a:solidFill>
                  <a:srgbClr val="FF0000"/>
                </a:solidFill>
                <a:latin typeface="Verdana" pitchFamily="34" charset="0"/>
                <a:ea typeface="Verdana" pitchFamily="34" charset="0"/>
                <a:cs typeface="Verdana" pitchFamily="34" charset="0"/>
              </a:rPr>
              <a:t>estrategia</a:t>
            </a:r>
            <a:r>
              <a:rPr lang="es-ES" sz="3200" b="1" dirty="0">
                <a:latin typeface="Verdana" pitchFamily="34" charset="0"/>
                <a:ea typeface="Verdana" pitchFamily="34" charset="0"/>
                <a:cs typeface="Verdana" pitchFamily="34" charset="0"/>
              </a:rPr>
              <a:t> de una Organización debe basarse en aquellos elementos que contribuyan a la creación de valor. </a:t>
            </a:r>
            <a:endParaRPr lang="es-ES" sz="3200" b="1" dirty="0" smtClean="0">
              <a:latin typeface="Verdana" pitchFamily="34" charset="0"/>
              <a:ea typeface="Verdana" pitchFamily="34" charset="0"/>
              <a:cs typeface="Verdana" pitchFamily="34" charset="0"/>
            </a:endParaRPr>
          </a:p>
          <a:p>
            <a:pPr algn="just"/>
            <a:endParaRPr lang="es-ES" sz="3200" b="1" dirty="0">
              <a:latin typeface="Verdana" pitchFamily="34" charset="0"/>
              <a:ea typeface="Verdana" pitchFamily="34" charset="0"/>
              <a:cs typeface="Verdana" pitchFamily="34" charset="0"/>
            </a:endParaRPr>
          </a:p>
          <a:p>
            <a:pPr algn="just"/>
            <a:r>
              <a:rPr lang="es-ES" sz="3200" b="1" dirty="0" smtClean="0">
                <a:latin typeface="Verdana" pitchFamily="34" charset="0"/>
                <a:ea typeface="Verdana" pitchFamily="34" charset="0"/>
                <a:cs typeface="Verdana" pitchFamily="34" charset="0"/>
              </a:rPr>
              <a:t>Por </a:t>
            </a:r>
            <a:r>
              <a:rPr lang="es-ES" sz="3200" b="1" dirty="0">
                <a:latin typeface="Verdana" pitchFamily="34" charset="0"/>
                <a:ea typeface="Verdana" pitchFamily="34" charset="0"/>
                <a:cs typeface="Verdana" pitchFamily="34" charset="0"/>
              </a:rPr>
              <a:t>esa razón en los </a:t>
            </a:r>
            <a:r>
              <a:rPr lang="es-ES" sz="3200" b="1" dirty="0" smtClean="0">
                <a:latin typeface="Verdana" pitchFamily="34" charset="0"/>
                <a:ea typeface="Verdana" pitchFamily="34" charset="0"/>
                <a:cs typeface="Verdana" pitchFamily="34" charset="0"/>
              </a:rPr>
              <a:t>temas subsiguientes </a:t>
            </a:r>
            <a:r>
              <a:rPr lang="es-ES" sz="3200" b="1" dirty="0">
                <a:latin typeface="Verdana" pitchFamily="34" charset="0"/>
                <a:ea typeface="Verdana" pitchFamily="34" charset="0"/>
                <a:cs typeface="Verdana" pitchFamily="34" charset="0"/>
              </a:rPr>
              <a:t>se abordarán los elementos, categorías y procesos que rigen el diseño de estrategias, en los cuales se continuará profundizando en las claves de la creación de ese valor. </a:t>
            </a:r>
          </a:p>
        </p:txBody>
      </p:sp>
    </p:spTree>
    <p:extLst>
      <p:ext uri="{BB962C8B-B14F-4D97-AF65-F5344CB8AC3E}">
        <p14:creationId xmlns="" xmlns:p14="http://schemas.microsoft.com/office/powerpoint/2010/main" val="23535190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3" name="2 Rectángulo"/>
          <p:cNvSpPr/>
          <p:nvPr/>
        </p:nvSpPr>
        <p:spPr>
          <a:xfrm>
            <a:off x="395536" y="908720"/>
            <a:ext cx="8208912" cy="353943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r>
              <a:rPr lang="es-ES" sz="3200" b="1" dirty="0">
                <a:latin typeface="Verdana" pitchFamily="34" charset="0"/>
                <a:ea typeface="Verdana" pitchFamily="34" charset="0"/>
                <a:cs typeface="Verdana" pitchFamily="34" charset="0"/>
              </a:rPr>
              <a:t>Como </a:t>
            </a:r>
            <a:r>
              <a:rPr lang="es-ES" sz="3200" b="1" dirty="0" smtClean="0">
                <a:latin typeface="Verdana" pitchFamily="34" charset="0"/>
                <a:ea typeface="Verdana" pitchFamily="34" charset="0"/>
                <a:cs typeface="Verdana" pitchFamily="34" charset="0"/>
              </a:rPr>
              <a:t>quedó </a:t>
            </a:r>
            <a:r>
              <a:rPr lang="es-ES" sz="3200" b="1" dirty="0">
                <a:latin typeface="Verdana" pitchFamily="34" charset="0"/>
                <a:ea typeface="Verdana" pitchFamily="34" charset="0"/>
                <a:cs typeface="Verdana" pitchFamily="34" charset="0"/>
              </a:rPr>
              <a:t>claro, no es posible hablar de valor sin considerar el lugar que ocupan clientes, consumidores, usuarios, implicados y colaboradores, según sea el caso, en el proceso de diseño de la </a:t>
            </a:r>
            <a:r>
              <a:rPr lang="es-ES" sz="3200" b="1" dirty="0" smtClean="0">
                <a:latin typeface="Verdana" pitchFamily="34" charset="0"/>
                <a:ea typeface="Verdana" pitchFamily="34" charset="0"/>
                <a:cs typeface="Verdana" pitchFamily="34" charset="0"/>
              </a:rPr>
              <a:t>estrategia.  </a:t>
            </a:r>
            <a:endParaRPr lang="es-ES" sz="3200" b="1" dirty="0">
              <a:latin typeface="Verdana" pitchFamily="34" charset="0"/>
              <a:ea typeface="Verdana" pitchFamily="34" charset="0"/>
              <a:cs typeface="Verdana" pitchFamily="34" charset="0"/>
            </a:endParaRPr>
          </a:p>
        </p:txBody>
      </p:sp>
    </p:spTree>
    <p:extLst>
      <p:ext uri="{BB962C8B-B14F-4D97-AF65-F5344CB8AC3E}">
        <p14:creationId xmlns="" xmlns:p14="http://schemas.microsoft.com/office/powerpoint/2010/main" val="36157281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3" name="CuadroTexto 2"/>
          <p:cNvSpPr txBox="1"/>
          <p:nvPr/>
        </p:nvSpPr>
        <p:spPr bwMode="auto">
          <a:xfrm>
            <a:off x="373232" y="275164"/>
            <a:ext cx="8519248" cy="156966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rtlCol="0">
            <a:spAutoFit/>
          </a:bodyPr>
          <a:lstStyle/>
          <a:p>
            <a:pPr>
              <a:spcBef>
                <a:spcPct val="50000"/>
              </a:spcBef>
            </a:pPr>
            <a:r>
              <a:rPr lang="es-ES" sz="3200" b="1" dirty="0" smtClean="0">
                <a:ea typeface="Verdana" pitchFamily="34" charset="0"/>
                <a:cs typeface="Verdana" pitchFamily="34" charset="0"/>
              </a:rPr>
              <a:t>Sumario:</a:t>
            </a:r>
          </a:p>
          <a:p>
            <a:pPr marL="0" lvl="1"/>
            <a:r>
              <a:rPr lang="es-ES" sz="3200" b="1" dirty="0" smtClean="0">
                <a:ea typeface="Verdana" pitchFamily="34" charset="0"/>
                <a:cs typeface="Verdana" pitchFamily="34" charset="0"/>
              </a:rPr>
              <a:t>I.2. </a:t>
            </a:r>
            <a:r>
              <a:rPr lang="es-ES" sz="3200" b="1" dirty="0">
                <a:ea typeface="Verdana" pitchFamily="34" charset="0"/>
                <a:cs typeface="Verdana" pitchFamily="34" charset="0"/>
              </a:rPr>
              <a:t>Valor para el cliente y para la organización.</a:t>
            </a:r>
          </a:p>
          <a:p>
            <a:endParaRPr lang="es-ES" sz="3200" b="1" dirty="0">
              <a:ea typeface="Verdana" pitchFamily="34" charset="0"/>
              <a:cs typeface="Verdana" pitchFamily="34" charset="0"/>
            </a:endParaRPr>
          </a:p>
        </p:txBody>
      </p:sp>
      <p:sp>
        <p:nvSpPr>
          <p:cNvPr id="6" name="Rectángulo 5"/>
          <p:cNvSpPr/>
          <p:nvPr/>
        </p:nvSpPr>
        <p:spPr>
          <a:xfrm>
            <a:off x="238951" y="2348880"/>
            <a:ext cx="2060180" cy="584775"/>
          </a:xfrm>
          <a:prstGeom prst="rect">
            <a:avLst/>
          </a:prstGeom>
        </p:spPr>
        <p:txBody>
          <a:bodyPr wrap="none">
            <a:spAutoFit/>
          </a:bodyPr>
          <a:lstStyle/>
          <a:p>
            <a:pPr algn="ctr">
              <a:defRPr/>
            </a:pPr>
            <a:r>
              <a:rPr lang="en-US" sz="3200" b="1" dirty="0" smtClean="0"/>
              <a:t>OBJETIVO: </a:t>
            </a:r>
            <a:endParaRPr lang="es-ES" sz="3200" b="1" dirty="0"/>
          </a:p>
        </p:txBody>
      </p:sp>
      <p:sp>
        <p:nvSpPr>
          <p:cNvPr id="7" name="6 Rectángulo"/>
          <p:cNvSpPr/>
          <p:nvPr/>
        </p:nvSpPr>
        <p:spPr>
          <a:xfrm>
            <a:off x="323528" y="2951073"/>
            <a:ext cx="8568952" cy="2062103"/>
          </a:xfrm>
          <a:prstGeom prst="rect">
            <a:avLst/>
          </a:prstGeom>
          <a:ln>
            <a:solidFill>
              <a:schemeClr val="accent1"/>
            </a:solidFill>
          </a:ln>
        </p:spPr>
        <p:txBody>
          <a:bodyPr wrap="square">
            <a:spAutoFit/>
          </a:bodyPr>
          <a:lstStyle/>
          <a:p>
            <a:pPr lvl="0" algn="just"/>
            <a:r>
              <a:rPr lang="es-ES" sz="3200" b="1" dirty="0">
                <a:solidFill>
                  <a:srgbClr val="FF0000"/>
                </a:solidFill>
              </a:rPr>
              <a:t>Identificar el valor para el cliente como resultante de un proceso de </a:t>
            </a:r>
            <a:r>
              <a:rPr lang="es-ES" sz="3200" b="1" dirty="0" smtClean="0">
                <a:solidFill>
                  <a:srgbClr val="FF0000"/>
                </a:solidFill>
              </a:rPr>
              <a:t>percepción, comprendiendo que </a:t>
            </a:r>
            <a:r>
              <a:rPr lang="es-ES" sz="3200" b="1" dirty="0">
                <a:solidFill>
                  <a:srgbClr val="FF0000"/>
                </a:solidFill>
              </a:rPr>
              <a:t>la creación de valor es un proceso que </a:t>
            </a:r>
            <a:r>
              <a:rPr lang="es-ES" sz="3200" b="1" dirty="0" smtClean="0">
                <a:solidFill>
                  <a:srgbClr val="FF0000"/>
                </a:solidFill>
              </a:rPr>
              <a:t>se construye </a:t>
            </a:r>
            <a:r>
              <a:rPr lang="es-ES" sz="3200" b="1" dirty="0">
                <a:solidFill>
                  <a:srgbClr val="FF0000"/>
                </a:solidFill>
              </a:rPr>
              <a:t>en la empresa.</a:t>
            </a:r>
          </a:p>
        </p:txBody>
      </p:sp>
    </p:spTree>
    <p:extLst>
      <p:ext uri="{BB962C8B-B14F-4D97-AF65-F5344CB8AC3E}">
        <p14:creationId xmlns="" xmlns:p14="http://schemas.microsoft.com/office/powerpoint/2010/main" val="251413771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4" name="3 Rectángulo"/>
          <p:cNvSpPr/>
          <p:nvPr/>
        </p:nvSpPr>
        <p:spPr>
          <a:xfrm>
            <a:off x="179512" y="548680"/>
            <a:ext cx="8496944" cy="6186309"/>
          </a:xfrm>
          <a:prstGeom prst="rect">
            <a:avLst/>
          </a:prstGeom>
        </p:spPr>
        <p:txBody>
          <a:bodyPr wrap="square">
            <a:spAutoFit/>
          </a:bodyPr>
          <a:lstStyle/>
          <a:p>
            <a:pPr marL="457200" lvl="0" indent="-457200" algn="just">
              <a:spcAft>
                <a:spcPts val="0"/>
              </a:spcAft>
              <a:buFont typeface="+mj-lt"/>
              <a:buAutoNum type="arabicPeriod"/>
              <a:tabLst>
                <a:tab pos="228600" algn="l"/>
              </a:tabLst>
            </a:pPr>
            <a:r>
              <a:rPr lang="es-ES" sz="2200" b="1" dirty="0" smtClean="0">
                <a:latin typeface="Verdana" pitchFamily="34" charset="0"/>
                <a:ea typeface="Verdana" pitchFamily="34" charset="0"/>
                <a:cs typeface="Verdana" pitchFamily="34" charset="0"/>
              </a:rPr>
              <a:t>El </a:t>
            </a:r>
            <a:r>
              <a:rPr lang="es-ES" sz="2200" b="1" dirty="0">
                <a:latin typeface="Verdana" pitchFamily="34" charset="0"/>
                <a:ea typeface="Verdana" pitchFamily="34" charset="0"/>
                <a:cs typeface="Verdana" pitchFamily="34" charset="0"/>
              </a:rPr>
              <a:t>valor para el cliente es resultado de una percepción de éste, de ahí que se ratifique la importancia de la orientación al cliente por parte de las organizaciones</a:t>
            </a:r>
            <a:r>
              <a:rPr lang="es-ES" sz="2200" b="1" dirty="0" smtClean="0">
                <a:latin typeface="Verdana" pitchFamily="34" charset="0"/>
                <a:ea typeface="Verdana" pitchFamily="34" charset="0"/>
                <a:cs typeface="Verdana" pitchFamily="34" charset="0"/>
              </a:rPr>
              <a:t>.</a:t>
            </a:r>
          </a:p>
          <a:p>
            <a:pPr marL="457200" lvl="0" indent="-457200" algn="just">
              <a:spcAft>
                <a:spcPts val="0"/>
              </a:spcAft>
              <a:buFont typeface="+mj-lt"/>
              <a:buAutoNum type="arabicPeriod"/>
              <a:tabLst>
                <a:tab pos="228600" algn="l"/>
              </a:tabLst>
            </a:pPr>
            <a:endParaRPr lang="es-ES" sz="2200" b="1" dirty="0">
              <a:latin typeface="Verdana" pitchFamily="34" charset="0"/>
              <a:ea typeface="Verdana" pitchFamily="34" charset="0"/>
              <a:cs typeface="Verdana" pitchFamily="34" charset="0"/>
            </a:endParaRPr>
          </a:p>
          <a:p>
            <a:pPr marL="457200" lvl="0" indent="-457200" algn="just">
              <a:spcAft>
                <a:spcPts val="0"/>
              </a:spcAft>
              <a:buFont typeface="+mj-lt"/>
              <a:buAutoNum type="arabicPeriod"/>
              <a:tabLst>
                <a:tab pos="228600" algn="l"/>
              </a:tabLst>
            </a:pPr>
            <a:r>
              <a:rPr lang="es-ES" sz="2200" b="1" dirty="0" smtClean="0">
                <a:latin typeface="Verdana" pitchFamily="34" charset="0"/>
                <a:ea typeface="Verdana" pitchFamily="34" charset="0"/>
                <a:cs typeface="Verdana" pitchFamily="34" charset="0"/>
              </a:rPr>
              <a:t>La </a:t>
            </a:r>
            <a:r>
              <a:rPr lang="es-ES" sz="2200" b="1" dirty="0">
                <a:latin typeface="Verdana" pitchFamily="34" charset="0"/>
                <a:ea typeface="Verdana" pitchFamily="34" charset="0"/>
                <a:cs typeface="Verdana" pitchFamily="34" charset="0"/>
              </a:rPr>
              <a:t>creación y entrega de valor es un </a:t>
            </a:r>
            <a:r>
              <a:rPr lang="es-ES" sz="2200" b="1" u="sng" dirty="0">
                <a:latin typeface="Verdana" pitchFamily="34" charset="0"/>
                <a:ea typeface="Verdana" pitchFamily="34" charset="0"/>
                <a:cs typeface="Verdana" pitchFamily="34" charset="0"/>
              </a:rPr>
              <a:t>proceso planificado</a:t>
            </a:r>
            <a:r>
              <a:rPr lang="es-ES" sz="2200" b="1" dirty="0">
                <a:latin typeface="Verdana" pitchFamily="34" charset="0"/>
                <a:ea typeface="Verdana" pitchFamily="34" charset="0"/>
                <a:cs typeface="Verdana" pitchFamily="34" charset="0"/>
              </a:rPr>
              <a:t> por la empresa, para lo cual debe identificar previamente las señales de valor percibido para el cliente y solo entonces desarrollar los procesos (de producción o de prestación de servicios) que permitan que esa oferta contenga </a:t>
            </a:r>
            <a:r>
              <a:rPr lang="es-ES" sz="2200" b="1" u="sng" dirty="0">
                <a:latin typeface="Verdana" pitchFamily="34" charset="0"/>
                <a:ea typeface="Verdana" pitchFamily="34" charset="0"/>
                <a:cs typeface="Verdana" pitchFamily="34" charset="0"/>
              </a:rPr>
              <a:t>atributos</a:t>
            </a:r>
            <a:r>
              <a:rPr lang="es-ES" sz="2200" b="1" dirty="0">
                <a:latin typeface="Verdana" pitchFamily="34" charset="0"/>
                <a:ea typeface="Verdana" pitchFamily="34" charset="0"/>
                <a:cs typeface="Verdana" pitchFamily="34" charset="0"/>
              </a:rPr>
              <a:t> que sean percibidos por los clientes como valiosos, lo cual es importante para la satisfacción del cliente y para la Organización, puesto que le permite concentrar a ésta sus gastos y costos en aquello que crea valor para el cliente, lo que le permite ser no solo eficaz, sino eficiente.  </a:t>
            </a:r>
            <a:endParaRPr lang="es-ES" sz="2200" b="1" dirty="0">
              <a:effectLst/>
              <a:latin typeface="Verdana" pitchFamily="34" charset="0"/>
              <a:ea typeface="Verdana" pitchFamily="34" charset="0"/>
              <a:cs typeface="Verdana" pitchFamily="34" charset="0"/>
            </a:endParaRPr>
          </a:p>
        </p:txBody>
      </p:sp>
      <p:sp>
        <p:nvSpPr>
          <p:cNvPr id="5" name="4 Rectángulo"/>
          <p:cNvSpPr/>
          <p:nvPr/>
        </p:nvSpPr>
        <p:spPr>
          <a:xfrm>
            <a:off x="1478098" y="116632"/>
            <a:ext cx="2452916" cy="461665"/>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r>
              <a:rPr lang="es-ES" sz="2400" b="1" dirty="0">
                <a:solidFill>
                  <a:prstClr val="black"/>
                </a:solidFill>
                <a:latin typeface="Verdana" pitchFamily="34" charset="0"/>
                <a:ea typeface="Verdana" pitchFamily="34" charset="0"/>
                <a:cs typeface="Verdana" pitchFamily="34" charset="0"/>
              </a:rPr>
              <a:t>Conclusiones</a:t>
            </a:r>
            <a:endParaRPr lang="es-ES" sz="2400" dirty="0"/>
          </a:p>
        </p:txBody>
      </p:sp>
    </p:spTree>
    <p:extLst>
      <p:ext uri="{BB962C8B-B14F-4D97-AF65-F5344CB8AC3E}">
        <p14:creationId xmlns="" xmlns:p14="http://schemas.microsoft.com/office/powerpoint/2010/main" val="177310441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3" name="Rectángulo 5"/>
          <p:cNvSpPr/>
          <p:nvPr/>
        </p:nvSpPr>
        <p:spPr>
          <a:xfrm>
            <a:off x="1238000" y="188640"/>
            <a:ext cx="5876930" cy="523220"/>
          </a:xfrm>
          <a:prstGeom prst="rect">
            <a:avLst/>
          </a:prstGeom>
        </p:spPr>
        <p:style>
          <a:lnRef idx="1">
            <a:schemeClr val="accent1"/>
          </a:lnRef>
          <a:fillRef idx="2">
            <a:schemeClr val="accent1"/>
          </a:fillRef>
          <a:effectRef idx="1">
            <a:schemeClr val="accent1"/>
          </a:effectRef>
          <a:fontRef idx="minor">
            <a:schemeClr val="dk1"/>
          </a:fontRef>
        </p:style>
        <p:txBody>
          <a:bodyPr wrap="none">
            <a:spAutoFit/>
          </a:bodyPr>
          <a:lstStyle/>
          <a:p>
            <a:pPr algn="just">
              <a:spcAft>
                <a:spcPts val="0"/>
              </a:spcAft>
            </a:pPr>
            <a:r>
              <a:rPr lang="es-ES" sz="2800" b="1" dirty="0">
                <a:latin typeface="Verdana" panose="020B0604030504040204" pitchFamily="34" charset="0"/>
                <a:ea typeface="Verdana" panose="020B0604030504040204" pitchFamily="34" charset="0"/>
                <a:cs typeface="Verdana" panose="020B0604030504040204" pitchFamily="34" charset="0"/>
              </a:rPr>
              <a:t>Preguntas de Comprobación</a:t>
            </a:r>
          </a:p>
        </p:txBody>
      </p:sp>
      <p:sp>
        <p:nvSpPr>
          <p:cNvPr id="4" name="3 Rectángulo"/>
          <p:cNvSpPr/>
          <p:nvPr/>
        </p:nvSpPr>
        <p:spPr>
          <a:xfrm>
            <a:off x="251520" y="1218893"/>
            <a:ext cx="8352928" cy="5262979"/>
          </a:xfrm>
          <a:prstGeom prst="rect">
            <a:avLst/>
          </a:prstGeom>
        </p:spPr>
        <p:txBody>
          <a:bodyPr wrap="square">
            <a:spAutoFit/>
          </a:bodyPr>
          <a:lstStyle/>
          <a:p>
            <a:pPr marL="514350" indent="-514350" algn="just">
              <a:buFont typeface="+mj-lt"/>
              <a:buAutoNum type="arabicPeriod"/>
            </a:pPr>
            <a:r>
              <a:rPr lang="es-ES" sz="2800" b="1" dirty="0" smtClean="0">
                <a:latin typeface="Verdana" pitchFamily="34" charset="0"/>
                <a:ea typeface="Verdana" pitchFamily="34" charset="0"/>
                <a:cs typeface="Verdana" pitchFamily="34" charset="0"/>
              </a:rPr>
              <a:t>¿De qué depende el </a:t>
            </a:r>
            <a:r>
              <a:rPr lang="es-ES" sz="2800" b="1" dirty="0">
                <a:latin typeface="Verdana" pitchFamily="34" charset="0"/>
                <a:ea typeface="Verdana" pitchFamily="34" charset="0"/>
                <a:cs typeface="Verdana" pitchFamily="34" charset="0"/>
              </a:rPr>
              <a:t>valor para el cliente o </a:t>
            </a:r>
            <a:r>
              <a:rPr lang="es-ES" sz="2800" b="1" dirty="0" smtClean="0">
                <a:latin typeface="Verdana" pitchFamily="34" charset="0"/>
                <a:ea typeface="Verdana" pitchFamily="34" charset="0"/>
                <a:cs typeface="Verdana" pitchFamily="34" charset="0"/>
              </a:rPr>
              <a:t>público?</a:t>
            </a:r>
          </a:p>
          <a:p>
            <a:pPr marL="514350" indent="-514350" algn="just">
              <a:buFont typeface="+mj-lt"/>
              <a:buAutoNum type="arabicPeriod"/>
            </a:pPr>
            <a:endParaRPr lang="es-ES" sz="2800" b="1" dirty="0" smtClean="0">
              <a:latin typeface="Verdana" pitchFamily="34" charset="0"/>
              <a:ea typeface="Verdana" pitchFamily="34" charset="0"/>
              <a:cs typeface="Verdana" pitchFamily="34" charset="0"/>
            </a:endParaRPr>
          </a:p>
          <a:p>
            <a:pPr marL="514350" indent="-514350" algn="just">
              <a:buFont typeface="+mj-lt"/>
              <a:buAutoNum type="arabicPeriod"/>
            </a:pPr>
            <a:r>
              <a:rPr lang="es-ES" sz="2800" b="1" dirty="0" smtClean="0">
                <a:latin typeface="Verdana" pitchFamily="34" charset="0"/>
                <a:ea typeface="Verdana" pitchFamily="34" charset="0"/>
                <a:cs typeface="Verdana" pitchFamily="34" charset="0"/>
              </a:rPr>
              <a:t> ¿Por </a:t>
            </a:r>
            <a:r>
              <a:rPr lang="es-ES" sz="2800" b="1" dirty="0">
                <a:latin typeface="Verdana" pitchFamily="34" charset="0"/>
                <a:ea typeface="Verdana" pitchFamily="34" charset="0"/>
                <a:cs typeface="Verdana" pitchFamily="34" charset="0"/>
              </a:rPr>
              <a:t>qué </a:t>
            </a:r>
            <a:r>
              <a:rPr lang="es-ES" sz="2800" b="1" dirty="0" smtClean="0">
                <a:latin typeface="Verdana" pitchFamily="34" charset="0"/>
                <a:ea typeface="Verdana" pitchFamily="34" charset="0"/>
                <a:cs typeface="Verdana" pitchFamily="34" charset="0"/>
              </a:rPr>
              <a:t>se </a:t>
            </a:r>
            <a:r>
              <a:rPr lang="es-ES" sz="2800" b="1" dirty="0">
                <a:latin typeface="Verdana" pitchFamily="34" charset="0"/>
                <a:ea typeface="Verdana" pitchFamily="34" charset="0"/>
                <a:cs typeface="Verdana" pitchFamily="34" charset="0"/>
              </a:rPr>
              <a:t>habla de que la organización entrega un “paquete de valor” al </a:t>
            </a:r>
            <a:r>
              <a:rPr lang="es-ES" sz="2800" b="1" dirty="0" smtClean="0">
                <a:latin typeface="Verdana" pitchFamily="34" charset="0"/>
                <a:ea typeface="Verdana" pitchFamily="34" charset="0"/>
                <a:cs typeface="Verdana" pitchFamily="34" charset="0"/>
              </a:rPr>
              <a:t>cliente?</a:t>
            </a:r>
          </a:p>
          <a:p>
            <a:pPr marL="514350" indent="-514350" algn="just">
              <a:spcAft>
                <a:spcPts val="0"/>
              </a:spcAft>
              <a:buFont typeface="+mj-lt"/>
              <a:buAutoNum type="arabicPeriod"/>
            </a:pPr>
            <a:endParaRPr lang="es-ES" sz="2800" b="1" dirty="0" smtClean="0">
              <a:latin typeface="Verdana" pitchFamily="34" charset="0"/>
              <a:ea typeface="Verdana" pitchFamily="34" charset="0"/>
              <a:cs typeface="Verdana" pitchFamily="34" charset="0"/>
            </a:endParaRPr>
          </a:p>
          <a:p>
            <a:pPr marL="514350" indent="-514350" algn="just">
              <a:spcAft>
                <a:spcPts val="0"/>
              </a:spcAft>
              <a:buFont typeface="+mj-lt"/>
              <a:buAutoNum type="arabicPeriod"/>
            </a:pPr>
            <a:r>
              <a:rPr lang="es-ES" sz="2800" b="1" dirty="0" smtClean="0">
                <a:latin typeface="Verdana" pitchFamily="34" charset="0"/>
                <a:ea typeface="Verdana" pitchFamily="34" charset="0"/>
                <a:cs typeface="Verdana" pitchFamily="34" charset="0"/>
              </a:rPr>
              <a:t>¿Por qué el paquete de valor es la </a:t>
            </a:r>
            <a:r>
              <a:rPr lang="es-ES" sz="2800" b="1" dirty="0">
                <a:latin typeface="Verdana" pitchFamily="34" charset="0"/>
                <a:ea typeface="Verdana" pitchFamily="34" charset="0"/>
                <a:cs typeface="Verdana" pitchFamily="34" charset="0"/>
              </a:rPr>
              <a:t>suma de señales positivas y negativas de valor que el cliente recibe, percibe y </a:t>
            </a:r>
            <a:r>
              <a:rPr lang="es-ES" sz="2800" b="1" dirty="0" smtClean="0">
                <a:latin typeface="Verdana" pitchFamily="34" charset="0"/>
                <a:ea typeface="Verdana" pitchFamily="34" charset="0"/>
                <a:cs typeface="Verdana" pitchFamily="34" charset="0"/>
              </a:rPr>
              <a:t>valora?</a:t>
            </a:r>
          </a:p>
          <a:p>
            <a:pPr algn="just">
              <a:spcAft>
                <a:spcPts val="0"/>
              </a:spcAft>
            </a:pPr>
            <a:endParaRPr lang="es-ES" sz="2800" b="1" dirty="0">
              <a:latin typeface="Verdana" pitchFamily="34" charset="0"/>
              <a:ea typeface="Verdana" pitchFamily="34" charset="0"/>
              <a:cs typeface="Verdana" pitchFamily="34" charset="0"/>
            </a:endParaRPr>
          </a:p>
        </p:txBody>
      </p:sp>
    </p:spTree>
    <p:extLst>
      <p:ext uri="{BB962C8B-B14F-4D97-AF65-F5344CB8AC3E}">
        <p14:creationId xmlns="" xmlns:p14="http://schemas.microsoft.com/office/powerpoint/2010/main" val="204299404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3" name="Rectángulo 2"/>
          <p:cNvSpPr/>
          <p:nvPr/>
        </p:nvSpPr>
        <p:spPr>
          <a:xfrm>
            <a:off x="2908138" y="87015"/>
            <a:ext cx="2175596" cy="461665"/>
          </a:xfrm>
          <a:prstGeom prst="rect">
            <a:avLst/>
          </a:prstGeom>
        </p:spPr>
        <p:txBody>
          <a:bodyPr wrap="none">
            <a:spAutoFit/>
          </a:bodyPr>
          <a:lstStyle/>
          <a:p>
            <a:pPr algn="ctr">
              <a:spcAft>
                <a:spcPts val="0"/>
              </a:spcAft>
            </a:pPr>
            <a:r>
              <a:rPr lang="es-ES" sz="2400" b="1" dirty="0" smtClean="0">
                <a:latin typeface="Verdana" panose="020B0604030504040204" pitchFamily="34" charset="0"/>
                <a:ea typeface="Verdana" panose="020B0604030504040204" pitchFamily="34" charset="0"/>
                <a:cs typeface="Verdana" panose="020B0604030504040204" pitchFamily="34" charset="0"/>
              </a:rPr>
              <a:t>Bibliografía</a:t>
            </a:r>
            <a:endParaRPr lang="es-ES" sz="2400" dirty="0">
              <a:latin typeface="Verdana" panose="020B0604030504040204" pitchFamily="34" charset="0"/>
              <a:ea typeface="Verdana" panose="020B0604030504040204" pitchFamily="34" charset="0"/>
              <a:cs typeface="Verdana" panose="020B0604030504040204" pitchFamily="34" charset="0"/>
            </a:endParaRPr>
          </a:p>
        </p:txBody>
      </p:sp>
      <p:sp>
        <p:nvSpPr>
          <p:cNvPr id="4" name="Rectángulo 3"/>
          <p:cNvSpPr/>
          <p:nvPr/>
        </p:nvSpPr>
        <p:spPr>
          <a:xfrm>
            <a:off x="251520" y="620688"/>
            <a:ext cx="6377067" cy="646331"/>
          </a:xfrm>
          <a:prstGeom prst="rect">
            <a:avLst/>
          </a:prstGeom>
        </p:spPr>
        <p:txBody>
          <a:bodyPr wrap="none">
            <a:spAutoFit/>
          </a:bodyPr>
          <a:lstStyle/>
          <a:p>
            <a:pPr algn="just">
              <a:spcAft>
                <a:spcPts val="0"/>
              </a:spcAft>
            </a:pPr>
            <a:r>
              <a:rPr lang="es-ES" b="1" dirty="0" smtClean="0">
                <a:solidFill>
                  <a:srgbClr val="0070C0"/>
                </a:solidFill>
                <a:latin typeface="Verdana" panose="020B0604030504040204" pitchFamily="34" charset="0"/>
                <a:ea typeface="Verdana" panose="020B0604030504040204" pitchFamily="34" charset="0"/>
                <a:cs typeface="Verdana" panose="020B0604030504040204" pitchFamily="34" charset="0"/>
              </a:rPr>
              <a:t>Bibliografía Básica</a:t>
            </a:r>
            <a:r>
              <a:rPr lang="es-ES" b="1" dirty="0" smtClean="0">
                <a:latin typeface="Verdana" panose="020B0604030504040204" pitchFamily="34" charset="0"/>
                <a:ea typeface="Verdana" panose="020B0604030504040204" pitchFamily="34" charset="0"/>
                <a:cs typeface="Verdana" panose="020B0604030504040204" pitchFamily="34" charset="0"/>
              </a:rPr>
              <a:t>:</a:t>
            </a:r>
            <a:endParaRPr lang="es-ES" b="1" dirty="0">
              <a:latin typeface="Verdana" panose="020B0604030504040204" pitchFamily="34" charset="0"/>
              <a:ea typeface="Verdana" panose="020B0604030504040204" pitchFamily="34" charset="0"/>
              <a:cs typeface="Verdana" panose="020B0604030504040204" pitchFamily="34" charset="0"/>
            </a:endParaRPr>
          </a:p>
          <a:p>
            <a:pPr algn="just">
              <a:spcAft>
                <a:spcPts val="0"/>
              </a:spcAft>
            </a:pPr>
            <a:r>
              <a:rPr lang="es-ES" b="1" dirty="0">
                <a:latin typeface="Verdana" panose="020B0604030504040204" pitchFamily="34" charset="0"/>
                <a:ea typeface="Verdana" panose="020B0604030504040204" pitchFamily="34" charset="0"/>
                <a:cs typeface="Verdana" panose="020B0604030504040204" pitchFamily="34" charset="0"/>
              </a:rPr>
              <a:t>Estrategia organizacional</a:t>
            </a:r>
            <a:r>
              <a:rPr lang="es-ES" b="1" dirty="0" smtClean="0">
                <a:latin typeface="Verdana" panose="020B0604030504040204" pitchFamily="34" charset="0"/>
                <a:ea typeface="Verdana" panose="020B0604030504040204" pitchFamily="34" charset="0"/>
                <a:cs typeface="Verdana" panose="020B0604030504040204" pitchFamily="34" charset="0"/>
              </a:rPr>
              <a:t>, Colectivo de autores.</a:t>
            </a:r>
            <a:endParaRPr lang="es-ES" b="1" dirty="0">
              <a:latin typeface="Verdana" panose="020B0604030504040204" pitchFamily="34" charset="0"/>
              <a:ea typeface="Verdana" panose="020B0604030504040204" pitchFamily="34" charset="0"/>
              <a:cs typeface="Verdana" panose="020B0604030504040204" pitchFamily="34" charset="0"/>
            </a:endParaRPr>
          </a:p>
        </p:txBody>
      </p:sp>
      <p:sp>
        <p:nvSpPr>
          <p:cNvPr id="5" name="Rectángulo 4"/>
          <p:cNvSpPr/>
          <p:nvPr/>
        </p:nvSpPr>
        <p:spPr>
          <a:xfrm>
            <a:off x="179512" y="1268760"/>
            <a:ext cx="3983783" cy="369332"/>
          </a:xfrm>
          <a:prstGeom prst="rect">
            <a:avLst/>
          </a:prstGeom>
        </p:spPr>
        <p:txBody>
          <a:bodyPr wrap="none">
            <a:spAutoFit/>
          </a:bodyPr>
          <a:lstStyle/>
          <a:p>
            <a:pPr algn="just">
              <a:spcAft>
                <a:spcPts val="0"/>
              </a:spcAft>
            </a:pPr>
            <a:r>
              <a:rPr lang="es-ES" b="1" dirty="0" smtClean="0">
                <a:solidFill>
                  <a:srgbClr val="0070C0"/>
                </a:solidFill>
                <a:latin typeface="Verdana" panose="020B0604030504040204" pitchFamily="34" charset="0"/>
                <a:ea typeface="Verdana" panose="020B0604030504040204" pitchFamily="34" charset="0"/>
                <a:cs typeface="Verdana" panose="020B0604030504040204" pitchFamily="34" charset="0"/>
              </a:rPr>
              <a:t>Bibliografía Complementaria:</a:t>
            </a:r>
            <a:endParaRPr lang="es-ES" dirty="0">
              <a:solidFill>
                <a:srgbClr val="0070C0"/>
              </a:solidFill>
              <a:latin typeface="Verdana" panose="020B0604030504040204" pitchFamily="34" charset="0"/>
              <a:ea typeface="Verdana" panose="020B0604030504040204" pitchFamily="34" charset="0"/>
              <a:cs typeface="Verdana" panose="020B0604030504040204" pitchFamily="34" charset="0"/>
            </a:endParaRPr>
          </a:p>
        </p:txBody>
      </p:sp>
      <p:sp>
        <p:nvSpPr>
          <p:cNvPr id="6" name="Rectangle 1"/>
          <p:cNvSpPr>
            <a:spLocks noChangeArrowheads="1"/>
          </p:cNvSpPr>
          <p:nvPr/>
        </p:nvSpPr>
        <p:spPr bwMode="auto">
          <a:xfrm>
            <a:off x="27472" y="1772816"/>
            <a:ext cx="8820472" cy="501675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es-ES" altLang="es-ES" sz="2000" b="1"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Barreiro, Luis, Alma Hernández e Ileana Díaz. </a:t>
            </a:r>
            <a:r>
              <a:rPr kumimoji="0" lang="es-MX" altLang="es-ES" sz="2000" b="1"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Marketing en Cuba: dónde nos encontramos. En </a:t>
            </a:r>
            <a:r>
              <a:rPr kumimoji="0" lang="es-MX" altLang="es-ES" sz="2000" b="1" i="0" u="sng"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Folletos Gerenciales</a:t>
            </a:r>
            <a:r>
              <a:rPr kumimoji="0" lang="es-MX" altLang="es-ES" sz="2000" b="1"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 (Cuba). Año VIII  Número 11 Nov. 2004</a:t>
            </a: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endParaRPr kumimoji="0" lang="es-ES" altLang="es-ES" sz="2000" b="1"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es-ES" altLang="es-ES" sz="2000" b="1"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Barreiro, Luis. Marketing o ventas: he ahí el problema. En </a:t>
            </a:r>
            <a:r>
              <a:rPr kumimoji="0" lang="es-ES" altLang="es-ES" sz="2000" b="1" i="0" u="sng"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Revista Espacio</a:t>
            </a:r>
            <a:r>
              <a:rPr kumimoji="0" lang="es-ES" altLang="es-ES" sz="2000" b="1"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 (Cuba). No. 7 enero-abril 2002</a:t>
            </a: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endParaRPr kumimoji="0" lang="es-ES" altLang="es-ES" sz="2000" b="1"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es-ES" altLang="es-ES" sz="2000" b="1"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Díaz, Ileana et al. Estrategia organizacional. La Habana: Editorial Félix Varela, 2009</a:t>
            </a: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endParaRPr kumimoji="0" lang="es-ES" altLang="es-ES" sz="2000" b="1"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es-ES" altLang="es-ES" sz="2000" b="1" i="0" u="none" strike="noStrike" cap="none" normalizeH="0" baseline="0" dirty="0" err="1"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Kotler</a:t>
            </a:r>
            <a:r>
              <a:rPr kumimoji="0" lang="es-ES" altLang="es-ES" sz="2000" b="1"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 Philip. Dirección de Marketing: análisis, planificación, gestión y control. Madrid: Pearson Educación, S.A., 2000.</a:t>
            </a:r>
          </a:p>
          <a:p>
            <a:pPr marL="0" marR="0" lvl="0" indent="0" algn="just" defTabSz="914400" rtl="0" eaLnBrk="0" fontAlgn="base" latinLnBrk="0" hangingPunct="0">
              <a:lnSpc>
                <a:spcPct val="100000"/>
              </a:lnSpc>
              <a:spcBef>
                <a:spcPct val="0"/>
              </a:spcBef>
              <a:spcAft>
                <a:spcPct val="0"/>
              </a:spcAft>
              <a:buClrTx/>
              <a:buSzTx/>
              <a:tabLst>
                <a:tab pos="457200" algn="l"/>
              </a:tabLst>
            </a:pPr>
            <a:endParaRPr kumimoji="0" lang="es-ES" altLang="es-ES" sz="2000" b="1"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p>
            <a:pPr algn="just">
              <a:buFontTx/>
              <a:buChar char="•"/>
            </a:pPr>
            <a:r>
              <a:rPr kumimoji="0" lang="es-ES" altLang="es-ES" sz="2000" b="1"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 </a:t>
            </a:r>
            <a:r>
              <a:rPr lang="es-ES" sz="2000" b="1" dirty="0">
                <a:latin typeface="Verdana" panose="020B0604030504040204" pitchFamily="34" charset="0"/>
                <a:ea typeface="Verdana" panose="020B0604030504040204" pitchFamily="34" charset="0"/>
                <a:cs typeface="Verdana" panose="020B0604030504040204" pitchFamily="34" charset="0"/>
              </a:rPr>
              <a:t>Fred R. David. Conceptos de Administración Estratégica: Pearson Educación, México, 2003</a:t>
            </a:r>
            <a:r>
              <a:rPr lang="es-ES" sz="2000" b="1" dirty="0" smtClean="0">
                <a:latin typeface="Verdana" panose="020B0604030504040204" pitchFamily="34" charset="0"/>
                <a:ea typeface="Verdana" panose="020B0604030504040204" pitchFamily="34" charset="0"/>
                <a:cs typeface="Verdana" panose="020B0604030504040204" pitchFamily="34" charset="0"/>
              </a:rPr>
              <a:t>.</a:t>
            </a:r>
            <a:endParaRPr kumimoji="0" lang="es-ES" altLang="es-ES" sz="2000" b="1"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 xmlns:p14="http://schemas.microsoft.com/office/powerpoint/2010/main" val="328081137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7" name="6 Rectángulo"/>
          <p:cNvSpPr/>
          <p:nvPr/>
        </p:nvSpPr>
        <p:spPr>
          <a:xfrm>
            <a:off x="251520" y="620688"/>
            <a:ext cx="8784976" cy="5847755"/>
          </a:xfrm>
          <a:prstGeom prst="rect">
            <a:avLst/>
          </a:prstGeom>
        </p:spPr>
        <p:txBody>
          <a:bodyPr wrap="square">
            <a:spAutoFit/>
          </a:bodyPr>
          <a:lstStyle/>
          <a:p>
            <a:pPr marL="457200" indent="-457200" algn="just">
              <a:spcAft>
                <a:spcPts val="0"/>
              </a:spcAft>
              <a:buFont typeface="+mj-lt"/>
              <a:buAutoNum type="arabicPeriod"/>
            </a:pPr>
            <a:r>
              <a:rPr lang="es-ES" sz="2200" b="1" dirty="0" smtClean="0">
                <a:latin typeface="Verdana" pitchFamily="34" charset="0"/>
                <a:ea typeface="Verdana" pitchFamily="34" charset="0"/>
                <a:cs typeface="Verdana" pitchFamily="34" charset="0"/>
              </a:rPr>
              <a:t>Dirección de Marketing: análisis, planificación, gestión y control. (Philip </a:t>
            </a:r>
            <a:r>
              <a:rPr lang="es-ES" sz="2200" b="1" dirty="0" err="1" smtClean="0">
                <a:latin typeface="Verdana" pitchFamily="34" charset="0"/>
                <a:ea typeface="Verdana" pitchFamily="34" charset="0"/>
                <a:cs typeface="Verdana" pitchFamily="34" charset="0"/>
              </a:rPr>
              <a:t>Kotler</a:t>
            </a:r>
            <a:r>
              <a:rPr lang="es-ES" sz="2200" b="1" dirty="0" smtClean="0">
                <a:latin typeface="Verdana" pitchFamily="34" charset="0"/>
                <a:ea typeface="Verdana" pitchFamily="34" charset="0"/>
                <a:cs typeface="Verdana" pitchFamily="34" charset="0"/>
              </a:rPr>
              <a:t>. Madrid: Pearson Educación, S.A., 2000); en el capítulo 1 de este libro el estudiante puede encontrar un análisis del carácter perceptual de la categoría valor para el cliente.</a:t>
            </a:r>
          </a:p>
          <a:p>
            <a:pPr marL="457200" lvl="0" indent="-457200" algn="just">
              <a:spcAft>
                <a:spcPts val="0"/>
              </a:spcAft>
              <a:buFont typeface="+mj-lt"/>
              <a:buAutoNum type="arabicPeriod"/>
              <a:tabLst>
                <a:tab pos="228600" algn="l"/>
              </a:tabLst>
            </a:pPr>
            <a:endParaRPr lang="es-ES" sz="2200" b="1" dirty="0">
              <a:latin typeface="Verdana" pitchFamily="34" charset="0"/>
              <a:ea typeface="Verdana" pitchFamily="34" charset="0"/>
              <a:cs typeface="Verdana" pitchFamily="34" charset="0"/>
            </a:endParaRPr>
          </a:p>
          <a:p>
            <a:pPr marL="457200" lvl="0" indent="-457200" algn="just">
              <a:spcAft>
                <a:spcPts val="0"/>
              </a:spcAft>
              <a:buFont typeface="+mj-lt"/>
              <a:buAutoNum type="arabicPeriod"/>
              <a:tabLst>
                <a:tab pos="228600" algn="l"/>
              </a:tabLst>
            </a:pPr>
            <a:r>
              <a:rPr lang="es-ES" sz="2200" b="1" dirty="0">
                <a:latin typeface="Verdana" pitchFamily="34" charset="0"/>
                <a:ea typeface="Verdana" pitchFamily="34" charset="0"/>
                <a:cs typeface="Verdana" pitchFamily="34" charset="0"/>
              </a:rPr>
              <a:t>Artículo </a:t>
            </a:r>
            <a:r>
              <a:rPr lang="es-ES" sz="2200" b="1" i="1" dirty="0">
                <a:latin typeface="Verdana" pitchFamily="34" charset="0"/>
                <a:ea typeface="Verdana" pitchFamily="34" charset="0"/>
                <a:cs typeface="Verdana" pitchFamily="34" charset="0"/>
              </a:rPr>
              <a:t>“El arte de vender soluciones”</a:t>
            </a:r>
            <a:r>
              <a:rPr lang="es-ES" sz="2200" b="1" dirty="0">
                <a:latin typeface="Verdana" pitchFamily="34" charset="0"/>
                <a:ea typeface="Verdana" pitchFamily="34" charset="0"/>
                <a:cs typeface="Verdana" pitchFamily="34" charset="0"/>
              </a:rPr>
              <a:t> (Revista Gestión, Argentina, Vol. 3 No. 3 mayo-junio 1998); en esta artículo el autor plantea los elementos de creación de valor para el cliente</a:t>
            </a:r>
            <a:r>
              <a:rPr lang="es-ES" sz="2200" b="1" dirty="0" smtClean="0">
                <a:latin typeface="Verdana" pitchFamily="34" charset="0"/>
                <a:ea typeface="Verdana" pitchFamily="34" charset="0"/>
                <a:cs typeface="Verdana" pitchFamily="34" charset="0"/>
              </a:rPr>
              <a:t>.</a:t>
            </a:r>
          </a:p>
          <a:p>
            <a:pPr marL="457200" lvl="0" indent="-457200" algn="just">
              <a:spcAft>
                <a:spcPts val="0"/>
              </a:spcAft>
              <a:buFont typeface="+mj-lt"/>
              <a:buAutoNum type="arabicPeriod"/>
              <a:tabLst>
                <a:tab pos="228600" algn="l"/>
              </a:tabLst>
            </a:pPr>
            <a:endParaRPr lang="es-ES" sz="2200" b="1" dirty="0">
              <a:latin typeface="Verdana" pitchFamily="34" charset="0"/>
              <a:ea typeface="Verdana" pitchFamily="34" charset="0"/>
              <a:cs typeface="Verdana" pitchFamily="34" charset="0"/>
            </a:endParaRPr>
          </a:p>
          <a:p>
            <a:pPr marL="457200" lvl="0" indent="-457200" algn="just">
              <a:spcAft>
                <a:spcPts val="0"/>
              </a:spcAft>
              <a:buFont typeface="+mj-lt"/>
              <a:buAutoNum type="arabicPeriod"/>
              <a:tabLst>
                <a:tab pos="228600" algn="l"/>
              </a:tabLst>
            </a:pPr>
            <a:r>
              <a:rPr lang="es-ES" sz="2200" b="1" dirty="0">
                <a:latin typeface="Verdana" pitchFamily="34" charset="0"/>
                <a:ea typeface="Verdana" pitchFamily="34" charset="0"/>
                <a:cs typeface="Verdana" pitchFamily="34" charset="0"/>
              </a:rPr>
              <a:t>Artículo </a:t>
            </a:r>
            <a:r>
              <a:rPr lang="es-ES" sz="2200" b="1" i="1" dirty="0">
                <a:latin typeface="Verdana" pitchFamily="34" charset="0"/>
                <a:ea typeface="Verdana" pitchFamily="34" charset="0"/>
                <a:cs typeface="Verdana" pitchFamily="34" charset="0"/>
              </a:rPr>
              <a:t>“La clave es conservar a los clientes”</a:t>
            </a:r>
            <a:r>
              <a:rPr lang="es-ES" sz="2200" b="1" dirty="0">
                <a:latin typeface="Verdana" pitchFamily="34" charset="0"/>
                <a:ea typeface="Verdana" pitchFamily="34" charset="0"/>
                <a:cs typeface="Verdana" pitchFamily="34" charset="0"/>
              </a:rPr>
              <a:t> (Revista Panorama de </a:t>
            </a:r>
            <a:r>
              <a:rPr lang="es-ES" sz="2200" b="1" dirty="0" err="1">
                <a:latin typeface="Verdana" pitchFamily="34" charset="0"/>
                <a:ea typeface="Verdana" pitchFamily="34" charset="0"/>
                <a:cs typeface="Verdana" pitchFamily="34" charset="0"/>
              </a:rPr>
              <a:t>management</a:t>
            </a:r>
            <a:r>
              <a:rPr lang="es-ES" sz="2200" b="1" dirty="0">
                <a:latin typeface="Verdana" pitchFamily="34" charset="0"/>
                <a:ea typeface="Verdana" pitchFamily="34" charset="0"/>
                <a:cs typeface="Verdana" pitchFamily="34" charset="0"/>
              </a:rPr>
              <a:t> y gestión, Argentina, diciembre 1992); en esta artículo se analizan las bases de la fidelización de clientes y se establecen varios niveles para ello.</a:t>
            </a:r>
            <a:endParaRPr lang="es-ES" sz="2200" b="1" dirty="0">
              <a:effectLst/>
              <a:latin typeface="Verdana" pitchFamily="34" charset="0"/>
              <a:ea typeface="Verdana" pitchFamily="34" charset="0"/>
              <a:cs typeface="Verdana" pitchFamily="34" charset="0"/>
            </a:endParaRPr>
          </a:p>
        </p:txBody>
      </p:sp>
      <p:sp>
        <p:nvSpPr>
          <p:cNvPr id="9" name="8 Rectángulo"/>
          <p:cNvSpPr/>
          <p:nvPr/>
        </p:nvSpPr>
        <p:spPr>
          <a:xfrm>
            <a:off x="402680" y="116632"/>
            <a:ext cx="6689600" cy="461665"/>
          </a:xfrm>
          <a:prstGeom prst="rect">
            <a:avLst/>
          </a:prstGeom>
        </p:spPr>
        <p:txBody>
          <a:bodyPr wrap="square">
            <a:spAutoFit/>
          </a:bodyPr>
          <a:lstStyle/>
          <a:p>
            <a:pPr lvl="0"/>
            <a:r>
              <a:rPr lang="es-ES" sz="2400" b="1" dirty="0">
                <a:solidFill>
                  <a:prstClr val="black"/>
                </a:solidFill>
                <a:latin typeface="Verdana" pitchFamily="34" charset="0"/>
                <a:ea typeface="Verdana" pitchFamily="34" charset="0"/>
                <a:cs typeface="Verdana" pitchFamily="34" charset="0"/>
              </a:rPr>
              <a:t>Materiales complementarios:</a:t>
            </a:r>
          </a:p>
        </p:txBody>
      </p:sp>
    </p:spTree>
    <p:extLst>
      <p:ext uri="{BB962C8B-B14F-4D97-AF65-F5344CB8AC3E}">
        <p14:creationId xmlns="" xmlns:p14="http://schemas.microsoft.com/office/powerpoint/2010/main" val="390607119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3" name="Rectángulo 2"/>
          <p:cNvSpPr/>
          <p:nvPr/>
        </p:nvSpPr>
        <p:spPr>
          <a:xfrm>
            <a:off x="1259632" y="260648"/>
            <a:ext cx="6789038" cy="461665"/>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es-ES" sz="2400" b="1" dirty="0">
                <a:latin typeface="Verdana" panose="020B0604030504040204" pitchFamily="34" charset="0"/>
                <a:ea typeface="Verdana" panose="020B0604030504040204" pitchFamily="34" charset="0"/>
                <a:cs typeface="Verdana" panose="020B0604030504040204" pitchFamily="34" charset="0"/>
              </a:rPr>
              <a:t>Orientación del estudio independiente</a:t>
            </a:r>
            <a:endParaRPr lang="es-ES" sz="2400" dirty="0">
              <a:latin typeface="Verdana" panose="020B0604030504040204" pitchFamily="34" charset="0"/>
              <a:ea typeface="Verdana" panose="020B0604030504040204" pitchFamily="34" charset="0"/>
              <a:cs typeface="Verdana" panose="020B0604030504040204" pitchFamily="34" charset="0"/>
            </a:endParaRPr>
          </a:p>
        </p:txBody>
      </p:sp>
      <p:sp>
        <p:nvSpPr>
          <p:cNvPr id="6" name="5 Rectángulo"/>
          <p:cNvSpPr/>
          <p:nvPr/>
        </p:nvSpPr>
        <p:spPr>
          <a:xfrm>
            <a:off x="251520" y="980728"/>
            <a:ext cx="8568952" cy="2308324"/>
          </a:xfrm>
          <a:prstGeom prst="rect">
            <a:avLst/>
          </a:prstGeom>
        </p:spPr>
        <p:txBody>
          <a:bodyPr wrap="square">
            <a:spAutoFit/>
          </a:bodyPr>
          <a:lstStyle/>
          <a:p>
            <a:pPr algn="just">
              <a:spcAft>
                <a:spcPts val="0"/>
              </a:spcAft>
            </a:pPr>
            <a:r>
              <a:rPr lang="es-ES" sz="2400" b="1" dirty="0" smtClean="0">
                <a:latin typeface="Verdana" pitchFamily="34" charset="0"/>
                <a:ea typeface="Verdana" pitchFamily="34" charset="0"/>
                <a:cs typeface="Verdana" pitchFamily="34" charset="0"/>
              </a:rPr>
              <a:t>1. Analice </a:t>
            </a:r>
            <a:r>
              <a:rPr lang="es-ES" sz="2400" b="1" dirty="0">
                <a:latin typeface="Verdana" pitchFamily="34" charset="0"/>
                <a:ea typeface="Verdana" pitchFamily="34" charset="0"/>
                <a:cs typeface="Verdana" pitchFamily="34" charset="0"/>
              </a:rPr>
              <a:t>la oferta de su Organización (o de una Organización conocida) para cualquiera de los productos o servicios incluidos en su cartera y describa cada uno de los elementos contenidos en el “paquete de valor”  correspondiente a ese producto (o servicio). </a:t>
            </a:r>
            <a:endParaRPr lang="es-ES" sz="2400" b="1" dirty="0">
              <a:effectLst/>
              <a:latin typeface="Verdana" pitchFamily="34" charset="0"/>
              <a:ea typeface="Verdana" pitchFamily="34" charset="0"/>
              <a:cs typeface="Verdana" pitchFamily="34" charset="0"/>
            </a:endParaRPr>
          </a:p>
        </p:txBody>
      </p:sp>
      <p:sp>
        <p:nvSpPr>
          <p:cNvPr id="7" name="6 Rectángulo"/>
          <p:cNvSpPr/>
          <p:nvPr/>
        </p:nvSpPr>
        <p:spPr>
          <a:xfrm>
            <a:off x="251520" y="3573016"/>
            <a:ext cx="8568952" cy="3046988"/>
          </a:xfrm>
          <a:prstGeom prst="rect">
            <a:avLst/>
          </a:prstGeom>
        </p:spPr>
        <p:txBody>
          <a:bodyPr wrap="square">
            <a:spAutoFit/>
          </a:bodyPr>
          <a:lstStyle/>
          <a:p>
            <a:pPr algn="just">
              <a:spcAft>
                <a:spcPts val="0"/>
              </a:spcAft>
            </a:pPr>
            <a:r>
              <a:rPr lang="es-ES" sz="2400" b="1" dirty="0" smtClean="0">
                <a:latin typeface="Verdana" pitchFamily="34" charset="0"/>
                <a:ea typeface="Verdana" pitchFamily="34" charset="0"/>
                <a:cs typeface="Verdana" pitchFamily="34" charset="0"/>
              </a:rPr>
              <a:t>2. Seleccione </a:t>
            </a:r>
            <a:r>
              <a:rPr lang="es-ES" sz="2400" b="1" dirty="0">
                <a:latin typeface="Verdana" pitchFamily="34" charset="0"/>
                <a:ea typeface="Verdana" pitchFamily="34" charset="0"/>
                <a:cs typeface="Verdana" pitchFamily="34" charset="0"/>
              </a:rPr>
              <a:t>una demanda que usted posea y analice, desde su posición como consumidor, los atributos de valor percibido o señales de valor </a:t>
            </a:r>
            <a:r>
              <a:rPr lang="es-ES" sz="2400" b="1" u="sng" dirty="0">
                <a:latin typeface="Verdana" pitchFamily="34" charset="0"/>
                <a:ea typeface="Verdana" pitchFamily="34" charset="0"/>
                <a:cs typeface="Verdana" pitchFamily="34" charset="0"/>
              </a:rPr>
              <a:t>que usted exige para satisfacerla</a:t>
            </a:r>
            <a:r>
              <a:rPr lang="es-ES" sz="2400" b="1" dirty="0">
                <a:latin typeface="Verdana" pitchFamily="34" charset="0"/>
                <a:ea typeface="Verdana" pitchFamily="34" charset="0"/>
                <a:cs typeface="Verdana" pitchFamily="34" charset="0"/>
              </a:rPr>
              <a:t>; compárelos con los atributos </a:t>
            </a:r>
            <a:r>
              <a:rPr lang="es-ES" sz="2400" b="1" u="sng" dirty="0">
                <a:latin typeface="Verdana" pitchFamily="34" charset="0"/>
                <a:ea typeface="Verdana" pitchFamily="34" charset="0"/>
                <a:cs typeface="Verdana" pitchFamily="34" charset="0"/>
              </a:rPr>
              <a:t>prometidos</a:t>
            </a:r>
            <a:r>
              <a:rPr lang="es-ES" sz="2400" b="1" dirty="0">
                <a:latin typeface="Verdana" pitchFamily="34" charset="0"/>
                <a:ea typeface="Verdana" pitchFamily="34" charset="0"/>
                <a:cs typeface="Verdana" pitchFamily="34" charset="0"/>
              </a:rPr>
              <a:t> por la oferta (sea un producto o servicio) que usted recibe de las organizaciones proveedoras del satisfactor de esa demanda.</a:t>
            </a:r>
            <a:endParaRPr lang="es-ES" sz="2400" b="1" dirty="0">
              <a:effectLst/>
              <a:latin typeface="Verdana" pitchFamily="34" charset="0"/>
              <a:ea typeface="Verdana" pitchFamily="34" charset="0"/>
              <a:cs typeface="Verdana" pitchFamily="34" charset="0"/>
            </a:endParaRPr>
          </a:p>
        </p:txBody>
      </p:sp>
    </p:spTree>
    <p:extLst>
      <p:ext uri="{BB962C8B-B14F-4D97-AF65-F5344CB8AC3E}">
        <p14:creationId xmlns="" xmlns:p14="http://schemas.microsoft.com/office/powerpoint/2010/main" val="1215020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6" name="Rectángulo 5"/>
          <p:cNvSpPr/>
          <p:nvPr/>
        </p:nvSpPr>
        <p:spPr>
          <a:xfrm>
            <a:off x="1331640" y="188640"/>
            <a:ext cx="6633547" cy="523220"/>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r>
              <a:rPr lang="es-ES" sz="2800" b="1" dirty="0">
                <a:latin typeface="Verdana" panose="020B0604030504040204" pitchFamily="34" charset="0"/>
                <a:ea typeface="Verdana" panose="020B0604030504040204" pitchFamily="34" charset="0"/>
                <a:cs typeface="Verdana" panose="020B0604030504040204" pitchFamily="34" charset="0"/>
              </a:rPr>
              <a:t>Motivación próxima conferencia</a:t>
            </a:r>
            <a:endParaRPr lang="es-ES" sz="2800" dirty="0">
              <a:latin typeface="Verdana" panose="020B0604030504040204" pitchFamily="34" charset="0"/>
              <a:ea typeface="Verdana" panose="020B0604030504040204" pitchFamily="34" charset="0"/>
              <a:cs typeface="Verdana" panose="020B0604030504040204" pitchFamily="34" charset="0"/>
            </a:endParaRPr>
          </a:p>
        </p:txBody>
      </p:sp>
      <p:sp>
        <p:nvSpPr>
          <p:cNvPr id="4" name="3 Rectángulo"/>
          <p:cNvSpPr/>
          <p:nvPr/>
        </p:nvSpPr>
        <p:spPr>
          <a:xfrm>
            <a:off x="395536" y="908720"/>
            <a:ext cx="8378824" cy="5693866"/>
          </a:xfrm>
          <a:prstGeom prst="rect">
            <a:avLst/>
          </a:prstGeom>
        </p:spPr>
        <p:txBody>
          <a:bodyPr wrap="square">
            <a:spAutoFit/>
          </a:bodyPr>
          <a:lstStyle/>
          <a:p>
            <a:pPr algn="just">
              <a:spcAft>
                <a:spcPts val="0"/>
              </a:spcAft>
            </a:pPr>
            <a:r>
              <a:rPr lang="es-ES" sz="2800" b="1" dirty="0" smtClean="0">
                <a:latin typeface="Verdana" pitchFamily="34" charset="0"/>
                <a:ea typeface="Verdana" pitchFamily="34" charset="0"/>
                <a:cs typeface="Verdana" pitchFamily="34" charset="0"/>
              </a:rPr>
              <a:t>Una </a:t>
            </a:r>
            <a:r>
              <a:rPr lang="es-ES" sz="2800" b="1" dirty="0">
                <a:latin typeface="Verdana" pitchFamily="34" charset="0"/>
                <a:ea typeface="Verdana" pitchFamily="34" charset="0"/>
                <a:cs typeface="Verdana" pitchFamily="34" charset="0"/>
              </a:rPr>
              <a:t>vez claro los elementos requeridos para poder crear valor, queda la parte más compleja del asunto: desarrollar acciones para crearlo efectivamente y ese es el contenido del resto de la asignatura que usted ha comenzado a estudiar, en </a:t>
            </a:r>
            <a:r>
              <a:rPr lang="es-ES" sz="2800" b="1" dirty="0" smtClean="0">
                <a:latin typeface="Verdana" pitchFamily="34" charset="0"/>
                <a:ea typeface="Verdana" pitchFamily="34" charset="0"/>
                <a:cs typeface="Verdana" pitchFamily="34" charset="0"/>
              </a:rPr>
              <a:t>la que descubrirá </a:t>
            </a:r>
            <a:r>
              <a:rPr lang="es-ES" sz="2800" b="1" dirty="0">
                <a:latin typeface="Verdana" pitchFamily="34" charset="0"/>
                <a:ea typeface="Verdana" pitchFamily="34" charset="0"/>
                <a:cs typeface="Verdana" pitchFamily="34" charset="0"/>
              </a:rPr>
              <a:t>un instrumento en la dirección organizacional, que integra los elementos anteriores en categorías rectoras para conducir a la Organización por el proceso de crear ese valor. </a:t>
            </a:r>
            <a:endParaRPr lang="es-ES" sz="2800" b="1" dirty="0" smtClean="0">
              <a:latin typeface="Verdana" pitchFamily="34" charset="0"/>
              <a:ea typeface="Verdana" pitchFamily="34" charset="0"/>
              <a:cs typeface="Verdana" pitchFamily="34" charset="0"/>
            </a:endParaRPr>
          </a:p>
          <a:p>
            <a:pPr algn="just">
              <a:spcAft>
                <a:spcPts val="0"/>
              </a:spcAft>
            </a:pPr>
            <a:r>
              <a:rPr lang="es-ES" sz="2800" b="1" i="1" u="sng" dirty="0" smtClean="0">
                <a:latin typeface="Verdana" pitchFamily="34" charset="0"/>
                <a:ea typeface="Verdana" pitchFamily="34" charset="0"/>
                <a:cs typeface="Verdana" pitchFamily="34" charset="0"/>
              </a:rPr>
              <a:t>Ese </a:t>
            </a:r>
            <a:r>
              <a:rPr lang="es-ES" sz="2800" b="1" i="1" u="sng" dirty="0">
                <a:latin typeface="Verdana" pitchFamily="34" charset="0"/>
                <a:ea typeface="Verdana" pitchFamily="34" charset="0"/>
                <a:cs typeface="Verdana" pitchFamily="34" charset="0"/>
              </a:rPr>
              <a:t>instrumento es la estrategia.</a:t>
            </a:r>
            <a:endParaRPr lang="es-ES" sz="2800" b="1" i="1" u="sng" dirty="0">
              <a:effectLst/>
              <a:latin typeface="Verdana" pitchFamily="34" charset="0"/>
              <a:ea typeface="Verdana" pitchFamily="34" charset="0"/>
              <a:cs typeface="Verdana" pitchFamily="34" charset="0"/>
            </a:endParaRPr>
          </a:p>
        </p:txBody>
      </p:sp>
    </p:spTree>
    <p:extLst>
      <p:ext uri="{BB962C8B-B14F-4D97-AF65-F5344CB8AC3E}">
        <p14:creationId xmlns="" xmlns:p14="http://schemas.microsoft.com/office/powerpoint/2010/main" val="363125474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pic>
        <p:nvPicPr>
          <p:cNvPr id="3" name="2 Imagen"/>
          <p:cNvPicPr/>
          <p:nvPr/>
        </p:nvPicPr>
        <p:blipFill>
          <a:blip r:embed="rId2"/>
          <a:stretch>
            <a:fillRect/>
          </a:stretch>
        </p:blipFill>
        <p:spPr>
          <a:xfrm>
            <a:off x="0" y="0"/>
            <a:ext cx="9144000" cy="6858000"/>
          </a:xfrm>
          <a:prstGeom prst="rect">
            <a:avLst/>
          </a:prstGeom>
        </p:spPr>
      </p:pic>
      <p:pic>
        <p:nvPicPr>
          <p:cNvPr id="4" name="Picture 2" descr="C:\Users\jedisua\Desktop\CAMQ3H9HCARH54XYCAO50XZWCA4ME89LCA7LCV4MCAUMHRSZCAIDIUJ8CAA43SVJCA4DYPVQCAW3P7I1CAEMMJB1CAXCA20HCAQXPXG4CAYSCRO0CA1ITW41CA5HLQZICAUZC9EZCA67D3I5CASLRAQ3.jpg"/>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2786063" y="857250"/>
            <a:ext cx="4143375" cy="31162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 name="4 Cinta curvada hacia arriba"/>
          <p:cNvSpPr/>
          <p:nvPr/>
        </p:nvSpPr>
        <p:spPr>
          <a:xfrm>
            <a:off x="1214438" y="4714875"/>
            <a:ext cx="7143750" cy="1571625"/>
          </a:xfrm>
          <a:prstGeom prst="ellipseRibbon2">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a:solidFill>
                  <a:schemeClr val="tx1"/>
                </a:solidFill>
              </a:rPr>
              <a:t>MUCHAS GRACIAS</a:t>
            </a:r>
            <a:endParaRPr lang="es-ES" sz="2400" b="1" dirty="0">
              <a:solidFill>
                <a:schemeClr val="tx1"/>
              </a:solidFill>
            </a:endParaRPr>
          </a:p>
        </p:txBody>
      </p:sp>
    </p:spTree>
    <p:extLst>
      <p:ext uri="{BB962C8B-B14F-4D97-AF65-F5344CB8AC3E}">
        <p14:creationId xmlns="" xmlns:p14="http://schemas.microsoft.com/office/powerpoint/2010/main" val="18995032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pic>
        <p:nvPicPr>
          <p:cNvPr id="7" name="Imagen 2"/>
          <p:cNvPicPr>
            <a:picLocks noChangeAspect="1"/>
          </p:cNvPicPr>
          <p:nvPr/>
        </p:nvPicPr>
        <p:blipFill>
          <a:blip r:embed="rId2"/>
          <a:stretch>
            <a:fillRect/>
          </a:stretch>
        </p:blipFill>
        <p:spPr>
          <a:xfrm>
            <a:off x="144016" y="226377"/>
            <a:ext cx="3923928" cy="6298967"/>
          </a:xfrm>
          <a:prstGeom prst="rect">
            <a:avLst/>
          </a:prstGeom>
          <a:ln w="38100">
            <a:solidFill>
              <a:schemeClr val="tx1"/>
            </a:solidFill>
          </a:ln>
        </p:spPr>
      </p:pic>
      <p:sp>
        <p:nvSpPr>
          <p:cNvPr id="9" name="8 Rectángulo"/>
          <p:cNvSpPr/>
          <p:nvPr/>
        </p:nvSpPr>
        <p:spPr>
          <a:xfrm>
            <a:off x="4211960" y="226377"/>
            <a:ext cx="4752528" cy="637097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es-ES" sz="2400" b="1" dirty="0" smtClean="0"/>
              <a:t>Se </a:t>
            </a:r>
            <a:r>
              <a:rPr lang="es-ES" sz="2400" b="1" dirty="0"/>
              <a:t>observa en el </a:t>
            </a:r>
            <a:r>
              <a:rPr lang="es-ES" sz="2400" b="1" dirty="0" smtClean="0"/>
              <a:t>esquema, </a:t>
            </a:r>
            <a:r>
              <a:rPr lang="es-ES" sz="2400" b="1" dirty="0"/>
              <a:t>para que esa actitud estratégica se concrete en una oferta de valor para el cliente es necesario identificar aquellos beneficios que persiguen obtener tanto propietarios como clientes, ya que el valor tiene que ser percibido como tal por ellos y la prueba de que esto ha sido efectivo resulta la realización del </a:t>
            </a:r>
            <a:r>
              <a:rPr lang="es-ES" sz="2400" b="1" dirty="0">
                <a:solidFill>
                  <a:srgbClr val="FF0000"/>
                </a:solidFill>
              </a:rPr>
              <a:t>intercambio</a:t>
            </a:r>
            <a:r>
              <a:rPr lang="es-ES" sz="2400" b="1" dirty="0"/>
              <a:t> entre Organización y cliente y la </a:t>
            </a:r>
            <a:r>
              <a:rPr lang="es-ES" sz="2400" b="1" dirty="0">
                <a:solidFill>
                  <a:srgbClr val="FF0000"/>
                </a:solidFill>
              </a:rPr>
              <a:t>fidelización</a:t>
            </a:r>
            <a:r>
              <a:rPr lang="es-ES" sz="2400" b="1" dirty="0"/>
              <a:t> de este último a la Organización, no como resultado de la existencia de un monopolio, sino porque el cliente queda satisfecho con el producto o el servicio recibido.</a:t>
            </a:r>
          </a:p>
        </p:txBody>
      </p:sp>
    </p:spTree>
    <p:extLst>
      <p:ext uri="{BB962C8B-B14F-4D97-AF65-F5344CB8AC3E}">
        <p14:creationId xmlns="" xmlns:p14="http://schemas.microsoft.com/office/powerpoint/2010/main" val="29560067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3" name="2 Rectángulo"/>
          <p:cNvSpPr/>
          <p:nvPr/>
        </p:nvSpPr>
        <p:spPr>
          <a:xfrm>
            <a:off x="2771800" y="-27384"/>
            <a:ext cx="3600587" cy="584775"/>
          </a:xfrm>
          <a:prstGeom prst="rect">
            <a:avLst/>
          </a:prstGeom>
        </p:spPr>
        <p:txBody>
          <a:bodyPr wrap="square">
            <a:spAutoFit/>
          </a:bodyPr>
          <a:lstStyle/>
          <a:p>
            <a:r>
              <a:rPr lang="es-ES" sz="3200" b="1" dirty="0">
                <a:latin typeface="Arial"/>
                <a:ea typeface="Times New Roman"/>
              </a:rPr>
              <a:t>Actividades</a:t>
            </a:r>
            <a:endParaRPr lang="es-ES" sz="3200" dirty="0"/>
          </a:p>
        </p:txBody>
      </p:sp>
      <p:sp>
        <p:nvSpPr>
          <p:cNvPr id="4" name="3 Rectángulo"/>
          <p:cNvSpPr/>
          <p:nvPr/>
        </p:nvSpPr>
        <p:spPr>
          <a:xfrm>
            <a:off x="395536" y="692696"/>
            <a:ext cx="8496944" cy="3046988"/>
          </a:xfrm>
          <a:prstGeom prst="rect">
            <a:avLst/>
          </a:prstGeom>
        </p:spPr>
        <p:txBody>
          <a:bodyPr wrap="square">
            <a:spAutoFit/>
          </a:bodyPr>
          <a:lstStyle/>
          <a:p>
            <a:pPr algn="just"/>
            <a:r>
              <a:rPr lang="es-ES" sz="2400" b="1" dirty="0" smtClean="0">
                <a:latin typeface="Verdana" pitchFamily="34" charset="0"/>
                <a:ea typeface="Verdana" pitchFamily="34" charset="0"/>
                <a:cs typeface="Verdana" pitchFamily="34" charset="0"/>
              </a:rPr>
              <a:t>Lo </a:t>
            </a:r>
            <a:r>
              <a:rPr lang="es-ES" sz="2400" b="1" dirty="0">
                <a:latin typeface="Verdana" pitchFamily="34" charset="0"/>
                <a:ea typeface="Verdana" pitchFamily="34" charset="0"/>
                <a:cs typeface="Verdana" pitchFamily="34" charset="0"/>
              </a:rPr>
              <a:t>primero que determina el éxito de la Organización </a:t>
            </a:r>
            <a:r>
              <a:rPr lang="es-ES" sz="2400" b="1" dirty="0" smtClean="0">
                <a:latin typeface="Verdana" pitchFamily="34" charset="0"/>
                <a:ea typeface="Verdana" pitchFamily="34" charset="0"/>
                <a:cs typeface="Verdana" pitchFamily="34" charset="0"/>
              </a:rPr>
              <a:t>es: </a:t>
            </a:r>
            <a:r>
              <a:rPr lang="es-ES" sz="2400" b="1" dirty="0">
                <a:solidFill>
                  <a:srgbClr val="FF0000"/>
                </a:solidFill>
                <a:latin typeface="Verdana" pitchFamily="34" charset="0"/>
                <a:ea typeface="Verdana" pitchFamily="34" charset="0"/>
                <a:cs typeface="Verdana" pitchFamily="34" charset="0"/>
              </a:rPr>
              <a:t>crear valor para satisfacer a clientes, propietarios y públicos </a:t>
            </a:r>
            <a:r>
              <a:rPr lang="es-ES" sz="2400" b="1" dirty="0">
                <a:latin typeface="Verdana" pitchFamily="34" charset="0"/>
                <a:ea typeface="Verdana" pitchFamily="34" charset="0"/>
                <a:cs typeface="Verdana" pitchFamily="34" charset="0"/>
              </a:rPr>
              <a:t>en general</a:t>
            </a:r>
            <a:r>
              <a:rPr lang="es-ES" sz="2400" b="1" dirty="0" smtClean="0">
                <a:latin typeface="Verdana" pitchFamily="34" charset="0"/>
                <a:ea typeface="Verdana" pitchFamily="34" charset="0"/>
                <a:cs typeface="Verdana" pitchFamily="34" charset="0"/>
              </a:rPr>
              <a:t>, </a:t>
            </a:r>
            <a:r>
              <a:rPr lang="es-ES" sz="2400" b="1" dirty="0">
                <a:latin typeface="Verdana" pitchFamily="34" charset="0"/>
                <a:ea typeface="Verdana" pitchFamily="34" charset="0"/>
                <a:cs typeface="Verdana" pitchFamily="34" charset="0"/>
              </a:rPr>
              <a:t>ya que la creación de valor para los clientes es la única manera para la empresa de mantenerse en el mercado y poder </a:t>
            </a:r>
            <a:r>
              <a:rPr lang="es-ES" sz="2400" b="1" dirty="0" smtClean="0">
                <a:latin typeface="Verdana" pitchFamily="34" charset="0"/>
                <a:ea typeface="Verdana" pitchFamily="34" charset="0"/>
                <a:cs typeface="Verdana" pitchFamily="34" charset="0"/>
              </a:rPr>
              <a:t>obtener los ingresos y ganancias esperadas, lo cual representa el valor para el propietario.</a:t>
            </a:r>
            <a:endParaRPr lang="es-ES" sz="2400" b="1" dirty="0">
              <a:latin typeface="Verdana" pitchFamily="34" charset="0"/>
              <a:ea typeface="Verdana" pitchFamily="34" charset="0"/>
              <a:cs typeface="Verdana" pitchFamily="34" charset="0"/>
            </a:endParaRPr>
          </a:p>
        </p:txBody>
      </p:sp>
      <p:sp>
        <p:nvSpPr>
          <p:cNvPr id="5" name="4 Rectángulo"/>
          <p:cNvSpPr/>
          <p:nvPr/>
        </p:nvSpPr>
        <p:spPr>
          <a:xfrm>
            <a:off x="373812" y="4077072"/>
            <a:ext cx="8496944" cy="2677656"/>
          </a:xfrm>
          <a:prstGeom prst="rect">
            <a:avLst/>
          </a:prstGeom>
        </p:spPr>
        <p:txBody>
          <a:bodyPr wrap="square">
            <a:spAutoFit/>
          </a:bodyPr>
          <a:lstStyle/>
          <a:p>
            <a:pPr algn="just"/>
            <a:r>
              <a:rPr lang="es-ES" sz="2400" b="1" dirty="0">
                <a:latin typeface="Verdana" pitchFamily="34" charset="0"/>
                <a:ea typeface="Verdana" pitchFamily="34" charset="0"/>
                <a:cs typeface="Verdana" pitchFamily="34" charset="0"/>
              </a:rPr>
              <a:t>En consecuencia, el </a:t>
            </a:r>
            <a:r>
              <a:rPr lang="es-ES" sz="2400" b="1" dirty="0">
                <a:solidFill>
                  <a:srgbClr val="FF0000"/>
                </a:solidFill>
                <a:latin typeface="Verdana" pitchFamily="34" charset="0"/>
                <a:ea typeface="Verdana" pitchFamily="34" charset="0"/>
                <a:cs typeface="Verdana" pitchFamily="34" charset="0"/>
              </a:rPr>
              <a:t>valor</a:t>
            </a:r>
            <a:r>
              <a:rPr lang="es-ES" sz="2400" b="1" dirty="0">
                <a:latin typeface="Verdana" pitchFamily="34" charset="0"/>
                <a:ea typeface="Verdana" pitchFamily="34" charset="0"/>
                <a:cs typeface="Verdana" pitchFamily="34" charset="0"/>
              </a:rPr>
              <a:t> está directamente relacionado con la </a:t>
            </a:r>
            <a:r>
              <a:rPr lang="es-ES" sz="2400" b="1" dirty="0">
                <a:solidFill>
                  <a:srgbClr val="FF0000"/>
                </a:solidFill>
                <a:latin typeface="Verdana" pitchFamily="34" charset="0"/>
                <a:ea typeface="Verdana" pitchFamily="34" charset="0"/>
                <a:cs typeface="Verdana" pitchFamily="34" charset="0"/>
              </a:rPr>
              <a:t>utilidad</a:t>
            </a:r>
            <a:r>
              <a:rPr lang="es-ES" sz="2400" b="1" dirty="0">
                <a:latin typeface="Verdana" pitchFamily="34" charset="0"/>
                <a:ea typeface="Verdana" pitchFamily="34" charset="0"/>
                <a:cs typeface="Verdana" pitchFamily="34" charset="0"/>
              </a:rPr>
              <a:t> que representa el bien o servicio </a:t>
            </a:r>
            <a:r>
              <a:rPr lang="es-ES" sz="2400" b="1" dirty="0" smtClean="0">
                <a:latin typeface="Verdana" pitchFamily="34" charset="0"/>
                <a:ea typeface="Verdana" pitchFamily="34" charset="0"/>
                <a:cs typeface="Verdana" pitchFamily="34" charset="0"/>
              </a:rPr>
              <a:t>para </a:t>
            </a:r>
            <a:r>
              <a:rPr lang="es-ES" sz="2400" b="1" dirty="0">
                <a:latin typeface="Verdana" pitchFamily="34" charset="0"/>
                <a:ea typeface="Verdana" pitchFamily="34" charset="0"/>
                <a:cs typeface="Verdana" pitchFamily="34" charset="0"/>
              </a:rPr>
              <a:t>satisfacer las necesidades y expectativas de los potenciales consumidores y la capacidad que posee la Organización para cumplir su encargo o generar ingresos a sus propietarios.</a:t>
            </a:r>
          </a:p>
        </p:txBody>
      </p:sp>
    </p:spTree>
    <p:extLst>
      <p:ext uri="{BB962C8B-B14F-4D97-AF65-F5344CB8AC3E}">
        <p14:creationId xmlns="" xmlns:p14="http://schemas.microsoft.com/office/powerpoint/2010/main" val="10626576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3" name="2 Rectángulo"/>
          <p:cNvSpPr/>
          <p:nvPr/>
        </p:nvSpPr>
        <p:spPr>
          <a:xfrm>
            <a:off x="72008" y="359360"/>
            <a:ext cx="8964488" cy="6093976"/>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lgn="just"/>
            <a:r>
              <a:rPr lang="es-ES" sz="2600" b="1" dirty="0" smtClean="0">
                <a:latin typeface="Verdana" pitchFamily="34" charset="0"/>
                <a:ea typeface="Verdana" pitchFamily="34" charset="0"/>
                <a:cs typeface="Verdana" pitchFamily="34" charset="0"/>
              </a:rPr>
              <a:t>Por </a:t>
            </a:r>
            <a:r>
              <a:rPr lang="es-ES" sz="2600" b="1" dirty="0">
                <a:latin typeface="Verdana" pitchFamily="34" charset="0"/>
                <a:ea typeface="Verdana" pitchFamily="34" charset="0"/>
                <a:cs typeface="Verdana" pitchFamily="34" charset="0"/>
              </a:rPr>
              <a:t>ello </a:t>
            </a:r>
            <a:r>
              <a:rPr lang="es-ES" sz="2600" b="1" dirty="0" smtClean="0">
                <a:latin typeface="Verdana" pitchFamily="34" charset="0"/>
                <a:ea typeface="Verdana" pitchFamily="34" charset="0"/>
                <a:cs typeface="Verdana" pitchFamily="34" charset="0"/>
              </a:rPr>
              <a:t>el </a:t>
            </a:r>
            <a:r>
              <a:rPr lang="es-ES" sz="2600" b="1" dirty="0">
                <a:latin typeface="Verdana" pitchFamily="34" charset="0"/>
                <a:ea typeface="Verdana" pitchFamily="34" charset="0"/>
                <a:cs typeface="Verdana" pitchFamily="34" charset="0"/>
              </a:rPr>
              <a:t>punto de partida para la creación de ese valor </a:t>
            </a:r>
            <a:r>
              <a:rPr lang="es-ES" sz="2600" b="1" u="sng" dirty="0">
                <a:latin typeface="Verdana" pitchFamily="34" charset="0"/>
                <a:ea typeface="Verdana" pitchFamily="34" charset="0"/>
                <a:cs typeface="Verdana" pitchFamily="34" charset="0"/>
              </a:rPr>
              <a:t>depende</a:t>
            </a:r>
            <a:r>
              <a:rPr lang="es-ES" sz="2600" b="1" dirty="0">
                <a:latin typeface="Verdana" pitchFamily="34" charset="0"/>
                <a:ea typeface="Verdana" pitchFamily="34" charset="0"/>
                <a:cs typeface="Verdana" pitchFamily="34" charset="0"/>
              </a:rPr>
              <a:t> del </a:t>
            </a:r>
            <a:r>
              <a:rPr lang="es-ES" sz="2600" b="1" dirty="0">
                <a:solidFill>
                  <a:srgbClr val="FF0000"/>
                </a:solidFill>
                <a:latin typeface="Verdana" pitchFamily="34" charset="0"/>
                <a:ea typeface="Verdana" pitchFamily="34" charset="0"/>
                <a:cs typeface="Verdana" pitchFamily="34" charset="0"/>
              </a:rPr>
              <a:t>conocimiento</a:t>
            </a:r>
            <a:r>
              <a:rPr lang="es-ES" sz="2600" b="1" dirty="0">
                <a:latin typeface="Verdana" pitchFamily="34" charset="0"/>
                <a:ea typeface="Verdana" pitchFamily="34" charset="0"/>
                <a:cs typeface="Verdana" pitchFamily="34" charset="0"/>
              </a:rPr>
              <a:t> </a:t>
            </a:r>
            <a:r>
              <a:rPr lang="es-ES" sz="2600" b="1" dirty="0">
                <a:solidFill>
                  <a:srgbClr val="FF0000"/>
                </a:solidFill>
                <a:latin typeface="Verdana" pitchFamily="34" charset="0"/>
                <a:ea typeface="Verdana" pitchFamily="34" charset="0"/>
                <a:cs typeface="Verdana" pitchFamily="34" charset="0"/>
              </a:rPr>
              <a:t>de las necesidades, deseos y expectativas</a:t>
            </a:r>
            <a:r>
              <a:rPr lang="es-ES" sz="2600" b="1" dirty="0">
                <a:latin typeface="Verdana" pitchFamily="34" charset="0"/>
                <a:ea typeface="Verdana" pitchFamily="34" charset="0"/>
                <a:cs typeface="Verdana" pitchFamily="34" charset="0"/>
              </a:rPr>
              <a:t> de clientes, </a:t>
            </a:r>
            <a:r>
              <a:rPr lang="es-ES" sz="2600" b="1" dirty="0" smtClean="0">
                <a:latin typeface="Verdana" pitchFamily="34" charset="0"/>
                <a:ea typeface="Verdana" pitchFamily="34" charset="0"/>
                <a:cs typeface="Verdana" pitchFamily="34" charset="0"/>
              </a:rPr>
              <a:t>para poder </a:t>
            </a:r>
            <a:r>
              <a:rPr lang="es-ES" sz="2600" b="1" dirty="0">
                <a:latin typeface="Verdana" pitchFamily="34" charset="0"/>
                <a:ea typeface="Verdana" pitchFamily="34" charset="0"/>
                <a:cs typeface="Verdana" pitchFamily="34" charset="0"/>
              </a:rPr>
              <a:t>aplicar los recursos disponibles a la creación de verdaderos “solucionadores” de problemas que puedan ser percibidos como valiosos por aquellos que los van a emplear; de lo contrario los recursos invertidos en la generación de esas producciones o servicios, se estarían dilapidando sin utilidad alguna para nadie, con lo cual la escasez de recursos sería mayor al desaprovecharse aquellos empleados en procesos de creación de productos o servicios que no son reconocidos como valiosos.</a:t>
            </a:r>
          </a:p>
        </p:txBody>
      </p:sp>
    </p:spTree>
    <p:extLst>
      <p:ext uri="{BB962C8B-B14F-4D97-AF65-F5344CB8AC3E}">
        <p14:creationId xmlns="" xmlns:p14="http://schemas.microsoft.com/office/powerpoint/2010/main" val="21654818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3" name="2 Rectángulo"/>
          <p:cNvSpPr/>
          <p:nvPr/>
        </p:nvSpPr>
        <p:spPr>
          <a:xfrm>
            <a:off x="251520" y="188640"/>
            <a:ext cx="8496944" cy="830997"/>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a:r>
              <a:rPr lang="es-ES" sz="2400" b="1" dirty="0">
                <a:latin typeface="Verdana" pitchFamily="34" charset="0"/>
                <a:ea typeface="Verdana" pitchFamily="34" charset="0"/>
                <a:cs typeface="Verdana" pitchFamily="34" charset="0"/>
              </a:rPr>
              <a:t>Crear </a:t>
            </a:r>
            <a:r>
              <a:rPr lang="es-ES" sz="2400" b="1" dirty="0" smtClean="0">
                <a:latin typeface="Verdana" pitchFamily="34" charset="0"/>
                <a:ea typeface="Verdana" pitchFamily="34" charset="0"/>
                <a:cs typeface="Verdana" pitchFamily="34" charset="0"/>
              </a:rPr>
              <a:t>valor, es </a:t>
            </a:r>
            <a:r>
              <a:rPr lang="es-ES" sz="2400" b="1" dirty="0">
                <a:latin typeface="Verdana" pitchFamily="34" charset="0"/>
                <a:ea typeface="Verdana" pitchFamily="34" charset="0"/>
                <a:cs typeface="Verdana" pitchFamily="34" charset="0"/>
              </a:rPr>
              <a:t>el objetivo que posee toda Organización para:</a:t>
            </a:r>
          </a:p>
        </p:txBody>
      </p:sp>
      <p:sp>
        <p:nvSpPr>
          <p:cNvPr id="4" name="3 Rectángulo"/>
          <p:cNvSpPr/>
          <p:nvPr/>
        </p:nvSpPr>
        <p:spPr>
          <a:xfrm>
            <a:off x="251520" y="1247269"/>
            <a:ext cx="8712968" cy="2246769"/>
          </a:xfrm>
          <a:prstGeom prst="rect">
            <a:avLst/>
          </a:prstGeom>
        </p:spPr>
        <p:txBody>
          <a:bodyPr wrap="square">
            <a:spAutoFit/>
          </a:bodyPr>
          <a:lstStyle/>
          <a:p>
            <a:pPr marL="457200" indent="-457200" algn="just">
              <a:buFont typeface="+mj-lt"/>
              <a:buAutoNum type="arabicPeriod"/>
            </a:pPr>
            <a:r>
              <a:rPr lang="es-ES" sz="2000" b="1" dirty="0" smtClean="0">
                <a:latin typeface="Verdana" pitchFamily="34" charset="0"/>
                <a:ea typeface="Verdana" pitchFamily="34" charset="0"/>
                <a:cs typeface="Verdana" pitchFamily="34" charset="0"/>
              </a:rPr>
              <a:t>Los consumidores </a:t>
            </a:r>
            <a:r>
              <a:rPr lang="es-ES" sz="2000" b="1" dirty="0">
                <a:latin typeface="Verdana" pitchFamily="34" charset="0"/>
                <a:ea typeface="Verdana" pitchFamily="34" charset="0"/>
                <a:cs typeface="Verdana" pitchFamily="34" charset="0"/>
              </a:rPr>
              <a:t>potenciales; que se logra mediante las posibilidades </a:t>
            </a:r>
            <a:r>
              <a:rPr lang="es-ES" sz="2000" b="1" dirty="0" smtClean="0">
                <a:latin typeface="Verdana" pitchFamily="34" charset="0"/>
                <a:ea typeface="Verdana" pitchFamily="34" charset="0"/>
                <a:cs typeface="Verdana" pitchFamily="34" charset="0"/>
              </a:rPr>
              <a:t>que tiene </a:t>
            </a:r>
            <a:r>
              <a:rPr lang="es-ES" sz="2000" b="1" dirty="0">
                <a:latin typeface="Verdana" pitchFamily="34" charset="0"/>
                <a:ea typeface="Verdana" pitchFamily="34" charset="0"/>
                <a:cs typeface="Verdana" pitchFamily="34" charset="0"/>
              </a:rPr>
              <a:t>el producto o servicio de servir de satisfactor o solucionador de </a:t>
            </a:r>
            <a:r>
              <a:rPr lang="es-ES" sz="2000" b="1" dirty="0" smtClean="0">
                <a:latin typeface="Verdana" pitchFamily="34" charset="0"/>
                <a:ea typeface="Verdana" pitchFamily="34" charset="0"/>
                <a:cs typeface="Verdana" pitchFamily="34" charset="0"/>
              </a:rPr>
              <a:t>un </a:t>
            </a:r>
            <a:r>
              <a:rPr lang="es-ES" sz="2000" b="1" u="sng" dirty="0" smtClean="0">
                <a:latin typeface="Verdana" pitchFamily="34" charset="0"/>
                <a:ea typeface="Verdana" pitchFamily="34" charset="0"/>
                <a:cs typeface="Verdana" pitchFamily="34" charset="0"/>
              </a:rPr>
              <a:t>problema</a:t>
            </a:r>
            <a:r>
              <a:rPr lang="es-ES" sz="2000" b="1" dirty="0" smtClean="0">
                <a:latin typeface="Verdana" pitchFamily="34" charset="0"/>
                <a:ea typeface="Verdana" pitchFamily="34" charset="0"/>
                <a:cs typeface="Verdana" pitchFamily="34" charset="0"/>
              </a:rPr>
              <a:t>. </a:t>
            </a:r>
          </a:p>
          <a:p>
            <a:pPr marL="457200" indent="-457200" algn="just">
              <a:buFont typeface="+mj-lt"/>
              <a:buAutoNum type="arabicPeriod"/>
            </a:pPr>
            <a:endParaRPr lang="es-ES" sz="2000" b="1" dirty="0">
              <a:latin typeface="Verdana" pitchFamily="34" charset="0"/>
              <a:ea typeface="Verdana" pitchFamily="34" charset="0"/>
              <a:cs typeface="Verdana" pitchFamily="34" charset="0"/>
            </a:endParaRPr>
          </a:p>
          <a:p>
            <a:pPr marL="457200" indent="-457200" algn="just">
              <a:buFont typeface="+mj-lt"/>
              <a:buAutoNum type="arabicPeriod"/>
            </a:pPr>
            <a:r>
              <a:rPr lang="es-ES" sz="2000" b="1" dirty="0" smtClean="0">
                <a:latin typeface="Verdana" pitchFamily="34" charset="0"/>
                <a:ea typeface="Verdana" pitchFamily="34" charset="0"/>
                <a:cs typeface="Verdana" pitchFamily="34" charset="0"/>
              </a:rPr>
              <a:t>Los propietarios</a:t>
            </a:r>
            <a:r>
              <a:rPr lang="es-ES" sz="2000" b="1" dirty="0">
                <a:latin typeface="Verdana" pitchFamily="34" charset="0"/>
                <a:ea typeface="Verdana" pitchFamily="34" charset="0"/>
                <a:cs typeface="Verdana" pitchFamily="34" charset="0"/>
              </a:rPr>
              <a:t>; derivado de la existencia misma de la Organización</a:t>
            </a:r>
            <a:r>
              <a:rPr lang="es-ES" sz="2000" b="1" dirty="0" smtClean="0">
                <a:latin typeface="Verdana" pitchFamily="34" charset="0"/>
                <a:ea typeface="Verdana" pitchFamily="34" charset="0"/>
                <a:cs typeface="Verdana" pitchFamily="34" charset="0"/>
              </a:rPr>
              <a:t>, cuando ésta genera </a:t>
            </a:r>
            <a:r>
              <a:rPr lang="es-ES" sz="2000" b="1" dirty="0">
                <a:latin typeface="Verdana" pitchFamily="34" charset="0"/>
                <a:ea typeface="Verdana" pitchFamily="34" charset="0"/>
                <a:cs typeface="Verdana" pitchFamily="34" charset="0"/>
              </a:rPr>
              <a:t>los </a:t>
            </a:r>
            <a:r>
              <a:rPr lang="es-ES" sz="2000" b="1" dirty="0" smtClean="0">
                <a:latin typeface="Verdana" pitchFamily="34" charset="0"/>
                <a:ea typeface="Verdana" pitchFamily="34" charset="0"/>
                <a:cs typeface="Verdana" pitchFamily="34" charset="0"/>
              </a:rPr>
              <a:t>beneficios económicos esperados. </a:t>
            </a:r>
            <a:endParaRPr lang="es-ES" sz="2000" b="1" dirty="0">
              <a:latin typeface="Verdana" pitchFamily="34" charset="0"/>
              <a:ea typeface="Verdana" pitchFamily="34" charset="0"/>
              <a:cs typeface="Verdana" pitchFamily="34" charset="0"/>
            </a:endParaRPr>
          </a:p>
        </p:txBody>
      </p:sp>
      <p:sp>
        <p:nvSpPr>
          <p:cNvPr id="5" name="4 Rectángulo"/>
          <p:cNvSpPr/>
          <p:nvPr/>
        </p:nvSpPr>
        <p:spPr>
          <a:xfrm>
            <a:off x="251520" y="3514931"/>
            <a:ext cx="8712968" cy="1323439"/>
          </a:xfrm>
          <a:prstGeom prst="rect">
            <a:avLst/>
          </a:prstGeom>
        </p:spPr>
        <p:txBody>
          <a:bodyPr wrap="square">
            <a:spAutoFit/>
          </a:bodyPr>
          <a:lstStyle/>
          <a:p>
            <a:pPr algn="just"/>
            <a:r>
              <a:rPr lang="es-ES" sz="2000" b="1" dirty="0" smtClean="0">
                <a:latin typeface="Verdana" pitchFamily="34" charset="0"/>
                <a:ea typeface="Verdana" pitchFamily="34" charset="0"/>
                <a:cs typeface="Verdana" pitchFamily="34" charset="0"/>
              </a:rPr>
              <a:t>Cuando </a:t>
            </a:r>
            <a:r>
              <a:rPr lang="es-ES" sz="2000" b="1" dirty="0">
                <a:latin typeface="Verdana" pitchFamily="34" charset="0"/>
                <a:ea typeface="Verdana" pitchFamily="34" charset="0"/>
                <a:cs typeface="Verdana" pitchFamily="34" charset="0"/>
              </a:rPr>
              <a:t>se </a:t>
            </a:r>
            <a:r>
              <a:rPr lang="es-ES" sz="2000" b="1" dirty="0" smtClean="0">
                <a:latin typeface="Verdana" pitchFamily="34" charset="0"/>
                <a:ea typeface="Verdana" pitchFamily="34" charset="0"/>
                <a:cs typeface="Verdana" pitchFamily="34" charset="0"/>
              </a:rPr>
              <a:t> hace referencia </a:t>
            </a:r>
            <a:r>
              <a:rPr lang="es-ES" sz="2000" b="1" dirty="0">
                <a:latin typeface="Verdana" pitchFamily="34" charset="0"/>
                <a:ea typeface="Verdana" pitchFamily="34" charset="0"/>
                <a:cs typeface="Verdana" pitchFamily="34" charset="0"/>
              </a:rPr>
              <a:t>a valor, en términos del cliente </a:t>
            </a:r>
            <a:r>
              <a:rPr lang="es-ES" sz="2000" b="1" dirty="0" smtClean="0">
                <a:latin typeface="Verdana" pitchFamily="34" charset="0"/>
                <a:ea typeface="Verdana" pitchFamily="34" charset="0"/>
                <a:cs typeface="Verdana" pitchFamily="34" charset="0"/>
              </a:rPr>
              <a:t>se </a:t>
            </a:r>
            <a:r>
              <a:rPr lang="es-ES" sz="2000" b="1" dirty="0">
                <a:latin typeface="Verdana" pitchFamily="34" charset="0"/>
                <a:ea typeface="Verdana" pitchFamily="34" charset="0"/>
                <a:cs typeface="Verdana" pitchFamily="34" charset="0"/>
              </a:rPr>
              <a:t>refiere al valor “percibido” por </a:t>
            </a:r>
            <a:r>
              <a:rPr lang="es-ES" sz="2000" b="1" dirty="0" smtClean="0">
                <a:latin typeface="Verdana" pitchFamily="34" charset="0"/>
                <a:ea typeface="Verdana" pitchFamily="34" charset="0"/>
                <a:cs typeface="Verdana" pitchFamily="34" charset="0"/>
              </a:rPr>
              <a:t>éste, es  decir, reconocido </a:t>
            </a:r>
            <a:r>
              <a:rPr lang="es-ES" sz="2000" b="1" dirty="0">
                <a:latin typeface="Verdana" pitchFamily="34" charset="0"/>
                <a:ea typeface="Verdana" pitchFamily="34" charset="0"/>
                <a:cs typeface="Verdana" pitchFamily="34" charset="0"/>
              </a:rPr>
              <a:t>por el cliente como apropiado para la satisfacción de su necesidad o </a:t>
            </a:r>
            <a:r>
              <a:rPr lang="es-ES" sz="2000" b="1" u="sng" dirty="0" smtClean="0">
                <a:latin typeface="Verdana" pitchFamily="34" charset="0"/>
                <a:ea typeface="Verdana" pitchFamily="34" charset="0"/>
                <a:cs typeface="Verdana" pitchFamily="34" charset="0"/>
              </a:rPr>
              <a:t>expectativa</a:t>
            </a:r>
            <a:r>
              <a:rPr lang="es-ES" sz="2000" b="1" dirty="0" smtClean="0">
                <a:latin typeface="Verdana" pitchFamily="34" charset="0"/>
                <a:ea typeface="Verdana" pitchFamily="34" charset="0"/>
                <a:cs typeface="Verdana" pitchFamily="34" charset="0"/>
              </a:rPr>
              <a:t>. </a:t>
            </a:r>
            <a:endParaRPr lang="es-ES" sz="2000" b="1" dirty="0">
              <a:latin typeface="Verdana" pitchFamily="34" charset="0"/>
              <a:ea typeface="Verdana" pitchFamily="34" charset="0"/>
              <a:cs typeface="Verdana" pitchFamily="34" charset="0"/>
            </a:endParaRPr>
          </a:p>
        </p:txBody>
      </p:sp>
      <p:sp>
        <p:nvSpPr>
          <p:cNvPr id="6" name="5 Rectángulo"/>
          <p:cNvSpPr/>
          <p:nvPr/>
        </p:nvSpPr>
        <p:spPr>
          <a:xfrm>
            <a:off x="2987824" y="5648213"/>
            <a:ext cx="5081229" cy="1015663"/>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a:r>
              <a:rPr lang="es-ES" sz="2000" b="1" dirty="0" smtClean="0">
                <a:latin typeface="Verdana" pitchFamily="34" charset="0"/>
                <a:ea typeface="Verdana" pitchFamily="34" charset="0"/>
                <a:cs typeface="Verdana" pitchFamily="34" charset="0"/>
              </a:rPr>
              <a:t>lo </a:t>
            </a:r>
            <a:r>
              <a:rPr lang="es-ES" sz="2000" b="1" dirty="0">
                <a:latin typeface="Verdana" pitchFamily="34" charset="0"/>
                <a:ea typeface="Verdana" pitchFamily="34" charset="0"/>
                <a:cs typeface="Verdana" pitchFamily="34" charset="0"/>
              </a:rPr>
              <a:t>que el cliente va a percibir como una “señal de valor” en la oferta. </a:t>
            </a:r>
          </a:p>
        </p:txBody>
      </p:sp>
      <p:sp>
        <p:nvSpPr>
          <p:cNvPr id="7" name="6 Flecha abajo"/>
          <p:cNvSpPr/>
          <p:nvPr/>
        </p:nvSpPr>
        <p:spPr>
          <a:xfrm>
            <a:off x="5220072" y="4838370"/>
            <a:ext cx="504056" cy="734493"/>
          </a:xfrm>
          <a:prstGeom prst="down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 name="7 Rectángulo"/>
          <p:cNvSpPr/>
          <p:nvPr/>
        </p:nvSpPr>
        <p:spPr>
          <a:xfrm>
            <a:off x="5580112" y="4889882"/>
            <a:ext cx="2002471" cy="400110"/>
          </a:xfrm>
          <a:prstGeom prst="rect">
            <a:avLst/>
          </a:prstGeom>
        </p:spPr>
        <p:txBody>
          <a:bodyPr wrap="none">
            <a:spAutoFit/>
          </a:bodyPr>
          <a:lstStyle/>
          <a:p>
            <a:r>
              <a:rPr lang="es-ES" sz="2000" b="1" dirty="0">
                <a:solidFill>
                  <a:prstClr val="black"/>
                </a:solidFill>
                <a:latin typeface="Verdana" pitchFamily="34" charset="0"/>
                <a:ea typeface="Verdana" pitchFamily="34" charset="0"/>
                <a:cs typeface="Verdana" pitchFamily="34" charset="0"/>
              </a:rPr>
              <a:t>condicionan </a:t>
            </a:r>
            <a:endParaRPr lang="es-ES" dirty="0"/>
          </a:p>
        </p:txBody>
      </p:sp>
    </p:spTree>
    <p:extLst>
      <p:ext uri="{BB962C8B-B14F-4D97-AF65-F5344CB8AC3E}">
        <p14:creationId xmlns="" xmlns:p14="http://schemas.microsoft.com/office/powerpoint/2010/main" val="2773005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3" name="2 Rectángulo"/>
          <p:cNvSpPr/>
          <p:nvPr/>
        </p:nvSpPr>
        <p:spPr>
          <a:xfrm>
            <a:off x="323528" y="476672"/>
            <a:ext cx="8568952" cy="6201698"/>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just">
              <a:spcBef>
                <a:spcPts val="600"/>
              </a:spcBef>
            </a:pPr>
            <a:r>
              <a:rPr lang="es-ES" sz="2800" b="1" dirty="0" smtClean="0">
                <a:latin typeface="Verdana" pitchFamily="34" charset="0"/>
                <a:ea typeface="Verdana" pitchFamily="34" charset="0"/>
                <a:cs typeface="Verdana" pitchFamily="34" charset="0"/>
              </a:rPr>
              <a:t>En un </a:t>
            </a:r>
            <a:r>
              <a:rPr lang="es-ES" sz="2800" b="1" dirty="0">
                <a:latin typeface="Verdana" pitchFamily="34" charset="0"/>
                <a:ea typeface="Verdana" pitchFamily="34" charset="0"/>
                <a:cs typeface="Verdana" pitchFamily="34" charset="0"/>
              </a:rPr>
              <a:t>mundo donde la información rige todos los procesos y llega cada vez mejor y en mayor cantidad a todos, reclama la </a:t>
            </a:r>
            <a:r>
              <a:rPr lang="es-ES" sz="2800" b="1" dirty="0">
                <a:solidFill>
                  <a:srgbClr val="FF0000"/>
                </a:solidFill>
                <a:latin typeface="Verdana" pitchFamily="34" charset="0"/>
                <a:ea typeface="Verdana" pitchFamily="34" charset="0"/>
                <a:cs typeface="Verdana" pitchFamily="34" charset="0"/>
              </a:rPr>
              <a:t>diferenciación</a:t>
            </a:r>
            <a:r>
              <a:rPr lang="es-ES" sz="2800" b="1" dirty="0">
                <a:latin typeface="Verdana" pitchFamily="34" charset="0"/>
                <a:ea typeface="Verdana" pitchFamily="34" charset="0"/>
                <a:cs typeface="Verdana" pitchFamily="34" charset="0"/>
              </a:rPr>
              <a:t> de productos y servicios, a los que evalúan en dependencia de aquellos </a:t>
            </a:r>
            <a:r>
              <a:rPr lang="es-ES" sz="2800" b="1" u="sng" dirty="0" smtClean="0">
                <a:latin typeface="Verdana" pitchFamily="34" charset="0"/>
                <a:ea typeface="Verdana" pitchFamily="34" charset="0"/>
                <a:cs typeface="Verdana" pitchFamily="34" charset="0"/>
              </a:rPr>
              <a:t>atributos</a:t>
            </a:r>
            <a:r>
              <a:rPr lang="es-ES" sz="2800" b="1" dirty="0" smtClean="0">
                <a:latin typeface="Verdana" pitchFamily="34" charset="0"/>
                <a:ea typeface="Verdana" pitchFamily="34" charset="0"/>
                <a:cs typeface="Verdana" pitchFamily="34" charset="0"/>
              </a:rPr>
              <a:t> (físicos </a:t>
            </a:r>
            <a:r>
              <a:rPr lang="es-ES" sz="2800" b="1" dirty="0">
                <a:latin typeface="Verdana" pitchFamily="34" charset="0"/>
                <a:ea typeface="Verdana" pitchFamily="34" charset="0"/>
                <a:cs typeface="Verdana" pitchFamily="34" charset="0"/>
              </a:rPr>
              <a:t>y </a:t>
            </a:r>
            <a:r>
              <a:rPr lang="es-ES" sz="2800" b="1" dirty="0" smtClean="0">
                <a:latin typeface="Verdana" pitchFamily="34" charset="0"/>
                <a:ea typeface="Verdana" pitchFamily="34" charset="0"/>
                <a:cs typeface="Verdana" pitchFamily="34" charset="0"/>
              </a:rPr>
              <a:t>funcionales</a:t>
            </a:r>
            <a:r>
              <a:rPr lang="es-ES" sz="2800" b="1" dirty="0">
                <a:latin typeface="Verdana" pitchFamily="34" charset="0"/>
                <a:ea typeface="Verdana" pitchFamily="34" charset="0"/>
                <a:cs typeface="Verdana" pitchFamily="34" charset="0"/>
              </a:rPr>
              <a:t>)</a:t>
            </a:r>
            <a:r>
              <a:rPr lang="es-ES" sz="2800" b="1" dirty="0" smtClean="0">
                <a:latin typeface="Verdana" pitchFamily="34" charset="0"/>
                <a:ea typeface="Verdana" pitchFamily="34" charset="0"/>
                <a:cs typeface="Verdana" pitchFamily="34" charset="0"/>
              </a:rPr>
              <a:t> </a:t>
            </a:r>
            <a:r>
              <a:rPr lang="es-ES" sz="2800" b="1" dirty="0">
                <a:latin typeface="Verdana" pitchFamily="34" charset="0"/>
                <a:ea typeface="Verdana" pitchFamily="34" charset="0"/>
                <a:cs typeface="Verdana" pitchFamily="34" charset="0"/>
              </a:rPr>
              <a:t>que, por su relevancia para el consumidor, se convierten en </a:t>
            </a:r>
            <a:r>
              <a:rPr lang="es-ES" sz="2800" b="1" u="sng" dirty="0">
                <a:latin typeface="Verdana" pitchFamily="34" charset="0"/>
                <a:ea typeface="Verdana" pitchFamily="34" charset="0"/>
                <a:cs typeface="Verdana" pitchFamily="34" charset="0"/>
              </a:rPr>
              <a:t>señales de valor</a:t>
            </a:r>
            <a:r>
              <a:rPr lang="es-ES" sz="2800" b="1" dirty="0">
                <a:latin typeface="Verdana" pitchFamily="34" charset="0"/>
                <a:ea typeface="Verdana" pitchFamily="34" charset="0"/>
                <a:cs typeface="Verdana" pitchFamily="34" charset="0"/>
              </a:rPr>
              <a:t>, entre las </a:t>
            </a:r>
            <a:r>
              <a:rPr lang="es-ES" sz="2800" b="1" dirty="0" smtClean="0">
                <a:latin typeface="Verdana" pitchFamily="34" charset="0"/>
                <a:ea typeface="Verdana" pitchFamily="34" charset="0"/>
                <a:cs typeface="Verdana" pitchFamily="34" charset="0"/>
              </a:rPr>
              <a:t>que se </a:t>
            </a:r>
            <a:r>
              <a:rPr lang="es-ES" sz="2800" b="1" dirty="0">
                <a:latin typeface="Verdana" pitchFamily="34" charset="0"/>
                <a:ea typeface="Verdana" pitchFamily="34" charset="0"/>
                <a:cs typeface="Verdana" pitchFamily="34" charset="0"/>
              </a:rPr>
              <a:t>encuentran </a:t>
            </a:r>
            <a:r>
              <a:rPr lang="es-ES" sz="2800" b="1" dirty="0" smtClean="0">
                <a:latin typeface="Verdana" pitchFamily="34" charset="0"/>
                <a:ea typeface="Verdana" pitchFamily="34" charset="0"/>
                <a:cs typeface="Verdana" pitchFamily="34" charset="0"/>
              </a:rPr>
              <a:t>elementos </a:t>
            </a:r>
            <a:r>
              <a:rPr lang="es-ES" sz="2800" b="1" dirty="0">
                <a:latin typeface="Verdana" pitchFamily="34" charset="0"/>
                <a:ea typeface="Verdana" pitchFamily="34" charset="0"/>
                <a:cs typeface="Verdana" pitchFamily="34" charset="0"/>
              </a:rPr>
              <a:t>no tangibles, como </a:t>
            </a:r>
            <a:r>
              <a:rPr lang="es-ES" sz="2800" b="1" dirty="0">
                <a:solidFill>
                  <a:srgbClr val="FF0000"/>
                </a:solidFill>
                <a:latin typeface="Verdana" pitchFamily="34" charset="0"/>
                <a:ea typeface="Verdana" pitchFamily="34" charset="0"/>
                <a:cs typeface="Verdana" pitchFamily="34" charset="0"/>
              </a:rPr>
              <a:t>marca, </a:t>
            </a:r>
            <a:r>
              <a:rPr lang="es-ES" sz="2800" b="1" dirty="0" smtClean="0">
                <a:solidFill>
                  <a:srgbClr val="FF0000"/>
                </a:solidFill>
                <a:latin typeface="Verdana" pitchFamily="34" charset="0"/>
                <a:ea typeface="Verdana" pitchFamily="34" charset="0"/>
                <a:cs typeface="Verdana" pitchFamily="34" charset="0"/>
              </a:rPr>
              <a:t>imagen, rapidez, garantía, precio o acceso al producto, </a:t>
            </a:r>
            <a:r>
              <a:rPr lang="es-ES" sz="2800" b="1" dirty="0">
                <a:latin typeface="Verdana" pitchFamily="34" charset="0"/>
                <a:ea typeface="Verdana" pitchFamily="34" charset="0"/>
                <a:cs typeface="Verdana" pitchFamily="34" charset="0"/>
              </a:rPr>
              <a:t>que pueden aportar valor percibido para ellos</a:t>
            </a:r>
            <a:r>
              <a:rPr lang="es-ES" sz="2800" b="1" dirty="0" smtClean="0">
                <a:latin typeface="Verdana" pitchFamily="34" charset="0"/>
                <a:ea typeface="Verdana" pitchFamily="34" charset="0"/>
                <a:cs typeface="Verdana" pitchFamily="34" charset="0"/>
              </a:rPr>
              <a:t>.</a:t>
            </a:r>
          </a:p>
          <a:p>
            <a:pPr algn="just">
              <a:spcBef>
                <a:spcPts val="600"/>
              </a:spcBef>
            </a:pPr>
            <a:endParaRPr lang="es-ES" sz="2800" b="1" dirty="0">
              <a:latin typeface="Verdana" pitchFamily="34" charset="0"/>
              <a:ea typeface="Verdana" pitchFamily="34" charset="0"/>
              <a:cs typeface="Verdana" pitchFamily="34" charset="0"/>
            </a:endParaRPr>
          </a:p>
        </p:txBody>
      </p:sp>
    </p:spTree>
    <p:extLst>
      <p:ext uri="{BB962C8B-B14F-4D97-AF65-F5344CB8AC3E}">
        <p14:creationId xmlns="" xmlns:p14="http://schemas.microsoft.com/office/powerpoint/2010/main" val="35152969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4" name="3 Rectángulo"/>
          <p:cNvSpPr/>
          <p:nvPr/>
        </p:nvSpPr>
        <p:spPr>
          <a:xfrm>
            <a:off x="323528" y="188640"/>
            <a:ext cx="8496944" cy="1938992"/>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lvl="0" algn="just"/>
            <a:r>
              <a:rPr lang="es-ES" sz="2400" b="1" dirty="0" smtClean="0">
                <a:solidFill>
                  <a:prstClr val="black"/>
                </a:solidFill>
                <a:latin typeface="Verdana" pitchFamily="34" charset="0"/>
                <a:ea typeface="Verdana" pitchFamily="34" charset="0"/>
                <a:cs typeface="Verdana" pitchFamily="34" charset="0"/>
              </a:rPr>
              <a:t>La determinación de lo que constituyen </a:t>
            </a:r>
            <a:r>
              <a:rPr lang="es-ES" sz="2400" b="1" dirty="0" smtClean="0">
                <a:solidFill>
                  <a:srgbClr val="FF0000"/>
                </a:solidFill>
                <a:latin typeface="Verdana" pitchFamily="34" charset="0"/>
                <a:ea typeface="Verdana" pitchFamily="34" charset="0"/>
                <a:cs typeface="Verdana" pitchFamily="34" charset="0"/>
              </a:rPr>
              <a:t>señales de valor percibido</a:t>
            </a:r>
            <a:r>
              <a:rPr lang="es-ES" sz="2400" b="1" dirty="0" smtClean="0">
                <a:solidFill>
                  <a:prstClr val="black"/>
                </a:solidFill>
                <a:latin typeface="Verdana" pitchFamily="34" charset="0"/>
                <a:ea typeface="Verdana" pitchFamily="34" charset="0"/>
                <a:cs typeface="Verdana" pitchFamily="34" charset="0"/>
              </a:rPr>
              <a:t> </a:t>
            </a:r>
            <a:r>
              <a:rPr lang="es-ES" sz="2400" b="1" dirty="0" smtClean="0">
                <a:solidFill>
                  <a:srgbClr val="FF0000"/>
                </a:solidFill>
                <a:latin typeface="Verdana" pitchFamily="34" charset="0"/>
                <a:ea typeface="Verdana" pitchFamily="34" charset="0"/>
                <a:cs typeface="Verdana" pitchFamily="34" charset="0"/>
              </a:rPr>
              <a:t>por los clientes</a:t>
            </a:r>
            <a:r>
              <a:rPr lang="es-ES" sz="2400" b="1" dirty="0" smtClean="0">
                <a:solidFill>
                  <a:prstClr val="black"/>
                </a:solidFill>
                <a:latin typeface="Verdana" pitchFamily="34" charset="0"/>
                <a:ea typeface="Verdana" pitchFamily="34" charset="0"/>
                <a:cs typeface="Verdana" pitchFamily="34" charset="0"/>
              </a:rPr>
              <a:t>, constituye requisito indispensable para que se produzca el intercambio y se obtenga satisfacción como resultado de ello.</a:t>
            </a:r>
            <a:endParaRPr lang="es-ES" sz="2400" b="1" dirty="0">
              <a:solidFill>
                <a:prstClr val="black"/>
              </a:solidFill>
              <a:latin typeface="Verdana" pitchFamily="34" charset="0"/>
              <a:ea typeface="Verdana" pitchFamily="34" charset="0"/>
              <a:cs typeface="Verdana" pitchFamily="34" charset="0"/>
            </a:endParaRPr>
          </a:p>
        </p:txBody>
      </p:sp>
      <p:sp>
        <p:nvSpPr>
          <p:cNvPr id="6" name="5 Rectángulo"/>
          <p:cNvSpPr/>
          <p:nvPr/>
        </p:nvSpPr>
        <p:spPr>
          <a:xfrm>
            <a:off x="323528" y="2276872"/>
            <a:ext cx="8496944" cy="830997"/>
          </a:xfrm>
          <a:prstGeom prst="rect">
            <a:avLst/>
          </a:prstGeom>
        </p:spPr>
        <p:txBody>
          <a:bodyPr wrap="square">
            <a:spAutoFit/>
          </a:bodyPr>
          <a:lstStyle/>
          <a:p>
            <a:pPr algn="just"/>
            <a:r>
              <a:rPr lang="es-ES" sz="2400" b="1" dirty="0" smtClean="0">
                <a:solidFill>
                  <a:srgbClr val="000000"/>
                </a:solidFill>
                <a:latin typeface="Verdana"/>
              </a:rPr>
              <a:t>Por lo que el </a:t>
            </a:r>
            <a:r>
              <a:rPr lang="es-ES" sz="2400" b="1" dirty="0">
                <a:solidFill>
                  <a:srgbClr val="000000"/>
                </a:solidFill>
                <a:latin typeface="Verdana"/>
              </a:rPr>
              <a:t>concepto de valor de la oferta es un concepto más integrador, </a:t>
            </a:r>
            <a:endParaRPr lang="es-ES" sz="2400" b="1" dirty="0"/>
          </a:p>
        </p:txBody>
      </p:sp>
      <p:sp>
        <p:nvSpPr>
          <p:cNvPr id="9" name="8 Rectángulo"/>
          <p:cNvSpPr/>
          <p:nvPr/>
        </p:nvSpPr>
        <p:spPr>
          <a:xfrm>
            <a:off x="323528" y="4028871"/>
            <a:ext cx="8496944" cy="3046988"/>
          </a:xfrm>
          <a:prstGeom prst="rect">
            <a:avLst/>
          </a:prstGeom>
        </p:spPr>
        <p:txBody>
          <a:bodyPr wrap="square">
            <a:spAutoFit/>
          </a:bodyPr>
          <a:lstStyle/>
          <a:p>
            <a:pPr algn="just"/>
            <a:r>
              <a:rPr lang="es-ES" sz="2400" b="1" dirty="0">
                <a:latin typeface="Verdana" pitchFamily="34" charset="0"/>
                <a:ea typeface="Verdana" pitchFamily="34" charset="0"/>
                <a:cs typeface="Verdana" pitchFamily="34" charset="0"/>
              </a:rPr>
              <a:t>Ese </a:t>
            </a:r>
            <a:r>
              <a:rPr lang="es-ES" sz="2400" b="1" dirty="0">
                <a:solidFill>
                  <a:srgbClr val="FF0000"/>
                </a:solidFill>
                <a:latin typeface="Verdana" pitchFamily="34" charset="0"/>
                <a:ea typeface="Verdana" pitchFamily="34" charset="0"/>
                <a:cs typeface="Verdana" pitchFamily="34" charset="0"/>
              </a:rPr>
              <a:t>paquete de valor</a:t>
            </a:r>
            <a:r>
              <a:rPr lang="es-ES" sz="2400" b="1" dirty="0">
                <a:latin typeface="Verdana" pitchFamily="34" charset="0"/>
                <a:ea typeface="Verdana" pitchFamily="34" charset="0"/>
                <a:cs typeface="Verdana" pitchFamily="34" charset="0"/>
              </a:rPr>
              <a:t>, para el cliente, va a estar </a:t>
            </a:r>
            <a:r>
              <a:rPr lang="es-ES" sz="2400" b="1" dirty="0">
                <a:solidFill>
                  <a:srgbClr val="FF0000"/>
                </a:solidFill>
                <a:latin typeface="Verdana" pitchFamily="34" charset="0"/>
                <a:ea typeface="Verdana" pitchFamily="34" charset="0"/>
                <a:cs typeface="Verdana" pitchFamily="34" charset="0"/>
              </a:rPr>
              <a:t>conformado</a:t>
            </a:r>
            <a:r>
              <a:rPr lang="es-ES" sz="2400" b="1" dirty="0">
                <a:latin typeface="Verdana" pitchFamily="34" charset="0"/>
                <a:ea typeface="Verdana" pitchFamily="34" charset="0"/>
                <a:cs typeface="Verdana" pitchFamily="34" charset="0"/>
              </a:rPr>
              <a:t> entonces por el conjunto de </a:t>
            </a:r>
            <a:r>
              <a:rPr lang="es-ES" sz="2400" b="1" dirty="0">
                <a:solidFill>
                  <a:srgbClr val="FF0000"/>
                </a:solidFill>
                <a:latin typeface="Verdana" pitchFamily="34" charset="0"/>
                <a:ea typeface="Verdana" pitchFamily="34" charset="0"/>
                <a:cs typeface="Verdana" pitchFamily="34" charset="0"/>
              </a:rPr>
              <a:t>atributos, materiales e inmateriales del producto o servicio</a:t>
            </a:r>
            <a:r>
              <a:rPr lang="es-ES" sz="2400" b="1" dirty="0">
                <a:latin typeface="Verdana" pitchFamily="34" charset="0"/>
                <a:ea typeface="Verdana" pitchFamily="34" charset="0"/>
                <a:cs typeface="Verdana" pitchFamily="34" charset="0"/>
              </a:rPr>
              <a:t> en cuestión y que conforman en su totalidad una unidad que genera la percepción de valor de ese producto o servicio</a:t>
            </a:r>
            <a:r>
              <a:rPr lang="es-ES" sz="2400" b="1" dirty="0" smtClean="0">
                <a:latin typeface="Verdana" pitchFamily="34" charset="0"/>
                <a:ea typeface="Verdana" pitchFamily="34" charset="0"/>
                <a:cs typeface="Verdana" pitchFamily="34" charset="0"/>
              </a:rPr>
              <a:t>.</a:t>
            </a:r>
            <a:r>
              <a:rPr lang="es-ES" sz="2400" b="1" dirty="0">
                <a:solidFill>
                  <a:srgbClr val="000000"/>
                </a:solidFill>
                <a:latin typeface="Verdana"/>
              </a:rPr>
              <a:t> </a:t>
            </a:r>
            <a:r>
              <a:rPr lang="es-ES" sz="2400" b="1" dirty="0" smtClean="0">
                <a:solidFill>
                  <a:srgbClr val="000000"/>
                </a:solidFill>
                <a:latin typeface="Verdana"/>
              </a:rPr>
              <a:t> </a:t>
            </a:r>
            <a:endParaRPr lang="es-ES" sz="2400" b="1" dirty="0"/>
          </a:p>
          <a:p>
            <a:pPr algn="just"/>
            <a:endParaRPr lang="es-ES" sz="2400" b="1" dirty="0">
              <a:latin typeface="Verdana" pitchFamily="34" charset="0"/>
              <a:ea typeface="Verdana" pitchFamily="34" charset="0"/>
              <a:cs typeface="Verdana" pitchFamily="34" charset="0"/>
            </a:endParaRPr>
          </a:p>
        </p:txBody>
      </p:sp>
      <p:sp>
        <p:nvSpPr>
          <p:cNvPr id="3" name="2 Flecha abajo"/>
          <p:cNvSpPr/>
          <p:nvPr/>
        </p:nvSpPr>
        <p:spPr>
          <a:xfrm>
            <a:off x="3995936" y="3107869"/>
            <a:ext cx="576064" cy="75317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4 Rectángulo"/>
          <p:cNvSpPr/>
          <p:nvPr/>
        </p:nvSpPr>
        <p:spPr>
          <a:xfrm>
            <a:off x="4427984" y="3140968"/>
            <a:ext cx="3461270" cy="461665"/>
          </a:xfrm>
          <a:prstGeom prst="rect">
            <a:avLst/>
          </a:prstGeom>
        </p:spPr>
        <p:txBody>
          <a:bodyPr wrap="square">
            <a:spAutoFit/>
          </a:bodyPr>
          <a:lstStyle/>
          <a:p>
            <a:r>
              <a:rPr lang="es-ES" sz="2400" b="1" dirty="0">
                <a:solidFill>
                  <a:srgbClr val="FF0000"/>
                </a:solidFill>
                <a:latin typeface="Verdana"/>
              </a:rPr>
              <a:t>paquete de valor</a:t>
            </a:r>
            <a:endParaRPr lang="es-ES" dirty="0"/>
          </a:p>
        </p:txBody>
      </p:sp>
    </p:spTree>
    <p:extLst>
      <p:ext uri="{BB962C8B-B14F-4D97-AF65-F5344CB8AC3E}">
        <p14:creationId xmlns="" xmlns:p14="http://schemas.microsoft.com/office/powerpoint/2010/main" val="18636655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4" name="3 Rectángulo"/>
          <p:cNvSpPr/>
          <p:nvPr/>
        </p:nvSpPr>
        <p:spPr>
          <a:xfrm>
            <a:off x="395536" y="476672"/>
            <a:ext cx="8352928" cy="563231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R="0" algn="just"/>
            <a:r>
              <a:rPr lang="es-ES" sz="2400" b="1" dirty="0" smtClean="0">
                <a:solidFill>
                  <a:srgbClr val="000000"/>
                </a:solidFill>
                <a:latin typeface="Verdana"/>
              </a:rPr>
              <a:t>Por lo tanto, el </a:t>
            </a:r>
            <a:r>
              <a:rPr lang="es-ES" sz="2400" b="1" dirty="0">
                <a:solidFill>
                  <a:srgbClr val="000000"/>
                </a:solidFill>
                <a:latin typeface="Verdana"/>
              </a:rPr>
              <a:t>valor de una oferta se refiere al único valor posible: al percibido por los clientes y públicos y éste depende de lo que se denominan “atributos de valor percibido”, que conforman </a:t>
            </a:r>
            <a:r>
              <a:rPr lang="es-ES" sz="2400" b="1" dirty="0" smtClean="0">
                <a:solidFill>
                  <a:srgbClr val="000000"/>
                </a:solidFill>
                <a:latin typeface="Verdana"/>
              </a:rPr>
              <a:t>las cualidades</a:t>
            </a:r>
            <a:r>
              <a:rPr lang="es-ES" sz="2400" b="1" dirty="0">
                <a:solidFill>
                  <a:srgbClr val="000000"/>
                </a:solidFill>
                <a:latin typeface="Verdana"/>
              </a:rPr>
              <a:t>, </a:t>
            </a:r>
            <a:r>
              <a:rPr lang="es-ES" sz="2400" b="1" dirty="0" smtClean="0">
                <a:solidFill>
                  <a:srgbClr val="000000"/>
                </a:solidFill>
                <a:latin typeface="Verdana"/>
              </a:rPr>
              <a:t>de </a:t>
            </a:r>
            <a:r>
              <a:rPr lang="es-ES" sz="2400" b="1" dirty="0">
                <a:solidFill>
                  <a:srgbClr val="000000"/>
                </a:solidFill>
                <a:latin typeface="Verdana"/>
              </a:rPr>
              <a:t>la oferta que son percibidas como valiosas por los clientes y por tanto se constituyen en “señales de valor” para ellos</a:t>
            </a:r>
            <a:r>
              <a:rPr lang="es-ES" sz="2400" b="1" dirty="0" smtClean="0">
                <a:solidFill>
                  <a:srgbClr val="000000"/>
                </a:solidFill>
                <a:latin typeface="Verdana"/>
              </a:rPr>
              <a:t>.</a:t>
            </a:r>
          </a:p>
          <a:p>
            <a:pPr marR="0" algn="just"/>
            <a:endParaRPr lang="es-ES" sz="2400" b="1" dirty="0" smtClean="0">
              <a:solidFill>
                <a:srgbClr val="000000"/>
              </a:solidFill>
              <a:latin typeface="Verdana"/>
            </a:endParaRPr>
          </a:p>
          <a:p>
            <a:pPr marR="0" algn="just"/>
            <a:r>
              <a:rPr lang="es-ES" sz="2400" b="1" dirty="0" smtClean="0">
                <a:solidFill>
                  <a:srgbClr val="000000"/>
                </a:solidFill>
                <a:latin typeface="Verdana"/>
              </a:rPr>
              <a:t> </a:t>
            </a:r>
            <a:endParaRPr lang="es-ES" sz="2400" b="1" dirty="0">
              <a:solidFill>
                <a:srgbClr val="000000"/>
              </a:solidFill>
              <a:latin typeface="Verdana"/>
            </a:endParaRPr>
          </a:p>
          <a:p>
            <a:pPr marR="0" algn="just"/>
            <a:r>
              <a:rPr lang="es-ES" sz="2400" b="1" dirty="0">
                <a:solidFill>
                  <a:srgbClr val="000000"/>
                </a:solidFill>
                <a:latin typeface="Verdana"/>
              </a:rPr>
              <a:t>Las señales de valor son aquellas cualidades de la oferta que se corresponden con los criterios que emplean los clientes en su proceso de decisión de compra, por lo cual impactan favorablemente en ellos. </a:t>
            </a:r>
            <a:endParaRPr lang="es-ES" sz="2400" b="1" dirty="0"/>
          </a:p>
        </p:txBody>
      </p:sp>
      <p:sp>
        <p:nvSpPr>
          <p:cNvPr id="7" name="6 Rectángulo"/>
          <p:cNvSpPr/>
          <p:nvPr/>
        </p:nvSpPr>
        <p:spPr>
          <a:xfrm>
            <a:off x="419870" y="6228020"/>
            <a:ext cx="6672409" cy="369332"/>
          </a:xfrm>
          <a:prstGeom prst="rect">
            <a:avLst/>
          </a:prstGeom>
        </p:spPr>
        <p:txBody>
          <a:bodyPr wrap="square">
            <a:spAutoFit/>
          </a:bodyPr>
          <a:lstStyle/>
          <a:p>
            <a:r>
              <a:rPr lang="es-ES" b="1" dirty="0">
                <a:latin typeface="Verdana" pitchFamily="34" charset="0"/>
                <a:ea typeface="Verdana" pitchFamily="34" charset="0"/>
                <a:cs typeface="Verdana" pitchFamily="34" charset="0"/>
              </a:rPr>
              <a:t>ejemplo para una empresa de </a:t>
            </a:r>
            <a:r>
              <a:rPr lang="es-ES" b="1" dirty="0" smtClean="0">
                <a:latin typeface="Verdana" pitchFamily="34" charset="0"/>
                <a:ea typeface="Verdana" pitchFamily="34" charset="0"/>
                <a:cs typeface="Verdana" pitchFamily="34" charset="0"/>
              </a:rPr>
              <a:t>Aviación. </a:t>
            </a:r>
            <a:endParaRPr lang="es-ES" b="1" dirty="0">
              <a:latin typeface="Verdana" pitchFamily="34" charset="0"/>
              <a:ea typeface="Verdana" pitchFamily="34" charset="0"/>
              <a:cs typeface="Verdana" pitchFamily="34" charset="0"/>
            </a:endParaRPr>
          </a:p>
        </p:txBody>
      </p:sp>
    </p:spTree>
    <p:extLst>
      <p:ext uri="{BB962C8B-B14F-4D97-AF65-F5344CB8AC3E}">
        <p14:creationId xmlns="" xmlns:p14="http://schemas.microsoft.com/office/powerpoint/2010/main" val="243096952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a:spAutoFit/>
      </a:bodyPr>
      <a:lstStyle>
        <a:defPPr>
          <a:spcBef>
            <a:spcPct val="50000"/>
          </a:spcBef>
          <a:defRPr b="1" dirty="0"/>
        </a:defPPr>
      </a:lstStyle>
    </a:tx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3746</TotalTime>
  <Words>2266</Words>
  <Application>Microsoft Office PowerPoint</Application>
  <PresentationFormat>Presentación en pantalla (4:3)</PresentationFormat>
  <Paragraphs>108</Paragraphs>
  <Slides>26</Slides>
  <Notes>0</Notes>
  <HiddenSlides>0</HiddenSlides>
  <MMClips>0</MMClips>
  <ScaleCrop>false</ScaleCrop>
  <HeadingPairs>
    <vt:vector size="4" baseType="variant">
      <vt:variant>
        <vt:lpstr>Tema</vt:lpstr>
      </vt:variant>
      <vt:variant>
        <vt:i4>1</vt:i4>
      </vt:variant>
      <vt:variant>
        <vt:lpstr>Títulos de diapositiva</vt:lpstr>
      </vt:variant>
      <vt:variant>
        <vt:i4>26</vt:i4>
      </vt:variant>
    </vt:vector>
  </HeadingPairs>
  <TitlesOfParts>
    <vt:vector size="27" baseType="lpstr">
      <vt:lpstr>Tema de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Salas</dc:creator>
  <cp:lastModifiedBy>DALIANNIS</cp:lastModifiedBy>
  <cp:revision>459</cp:revision>
  <dcterms:created xsi:type="dcterms:W3CDTF">2014-09-13T09:11:15Z</dcterms:created>
  <dcterms:modified xsi:type="dcterms:W3CDTF">2024-05-22T16:49:21Z</dcterms:modified>
</cp:coreProperties>
</file>