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8980CDF9-B526-4C11-8C64-CA53073BE878}"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1674515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980CDF9-B526-4C11-8C64-CA53073BE878}"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2070042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980CDF9-B526-4C11-8C64-CA53073BE878}"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321390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980CDF9-B526-4C11-8C64-CA53073BE878}"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1900201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8980CDF9-B526-4C11-8C64-CA53073BE878}"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8437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8980CDF9-B526-4C11-8C64-CA53073BE878}" type="datetimeFigureOut">
              <a:rPr lang="es-ES" smtClean="0"/>
              <a:t>29/04/2026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1687703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8980CDF9-B526-4C11-8C64-CA53073BE878}" type="datetimeFigureOut">
              <a:rPr lang="es-ES" smtClean="0"/>
              <a:t>29/04/2026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2295380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8980CDF9-B526-4C11-8C64-CA53073BE878}" type="datetimeFigureOut">
              <a:rPr lang="es-ES" smtClean="0"/>
              <a:t>29/04/2026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2922138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980CDF9-B526-4C11-8C64-CA53073BE878}" type="datetimeFigureOut">
              <a:rPr lang="es-ES" smtClean="0"/>
              <a:t>29/04/2026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425175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8980CDF9-B526-4C11-8C64-CA53073BE878}" type="datetimeFigureOut">
              <a:rPr lang="es-ES" smtClean="0"/>
              <a:t>29/04/2026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3125047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8980CDF9-B526-4C11-8C64-CA53073BE878}" type="datetimeFigureOut">
              <a:rPr lang="es-ES" smtClean="0"/>
              <a:t>29/04/2026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8BF1D82-0C86-4452-BA83-1FF6D23FF2A8}" type="slidenum">
              <a:rPr lang="es-ES" smtClean="0"/>
              <a:t>‹Nº›</a:t>
            </a:fld>
            <a:endParaRPr lang="es-ES"/>
          </a:p>
        </p:txBody>
      </p:sp>
    </p:spTree>
    <p:extLst>
      <p:ext uri="{BB962C8B-B14F-4D97-AF65-F5344CB8AC3E}">
        <p14:creationId xmlns:p14="http://schemas.microsoft.com/office/powerpoint/2010/main" val="176351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80CDF9-B526-4C11-8C64-CA53073BE878}" type="datetimeFigureOut">
              <a:rPr lang="es-ES" smtClean="0"/>
              <a:t>29/04/2026</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BF1D82-0C86-4452-BA83-1FF6D23FF2A8}" type="slidenum">
              <a:rPr lang="es-ES" smtClean="0"/>
              <a:t>‹Nº›</a:t>
            </a:fld>
            <a:endParaRPr lang="es-ES"/>
          </a:p>
        </p:txBody>
      </p:sp>
    </p:spTree>
    <p:extLst>
      <p:ext uri="{BB962C8B-B14F-4D97-AF65-F5344CB8AC3E}">
        <p14:creationId xmlns:p14="http://schemas.microsoft.com/office/powerpoint/2010/main" val="2305586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00752" y="1633876"/>
            <a:ext cx="10536072" cy="3272178"/>
          </a:xfrm>
          <a:prstGeom prst="rect">
            <a:avLst/>
          </a:prstGeom>
        </p:spPr>
        <p:txBody>
          <a:bodyPr wrap="square">
            <a:spAutoFit/>
          </a:bodyPr>
          <a:lstStyle/>
          <a:p>
            <a:pPr algn="ctr">
              <a:lnSpc>
                <a:spcPct val="115000"/>
              </a:lnSpc>
              <a:spcAft>
                <a:spcPts val="1000"/>
              </a:spcAft>
            </a:pPr>
            <a:r>
              <a:rPr lang="es-ES" sz="3200" b="1" dirty="0" smtClean="0">
                <a:effectLst/>
                <a:latin typeface="Arial" panose="020B0604020202020204" pitchFamily="34" charset="0"/>
                <a:ea typeface="Times New Roman" panose="02020603050405020304" pitchFamily="18" charset="0"/>
                <a:cs typeface="Times New Roman" panose="02020603050405020304" pitchFamily="18" charset="0"/>
              </a:rPr>
              <a:t>Conocimiento del Mundo Natural y Social y su didáctica.</a:t>
            </a:r>
            <a:endParaRPr lang="es-ES" sz="32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t-BR" sz="3200" b="1" dirty="0" smtClean="0">
                <a:effectLst/>
                <a:latin typeface="Arial" panose="020B0604020202020204" pitchFamily="34" charset="0"/>
                <a:ea typeface="Times New Roman" panose="02020603050405020304" pitchFamily="18" charset="0"/>
                <a:cs typeface="Times New Roman" panose="02020603050405020304" pitchFamily="18" charset="0"/>
              </a:rPr>
              <a:t> </a:t>
            </a:r>
            <a:endParaRPr lang="es-ES" sz="32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pt-BR" sz="3200" b="1" dirty="0" smtClean="0">
                <a:effectLst/>
                <a:latin typeface="Arial" panose="020B0604020202020204" pitchFamily="34" charset="0"/>
                <a:ea typeface="Times New Roman" panose="02020603050405020304" pitchFamily="18" charset="0"/>
                <a:cs typeface="Times New Roman" panose="02020603050405020304" pitchFamily="18" charset="0"/>
              </a:rPr>
              <a:t>Cuarto </a:t>
            </a:r>
            <a:r>
              <a:rPr lang="pt-BR" sz="3200" b="1" dirty="0" err="1" smtClean="0">
                <a:effectLst/>
                <a:latin typeface="Arial" panose="020B0604020202020204" pitchFamily="34" charset="0"/>
                <a:ea typeface="Times New Roman" panose="02020603050405020304" pitchFamily="18" charset="0"/>
                <a:cs typeface="Times New Roman" panose="02020603050405020304" pitchFamily="18" charset="0"/>
              </a:rPr>
              <a:t>Año</a:t>
            </a:r>
            <a:r>
              <a:rPr lang="pt-BR" sz="3200" b="1" dirty="0" smtClean="0">
                <a:effectLst/>
                <a:latin typeface="Arial" panose="020B0604020202020204" pitchFamily="34" charset="0"/>
                <a:ea typeface="Times New Roman" panose="02020603050405020304" pitchFamily="18" charset="0"/>
                <a:cs typeface="Times New Roman" panose="02020603050405020304" pitchFamily="18" charset="0"/>
              </a:rPr>
              <a:t>.       I Semestre: 30 h/c.</a:t>
            </a:r>
            <a:endParaRPr lang="es-ES" sz="32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pt-BR" sz="3200" b="1" dirty="0" smtClean="0">
                <a:effectLst/>
                <a:latin typeface="Arial" panose="020B0604020202020204" pitchFamily="34" charset="0"/>
                <a:ea typeface="Times New Roman" panose="02020603050405020304" pitchFamily="18" charset="0"/>
                <a:cs typeface="Times New Roman" panose="02020603050405020304" pitchFamily="18" charset="0"/>
              </a:rPr>
              <a:t> </a:t>
            </a:r>
            <a:endParaRPr lang="es-E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8568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4023" y="187008"/>
            <a:ext cx="11191165" cy="6369949"/>
          </a:xfrm>
          <a:prstGeom prst="rect">
            <a:avLst/>
          </a:prstGeom>
        </p:spPr>
        <p:txBody>
          <a:bodyPr wrap="square">
            <a:spAutoFit/>
          </a:bodyPr>
          <a:lstStyle/>
          <a:p>
            <a:pPr algn="just">
              <a:spcAft>
                <a:spcPts val="0"/>
              </a:spcAft>
              <a:tabLst>
                <a:tab pos="6210935" algn="l"/>
              </a:tabLst>
            </a:pPr>
            <a:r>
              <a:rPr lang="es-ES_tradnl" sz="2400" dirty="0" smtClean="0">
                <a:effectLst/>
                <a:latin typeface="Arial" panose="020B0604020202020204" pitchFamily="34" charset="0"/>
                <a:ea typeface="Times New Roman" panose="02020603050405020304" pitchFamily="18" charset="0"/>
                <a:cs typeface="Arial" panose="020B0604020202020204" pitchFamily="34" charset="0"/>
              </a:rPr>
              <a:t>Esta asignatura tiene como presupuesto la vinculación de la teoría con la práctica y un enfoque profesional que permita desarrollar habilidades profesionales pedagógicas y comprender su utilidad para el desempeño de la labor educativa.</a:t>
            </a:r>
            <a:endParaRPr lang="es-ES" sz="2400" dirty="0" smtClean="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A través del sistema de conocimientos y habilidades obtendrán los fundamentos teóricos y metodológicos del Conocimiento del Mundo Natural y Social en la primera infancia, así como los resultados de investigaciones realizadas en Cuba y en otros países; sin obviar el perfeccionamiento del Sistema Nacional de Educación específicamente el que ocurre en la Educación de la primera Infancia.</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tabLst>
                <a:tab pos="2628900" algn="l"/>
              </a:tabLs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Estos conocimientos son básicos para que un educador de la primera infancia pueda ejercer una dirección científica del proceso educativo, atender a la diversidad, con los recursos necesarios para desarrollar habilidades</a:t>
            </a:r>
            <a:r>
              <a:rPr lang="es-CO" sz="2400" dirty="0" smtClean="0">
                <a:effectLst/>
                <a:latin typeface="Arial" panose="020B0604020202020204" pitchFamily="34" charset="0"/>
                <a:ea typeface="Times New Roman" panose="02020603050405020304" pitchFamily="18" charset="0"/>
                <a:cs typeface="Times New Roman" panose="02020603050405020304" pitchFamily="18" charset="0"/>
              </a:rPr>
              <a:t> en estas edades, vías para su estimulación, desarrollo </a:t>
            </a: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y crear la condiciones óptimas para lograr el máximo desarrollo integral posible de cada niña y niño de cero a seis años que es el fin de la enseñanza preescolar.</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1684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55092" y="1521937"/>
            <a:ext cx="10836322" cy="2042547"/>
          </a:xfrm>
          <a:prstGeom prst="rect">
            <a:avLst/>
          </a:prstGeom>
        </p:spPr>
        <p:txBody>
          <a:bodyPr wrap="square">
            <a:spAutoFit/>
          </a:bodyPr>
          <a:lstStyle/>
          <a:p>
            <a:pPr algn="just">
              <a:lnSpc>
                <a:spcPct val="115000"/>
              </a:lnSpc>
              <a:spcAft>
                <a:spcPts val="1000"/>
              </a:spcAft>
            </a:pPr>
            <a:r>
              <a:rPr lang="es-ES" sz="2800" b="1" dirty="0" smtClean="0">
                <a:effectLst/>
                <a:latin typeface="Arial" panose="020B0604020202020204" pitchFamily="34" charset="0"/>
                <a:ea typeface="Times New Roman" panose="02020603050405020304" pitchFamily="18" charset="0"/>
                <a:cs typeface="Times New Roman" panose="02020603050405020304" pitchFamily="18" charset="0"/>
              </a:rPr>
              <a:t>¿Qué elementos le aporta a un educador de la primera infancia el estudio del Conocimiento del Mundo Natural y Social, para contribuir a la calidad del proceso educativo? </a:t>
            </a:r>
            <a:r>
              <a:rPr lang="es-ES" sz="2800" u="sng" dirty="0" smtClean="0">
                <a:effectLst/>
                <a:latin typeface="Arial" panose="020B0604020202020204" pitchFamily="34" charset="0"/>
                <a:ea typeface="Times New Roman" panose="02020603050405020304" pitchFamily="18" charset="0"/>
                <a:cs typeface="Times New Roman" panose="02020603050405020304" pitchFamily="18" charset="0"/>
              </a:rPr>
              <a:t>Ponga ejemplos que le aporte lo natural y a lo social</a:t>
            </a: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a:t>
            </a:r>
            <a:endParaRPr lang="es-E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8269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6602" y="126586"/>
            <a:ext cx="11477767" cy="6383158"/>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La educación infantil garantiza la posibilidad de que los niños y niñas de una u otra edad logren un desarrollo integral progresivo. Para lograr dicho desarrollo integral especial atención merecen los contenidos   referentes al conocimiento del mundo natural.</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La naturaleza de nuestro país es una maravillosa fuente de conocimien­tos, de donde los niños reciben sus primeras Impresiones. Nuestros animales y plantas ejercen una influencia valiosa para el desarrollo integral de la per­sonalidad de los niños en estas primeras edades.</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¡Cuánta fascinación tiene para un niño el vuelo de un pájaro, el paso de la gallina y sus pollitos, los colores de las mariposas, el recorrido de las hor­migas, el mimetismo de las lagartijas, el salto de una rana, el zumbido de una abeja!</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9228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96035" y="346105"/>
            <a:ext cx="10890913" cy="6383158"/>
          </a:xfrm>
          <a:prstGeom prst="rect">
            <a:avLst/>
          </a:prstGeom>
        </p:spPr>
        <p:txBody>
          <a:bodyPr wrap="square">
            <a:spAutoFit/>
          </a:bodyPr>
          <a:lstStyle/>
          <a:p>
            <a:pPr algn="just">
              <a:lnSpc>
                <a:spcPct val="150000"/>
              </a:lnSpc>
              <a:spcAft>
                <a:spcPts val="1000"/>
              </a:spcAft>
            </a:pPr>
            <a:r>
              <a:rPr lang="es-ES" dirty="0" smtClean="0">
                <a:effectLst/>
                <a:latin typeface="Arial" panose="020B0604020202020204" pitchFamily="34" charset="0"/>
                <a:ea typeface="Times New Roman" panose="02020603050405020304" pitchFamily="18" charset="0"/>
                <a:cs typeface="Times New Roman" panose="02020603050405020304" pitchFamily="18" charset="0"/>
              </a:rPr>
              <a:t>¡</a:t>
            </a: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Cuántas historias interesantes surgen al conocer animales como la vaca y el ternero, la oveja y los carneritos, la perra y los cachorros, la gata y los gaticos, muy conocidos en nuestro medio!</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Ante la curiosa mirada de los niños y ante sus preguntas ¿qué es esto?, ¿por qué es así? y otras interrogantes, se evidencian innumerables aspectos de la vida de nuestros animales y plantas.</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El entorno natural por su riqueza y diversidad en formas, texturas, colores, olores, sabores, interrelaciones y variedad en la manifestación de fenómenos; resulta fuente de inestimable valor para la estimulación de la curiosidad y el enriquecimiento de las experiencias y vivencias de los niños acerca del mundo que lo rodea.</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7772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86853" y="0"/>
            <a:ext cx="10686197" cy="6614311"/>
          </a:xfrm>
          <a:prstGeom prst="rect">
            <a:avLst/>
          </a:prstGeom>
        </p:spPr>
        <p:txBody>
          <a:bodyPr wrap="square">
            <a:spAutoFit/>
          </a:bodyPr>
          <a:lstStyle/>
          <a:p>
            <a:pPr algn="just">
              <a:lnSpc>
                <a:spcPct val="150000"/>
              </a:lnSpc>
              <a:spcAft>
                <a:spcPts val="1000"/>
              </a:spcAft>
            </a:pP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Por su cercanía al niño favorece el contacto directo de este desde que nace, permite hacer asequibles distintos tipos de relaciones: espaciales, temporales e incluso las de causa-efecto. La realización por los niños y niñas de acciones prácticas con objetos reales del mundo natural, y la derivación de representaciones esquemáticas de los mismos, favorece el establecimiento de las relaciones existentes entre los objetos y sus representaciones.</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Todo lo que te rodea constituye la naturaleza: el sol, el aire, el agua, el suelo, las plantas, los animales, el hombre y todo lo que el produce.</a:t>
            </a:r>
            <a:endParaRPr lang="es-E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1076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32513" y="617974"/>
            <a:ext cx="11054687" cy="5700920"/>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Seguramente los educadores y los padres han escuchado muchas veces: ¿Por qué las cosas caen, por qué se queman, porque vuela el pájaro, por qué flotan los barcos, por qué se pudren los platanitos? ¿Por qué es de día o de noche? ¿Por qué hace frío o calor? Preguntas que hacen los niños con bastante frecuencia ante las tantas cosas para ellos extrañas y difíciles de entender.</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Imaginemos cuánto debemos hacer en la formación de los niños  para prepararlos de modo que comprendan más tarde que el Sol no es el que se mueve, sino que es  la Tierra, con las personas, animales, ríos  y todo encima, la que gira a su alrededor. Esto requiere de herramientas del conocimiento que tenemos que proporcionarles.</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5124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23581" y="889844"/>
            <a:ext cx="10358651" cy="5018682"/>
          </a:xfrm>
          <a:prstGeom prst="rect">
            <a:avLst/>
          </a:prstGeom>
        </p:spPr>
        <p:txBody>
          <a:bodyPr wrap="square">
            <a:spAutoFit/>
          </a:bodyPr>
          <a:lstStyle/>
          <a:p>
            <a:pPr algn="just">
              <a:lnSpc>
                <a:spcPct val="150000"/>
              </a:lnSpc>
              <a:spcAft>
                <a:spcPts val="0"/>
              </a:spcAft>
            </a:pPr>
            <a:r>
              <a:rPr lang="es-ES" sz="2400" dirty="0" smtClean="0">
                <a:effectLst/>
                <a:latin typeface="Arial" panose="020B0604020202020204" pitchFamily="34" charset="0"/>
                <a:ea typeface="Times New Roman" panose="02020603050405020304" pitchFamily="18" charset="0"/>
              </a:rPr>
              <a:t>En la vida cotidiana de los niños hay múltiples vivencias que pueden favorecer una actitud científica hacia el conocimiento. Un trueno, la fuente de donde salen chorros de agua en el parque, el ventilador del cuarto, un viejo reloj, la sombra, un rayo de sol, etcétera, son sucesos u oportunidades de las que se pueden extraer muchas nociones nuevas. </a:t>
            </a:r>
            <a:endParaRPr lang="es-ES" sz="2400" dirty="0" smtClean="0">
              <a:effectLst/>
              <a:latin typeface="Times New Roman" panose="02020603050405020304" pitchFamily="18" charset="0"/>
              <a:ea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Según </a:t>
            </a:r>
            <a:r>
              <a:rPr lang="es-ES" sz="2400" dirty="0" err="1" smtClean="0">
                <a:effectLst/>
                <a:latin typeface="Arial" panose="020B0604020202020204" pitchFamily="34" charset="0"/>
                <a:ea typeface="Times New Roman" panose="02020603050405020304" pitchFamily="18" charset="0"/>
                <a:cs typeface="Times New Roman" panose="02020603050405020304" pitchFamily="18" charset="0"/>
              </a:rPr>
              <a:t>Vigotsky</a:t>
            </a: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 “la vivencia es una unidad en la que está representado en un todo divisible, por un lado el medio, es decir lo experimentado por el niño, por otro, lo que el propio niño aporta a esta vivencia y que a su vez se determina por el nivel ya alcanzado por él, anteriormente”.</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1792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2137" y="152857"/>
            <a:ext cx="11518711" cy="6442789"/>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Esa secuencia de acontecimientos de la vida cotidiana que colman la vida infantil, se convierte en un marco de referencia en el que el educador puede afianzar sus relaciones con los niños. </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El adulto debe, por tanto, partir de las vivencias infantiles, propiciar el acceso a las informaciones, diseñar actividades encaminadas a estos fines y proporcionar los medios necesarios: materiales específicos y seleccionados y el tiempo necesario para observar, manipular, experimentar, reflexionar y además comunicar (verbalizar, representar) todo aquello que realiza. </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Por supuesto, siempre se debe partir de lo próximo, de lo cercano. Al hablar de lo próximo, estamos refiriéndonos a la proximidad física, para que las experiencias les sean interesantes verdaderamente, porque son cercanas a su realidad. </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43655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27797" y="293460"/>
            <a:ext cx="10372298" cy="5700920"/>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Además, no podemos olvidar proponer experiencias que les provoquen sorpresa y asombro por desconocidas. Pero también proximidad conceptual, en el sentido que sean accesibles a su etapa de conocimiento. Es lo que </a:t>
            </a:r>
            <a:r>
              <a:rPr lang="es-ES" sz="2400" dirty="0" err="1" smtClean="0">
                <a:effectLst/>
                <a:latin typeface="Arial" panose="020B0604020202020204" pitchFamily="34" charset="0"/>
                <a:ea typeface="Times New Roman" panose="02020603050405020304" pitchFamily="18" charset="0"/>
                <a:cs typeface="Times New Roman" panose="02020603050405020304" pitchFamily="18" charset="0"/>
              </a:rPr>
              <a:t>Vigotsky</a:t>
            </a: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 denomina zona de desarrollo próximo, aquel espacio que existe entre lo conocido y la dificultad que entraña lo desconocido, pero posible. </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El educador debe estar atento a las acciones de sus pequeños y saber detectar los momentos importantes, las ocasiones que debe aprovechar para favorecer una incipiente actitud de exploración, de indagación, para resolver los problemas y buscar soluciones. </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065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77671" y="658487"/>
            <a:ext cx="10986447" cy="4919295"/>
          </a:xfrm>
          <a:prstGeom prst="rect">
            <a:avLst/>
          </a:prstGeom>
        </p:spPr>
        <p:txBody>
          <a:bodyPr wrap="square">
            <a:spAutoFit/>
          </a:bodyPr>
          <a:lstStyle/>
          <a:p>
            <a:pPr algn="just">
              <a:lnSpc>
                <a:spcPct val="150000"/>
              </a:lnSpc>
              <a:spcAft>
                <a:spcPts val="1000"/>
              </a:spcAft>
            </a:pPr>
            <a:r>
              <a:rPr lang="es-MX" b="1" dirty="0" smtClean="0">
                <a:effectLst/>
                <a:latin typeface="Arial" panose="020B0604020202020204" pitchFamily="34" charset="0"/>
                <a:ea typeface="Times New Roman" panose="02020603050405020304" pitchFamily="18" charset="0"/>
                <a:cs typeface="Times New Roman" panose="02020603050405020304" pitchFamily="18" charset="0"/>
              </a:rPr>
              <a:t>Algunos de los logros a que se aspira con estos contenidos, se resumen como sigue:</a:t>
            </a:r>
            <a:endParaRPr lang="es-ES"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MX" b="1" u="sng" dirty="0" smtClean="0">
                <a:effectLst/>
                <a:latin typeface="Arial" panose="020B0604020202020204" pitchFamily="34" charset="0"/>
                <a:ea typeface="Times New Roman" panose="02020603050405020304" pitchFamily="18" charset="0"/>
                <a:cs typeface="Times New Roman" panose="02020603050405020304" pitchFamily="18" charset="0"/>
              </a:rPr>
              <a:t>Los niños deben:</a:t>
            </a:r>
            <a:endParaRPr lang="es-ES" b="1" u="sng"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dirty="0" smtClean="0">
                <a:effectLst/>
                <a:latin typeface="Arial" panose="020B0604020202020204" pitchFamily="34" charset="0"/>
                <a:ea typeface="Times New Roman" panose="02020603050405020304" pitchFamily="18" charset="0"/>
                <a:cs typeface="Times New Roman" panose="02020603050405020304" pitchFamily="18" charset="0"/>
              </a:rPr>
              <a:t>Reaccionar ante estímulos sensoriales provenientes de los objetos, de acuerdo con sus propiedades y relaciones y realizar acciones sencillas con dichos objetos de manera propositiva, en dependencia de las propiedades y funciones de estos.</a:t>
            </a:r>
            <a:endParaRPr lang="es-ES"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dirty="0" smtClean="0">
                <a:effectLst/>
                <a:latin typeface="Arial" panose="020B0604020202020204" pitchFamily="34" charset="0"/>
                <a:ea typeface="Times New Roman" panose="02020603050405020304" pitchFamily="18" charset="0"/>
                <a:cs typeface="Times New Roman" panose="02020603050405020304" pitchFamily="18" charset="0"/>
              </a:rPr>
              <a:t>Resolver tareas sencillas, orientándose por las propiedades de los objetos y realizar acciones para establecer relaciones entre ellos para dar solución a algunas tareas cognoscitivas.</a:t>
            </a:r>
            <a:endParaRPr lang="es-ES"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dirty="0" smtClean="0">
                <a:effectLst/>
                <a:latin typeface="Arial" panose="020B0604020202020204" pitchFamily="34" charset="0"/>
                <a:ea typeface="Times New Roman" panose="02020603050405020304" pitchFamily="18" charset="0"/>
                <a:cs typeface="Times New Roman" panose="02020603050405020304" pitchFamily="18" charset="0"/>
              </a:rPr>
              <a:t>Establecer relaciones espaciales con objetos reales, tomando como punto de partida su propio cuerpo.</a:t>
            </a:r>
            <a:endParaRPr lang="es-ES"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dirty="0" smtClean="0">
                <a:effectLst/>
                <a:latin typeface="Arial" panose="020B0604020202020204" pitchFamily="34" charset="0"/>
                <a:ea typeface="Times New Roman" panose="02020603050405020304" pitchFamily="18" charset="0"/>
                <a:cs typeface="Times New Roman" panose="02020603050405020304" pitchFamily="18" charset="0"/>
              </a:rPr>
              <a:t>Manifestar agrado al ponerse en contacto con la naturaleza.</a:t>
            </a:r>
            <a:endParaRPr lang="es-ES"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dirty="0" smtClean="0">
                <a:effectLst/>
                <a:latin typeface="Arial" panose="020B0604020202020204" pitchFamily="34" charset="0"/>
                <a:ea typeface="Times New Roman" panose="02020603050405020304" pitchFamily="18" charset="0"/>
                <a:cs typeface="Times New Roman" panose="02020603050405020304" pitchFamily="18" charset="0"/>
              </a:rPr>
              <a:t>Realizar acciones perceptuales complejas al determinar cualidades de los objetos, sus variaciones y relaciones.</a:t>
            </a:r>
            <a:endParaRPr lang="es-ES"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6607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3206" y="407463"/>
            <a:ext cx="11232107" cy="5998565"/>
          </a:xfrm>
          <a:prstGeom prst="rect">
            <a:avLst/>
          </a:prstGeom>
        </p:spPr>
        <p:txBody>
          <a:bodyPr wrap="square">
            <a:spAutoFit/>
          </a:bodyPr>
          <a:lstStyle/>
          <a:p>
            <a:pPr algn="ctr">
              <a:lnSpc>
                <a:spcPct val="115000"/>
              </a:lnSpc>
              <a:spcAft>
                <a:spcPts val="1000"/>
              </a:spcAft>
            </a:pPr>
            <a:r>
              <a:rPr lang="es-ES" sz="3200" b="1" dirty="0" smtClean="0">
                <a:effectLst/>
                <a:latin typeface="Arial" panose="020B0604020202020204" pitchFamily="34" charset="0"/>
                <a:ea typeface="Times New Roman" panose="02020603050405020304" pitchFamily="18" charset="0"/>
                <a:cs typeface="Times New Roman" panose="02020603050405020304" pitchFamily="18" charset="0"/>
              </a:rPr>
              <a:t>Clase # 1</a:t>
            </a:r>
            <a:endParaRPr lang="es-ES" sz="32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600"/>
              </a:spcAft>
              <a:tabLst>
                <a:tab pos="1980565" algn="l"/>
              </a:tabLst>
            </a:pPr>
            <a:r>
              <a:rPr lang="es-ES_tradnl" sz="3200" b="1" u="sng" kern="0" dirty="0" smtClean="0">
                <a:effectLst/>
                <a:latin typeface="Arial" panose="020B0604020202020204" pitchFamily="34" charset="0"/>
                <a:ea typeface="Times New Roman" panose="02020603050405020304" pitchFamily="18" charset="0"/>
                <a:cs typeface="Arial" panose="020B0604020202020204" pitchFamily="34" charset="0"/>
              </a:rPr>
              <a:t>Tema:</a:t>
            </a:r>
            <a:r>
              <a:rPr lang="es-ES_tradnl" sz="3200" b="0" u="sng" kern="0" dirty="0" smtClean="0">
                <a:effectLst/>
                <a:latin typeface="Arial" panose="020B0604020202020204" pitchFamily="34" charset="0"/>
                <a:ea typeface="Times New Roman" panose="02020603050405020304" pitchFamily="18" charset="0"/>
                <a:cs typeface="Arial" panose="020B0604020202020204" pitchFamily="34" charset="0"/>
              </a:rPr>
              <a:t> </a:t>
            </a:r>
            <a:r>
              <a:rPr lang="es-ES" sz="3200" b="0" u="none" strike="noStrike" kern="0" dirty="0" smtClean="0">
                <a:effectLst/>
                <a:latin typeface="Arial" panose="020B0604020202020204" pitchFamily="34" charset="0"/>
                <a:ea typeface="Times New Roman" panose="02020603050405020304" pitchFamily="18" charset="0"/>
                <a:cs typeface="Arial" panose="020B0604020202020204" pitchFamily="34" charset="0"/>
              </a:rPr>
              <a:t>Fundamentos teóricos y metodológicos del </a:t>
            </a:r>
            <a:r>
              <a:rPr lang="es-ES_tradnl" sz="3200" b="0" u="none" strike="noStrike" kern="0" dirty="0" smtClean="0">
                <a:effectLst/>
                <a:latin typeface="Arial" panose="020B0604020202020204" pitchFamily="34" charset="0"/>
                <a:ea typeface="Times New Roman" panose="02020603050405020304" pitchFamily="18" charset="0"/>
                <a:cs typeface="Arial" panose="020B0604020202020204" pitchFamily="34" charset="0"/>
              </a:rPr>
              <a:t>Conocimiento del Mundo Natural y Social </a:t>
            </a:r>
            <a:r>
              <a:rPr lang="es-ES" sz="3200" b="0" u="none" strike="noStrike" kern="0" dirty="0" smtClean="0">
                <a:effectLst/>
                <a:latin typeface="Arial" panose="020B0604020202020204" pitchFamily="34" charset="0"/>
                <a:ea typeface="Times New Roman" panose="02020603050405020304" pitchFamily="18" charset="0"/>
                <a:cs typeface="Arial" panose="020B0604020202020204" pitchFamily="34" charset="0"/>
              </a:rPr>
              <a:t>en la primera infancia.</a:t>
            </a:r>
          </a:p>
          <a:p>
            <a:pPr algn="just">
              <a:spcAft>
                <a:spcPts val="600"/>
              </a:spcAft>
              <a:tabLst>
                <a:tab pos="1980565" algn="l"/>
              </a:tabLst>
            </a:pPr>
            <a:endParaRPr lang="es-ES" sz="3200" b="1" u="sng" kern="0" dirty="0" smtClean="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s-ES" sz="3200" b="1" dirty="0" smtClean="0">
                <a:effectLst/>
                <a:latin typeface="Arial" panose="020B0604020202020204" pitchFamily="34" charset="0"/>
                <a:ea typeface="Times New Roman" panose="02020603050405020304" pitchFamily="18" charset="0"/>
                <a:cs typeface="Times New Roman" panose="02020603050405020304" pitchFamily="18" charset="0"/>
              </a:rPr>
              <a:t>Contenido:</a:t>
            </a:r>
            <a:r>
              <a:rPr lang="es-ES" sz="3200" dirty="0" smtClean="0">
                <a:effectLst/>
                <a:latin typeface="Arial" panose="020B0604020202020204" pitchFamily="34" charset="0"/>
                <a:ea typeface="Times New Roman" panose="02020603050405020304" pitchFamily="18" charset="0"/>
                <a:cs typeface="Times New Roman" panose="02020603050405020304" pitchFamily="18" charset="0"/>
              </a:rPr>
              <a:t> Elementos teóricos básicos de las Ciencias Naturales y el Mundo Social.</a:t>
            </a:r>
          </a:p>
          <a:p>
            <a:pPr>
              <a:lnSpc>
                <a:spcPct val="115000"/>
              </a:lnSpc>
              <a:spcAft>
                <a:spcPts val="1000"/>
              </a:spcAft>
            </a:pPr>
            <a:endParaRPr lang="es-ES" sz="32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s-ES" sz="3200" b="1" dirty="0" smtClean="0">
                <a:effectLst/>
                <a:latin typeface="Arial" panose="020B0604020202020204" pitchFamily="34" charset="0"/>
                <a:ea typeface="Times New Roman" panose="02020603050405020304" pitchFamily="18" charset="0"/>
                <a:cs typeface="Times New Roman" panose="02020603050405020304" pitchFamily="18" charset="0"/>
              </a:rPr>
              <a:t>Objetivo:</a:t>
            </a:r>
            <a:r>
              <a:rPr lang="es-ES" sz="3200" dirty="0" smtClean="0">
                <a:effectLst/>
                <a:latin typeface="Arial" panose="020B0604020202020204" pitchFamily="34" charset="0"/>
                <a:ea typeface="Times New Roman" panose="02020603050405020304" pitchFamily="18" charset="0"/>
                <a:cs typeface="Times New Roman" panose="02020603050405020304" pitchFamily="18" charset="0"/>
              </a:rPr>
              <a:t> Explicar los elementos teóricos básicos de las Ciencias Naturales y el Mundo Social.</a:t>
            </a:r>
            <a:endParaRPr lang="es-E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62701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72955" y="340901"/>
            <a:ext cx="11518711" cy="6044283"/>
          </a:xfrm>
          <a:prstGeom prst="rect">
            <a:avLst/>
          </a:prstGeom>
        </p:spPr>
        <p:txBody>
          <a:bodyPr wrap="square">
            <a:spAutoFit/>
          </a:bodyPr>
          <a:lstStyle/>
          <a:p>
            <a:pPr marL="342900" lvl="0" indent="-342900" algn="just">
              <a:lnSpc>
                <a:spcPct val="150000"/>
              </a:lnSpc>
              <a:spcAft>
                <a:spcPts val="0"/>
              </a:spcAft>
              <a:buFont typeface="Symbol" panose="05050102010706020507" pitchFamily="18" charset="2"/>
              <a:buChar char=""/>
              <a:tabLst>
                <a:tab pos="264795" algn="l"/>
              </a:tabLst>
            </a:pPr>
            <a:r>
              <a:rPr lang="es-MX" sz="2000" dirty="0" smtClean="0">
                <a:effectLst/>
                <a:latin typeface="Arial" panose="020B0604020202020204" pitchFamily="34" charset="0"/>
                <a:ea typeface="Times New Roman" panose="02020603050405020304" pitchFamily="18" charset="0"/>
                <a:cs typeface="Times New Roman" panose="02020603050405020304" pitchFamily="18" charset="0"/>
              </a:rPr>
              <a:t>Realizar operaciones de conjuntos y establecer relaciones cuantitativas, espaciales, en el caso de estas últimas, tomando como punto de partida su propio cuerpo y un punto externo.</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sz="2000" dirty="0" smtClean="0">
                <a:effectLst/>
                <a:latin typeface="Arial" panose="020B0604020202020204" pitchFamily="34" charset="0"/>
                <a:ea typeface="Times New Roman" panose="02020603050405020304" pitchFamily="18" charset="0"/>
                <a:cs typeface="Times New Roman" panose="02020603050405020304" pitchFamily="18" charset="0"/>
              </a:rPr>
              <a:t>Reconocer algunos hechos y fenómenos de la vida natural; establecer y expresar relaciones simples entre sus cualidades y funciones.</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sz="2000" dirty="0" smtClean="0">
                <a:effectLst/>
                <a:latin typeface="Arial" panose="020B0604020202020204" pitchFamily="34" charset="0"/>
                <a:ea typeface="Times New Roman" panose="02020603050405020304" pitchFamily="18" charset="0"/>
                <a:cs typeface="Times New Roman" panose="02020603050405020304" pitchFamily="18" charset="0"/>
              </a:rPr>
              <a:t>Realizar acciones perceptuales más complejas al determinar las propiedades de los objetos, sus relaciones y variaciones para solucionar tareas cognoscitivas; establecer relaciones espaciales a partir de esquemas o gráficos.</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sz="2000" dirty="0" smtClean="0">
                <a:effectLst/>
                <a:latin typeface="Arial" panose="020B0604020202020204" pitchFamily="34" charset="0"/>
                <a:ea typeface="Times New Roman" panose="02020603050405020304" pitchFamily="18" charset="0"/>
                <a:cs typeface="Times New Roman" panose="02020603050405020304" pitchFamily="18" charset="0"/>
              </a:rPr>
              <a:t>Establecer relaciones cuantitativas entre conjuntos y longitudes.</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sz="2000" dirty="0" smtClean="0">
                <a:effectLst/>
                <a:latin typeface="Arial" panose="020B0604020202020204" pitchFamily="34" charset="0"/>
                <a:ea typeface="Times New Roman" panose="02020603050405020304" pitchFamily="18" charset="0"/>
                <a:cs typeface="Times New Roman" panose="02020603050405020304" pitchFamily="18" charset="0"/>
              </a:rPr>
              <a:t>Utilizar un vocabulario amplio relacionado con los objetos del mundo en que interactúa.</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sz="2000" dirty="0" smtClean="0">
                <a:effectLst/>
                <a:latin typeface="Arial" panose="020B0604020202020204" pitchFamily="34" charset="0"/>
                <a:ea typeface="Times New Roman" panose="02020603050405020304" pitchFamily="18" charset="0"/>
                <a:cs typeface="Times New Roman" panose="02020603050405020304" pitchFamily="18" charset="0"/>
              </a:rPr>
              <a:t>Explicar algunos hechos sencillos de la vida natural y social que expresen las relaciones que tiene acerca de este tipo de fenómeno.</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64795" algn="l"/>
              </a:tabLst>
            </a:pPr>
            <a:r>
              <a:rPr lang="es-MX" sz="2000" dirty="0" smtClean="0">
                <a:effectLst/>
                <a:latin typeface="Arial" panose="020B0604020202020204" pitchFamily="34" charset="0"/>
                <a:ea typeface="Times New Roman" panose="02020603050405020304" pitchFamily="18" charset="0"/>
                <a:cs typeface="Times New Roman" panose="02020603050405020304" pitchFamily="18" charset="0"/>
              </a:rPr>
              <a:t>Realizar sencillas observaciones y experiencias sobre fenómenos naturales muy vinculados con su vida cotidiana.</a:t>
            </a:r>
            <a:endParaRPr lang="es-E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35497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1444" y="380327"/>
            <a:ext cx="11150221" cy="5922134"/>
          </a:xfrm>
          <a:prstGeom prst="rect">
            <a:avLst/>
          </a:prstGeom>
        </p:spPr>
        <p:txBody>
          <a:bodyPr wrap="square">
            <a:spAutoFit/>
          </a:bodyPr>
          <a:lstStyle/>
          <a:p>
            <a:pPr algn="just">
              <a:lnSpc>
                <a:spcPct val="150000"/>
              </a:lnSpc>
              <a:spcAft>
                <a:spcPts val="1000"/>
              </a:spcAft>
            </a:pPr>
            <a:r>
              <a:rPr lang="es-ES" sz="3200" dirty="0" smtClean="0">
                <a:effectLst/>
                <a:latin typeface="Arial" panose="020B0604020202020204" pitchFamily="34" charset="0"/>
                <a:ea typeface="Times New Roman" panose="02020603050405020304" pitchFamily="18" charset="0"/>
                <a:cs typeface="Times New Roman" panose="02020603050405020304" pitchFamily="18" charset="0"/>
              </a:rPr>
              <a:t>En Educación Preescolar se pone de manifiesto constantemente la estrecha interrelación de los contenidos de las diferentes áreas de desarrollo: lenguaje, música, habilidades manuales, poesía, socialización, conocimiento del mundo de los objetos, de las cantidades, entre otros; se intercomunican en el proceso educativo y cobran mayor fuerza en cuanto a sus valores formativos si este se realiza con la calidad correspondiente. </a:t>
            </a:r>
            <a:endParaRPr lang="es-E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20291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77921" y="655093"/>
            <a:ext cx="11150221" cy="4929555"/>
          </a:xfrm>
          <a:prstGeom prst="rect">
            <a:avLst/>
          </a:prstGeom>
        </p:spPr>
        <p:txBody>
          <a:bodyPr wrap="square">
            <a:spAutoFit/>
          </a:bodyPr>
          <a:lstStyle/>
          <a:p>
            <a:pPr algn="just">
              <a:lnSpc>
                <a:spcPct val="150000"/>
              </a:lnSpc>
              <a:spcAft>
                <a:spcPts val="1000"/>
              </a:spcAft>
            </a:pPr>
            <a:r>
              <a:rPr lang="es-ES" sz="2000" b="1" u="sng" dirty="0" smtClean="0">
                <a:effectLst/>
                <a:latin typeface="Arial" panose="020B0604020202020204" pitchFamily="34" charset="0"/>
                <a:ea typeface="Times New Roman" panose="02020603050405020304" pitchFamily="18" charset="0"/>
                <a:cs typeface="Times New Roman" panose="02020603050405020304" pitchFamily="18" charset="0"/>
              </a:rPr>
              <a:t>Pasaremos a las orientaciones de las actividades de estudio independiente</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sz="2000" dirty="0" smtClean="0">
                <a:effectLst/>
                <a:latin typeface="Arial" panose="020B0604020202020204" pitchFamily="34" charset="0"/>
                <a:ea typeface="Calibri" panose="020F0502020204030204" pitchFamily="34" charset="0"/>
                <a:cs typeface="Times New Roman" panose="02020603050405020304" pitchFamily="18" charset="0"/>
              </a:rPr>
              <a:t>Haz un resumen de la importancia que tiene el conocimiento del mundo natural y social en edades tempranas.</a:t>
            </a:r>
            <a:endParaRPr lang="es-E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sz="2000" dirty="0" smtClean="0">
                <a:effectLst/>
                <a:latin typeface="Arial" panose="020B0604020202020204" pitchFamily="34" charset="0"/>
                <a:ea typeface="Calibri" panose="020F0502020204030204" pitchFamily="34" charset="0"/>
                <a:cs typeface="Times New Roman" panose="02020603050405020304" pitchFamily="18" charset="0"/>
              </a:rPr>
              <a:t>Investigue los antecedentes de la teoría científica del origen de la vida en la tierra y realice un informe con los conocimientos esenciales que tributen a la asignatura.</a:t>
            </a:r>
            <a:endParaRPr lang="es-E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sz="2000" dirty="0" smtClean="0">
                <a:effectLst/>
                <a:latin typeface="Arial" panose="020B0604020202020204" pitchFamily="34" charset="0"/>
                <a:ea typeface="Calibri" panose="020F0502020204030204" pitchFamily="34" charset="0"/>
                <a:cs typeface="Times New Roman" panose="02020603050405020304" pitchFamily="18" charset="0"/>
              </a:rPr>
              <a:t>¿Cuál es la teoría que explica la evolución del hombre? ¿Quiénes y cuándo emplearon los principios fundamentales de esta teoría? ¿Qué demostraron?</a:t>
            </a:r>
            <a:endParaRPr lang="es-E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es-ES" sz="2000" dirty="0" smtClean="0">
                <a:effectLst/>
                <a:latin typeface="Arial" panose="020B0604020202020204" pitchFamily="34" charset="0"/>
                <a:ea typeface="Calibri" panose="020F0502020204030204" pitchFamily="34" charset="0"/>
                <a:cs typeface="Times New Roman" panose="02020603050405020304" pitchFamily="18" charset="0"/>
              </a:rPr>
              <a:t>El hombre está considerado en la evolución animal, en el desarrollo de la materia biológica, su fase superior. ¿Por qué?</a:t>
            </a:r>
            <a:endParaRPr lang="es-E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es-ES" sz="2000" dirty="0" smtClean="0">
                <a:effectLst/>
                <a:latin typeface="Arial" panose="020B0604020202020204" pitchFamily="34" charset="0"/>
                <a:ea typeface="Calibri" panose="020F0502020204030204" pitchFamily="34" charset="0"/>
                <a:cs typeface="Times New Roman" panose="02020603050405020304" pitchFamily="18" charset="0"/>
              </a:rPr>
              <a:t>Argumente por qué lo social surgió sobre la base de lo biológico y viceversa.</a:t>
            </a:r>
            <a:endParaRPr lang="es-E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es-ES" sz="2000" dirty="0" smtClean="0">
                <a:effectLst/>
                <a:latin typeface="Arial" panose="020B0604020202020204" pitchFamily="34" charset="0"/>
                <a:ea typeface="Calibri" panose="020F0502020204030204" pitchFamily="34" charset="0"/>
                <a:cs typeface="Times New Roman" panose="02020603050405020304" pitchFamily="18" charset="0"/>
              </a:rPr>
              <a:t> Explique la diferencia del hombre con otros seres vivos.</a:t>
            </a:r>
            <a:endParaRPr lang="es-E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eriod"/>
            </a:pPr>
            <a:r>
              <a:rPr lang="es-ES" sz="2000" dirty="0" smtClean="0">
                <a:effectLst/>
                <a:latin typeface="Arial" panose="020B0604020202020204" pitchFamily="34" charset="0"/>
                <a:ea typeface="Calibri" panose="020F0502020204030204" pitchFamily="34" charset="0"/>
                <a:cs typeface="Times New Roman" panose="02020603050405020304" pitchFamily="18" charset="0"/>
              </a:rPr>
              <a:t>Realice una síntesis sobre las conclusiones presentadas por A.I.Oparin en 1922 ante la sociedad Botánica de Moscú respecto al origen de la vida en la tierra.</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1948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6603" y="1207887"/>
            <a:ext cx="11373134" cy="4020075"/>
          </a:xfrm>
          <a:prstGeom prst="rect">
            <a:avLst/>
          </a:prstGeom>
        </p:spPr>
        <p:txBody>
          <a:bodyPr wrap="square">
            <a:spAutoFit/>
          </a:bodyPr>
          <a:lstStyle/>
          <a:p>
            <a:pPr algn="just">
              <a:lnSpc>
                <a:spcPct val="115000"/>
              </a:lnSpc>
              <a:spcAft>
                <a:spcPts val="1000"/>
              </a:spcAft>
            </a:pPr>
            <a:r>
              <a:rPr lang="es-ES" sz="32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¡Buenos días a todos! Yo soy la profesora: Yadira González Rodríguez que les voy a impartir la asignatura: </a:t>
            </a:r>
            <a:r>
              <a:rPr lang="es-ES" sz="3200" b="1" dirty="0" smtClean="0">
                <a:effectLst/>
                <a:latin typeface="Arial" panose="020B0604020202020204" pitchFamily="34" charset="0"/>
                <a:ea typeface="Times New Roman" panose="02020603050405020304" pitchFamily="18" charset="0"/>
                <a:cs typeface="Times New Roman" panose="02020603050405020304" pitchFamily="18" charset="0"/>
              </a:rPr>
              <a:t>Mundo Natural y Social y su Didáctica</a:t>
            </a:r>
            <a:r>
              <a:rPr lang="es-ES_tradnl" sz="32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.Esta asignatura pertenece a la disciplina: </a:t>
            </a:r>
            <a:r>
              <a:rPr lang="es-ES" sz="32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Fundamentos Teóricos y Didácticos de la Educación Preescolar. Que como su nombre lo indica, está encaminada a formar en Uds. conocimientos básicos que les permitan un desarrollo exitoso como docentes</a:t>
            </a:r>
            <a:endParaRPr lang="es-E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2540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14901" y="405600"/>
            <a:ext cx="7533565" cy="646331"/>
          </a:xfrm>
          <a:prstGeom prst="rect">
            <a:avLst/>
          </a:prstGeom>
        </p:spPr>
        <p:txBody>
          <a:bodyPr wrap="square">
            <a:spAutoFit/>
          </a:bodyPr>
          <a:lstStyle/>
          <a:p>
            <a:pPr algn="ctr">
              <a:spcAft>
                <a:spcPts val="600"/>
              </a:spcAft>
            </a:pPr>
            <a:r>
              <a:rPr lang="es-ES_tradnl" sz="3600" b="1" u="sng" kern="0" dirty="0" smtClean="0">
                <a:effectLst/>
                <a:latin typeface="Arial" panose="020B0604020202020204" pitchFamily="34" charset="0"/>
                <a:ea typeface="Times New Roman" panose="02020603050405020304" pitchFamily="18" charset="0"/>
                <a:cs typeface="Arial" panose="020B0604020202020204" pitchFamily="34" charset="0"/>
              </a:rPr>
              <a:t>Plan temático:</a:t>
            </a:r>
            <a:endParaRPr lang="es-ES" sz="3600" b="1" u="sng" kern="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3" name="Tabla 2"/>
          <p:cNvGraphicFramePr>
            <a:graphicFrameLocks noGrp="1"/>
          </p:cNvGraphicFramePr>
          <p:nvPr>
            <p:extLst>
              <p:ext uri="{D42A27DB-BD31-4B8C-83A1-F6EECF244321}">
                <p14:modId xmlns:p14="http://schemas.microsoft.com/office/powerpoint/2010/main" val="1502363810"/>
              </p:ext>
            </p:extLst>
          </p:nvPr>
        </p:nvGraphicFramePr>
        <p:xfrm>
          <a:off x="627797" y="1965276"/>
          <a:ext cx="10536072" cy="3780430"/>
        </p:xfrm>
        <a:graphic>
          <a:graphicData uri="http://schemas.openxmlformats.org/drawingml/2006/table">
            <a:tbl>
              <a:tblPr>
                <a:tableStyleId>{5C22544A-7EE6-4342-B048-85BDC9FD1C3A}</a:tableStyleId>
              </a:tblPr>
              <a:tblGrid>
                <a:gridCol w="650939"/>
                <a:gridCol w="8773473"/>
                <a:gridCol w="1111660"/>
              </a:tblGrid>
              <a:tr h="805318">
                <a:tc>
                  <a:txBody>
                    <a:bodyPr/>
                    <a:lstStyle/>
                    <a:p>
                      <a:pPr algn="l">
                        <a:lnSpc>
                          <a:spcPct val="115000"/>
                        </a:lnSpc>
                        <a:spcAft>
                          <a:spcPts val="600"/>
                        </a:spcAft>
                      </a:pPr>
                      <a:r>
                        <a:rPr lang="es-ES" sz="2000" dirty="0">
                          <a:effectLst/>
                          <a:latin typeface="Arial" panose="020B0604020202020204" pitchFamily="34" charset="0"/>
                          <a:cs typeface="Arial" panose="020B0604020202020204" pitchFamily="34" charset="0"/>
                        </a:rPr>
                        <a:t>No. </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accent1">
                        <a:lumMod val="60000"/>
                        <a:lumOff val="40000"/>
                      </a:schemeClr>
                    </a:solidFill>
                  </a:tcPr>
                </a:tc>
                <a:tc>
                  <a:txBody>
                    <a:bodyPr/>
                    <a:lstStyle/>
                    <a:p>
                      <a:pPr algn="ctr">
                        <a:lnSpc>
                          <a:spcPct val="115000"/>
                        </a:lnSpc>
                        <a:spcAft>
                          <a:spcPts val="600"/>
                        </a:spcAft>
                      </a:pPr>
                      <a:r>
                        <a:rPr lang="es-ES" sz="2000" dirty="0">
                          <a:effectLst/>
                          <a:latin typeface="Arial" panose="020B0604020202020204" pitchFamily="34" charset="0"/>
                          <a:cs typeface="Arial" panose="020B0604020202020204" pitchFamily="34" charset="0"/>
                        </a:rPr>
                        <a:t>TEMAS</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accent1">
                        <a:lumMod val="60000"/>
                        <a:lumOff val="40000"/>
                      </a:schemeClr>
                    </a:solidFill>
                  </a:tcPr>
                </a:tc>
                <a:tc>
                  <a:txBody>
                    <a:bodyPr/>
                    <a:lstStyle/>
                    <a:p>
                      <a:pPr algn="ctr">
                        <a:lnSpc>
                          <a:spcPct val="115000"/>
                        </a:lnSpc>
                        <a:spcAft>
                          <a:spcPts val="600"/>
                        </a:spcAft>
                      </a:pPr>
                      <a:r>
                        <a:rPr lang="es-ES" sz="2000">
                          <a:effectLst/>
                          <a:latin typeface="Arial" panose="020B0604020202020204" pitchFamily="34" charset="0"/>
                          <a:cs typeface="Arial" panose="020B0604020202020204" pitchFamily="34" charset="0"/>
                        </a:rPr>
                        <a:t>30 h/c</a:t>
                      </a:r>
                      <a:endParaRPr lang="es-ES" sz="200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chemeClr val="accent1">
                        <a:lumMod val="60000"/>
                        <a:lumOff val="40000"/>
                      </a:schemeClr>
                    </a:solidFill>
                  </a:tcPr>
                </a:tc>
              </a:tr>
              <a:tr h="805318">
                <a:tc>
                  <a:txBody>
                    <a:bodyPr/>
                    <a:lstStyle/>
                    <a:p>
                      <a:pPr algn="ctr">
                        <a:lnSpc>
                          <a:spcPct val="115000"/>
                        </a:lnSpc>
                        <a:spcAft>
                          <a:spcPts val="600"/>
                        </a:spcAft>
                      </a:pPr>
                      <a:r>
                        <a:rPr lang="es-ES" sz="2000">
                          <a:effectLst/>
                          <a:latin typeface="Arial" panose="020B0604020202020204" pitchFamily="34" charset="0"/>
                          <a:cs typeface="Arial" panose="020B0604020202020204" pitchFamily="34" charset="0"/>
                        </a:rPr>
                        <a:t>1</a:t>
                      </a:r>
                      <a:endParaRPr lang="es-ES" sz="200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accent1">
                        <a:lumMod val="60000"/>
                        <a:lumOff val="40000"/>
                      </a:schemeClr>
                    </a:solidFill>
                  </a:tcPr>
                </a:tc>
                <a:tc>
                  <a:txBody>
                    <a:bodyPr/>
                    <a:lstStyle/>
                    <a:p>
                      <a:pPr algn="just">
                        <a:lnSpc>
                          <a:spcPct val="115000"/>
                        </a:lnSpc>
                        <a:spcAft>
                          <a:spcPts val="600"/>
                        </a:spcAft>
                      </a:pPr>
                      <a:r>
                        <a:rPr lang="es-ES" sz="2000" dirty="0">
                          <a:effectLst/>
                          <a:latin typeface="Arial" panose="020B0604020202020204" pitchFamily="34" charset="0"/>
                          <a:cs typeface="Arial" panose="020B0604020202020204" pitchFamily="34" charset="0"/>
                        </a:rPr>
                        <a:t>Fundamentos teóricos y metodológicos del Conocimiento del Mundo Natural y Social en la primera infancia</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accent1">
                        <a:lumMod val="60000"/>
                        <a:lumOff val="40000"/>
                      </a:schemeClr>
                    </a:solidFill>
                  </a:tcPr>
                </a:tc>
                <a:tc>
                  <a:txBody>
                    <a:bodyPr/>
                    <a:lstStyle/>
                    <a:p>
                      <a:pPr algn="ctr">
                        <a:lnSpc>
                          <a:spcPct val="115000"/>
                        </a:lnSpc>
                        <a:spcAft>
                          <a:spcPts val="600"/>
                        </a:spcAft>
                      </a:pPr>
                      <a:r>
                        <a:rPr lang="es-ES" sz="2000">
                          <a:effectLst/>
                          <a:latin typeface="Arial" panose="020B0604020202020204" pitchFamily="34" charset="0"/>
                          <a:cs typeface="Arial" panose="020B0604020202020204" pitchFamily="34" charset="0"/>
                        </a:rPr>
                        <a:t>14</a:t>
                      </a:r>
                      <a:endParaRPr lang="es-ES" sz="200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chemeClr val="accent1">
                        <a:lumMod val="60000"/>
                        <a:lumOff val="40000"/>
                      </a:schemeClr>
                    </a:solidFill>
                  </a:tcPr>
                </a:tc>
              </a:tr>
              <a:tr h="1084897">
                <a:tc>
                  <a:txBody>
                    <a:bodyPr/>
                    <a:lstStyle/>
                    <a:p>
                      <a:pPr algn="ctr">
                        <a:lnSpc>
                          <a:spcPct val="115000"/>
                        </a:lnSpc>
                        <a:spcAft>
                          <a:spcPts val="600"/>
                        </a:spcAft>
                      </a:pPr>
                      <a:r>
                        <a:rPr lang="es-ES" sz="2000">
                          <a:effectLst/>
                          <a:latin typeface="Arial" panose="020B0604020202020204" pitchFamily="34" charset="0"/>
                          <a:cs typeface="Arial" panose="020B0604020202020204" pitchFamily="34" charset="0"/>
                        </a:rPr>
                        <a:t>2</a:t>
                      </a:r>
                      <a:endParaRPr lang="es-ES" sz="200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accent1">
                        <a:lumMod val="60000"/>
                        <a:lumOff val="40000"/>
                      </a:schemeClr>
                    </a:solidFill>
                  </a:tcPr>
                </a:tc>
                <a:tc>
                  <a:txBody>
                    <a:bodyPr/>
                    <a:lstStyle/>
                    <a:p>
                      <a:pPr algn="just">
                        <a:lnSpc>
                          <a:spcPct val="115000"/>
                        </a:lnSpc>
                        <a:spcAft>
                          <a:spcPts val="600"/>
                        </a:spcAft>
                        <a:tabLst>
                          <a:tab pos="1658620" algn="l"/>
                        </a:tabLst>
                      </a:pPr>
                      <a:r>
                        <a:rPr lang="es-ES" sz="2000" dirty="0">
                          <a:effectLst/>
                          <a:latin typeface="Arial" panose="020B0604020202020204" pitchFamily="34" charset="0"/>
                          <a:cs typeface="Arial" panose="020B0604020202020204" pitchFamily="34" charset="0"/>
                        </a:rPr>
                        <a:t>El Conocimiento del Mundo Natural y Social en la primera infancia</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accent1">
                        <a:lumMod val="60000"/>
                        <a:lumOff val="40000"/>
                      </a:schemeClr>
                    </a:solidFill>
                  </a:tcPr>
                </a:tc>
                <a:tc>
                  <a:txBody>
                    <a:bodyPr/>
                    <a:lstStyle/>
                    <a:p>
                      <a:pPr algn="ctr">
                        <a:lnSpc>
                          <a:spcPct val="115000"/>
                        </a:lnSpc>
                        <a:spcAft>
                          <a:spcPts val="600"/>
                        </a:spcAft>
                        <a:tabLst>
                          <a:tab pos="266700" algn="l"/>
                          <a:tab pos="380365" algn="ctr"/>
                        </a:tabLst>
                      </a:pPr>
                      <a:r>
                        <a:rPr lang="es-ES" sz="2000" dirty="0">
                          <a:effectLst/>
                          <a:latin typeface="Arial" panose="020B0604020202020204" pitchFamily="34" charset="0"/>
                          <a:cs typeface="Arial" panose="020B0604020202020204" pitchFamily="34" charset="0"/>
                        </a:rPr>
                        <a:t>14</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chemeClr val="accent1">
                        <a:lumMod val="60000"/>
                        <a:lumOff val="40000"/>
                      </a:schemeClr>
                    </a:solidFill>
                  </a:tcPr>
                </a:tc>
              </a:tr>
              <a:tr h="1084897">
                <a:tc>
                  <a:txBody>
                    <a:bodyPr/>
                    <a:lstStyle/>
                    <a:p>
                      <a:pPr algn="ctr">
                        <a:lnSpc>
                          <a:spcPct val="115000"/>
                        </a:lnSpc>
                        <a:spcAft>
                          <a:spcPts val="600"/>
                        </a:spcAft>
                      </a:pPr>
                      <a:r>
                        <a:rPr lang="es-ES" sz="2000">
                          <a:effectLst/>
                          <a:latin typeface="Arial" panose="020B0604020202020204" pitchFamily="34" charset="0"/>
                          <a:cs typeface="Arial" panose="020B0604020202020204" pitchFamily="34" charset="0"/>
                        </a:rPr>
                        <a:t>3</a:t>
                      </a:r>
                      <a:endParaRPr lang="es-ES" sz="200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accent1">
                        <a:lumMod val="60000"/>
                        <a:lumOff val="40000"/>
                      </a:schemeClr>
                    </a:solidFill>
                  </a:tcPr>
                </a:tc>
                <a:tc>
                  <a:txBody>
                    <a:bodyPr/>
                    <a:lstStyle/>
                    <a:p>
                      <a:pPr algn="just">
                        <a:lnSpc>
                          <a:spcPct val="115000"/>
                        </a:lnSpc>
                        <a:spcAft>
                          <a:spcPts val="600"/>
                        </a:spcAft>
                        <a:tabLst>
                          <a:tab pos="1658620" algn="l"/>
                        </a:tabLst>
                      </a:pPr>
                      <a:r>
                        <a:rPr lang="es-ES" sz="2000" dirty="0">
                          <a:effectLst/>
                          <a:latin typeface="Arial" panose="020B0604020202020204" pitchFamily="34" charset="0"/>
                          <a:cs typeface="Arial" panose="020B0604020202020204" pitchFamily="34" charset="0"/>
                        </a:rPr>
                        <a:t>Práctica Laboral</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accent1">
                        <a:lumMod val="60000"/>
                        <a:lumOff val="40000"/>
                      </a:schemeClr>
                    </a:solidFill>
                  </a:tcPr>
                </a:tc>
                <a:tc>
                  <a:txBody>
                    <a:bodyPr/>
                    <a:lstStyle/>
                    <a:p>
                      <a:pPr algn="ctr">
                        <a:lnSpc>
                          <a:spcPct val="115000"/>
                        </a:lnSpc>
                        <a:spcAft>
                          <a:spcPts val="600"/>
                        </a:spcAft>
                        <a:tabLst>
                          <a:tab pos="266700" algn="l"/>
                          <a:tab pos="380365" algn="ctr"/>
                        </a:tabLst>
                      </a:pPr>
                      <a:r>
                        <a:rPr lang="es-ES" sz="2000" dirty="0">
                          <a:effectLst/>
                          <a:latin typeface="Arial" panose="020B0604020202020204" pitchFamily="34" charset="0"/>
                          <a:cs typeface="Arial" panose="020B0604020202020204" pitchFamily="34" charset="0"/>
                        </a:rPr>
                        <a:t>2</a:t>
                      </a:r>
                      <a:endParaRPr lang="es-ES" sz="20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chemeClr val="accent1">
                        <a:lumMod val="60000"/>
                        <a:lumOff val="40000"/>
                      </a:schemeClr>
                    </a:solidFill>
                  </a:tcPr>
                </a:tc>
              </a:tr>
            </a:tbl>
          </a:graphicData>
        </a:graphic>
      </p:graphicFrame>
    </p:spTree>
    <p:extLst>
      <p:ext uri="{BB962C8B-B14F-4D97-AF65-F5344CB8AC3E}">
        <p14:creationId xmlns:p14="http://schemas.microsoft.com/office/powerpoint/2010/main" val="847630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50627" y="509924"/>
            <a:ext cx="10836321"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En este primer tema se trabajaran los diferentes fundamentos de la Educación ambiental, el tratamiento de la educación ambiental para el desarrollo sostenible, conocimiento del entorno social, su carácter holístico, integrador, su relación con la Ética. En este tema se abordaremos los conceptos de Educación ambiental, entorno, desarrollo sostenible, medio circundante, entre otros.</a:t>
            </a:r>
            <a:endParaRPr kumimoji="0" lang="es-ES" sz="2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También trabajaremos con las leyes y resoluciones que dictan sobre la educación ambiental como son la Resolución ministerial No 91/85, la constitución de la Republica en su capítulo 1, la Ley 33/ 81 de protección al Medio Ambiente y del uso racional de los Recursos Naturales.  En cada clase se estará dejando una guía de estudio, con el propósito de realizar un encuentro que aborde aspectos esenciales que deben conocer de la educación de la primera infancia para la dirección del proceso educativo.</a:t>
            </a:r>
            <a:endParaRPr kumimoji="0" lang="es-ES" sz="2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5594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846160" y="476788"/>
            <a:ext cx="10090245"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Se trabajaran los elementos sobre la teor</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 cient</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fico materialista acerca del origen de la vida en la tierra donde se les debe dar a conocer la importancia de despertar en los ni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os un insaciable inter</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é</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 hacia el mundo que les rodea. Tal motivaci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debe estimularlos a observar, comparar experimentar, dudar y dar sus opiniones.</a:t>
            </a:r>
            <a:endParaRPr kumimoji="0" lang="es-ES"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La familia deberes y derechos plasmados en  la constituci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de la Rep</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ú</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blica, derechos de la ni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ez en Cuba, los  s</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mbolos y  atributos nacionales, ciudades de Cuba, los sitios m</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 importantes de la ciudad y  el campo, la Revoluci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cubana y sus defensores. Relaci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de Cuba con pa</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ses de Latinoam</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é</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rica y el Caribe.</a:t>
            </a:r>
            <a:endParaRPr kumimoji="0" lang="es-ES"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81007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41695" y="611150"/>
            <a:ext cx="10345003" cy="5714385"/>
          </a:xfrm>
          <a:prstGeom prst="rect">
            <a:avLst/>
          </a:prstGeom>
        </p:spPr>
        <p:txBody>
          <a:bodyPr wrap="square">
            <a:spAutoFit/>
          </a:bodyPr>
          <a:lstStyle/>
          <a:p>
            <a:pPr algn="just">
              <a:lnSpc>
                <a:spcPct val="115000"/>
              </a:lnSpc>
              <a:spcAft>
                <a:spcPts val="1000"/>
              </a:spcAft>
            </a:pPr>
            <a:r>
              <a:rPr lang="es-ES" sz="2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Se evaluará durante todo el encuentro de diferentes formas y la evaluación final consistirá en la presentación de una actividad integradora, acompañado de evidencias que demuestre los conocimientos, habilidades y actitudes promovidas en la asignatura.</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r>
              <a:rPr lang="es-ES" sz="2800" dirty="0" smtClean="0">
                <a:solidFill>
                  <a:srgbClr val="000000"/>
                </a:solidFill>
                <a:effectLst/>
                <a:latin typeface="Arial" panose="020B0604020202020204" pitchFamily="34" charset="0"/>
                <a:ea typeface="Times New Roman" panose="02020603050405020304" pitchFamily="18" charset="0"/>
              </a:rPr>
              <a:t>En este primer encuentro, se desarrollara mediante una conferencia, que por la necesidad de que no sea presencial más bien vamos a utilizar la vía de diálogo por lo que deberán detenerse ante cada pregunta y tratar de responderla de modo que puedan valorar el conocimiento previo que poseían, antes de conocer las definiciones o contenidos que se exponen más adelante.</a:t>
            </a:r>
            <a:endParaRPr lang="es-ES" sz="2800" dirty="0"/>
          </a:p>
        </p:txBody>
      </p:sp>
    </p:spTree>
    <p:extLst>
      <p:ext uri="{BB962C8B-B14F-4D97-AF65-F5344CB8AC3E}">
        <p14:creationId xmlns:p14="http://schemas.microsoft.com/office/powerpoint/2010/main" val="3524099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55092" y="679211"/>
            <a:ext cx="10085695" cy="5272149"/>
          </a:xfrm>
          <a:prstGeom prst="rect">
            <a:avLst/>
          </a:prstGeom>
        </p:spPr>
        <p:txBody>
          <a:bodyPr wrap="square">
            <a:spAutoFit/>
          </a:bodyPr>
          <a:lstStyle/>
          <a:p>
            <a:pPr algn="just">
              <a:lnSpc>
                <a:spcPct val="115000"/>
              </a:lnSpc>
              <a:spcAft>
                <a:spcPts val="1000"/>
              </a:spcAft>
            </a:pP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Les voy hacer una breve caracterización de la asignatura que vamos a trabajar:</a:t>
            </a:r>
            <a:r>
              <a:rPr lang="es-ES" sz="2800" b="1" dirty="0" smtClean="0">
                <a:effectLst/>
                <a:latin typeface="Arial" panose="020B0604020202020204" pitchFamily="34" charset="0"/>
                <a:ea typeface="Times New Roman" panose="02020603050405020304" pitchFamily="18" charset="0"/>
                <a:cs typeface="Times New Roman" panose="02020603050405020304" pitchFamily="18" charset="0"/>
              </a:rPr>
              <a:t> El Conocimiento del Mundo Natural y Social y su Didáctica</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s-ES" sz="2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 Primera infancia en el transcurso de los últimos años se ha venido posicionando progresivamente en la agenda internacional y nacional gracias en los avances en el conocimiento científicos en el papel clave de esta etapa para el desarrollo humano y el desarrollo social.</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s-ES" sz="2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 formación del niño se hace muy fácilmente en la primera edad y no puede hacerse si no es en esta.</a:t>
            </a:r>
            <a:endParaRPr lang="es-E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3160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50627" y="877003"/>
            <a:ext cx="10713492"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Uno de los aspectos m</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 importantes de la educaci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de los ni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os de la primera infancia, es la familiarizaci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con el mundo circundante, el conocimiento de objetos, fen</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menos (naturales y sociales), sus propiedades y caracter</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sticas distintivas con una base cient</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í</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fico materialista.</a:t>
            </a:r>
            <a:endParaRPr kumimoji="0" lang="es-ES"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La asignatura Conocimiento del Mundo Natural y Social y su did</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ctica responde a la necesidad de preparaci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de un profesional con perfil amplio y se caracteriza por el abordaje de un sistema de conocimientos, habilidades y formaci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de cualidades y valores, que posibilitan la direcci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del proceso educativo con ni</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os de 0 a 6 a</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os y sus familias, desde un enfoque integrador, persono l</a:t>
            </a:r>
            <a:r>
              <a:rPr kumimoji="0" lang="es-ES" sz="28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gico, humanista, socializador y flexible.</a:t>
            </a:r>
            <a:endParaRPr kumimoji="0" lang="es-ES"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5726482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2372</Words>
  <Application>Microsoft Office PowerPoint</Application>
  <PresentationFormat>Panorámica</PresentationFormat>
  <Paragraphs>79</Paragraphs>
  <Slides>22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22</vt:i4>
      </vt:variant>
    </vt:vector>
  </HeadingPairs>
  <TitlesOfParts>
    <vt:vector size="29" baseType="lpstr">
      <vt:lpstr>Arial</vt:lpstr>
      <vt:lpstr>Calibri</vt:lpstr>
      <vt:lpstr>Calibri Light</vt:lpstr>
      <vt:lpstr>Symbol</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DELL</cp:lastModifiedBy>
  <cp:revision>20</cp:revision>
  <dcterms:created xsi:type="dcterms:W3CDTF">2026-04-29T13:04:00Z</dcterms:created>
  <dcterms:modified xsi:type="dcterms:W3CDTF">2026-04-29T13:25:11Z</dcterms:modified>
</cp:coreProperties>
</file>