
<file path=[Content_Types].xml><?xml version="1.0" encoding="utf-8"?>
<Types xmlns="http://schemas.openxmlformats.org/package/2006/content-types">
  <Default Extension="png" ContentType="image/png"/>
  <Default Extension="jfif" ContentType="image/jpe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7" r:id="rId2"/>
    <p:sldId id="259" r:id="rId3"/>
    <p:sldId id="277" r:id="rId4"/>
    <p:sldId id="278" r:id="rId5"/>
    <p:sldId id="286" r:id="rId6"/>
    <p:sldId id="279" r:id="rId7"/>
    <p:sldId id="281" r:id="rId8"/>
    <p:sldId id="283" r:id="rId9"/>
    <p:sldId id="282" r:id="rId10"/>
    <p:sldId id="287" r:id="rId11"/>
    <p:sldId id="284" r:id="rId12"/>
    <p:sldId id="288" r:id="rId13"/>
    <p:sldId id="289" r:id="rId14"/>
    <p:sldId id="290" r:id="rId1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Sin estilo, cuadrícula de la tabla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959" autoAdjust="0"/>
    <p:restoredTop sz="98401" autoAdjust="0"/>
  </p:normalViewPr>
  <p:slideViewPr>
    <p:cSldViewPr snapToGrid="0">
      <p:cViewPr varScale="1">
        <p:scale>
          <a:sx n="74" d="100"/>
          <a:sy n="74" d="100"/>
        </p:scale>
        <p:origin x="-420" y="-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editar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11/29/2025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n panorámic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11/29/2025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11/29/2025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11/29/2025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11/29/2025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r la 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11/29/2025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dadero o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11/29/2025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11/29/2025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11/29/2025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47F38-B617-4D2F-AE0A-013F0C4D2C57}" type="datetimeFigureOut">
              <a:rPr lang="en-US" dirty="0"/>
              <a:t>11/29/2025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799C9-84D9-46D2-A11E-BCF8A720529D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11/29/2025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dirty="0"/>
              <a:t>11/29/2025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11/29/2025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11/29/2025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11/29/2025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11/29/2025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11/29/2025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11/29/2025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8" r:id="rId2"/>
    <p:sldLayoutId id="2147483651" r:id="rId3"/>
    <p:sldLayoutId id="2147483669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jpeg"/><Relationship Id="rId4" Type="http://schemas.openxmlformats.org/officeDocument/2006/relationships/image" Target="../media/image9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jpeg"/><Relationship Id="rId4" Type="http://schemas.openxmlformats.org/officeDocument/2006/relationships/image" Target="../media/image9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fi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fi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6368" y="883508"/>
            <a:ext cx="1612409" cy="1794456"/>
          </a:xfrm>
          <a:prstGeom prst="rect">
            <a:avLst/>
          </a:prstGeom>
        </p:spPr>
      </p:pic>
      <p:sp>
        <p:nvSpPr>
          <p:cNvPr id="3" name="Rectángulo 2"/>
          <p:cNvSpPr/>
          <p:nvPr/>
        </p:nvSpPr>
        <p:spPr>
          <a:xfrm>
            <a:off x="2378777" y="1178373"/>
            <a:ext cx="6096000" cy="156966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s-ES" sz="2400" b="1" dirty="0"/>
              <a:t>Centro Universitario Municipal Alquízar</a:t>
            </a:r>
          </a:p>
          <a:p>
            <a:pPr algn="ctr"/>
            <a:r>
              <a:rPr lang="es-ES" sz="2400" b="1" dirty="0"/>
              <a:t>Universidad de Artemisa</a:t>
            </a:r>
          </a:p>
          <a:p>
            <a:pPr algn="ctr"/>
            <a:r>
              <a:rPr lang="es-ES" sz="2400" b="1" dirty="0"/>
              <a:t>“Julio Díaz González”</a:t>
            </a:r>
          </a:p>
          <a:p>
            <a:pPr algn="ctr"/>
            <a:endParaRPr lang="es-ES" sz="2400" b="1" dirty="0"/>
          </a:p>
        </p:txBody>
      </p:sp>
      <p:sp>
        <p:nvSpPr>
          <p:cNvPr id="4" name="Rectángulo 3"/>
          <p:cNvSpPr/>
          <p:nvPr/>
        </p:nvSpPr>
        <p:spPr>
          <a:xfrm>
            <a:off x="1054821" y="3061088"/>
            <a:ext cx="7525906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60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Propio III Silvicultura </a:t>
            </a: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03823" y="4467903"/>
            <a:ext cx="2628900" cy="1743075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782050" y="619587"/>
            <a:ext cx="2628900" cy="1705655"/>
          </a:xfrm>
          <a:prstGeom prst="rect">
            <a:avLst/>
          </a:prstGeom>
        </p:spPr>
      </p:pic>
      <p:sp>
        <p:nvSpPr>
          <p:cNvPr id="8" name="CuadroTexto 7"/>
          <p:cNvSpPr txBox="1"/>
          <p:nvPr/>
        </p:nvSpPr>
        <p:spPr>
          <a:xfrm>
            <a:off x="1450523" y="4702861"/>
            <a:ext cx="728254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200" b="1" dirty="0"/>
              <a:t>MSc. </a:t>
            </a:r>
            <a:r>
              <a:rPr lang="es-ES" sz="3200" b="1" dirty="0" err="1"/>
              <a:t>Deilyn</a:t>
            </a:r>
            <a:r>
              <a:rPr lang="es-ES" sz="3200" b="1" dirty="0"/>
              <a:t> </a:t>
            </a:r>
            <a:r>
              <a:rPr lang="es-ES" sz="3200" b="1"/>
              <a:t>Moreno </a:t>
            </a:r>
            <a:r>
              <a:rPr lang="es-ES" sz="3200" b="1" smtClean="0"/>
              <a:t>Ramos</a:t>
            </a:r>
            <a:endParaRPr lang="es-ES" sz="3200" b="1" dirty="0"/>
          </a:p>
        </p:txBody>
      </p:sp>
      <p:pic>
        <p:nvPicPr>
          <p:cNvPr id="9" name="Picture 5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90" t="9234" r="10090" b="65678"/>
          <a:stretch/>
        </p:blipFill>
        <p:spPr bwMode="auto">
          <a:xfrm>
            <a:off x="8733066" y="2442185"/>
            <a:ext cx="2760099" cy="19277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7978077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957942" y="1457822"/>
            <a:ext cx="9247415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2800" dirty="0"/>
              <a:t>¿Qué es un árbol </a:t>
            </a:r>
            <a:r>
              <a:rPr lang="es-ES" sz="2800" dirty="0" err="1"/>
              <a:t>Brinzal</a:t>
            </a:r>
            <a:r>
              <a:rPr lang="es-ES" sz="2800" dirty="0"/>
              <a:t>?</a:t>
            </a:r>
          </a:p>
          <a:p>
            <a:r>
              <a:rPr lang="es-ES" sz="2800" dirty="0" err="1"/>
              <a:t>Brinzal</a:t>
            </a:r>
            <a:r>
              <a:rPr lang="es-ES" sz="2800" dirty="0"/>
              <a:t>: Etapa en el desarrollo de un árbol entre plántula y árbol joven; aunque arbitrario, usualmente se aplica cuando se alcanza una altura de 1.37 m pero menos de 8 cm en </a:t>
            </a:r>
            <a:r>
              <a:rPr lang="es-ES" sz="2800" dirty="0" err="1"/>
              <a:t>d.a.p</a:t>
            </a:r>
            <a:r>
              <a:rPr lang="es-ES" sz="2800" dirty="0"/>
              <a:t>. Caducifolio: árboles que botan sus hojas por una temporada durante el año.</a:t>
            </a: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42981" y="3704591"/>
            <a:ext cx="4399189" cy="21995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1579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1153886" y="950464"/>
            <a:ext cx="60960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pPr marL="571500" indent="-571500">
              <a:buFont typeface="Wingdings" panose="05000000000000000000" pitchFamily="2" charset="2"/>
              <a:buChar char="ü"/>
            </a:pPr>
            <a:r>
              <a:rPr lang="es-ES" sz="2800" b="1" dirty="0"/>
              <a:t>Aclareos, claras o raleos. </a:t>
            </a:r>
          </a:p>
        </p:txBody>
      </p:sp>
      <p:sp>
        <p:nvSpPr>
          <p:cNvPr id="3" name="Rectángulo 2"/>
          <p:cNvSpPr/>
          <p:nvPr/>
        </p:nvSpPr>
        <p:spPr>
          <a:xfrm>
            <a:off x="1333500" y="1694294"/>
            <a:ext cx="6324600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" sz="2800" dirty="0"/>
              <a:t>Son cortas que se realizan en una masa arbórea, para dosificar la competencia; eliminando ejemplares indeseables, modificando la densidad de la plantación; reduciendo la competencia entre individuos y concentrando la mayor cantidad y calidad de madera en los mejores árboles.</a:t>
            </a:r>
          </a:p>
        </p:txBody>
      </p:sp>
      <p:sp>
        <p:nvSpPr>
          <p:cNvPr id="4" name="AutoShape 2" descr="El raleo: una operación silvicultural fundamental"/>
          <p:cNvSpPr>
            <a:spLocks noChangeAspect="1" noChangeArrowheads="1"/>
          </p:cNvSpPr>
          <p:nvPr/>
        </p:nvSpPr>
        <p:spPr bwMode="auto">
          <a:xfrm>
            <a:off x="155575" y="-822325"/>
            <a:ext cx="2505075" cy="1714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5" name="AutoShape 4" descr="El raleo: una operación silvicultural fundamental"/>
          <p:cNvSpPr>
            <a:spLocks noChangeAspect="1" noChangeArrowheads="1"/>
          </p:cNvSpPr>
          <p:nvPr/>
        </p:nvSpPr>
        <p:spPr bwMode="auto">
          <a:xfrm>
            <a:off x="307975" y="-669925"/>
            <a:ext cx="2505075" cy="1714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48662" y="2726872"/>
            <a:ext cx="2581275" cy="24696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480079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1611086" y="1890236"/>
            <a:ext cx="9329056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2800" dirty="0"/>
              <a:t>¿Qué es el aclareo en los bosques?</a:t>
            </a:r>
          </a:p>
          <a:p>
            <a:r>
              <a:rPr lang="es-ES" sz="2800" dirty="0"/>
              <a:t>El aclareo forestal consiste en la disminución de la densidad de árboles por hectárea con el fin de que la competencia por los recursos disponibles se reduzca y mejorar el crecimiento de los restantes para que sean menos vulnerables al estrés hídrico.</a:t>
            </a:r>
          </a:p>
        </p:txBody>
      </p:sp>
    </p:spTree>
    <p:extLst>
      <p:ext uri="{BB962C8B-B14F-4D97-AF65-F5344CB8AC3E}">
        <p14:creationId xmlns:p14="http://schemas.microsoft.com/office/powerpoint/2010/main" val="149631230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1480458" y="1857579"/>
            <a:ext cx="9084128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" sz="2800" dirty="0"/>
              <a:t>¿Cuándo se hace raleo?</a:t>
            </a:r>
          </a:p>
          <a:p>
            <a:pPr algn="just"/>
            <a:r>
              <a:rPr lang="es-ES" sz="2800" dirty="0"/>
              <a:t>La decisión de ralear debe tomarse lo antes posible, luego de las caídas naturales, cuando la cantidad de fruta que queda en la planta es superior a la que ésta puede sostener para llegar a cosecha con calidad comercial.</a:t>
            </a:r>
          </a:p>
        </p:txBody>
      </p:sp>
    </p:spTree>
    <p:extLst>
      <p:ext uri="{BB962C8B-B14F-4D97-AF65-F5344CB8AC3E}">
        <p14:creationId xmlns:p14="http://schemas.microsoft.com/office/powerpoint/2010/main" val="96570455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6368" y="883508"/>
            <a:ext cx="1612409" cy="1794456"/>
          </a:xfrm>
          <a:prstGeom prst="rect">
            <a:avLst/>
          </a:prstGeom>
        </p:spPr>
      </p:pic>
      <p:sp>
        <p:nvSpPr>
          <p:cNvPr id="3" name="Rectángulo 2"/>
          <p:cNvSpPr/>
          <p:nvPr/>
        </p:nvSpPr>
        <p:spPr>
          <a:xfrm>
            <a:off x="2378777" y="1178373"/>
            <a:ext cx="6096000" cy="156966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s-ES" sz="2400" b="1" dirty="0"/>
              <a:t>Centro Universitario Municipal Alquízar</a:t>
            </a:r>
          </a:p>
          <a:p>
            <a:pPr algn="ctr"/>
            <a:r>
              <a:rPr lang="es-ES" sz="2400" b="1" dirty="0"/>
              <a:t>Universidad de Artemisa</a:t>
            </a:r>
          </a:p>
          <a:p>
            <a:pPr algn="ctr"/>
            <a:r>
              <a:rPr lang="es-ES" sz="2400" b="1" dirty="0"/>
              <a:t>“Julio Díaz González”</a:t>
            </a:r>
          </a:p>
          <a:p>
            <a:pPr algn="ctr"/>
            <a:endParaRPr lang="es-ES" sz="2400" b="1" dirty="0"/>
          </a:p>
        </p:txBody>
      </p:sp>
      <p:sp>
        <p:nvSpPr>
          <p:cNvPr id="4" name="Rectángulo 3"/>
          <p:cNvSpPr/>
          <p:nvPr/>
        </p:nvSpPr>
        <p:spPr>
          <a:xfrm>
            <a:off x="1054821" y="3061088"/>
            <a:ext cx="7525906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60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Propio III Silvicultura </a:t>
            </a: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03823" y="4467903"/>
            <a:ext cx="2628900" cy="1743075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782050" y="619587"/>
            <a:ext cx="2628900" cy="1705655"/>
          </a:xfrm>
          <a:prstGeom prst="rect">
            <a:avLst/>
          </a:prstGeom>
        </p:spPr>
      </p:pic>
      <p:sp>
        <p:nvSpPr>
          <p:cNvPr id="8" name="CuadroTexto 7"/>
          <p:cNvSpPr txBox="1"/>
          <p:nvPr/>
        </p:nvSpPr>
        <p:spPr>
          <a:xfrm>
            <a:off x="1450523" y="4702861"/>
            <a:ext cx="728254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200" b="1" dirty="0"/>
              <a:t>MSc. </a:t>
            </a:r>
            <a:r>
              <a:rPr lang="es-ES" sz="3200" b="1" dirty="0" err="1"/>
              <a:t>Deilyn</a:t>
            </a:r>
            <a:r>
              <a:rPr lang="es-ES" sz="3200" b="1" dirty="0"/>
              <a:t> Moreno Ramos</a:t>
            </a:r>
          </a:p>
          <a:p>
            <a:pPr algn="ctr"/>
            <a:r>
              <a:rPr lang="es-ES" sz="3200" b="1" dirty="0"/>
              <a:t>Curso 2024-2025 </a:t>
            </a:r>
          </a:p>
        </p:txBody>
      </p:sp>
      <p:pic>
        <p:nvPicPr>
          <p:cNvPr id="9" name="Picture 5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90" t="9234" r="10090" b="65678"/>
          <a:stretch/>
        </p:blipFill>
        <p:spPr bwMode="auto">
          <a:xfrm>
            <a:off x="8733066" y="2442185"/>
            <a:ext cx="2760099" cy="19277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432101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0770" y="2819675"/>
            <a:ext cx="2820630" cy="3161851"/>
          </a:xfrm>
          <a:prstGeom prst="rect">
            <a:avLst/>
          </a:prstGeom>
        </p:spPr>
      </p:pic>
      <p:sp>
        <p:nvSpPr>
          <p:cNvPr id="5" name="Rectángulo 4"/>
          <p:cNvSpPr/>
          <p:nvPr/>
        </p:nvSpPr>
        <p:spPr>
          <a:xfrm>
            <a:off x="473530" y="1015282"/>
            <a:ext cx="1072787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4800" b="1" dirty="0"/>
              <a:t>Tema III:  Tratamientos en masas jóvenes en desarrollo</a:t>
            </a:r>
          </a:p>
        </p:txBody>
      </p:sp>
    </p:spTree>
    <p:extLst>
      <p:ext uri="{BB962C8B-B14F-4D97-AF65-F5344CB8AC3E}">
        <p14:creationId xmlns:p14="http://schemas.microsoft.com/office/powerpoint/2010/main" val="188274573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978490" y="837786"/>
            <a:ext cx="9243196" cy="63709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4800" b="1" dirty="0"/>
              <a:t>Sumario:</a:t>
            </a:r>
          </a:p>
          <a:p>
            <a:pPr marL="571500" indent="-571500">
              <a:buFont typeface="Wingdings" panose="05000000000000000000" pitchFamily="2" charset="2"/>
              <a:buChar char="ü"/>
            </a:pPr>
            <a:r>
              <a:rPr lang="es-ES" sz="3600" dirty="0"/>
              <a:t>Métodos y tratamientos </a:t>
            </a:r>
            <a:r>
              <a:rPr lang="es-ES" sz="3600" dirty="0" err="1"/>
              <a:t>silviculturales</a:t>
            </a:r>
            <a:r>
              <a:rPr lang="es-ES" sz="3600" dirty="0"/>
              <a:t>. </a:t>
            </a:r>
          </a:p>
          <a:p>
            <a:pPr marL="571500" indent="-571500">
              <a:buFont typeface="Wingdings" panose="05000000000000000000" pitchFamily="2" charset="2"/>
              <a:buChar char="ü"/>
            </a:pPr>
            <a:r>
              <a:rPr lang="es-ES" sz="3600" dirty="0"/>
              <a:t>Factores que lo determinan. </a:t>
            </a:r>
          </a:p>
          <a:p>
            <a:pPr marL="571500" indent="-571500">
              <a:buFont typeface="Wingdings" panose="05000000000000000000" pitchFamily="2" charset="2"/>
              <a:buChar char="ü"/>
            </a:pPr>
            <a:r>
              <a:rPr lang="es-ES" sz="3600" dirty="0">
                <a:solidFill>
                  <a:srgbClr val="FF0000"/>
                </a:solidFill>
              </a:rPr>
              <a:t>Selección </a:t>
            </a:r>
            <a:r>
              <a:rPr lang="es-ES" sz="3600" dirty="0" err="1">
                <a:solidFill>
                  <a:srgbClr val="FF0000"/>
                </a:solidFill>
              </a:rPr>
              <a:t>silvicultural</a:t>
            </a:r>
            <a:r>
              <a:rPr lang="es-ES" sz="3600" dirty="0">
                <a:solidFill>
                  <a:srgbClr val="FF0000"/>
                </a:solidFill>
              </a:rPr>
              <a:t>.</a:t>
            </a:r>
          </a:p>
          <a:p>
            <a:pPr marL="571500" indent="-571500">
              <a:buFont typeface="Wingdings" panose="05000000000000000000" pitchFamily="2" charset="2"/>
              <a:buChar char="ü"/>
            </a:pPr>
            <a:r>
              <a:rPr lang="es-ES" sz="3600" dirty="0"/>
              <a:t> Limpia forestal.</a:t>
            </a:r>
          </a:p>
          <a:p>
            <a:pPr marL="571500" indent="-571500">
              <a:buFont typeface="Wingdings" panose="05000000000000000000" pitchFamily="2" charset="2"/>
              <a:buChar char="ü"/>
            </a:pPr>
            <a:r>
              <a:rPr lang="es-ES" sz="3600" dirty="0"/>
              <a:t> Características de los </a:t>
            </a:r>
            <a:r>
              <a:rPr lang="es-ES" sz="3600" dirty="0" err="1"/>
              <a:t>brinzales</a:t>
            </a:r>
            <a:r>
              <a:rPr lang="es-ES" sz="3600" dirty="0"/>
              <a:t>. </a:t>
            </a:r>
          </a:p>
          <a:p>
            <a:pPr marL="571500" indent="-571500">
              <a:buFont typeface="Wingdings" panose="05000000000000000000" pitchFamily="2" charset="2"/>
              <a:buChar char="ü"/>
            </a:pPr>
            <a:r>
              <a:rPr lang="es-ES" sz="3600" dirty="0"/>
              <a:t>Finalidades y procedimientos de la limpia. </a:t>
            </a:r>
          </a:p>
          <a:p>
            <a:pPr marL="571500" indent="-571500">
              <a:buFont typeface="Wingdings" panose="05000000000000000000" pitchFamily="2" charset="2"/>
              <a:buChar char="ü"/>
            </a:pPr>
            <a:r>
              <a:rPr lang="es-ES" sz="3600" dirty="0"/>
              <a:t>Aclareos, claras o raleos. </a:t>
            </a:r>
          </a:p>
          <a:p>
            <a:pPr marL="571500" indent="-571500">
              <a:buFont typeface="Wingdings" panose="05000000000000000000" pitchFamily="2" charset="2"/>
              <a:buChar char="ü"/>
            </a:pPr>
            <a:r>
              <a:rPr lang="es-ES" sz="3600" dirty="0">
                <a:solidFill>
                  <a:srgbClr val="FF0000"/>
                </a:solidFill>
              </a:rPr>
              <a:t>Masas boscosas en las que se aplican. </a:t>
            </a:r>
          </a:p>
          <a:p>
            <a:pPr marL="685800" indent="-685800" algn="just">
              <a:buFont typeface="Wingdings" panose="05000000000000000000" pitchFamily="2" charset="2"/>
              <a:buChar char="ü"/>
            </a:pPr>
            <a:endParaRPr lang="es-ES" sz="4800" b="1" dirty="0">
              <a:solidFill>
                <a:srgbClr val="FF0000"/>
              </a:solidFill>
            </a:endParaRPr>
          </a:p>
          <a:p>
            <a:pPr marL="342900" indent="-342900" algn="just">
              <a:buFont typeface="Wingdings" panose="05000000000000000000" pitchFamily="2" charset="2"/>
              <a:buChar char="ü"/>
            </a:pPr>
            <a:endParaRPr lang="es-ES" sz="2400" b="1" dirty="0"/>
          </a:p>
        </p:txBody>
      </p:sp>
    </p:spTree>
    <p:extLst>
      <p:ext uri="{BB962C8B-B14F-4D97-AF65-F5344CB8AC3E}">
        <p14:creationId xmlns:p14="http://schemas.microsoft.com/office/powerpoint/2010/main" val="269962710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1333500" y="900066"/>
            <a:ext cx="6096000" cy="1138773"/>
          </a:xfrm>
          <a:prstGeom prst="rect">
            <a:avLst/>
          </a:prstGeom>
        </p:spPr>
        <p:txBody>
          <a:bodyPr>
            <a:spAutoFit/>
          </a:bodyPr>
          <a:lstStyle/>
          <a:p>
            <a:pPr marL="571500" indent="-571500">
              <a:buFont typeface="Wingdings" panose="05000000000000000000" pitchFamily="2" charset="2"/>
              <a:buChar char="ü"/>
            </a:pPr>
            <a:r>
              <a:rPr lang="es-ES" sz="2800" dirty="0"/>
              <a:t>Métodos y tratamientos </a:t>
            </a:r>
            <a:r>
              <a:rPr lang="es-ES" sz="2800" dirty="0" err="1"/>
              <a:t>silviculturales</a:t>
            </a:r>
            <a:r>
              <a:rPr lang="es-ES" sz="2800" dirty="0"/>
              <a:t>. </a:t>
            </a:r>
          </a:p>
          <a:p>
            <a:pPr marL="685800" indent="-685800" algn="just">
              <a:buFont typeface="Wingdings" panose="05000000000000000000" pitchFamily="2" charset="2"/>
              <a:buChar char="ü"/>
            </a:pPr>
            <a:endParaRPr lang="es-ES" sz="4000" b="1" dirty="0"/>
          </a:p>
        </p:txBody>
      </p:sp>
      <p:sp>
        <p:nvSpPr>
          <p:cNvPr id="3" name="Rectángulo 2"/>
          <p:cNvSpPr/>
          <p:nvPr/>
        </p:nvSpPr>
        <p:spPr>
          <a:xfrm>
            <a:off x="1333499" y="1726950"/>
            <a:ext cx="9329057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" sz="2800" dirty="0"/>
              <a:t>Los </a:t>
            </a:r>
            <a:r>
              <a:rPr lang="es-ES" sz="2800" b="1" dirty="0"/>
              <a:t>tratamientos </a:t>
            </a:r>
            <a:r>
              <a:rPr lang="es-ES" sz="2800" b="1" dirty="0" err="1"/>
              <a:t>silviculturales</a:t>
            </a:r>
            <a:r>
              <a:rPr lang="es-ES" sz="2800" dirty="0"/>
              <a:t> son manipulaciones al bosque para favorecer ciertas especies, con el propósito de lograr el desarrollo o incremento de la vegetación deseable remanente, a través de la reducción de la competencia entre árboles no comerciales con los de importancia comercial.</a:t>
            </a: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47364" y="4163786"/>
            <a:ext cx="5354012" cy="19131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099997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859972" y="1612651"/>
            <a:ext cx="7271657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" sz="2800" dirty="0"/>
              <a:t>Los tratamiento </a:t>
            </a:r>
            <a:r>
              <a:rPr lang="es-ES" sz="2800" dirty="0" err="1"/>
              <a:t>silviculturales</a:t>
            </a:r>
            <a:r>
              <a:rPr lang="es-ES" sz="2800" dirty="0"/>
              <a:t> buscan inducir variaciones en la estructura del bosque, con miras a fortalecer el establecimiento de la regeneración natural e incrementar el crecimiento de los individuos de especies comerciales, que son sobre los cuales se definen en gran medida la aplicación de los tratamientos.</a:t>
            </a: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21461" y="1317372"/>
            <a:ext cx="2770754" cy="3699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2915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810986" y="731495"/>
            <a:ext cx="60960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pPr marL="571500" indent="-571500">
              <a:buFont typeface="Wingdings" panose="05000000000000000000" pitchFamily="2" charset="2"/>
              <a:buChar char="ü"/>
            </a:pPr>
            <a:r>
              <a:rPr lang="es-ES" sz="2800" b="1" dirty="0"/>
              <a:t>Factores que lo determinan</a:t>
            </a:r>
            <a:r>
              <a:rPr lang="es-ES" b="1" dirty="0"/>
              <a:t>. </a:t>
            </a:r>
          </a:p>
        </p:txBody>
      </p:sp>
      <p:sp>
        <p:nvSpPr>
          <p:cNvPr id="3" name="Rectángulo 2"/>
          <p:cNvSpPr/>
          <p:nvPr/>
        </p:nvSpPr>
        <p:spPr>
          <a:xfrm>
            <a:off x="1006928" y="1441494"/>
            <a:ext cx="9900558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" dirty="0"/>
              <a:t>¿</a:t>
            </a:r>
            <a:r>
              <a:rPr lang="es-ES" sz="2800" dirty="0"/>
              <a:t>Qué factores intervienen en la producción forestal?</a:t>
            </a:r>
          </a:p>
          <a:p>
            <a:pPr algn="just"/>
            <a:r>
              <a:rPr lang="es-ES" sz="2800" dirty="0"/>
              <a:t>Se estableció que los factores determinantes de la producción forestal son la explotación agrícola, explotación pecuaria, parcelas trabajadas, gasto en transporte y tenencia de tierra; además, la explotación pecuaria, las parcelas trabajadas, el uso de un sistema de riego y la realización del gasto en transporte</a:t>
            </a: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64361" y="3778023"/>
            <a:ext cx="2143125" cy="2143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130342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908957" y="812550"/>
            <a:ext cx="6096000" cy="800219"/>
          </a:xfrm>
          <a:prstGeom prst="rect">
            <a:avLst/>
          </a:prstGeom>
        </p:spPr>
        <p:txBody>
          <a:bodyPr>
            <a:spAutoFit/>
          </a:bodyPr>
          <a:lstStyle/>
          <a:p>
            <a:pPr marL="571500" indent="-571500">
              <a:buFont typeface="Wingdings" panose="05000000000000000000" pitchFamily="2" charset="2"/>
              <a:buChar char="ü"/>
            </a:pPr>
            <a:r>
              <a:rPr lang="es-ES" sz="2800" b="1" dirty="0"/>
              <a:t>Limpia forestal.</a:t>
            </a:r>
          </a:p>
          <a:p>
            <a:r>
              <a:rPr lang="es-ES" dirty="0"/>
              <a:t> </a:t>
            </a:r>
          </a:p>
        </p:txBody>
      </p:sp>
      <p:sp>
        <p:nvSpPr>
          <p:cNvPr id="3" name="Rectángulo 2"/>
          <p:cNvSpPr/>
          <p:nvPr/>
        </p:nvSpPr>
        <p:spPr>
          <a:xfrm>
            <a:off x="1137557" y="1612769"/>
            <a:ext cx="6096000" cy="1384995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es-ES" sz="2800" dirty="0"/>
              <a:t>Eliminar o reducir drásticamente la vegetación herbácea y arbustiva de los bosques.</a:t>
            </a: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7558" y="3347357"/>
            <a:ext cx="2895600" cy="2357437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45440" y="3314699"/>
            <a:ext cx="3067731" cy="2422752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98983" y="1212659"/>
            <a:ext cx="2619375" cy="1743075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079920" y="3314699"/>
            <a:ext cx="2857500" cy="23900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910661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908956" y="844620"/>
            <a:ext cx="852895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>
              <a:buFont typeface="Wingdings" panose="05000000000000000000" pitchFamily="2" charset="2"/>
              <a:buChar char="ü"/>
            </a:pPr>
            <a:r>
              <a:rPr lang="es-ES" sz="2800" b="1" dirty="0"/>
              <a:t>Finalidades y procedimientos de la limpia. </a:t>
            </a:r>
          </a:p>
        </p:txBody>
      </p:sp>
      <p:sp>
        <p:nvSpPr>
          <p:cNvPr id="3" name="Rectángulo 2"/>
          <p:cNvSpPr/>
          <p:nvPr/>
        </p:nvSpPr>
        <p:spPr>
          <a:xfrm>
            <a:off x="1104899" y="1531007"/>
            <a:ext cx="9965873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" sz="2800" dirty="0"/>
              <a:t>Los ecosistemas forestales tienen la capacidad de disminuir el efecto invernadero a través de dos procesos relacionados al ciclo del carbono, la fijación o captura de carbono y la reducción de emisiones debidas a la deforestación y degradación forestal.</a:t>
            </a: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97498" y="3092903"/>
            <a:ext cx="3612017" cy="27055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811975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1235528" y="983707"/>
            <a:ext cx="60960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pPr marL="571500" indent="-571500">
              <a:buFont typeface="Wingdings" panose="05000000000000000000" pitchFamily="2" charset="2"/>
              <a:buChar char="ü"/>
            </a:pPr>
            <a:r>
              <a:rPr lang="es-ES" sz="2800" b="1" dirty="0"/>
              <a:t> Características de los </a:t>
            </a:r>
            <a:r>
              <a:rPr lang="es-ES" sz="2800" b="1" dirty="0" err="1"/>
              <a:t>brinzales</a:t>
            </a:r>
            <a:r>
              <a:rPr lang="es-ES" sz="2800" b="1" dirty="0"/>
              <a:t>. </a:t>
            </a:r>
          </a:p>
        </p:txBody>
      </p:sp>
      <p:sp>
        <p:nvSpPr>
          <p:cNvPr id="3" name="Rectángulo 2"/>
          <p:cNvSpPr/>
          <p:nvPr/>
        </p:nvSpPr>
        <p:spPr>
          <a:xfrm>
            <a:off x="1235528" y="1653766"/>
            <a:ext cx="9622972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" sz="2800" dirty="0"/>
              <a:t>¿Qué son las </a:t>
            </a:r>
            <a:r>
              <a:rPr lang="es-ES" sz="2800" dirty="0" err="1"/>
              <a:t>Brinzales</a:t>
            </a:r>
            <a:r>
              <a:rPr lang="es-ES" sz="2800" dirty="0"/>
              <a:t>?</a:t>
            </a:r>
          </a:p>
          <a:p>
            <a:pPr algn="just"/>
            <a:r>
              <a:rPr lang="es-ES" sz="2800" dirty="0"/>
              <a:t>Conjunto de plántulas forestales presentes en los estratos más bajos del bosque. Planta nacida de semilla. Etapa de desarrollo de un rodal correspondiente a cuando la regeneración se presenta en forma de manchas y los ejemplares tienen hasta un metro de altura.</a:t>
            </a: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60029" y="3967164"/>
            <a:ext cx="4467905" cy="19886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087931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ánico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277</TotalTime>
  <Words>594</Words>
  <Application>Microsoft Office PowerPoint</Application>
  <PresentationFormat>Personalizado</PresentationFormat>
  <Paragraphs>43</Paragraphs>
  <Slides>14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14</vt:i4>
      </vt:variant>
    </vt:vector>
  </HeadingPairs>
  <TitlesOfParts>
    <vt:vector size="15" baseType="lpstr">
      <vt:lpstr>Orgánico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hola</dc:creator>
  <cp:lastModifiedBy>Rolando</cp:lastModifiedBy>
  <cp:revision>95</cp:revision>
  <dcterms:created xsi:type="dcterms:W3CDTF">2024-01-26T07:43:05Z</dcterms:created>
  <dcterms:modified xsi:type="dcterms:W3CDTF">2025-11-28T23:22:52Z</dcterms:modified>
</cp:coreProperties>
</file>