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7" r:id="rId3"/>
    <p:sldId id="333" r:id="rId4"/>
    <p:sldId id="336" r:id="rId5"/>
    <p:sldId id="335" r:id="rId6"/>
    <p:sldId id="353" r:id="rId7"/>
    <p:sldId id="339" r:id="rId8"/>
    <p:sldId id="337" r:id="rId9"/>
    <p:sldId id="342" r:id="rId10"/>
    <p:sldId id="343" r:id="rId11"/>
    <p:sldId id="341" r:id="rId12"/>
    <p:sldId id="340" r:id="rId13"/>
    <p:sldId id="338" r:id="rId14"/>
    <p:sldId id="345" r:id="rId15"/>
    <p:sldId id="334" r:id="rId16"/>
    <p:sldId id="352" r:id="rId17"/>
    <p:sldId id="347" r:id="rId18"/>
    <p:sldId id="351" r:id="rId19"/>
    <p:sldId id="348" r:id="rId20"/>
    <p:sldId id="350" r:id="rId21"/>
    <p:sldId id="344" r:id="rId22"/>
    <p:sldId id="349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C8FAA-F4D4-40C1-86BD-FDEAE9C7FCF9}" type="doc">
      <dgm:prSet loTypeId="urn:microsoft.com/office/officeart/2005/8/layout/gear1" loCatId="cycle" qsTypeId="urn:microsoft.com/office/officeart/2005/8/quickstyle/3d2" qsCatId="3D" csTypeId="urn:microsoft.com/office/officeart/2005/8/colors/colorful5" csCatId="colorful" phldr="1"/>
      <dgm:spPr/>
    </dgm:pt>
    <dgm:pt modelId="{40AF0DF8-367B-4AE1-9D8E-81BBE8AB6C03}">
      <dgm:prSet phldrT="[Texto]" custT="1"/>
      <dgm:spPr/>
      <dgm:t>
        <a:bodyPr/>
        <a:lstStyle/>
        <a:p>
          <a:r>
            <a:rPr lang="es-MX" sz="1600" b="1" dirty="0" smtClean="0">
              <a:solidFill>
                <a:schemeClr val="tx1"/>
              </a:solidFill>
            </a:rPr>
            <a:t>Comprobar</a:t>
          </a:r>
          <a:endParaRPr lang="es-ES" sz="1600" b="1" dirty="0">
            <a:solidFill>
              <a:schemeClr val="tx1"/>
            </a:solidFill>
          </a:endParaRPr>
        </a:p>
      </dgm:t>
    </dgm:pt>
    <dgm:pt modelId="{AB5C3413-C041-48CA-BD5A-85314D7C2B48}" type="parTrans" cxnId="{9F8C9ACD-9094-4710-82DE-CA3D20409509}">
      <dgm:prSet/>
      <dgm:spPr/>
      <dgm:t>
        <a:bodyPr/>
        <a:lstStyle/>
        <a:p>
          <a:endParaRPr lang="es-ES"/>
        </a:p>
      </dgm:t>
    </dgm:pt>
    <dgm:pt modelId="{3137AADC-3E99-42C6-BFD3-6D567A604F1B}" type="sibTrans" cxnId="{9F8C9ACD-9094-4710-82DE-CA3D20409509}">
      <dgm:prSet/>
      <dgm:spPr/>
      <dgm:t>
        <a:bodyPr/>
        <a:lstStyle/>
        <a:p>
          <a:endParaRPr lang="es-ES"/>
        </a:p>
      </dgm:t>
    </dgm:pt>
    <dgm:pt modelId="{1CDEAB27-0827-49F2-947F-B966C9843C0C}">
      <dgm:prSet phldrT="[Texto]" custT="1"/>
      <dgm:spPr/>
      <dgm:t>
        <a:bodyPr/>
        <a:lstStyle/>
        <a:p>
          <a:r>
            <a:rPr lang="es-MX" sz="2000" b="1" dirty="0" smtClean="0">
              <a:solidFill>
                <a:srgbClr val="FF0000"/>
              </a:solidFill>
            </a:rPr>
            <a:t>Teorizar</a:t>
          </a:r>
          <a:endParaRPr lang="es-ES" sz="2000" b="1" dirty="0">
            <a:solidFill>
              <a:srgbClr val="FF0000"/>
            </a:solidFill>
          </a:endParaRPr>
        </a:p>
      </dgm:t>
    </dgm:pt>
    <dgm:pt modelId="{E6F1BDC9-D251-4088-B439-90B9C195E97C}" type="parTrans" cxnId="{55B72D17-B8F7-416A-A083-5141DE927EDF}">
      <dgm:prSet/>
      <dgm:spPr/>
      <dgm:t>
        <a:bodyPr/>
        <a:lstStyle/>
        <a:p>
          <a:endParaRPr lang="es-ES"/>
        </a:p>
      </dgm:t>
    </dgm:pt>
    <dgm:pt modelId="{21982062-9628-4BB5-AA88-FFB370ECB0D1}" type="sibTrans" cxnId="{55B72D17-B8F7-416A-A083-5141DE927EDF}">
      <dgm:prSet/>
      <dgm:spPr/>
      <dgm:t>
        <a:bodyPr/>
        <a:lstStyle/>
        <a:p>
          <a:endParaRPr lang="es-ES"/>
        </a:p>
      </dgm:t>
    </dgm:pt>
    <dgm:pt modelId="{47C52F35-F99A-46D1-B86C-5F270822EA05}">
      <dgm:prSet phldrT="[Texto]" custT="1"/>
      <dgm:spPr/>
      <dgm:t>
        <a:bodyPr/>
        <a:lstStyle/>
        <a:p>
          <a:r>
            <a:rPr lang="es-MX" sz="1600" b="1" dirty="0" smtClean="0">
              <a:solidFill>
                <a:schemeClr val="bg1"/>
              </a:solidFill>
            </a:rPr>
            <a:t>Problematizar</a:t>
          </a:r>
          <a:endParaRPr lang="es-ES" sz="1600" b="1" dirty="0">
            <a:solidFill>
              <a:schemeClr val="bg1"/>
            </a:solidFill>
          </a:endParaRPr>
        </a:p>
      </dgm:t>
    </dgm:pt>
    <dgm:pt modelId="{E9312A3F-6E1E-4432-A5FE-9B05687F1649}" type="parTrans" cxnId="{901B2590-7EC9-4E57-9643-ED12144BAB20}">
      <dgm:prSet/>
      <dgm:spPr/>
      <dgm:t>
        <a:bodyPr/>
        <a:lstStyle/>
        <a:p>
          <a:endParaRPr lang="es-ES"/>
        </a:p>
      </dgm:t>
    </dgm:pt>
    <dgm:pt modelId="{9D74A7A9-2007-4C5F-BE3A-527265D4297A}" type="sibTrans" cxnId="{901B2590-7EC9-4E57-9643-ED12144BAB20}">
      <dgm:prSet/>
      <dgm:spPr/>
      <dgm:t>
        <a:bodyPr/>
        <a:lstStyle/>
        <a:p>
          <a:endParaRPr lang="es-ES"/>
        </a:p>
      </dgm:t>
    </dgm:pt>
    <dgm:pt modelId="{3105FAE5-8910-46C2-A39D-3A3D9A56C0F1}" type="pres">
      <dgm:prSet presAssocID="{3A6C8FAA-F4D4-40C1-86BD-FDEAE9C7FCF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D4BF1AB-8AFB-4151-BC6C-DF1EF69352A5}" type="pres">
      <dgm:prSet presAssocID="{40AF0DF8-367B-4AE1-9D8E-81BBE8AB6C03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B46A84F-6737-49CD-BC61-0255DD58C6EA}" type="pres">
      <dgm:prSet presAssocID="{40AF0DF8-367B-4AE1-9D8E-81BBE8AB6C03}" presName="gear1srcNode" presStyleLbl="node1" presStyleIdx="0" presStyleCnt="3"/>
      <dgm:spPr/>
      <dgm:t>
        <a:bodyPr/>
        <a:lstStyle/>
        <a:p>
          <a:endParaRPr lang="es-ES"/>
        </a:p>
      </dgm:t>
    </dgm:pt>
    <dgm:pt modelId="{B6E3BE35-242D-4066-BBC3-7AC26DCC503B}" type="pres">
      <dgm:prSet presAssocID="{40AF0DF8-367B-4AE1-9D8E-81BBE8AB6C03}" presName="gear1dstNode" presStyleLbl="node1" presStyleIdx="0" presStyleCnt="3"/>
      <dgm:spPr/>
      <dgm:t>
        <a:bodyPr/>
        <a:lstStyle/>
        <a:p>
          <a:endParaRPr lang="es-ES"/>
        </a:p>
      </dgm:t>
    </dgm:pt>
    <dgm:pt modelId="{DBCB185F-2AE2-44BA-A205-524ACC9A9F52}" type="pres">
      <dgm:prSet presAssocID="{1CDEAB27-0827-49F2-947F-B966C9843C0C}" presName="gear2" presStyleLbl="node1" presStyleIdx="1" presStyleCnt="3" custScaleX="165970" custScaleY="15638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7F9ACF-90C0-4EB1-9ADA-31CCB6948C51}" type="pres">
      <dgm:prSet presAssocID="{1CDEAB27-0827-49F2-947F-B966C9843C0C}" presName="gear2srcNode" presStyleLbl="node1" presStyleIdx="1" presStyleCnt="3"/>
      <dgm:spPr/>
      <dgm:t>
        <a:bodyPr/>
        <a:lstStyle/>
        <a:p>
          <a:endParaRPr lang="es-ES"/>
        </a:p>
      </dgm:t>
    </dgm:pt>
    <dgm:pt modelId="{67A4B294-A563-40D2-AA68-B14352E10182}" type="pres">
      <dgm:prSet presAssocID="{1CDEAB27-0827-49F2-947F-B966C9843C0C}" presName="gear2dstNode" presStyleLbl="node1" presStyleIdx="1" presStyleCnt="3"/>
      <dgm:spPr/>
      <dgm:t>
        <a:bodyPr/>
        <a:lstStyle/>
        <a:p>
          <a:endParaRPr lang="es-ES"/>
        </a:p>
      </dgm:t>
    </dgm:pt>
    <dgm:pt modelId="{840B2217-306D-452B-8168-5467AC8A34CD}" type="pres">
      <dgm:prSet presAssocID="{47C52F35-F99A-46D1-B86C-5F270822EA05}" presName="gear3" presStyleLbl="node1" presStyleIdx="2" presStyleCnt="3" custScaleX="197396" custScaleY="133258"/>
      <dgm:spPr/>
      <dgm:t>
        <a:bodyPr/>
        <a:lstStyle/>
        <a:p>
          <a:endParaRPr lang="es-ES"/>
        </a:p>
      </dgm:t>
    </dgm:pt>
    <dgm:pt modelId="{1A17609E-2903-4D13-ABF5-CF2B5ECDA437}" type="pres">
      <dgm:prSet presAssocID="{47C52F35-F99A-46D1-B86C-5F270822EA0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DAEFBC-60D7-4AAB-A962-6BE072EE866E}" type="pres">
      <dgm:prSet presAssocID="{47C52F35-F99A-46D1-B86C-5F270822EA05}" presName="gear3srcNode" presStyleLbl="node1" presStyleIdx="2" presStyleCnt="3"/>
      <dgm:spPr/>
      <dgm:t>
        <a:bodyPr/>
        <a:lstStyle/>
        <a:p>
          <a:endParaRPr lang="es-ES"/>
        </a:p>
      </dgm:t>
    </dgm:pt>
    <dgm:pt modelId="{2E73077F-82F7-4319-A70D-7C0DA8067232}" type="pres">
      <dgm:prSet presAssocID="{47C52F35-F99A-46D1-B86C-5F270822EA05}" presName="gear3dstNode" presStyleLbl="node1" presStyleIdx="2" presStyleCnt="3"/>
      <dgm:spPr/>
      <dgm:t>
        <a:bodyPr/>
        <a:lstStyle/>
        <a:p>
          <a:endParaRPr lang="es-ES"/>
        </a:p>
      </dgm:t>
    </dgm:pt>
    <dgm:pt modelId="{C409B9DA-CC81-46A1-9C2B-030096BEFF3C}" type="pres">
      <dgm:prSet presAssocID="{3137AADC-3E99-42C6-BFD3-6D567A604F1B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2FC6EAA5-BEC7-42DB-A980-FAF3F41BE0C2}" type="pres">
      <dgm:prSet presAssocID="{21982062-9628-4BB5-AA88-FFB370ECB0D1}" presName="connector2" presStyleLbl="sibTrans2D1" presStyleIdx="1" presStyleCnt="3"/>
      <dgm:spPr/>
      <dgm:t>
        <a:bodyPr/>
        <a:lstStyle/>
        <a:p>
          <a:endParaRPr lang="es-ES"/>
        </a:p>
      </dgm:t>
    </dgm:pt>
    <dgm:pt modelId="{55CF2BBB-203A-4306-843D-0C71FCB30043}" type="pres">
      <dgm:prSet presAssocID="{9D74A7A9-2007-4C5F-BE3A-527265D4297A}" presName="connector3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1D1CD014-8B45-4A6D-804B-029F20F399A6}" type="presOf" srcId="{1CDEAB27-0827-49F2-947F-B966C9843C0C}" destId="{5F7F9ACF-90C0-4EB1-9ADA-31CCB6948C51}" srcOrd="1" destOrd="0" presId="urn:microsoft.com/office/officeart/2005/8/layout/gear1"/>
    <dgm:cxn modelId="{9F8C9ACD-9094-4710-82DE-CA3D20409509}" srcId="{3A6C8FAA-F4D4-40C1-86BD-FDEAE9C7FCF9}" destId="{40AF0DF8-367B-4AE1-9D8E-81BBE8AB6C03}" srcOrd="0" destOrd="0" parTransId="{AB5C3413-C041-48CA-BD5A-85314D7C2B48}" sibTransId="{3137AADC-3E99-42C6-BFD3-6D567A604F1B}"/>
    <dgm:cxn modelId="{404B4387-4773-4778-B7A5-A10E8D7F1395}" type="presOf" srcId="{40AF0DF8-367B-4AE1-9D8E-81BBE8AB6C03}" destId="{7B46A84F-6737-49CD-BC61-0255DD58C6EA}" srcOrd="1" destOrd="0" presId="urn:microsoft.com/office/officeart/2005/8/layout/gear1"/>
    <dgm:cxn modelId="{A24FCD6B-B4AB-4E66-9DB4-3C91B915D1BD}" type="presOf" srcId="{47C52F35-F99A-46D1-B86C-5F270822EA05}" destId="{B4DAEFBC-60D7-4AAB-A962-6BE072EE866E}" srcOrd="2" destOrd="0" presId="urn:microsoft.com/office/officeart/2005/8/layout/gear1"/>
    <dgm:cxn modelId="{7B3E9810-802A-4530-B455-0772DB9F7269}" type="presOf" srcId="{21982062-9628-4BB5-AA88-FFB370ECB0D1}" destId="{2FC6EAA5-BEC7-42DB-A980-FAF3F41BE0C2}" srcOrd="0" destOrd="0" presId="urn:microsoft.com/office/officeart/2005/8/layout/gear1"/>
    <dgm:cxn modelId="{C82DB54A-CA4C-4275-BB76-92DD11630CAC}" type="presOf" srcId="{1CDEAB27-0827-49F2-947F-B966C9843C0C}" destId="{67A4B294-A563-40D2-AA68-B14352E10182}" srcOrd="2" destOrd="0" presId="urn:microsoft.com/office/officeart/2005/8/layout/gear1"/>
    <dgm:cxn modelId="{901B2590-7EC9-4E57-9643-ED12144BAB20}" srcId="{3A6C8FAA-F4D4-40C1-86BD-FDEAE9C7FCF9}" destId="{47C52F35-F99A-46D1-B86C-5F270822EA05}" srcOrd="2" destOrd="0" parTransId="{E9312A3F-6E1E-4432-A5FE-9B05687F1649}" sibTransId="{9D74A7A9-2007-4C5F-BE3A-527265D4297A}"/>
    <dgm:cxn modelId="{C3A40E57-ABDA-40D9-BF30-B915887D1831}" type="presOf" srcId="{40AF0DF8-367B-4AE1-9D8E-81BBE8AB6C03}" destId="{ED4BF1AB-8AFB-4151-BC6C-DF1EF69352A5}" srcOrd="0" destOrd="0" presId="urn:microsoft.com/office/officeart/2005/8/layout/gear1"/>
    <dgm:cxn modelId="{BB652440-0844-4680-9282-B4617311DA4D}" type="presOf" srcId="{47C52F35-F99A-46D1-B86C-5F270822EA05}" destId="{1A17609E-2903-4D13-ABF5-CF2B5ECDA437}" srcOrd="1" destOrd="0" presId="urn:microsoft.com/office/officeart/2005/8/layout/gear1"/>
    <dgm:cxn modelId="{15945773-A034-4EED-801E-C9EFA107ACAF}" type="presOf" srcId="{47C52F35-F99A-46D1-B86C-5F270822EA05}" destId="{840B2217-306D-452B-8168-5467AC8A34CD}" srcOrd="0" destOrd="0" presId="urn:microsoft.com/office/officeart/2005/8/layout/gear1"/>
    <dgm:cxn modelId="{DA2BB36B-FF51-456E-B770-29F5CDCC53A6}" type="presOf" srcId="{9D74A7A9-2007-4C5F-BE3A-527265D4297A}" destId="{55CF2BBB-203A-4306-843D-0C71FCB30043}" srcOrd="0" destOrd="0" presId="urn:microsoft.com/office/officeart/2005/8/layout/gear1"/>
    <dgm:cxn modelId="{1BA6AC33-D383-4F60-B6CE-BA54A9CFCC2D}" type="presOf" srcId="{3137AADC-3E99-42C6-BFD3-6D567A604F1B}" destId="{C409B9DA-CC81-46A1-9C2B-030096BEFF3C}" srcOrd="0" destOrd="0" presId="urn:microsoft.com/office/officeart/2005/8/layout/gear1"/>
    <dgm:cxn modelId="{55B72D17-B8F7-416A-A083-5141DE927EDF}" srcId="{3A6C8FAA-F4D4-40C1-86BD-FDEAE9C7FCF9}" destId="{1CDEAB27-0827-49F2-947F-B966C9843C0C}" srcOrd="1" destOrd="0" parTransId="{E6F1BDC9-D251-4088-B439-90B9C195E97C}" sibTransId="{21982062-9628-4BB5-AA88-FFB370ECB0D1}"/>
    <dgm:cxn modelId="{8E517BBB-0AF2-4383-9A61-5E3D52F40241}" type="presOf" srcId="{1CDEAB27-0827-49F2-947F-B966C9843C0C}" destId="{DBCB185F-2AE2-44BA-A205-524ACC9A9F52}" srcOrd="0" destOrd="0" presId="urn:microsoft.com/office/officeart/2005/8/layout/gear1"/>
    <dgm:cxn modelId="{3B1CBA55-3DEA-42A4-BED6-98B08A35EE15}" type="presOf" srcId="{47C52F35-F99A-46D1-B86C-5F270822EA05}" destId="{2E73077F-82F7-4319-A70D-7C0DA8067232}" srcOrd="3" destOrd="0" presId="urn:microsoft.com/office/officeart/2005/8/layout/gear1"/>
    <dgm:cxn modelId="{9BF0D613-D038-48A9-BA4A-2C60979282B5}" type="presOf" srcId="{40AF0DF8-367B-4AE1-9D8E-81BBE8AB6C03}" destId="{B6E3BE35-242D-4066-BBC3-7AC26DCC503B}" srcOrd="2" destOrd="0" presId="urn:microsoft.com/office/officeart/2005/8/layout/gear1"/>
    <dgm:cxn modelId="{CAE945DB-5486-43E6-B2A9-C4FD2117F56F}" type="presOf" srcId="{3A6C8FAA-F4D4-40C1-86BD-FDEAE9C7FCF9}" destId="{3105FAE5-8910-46C2-A39D-3A3D9A56C0F1}" srcOrd="0" destOrd="0" presId="urn:microsoft.com/office/officeart/2005/8/layout/gear1"/>
    <dgm:cxn modelId="{488079AD-55A6-4D2C-BD50-C42DF8C4CAE7}" type="presParOf" srcId="{3105FAE5-8910-46C2-A39D-3A3D9A56C0F1}" destId="{ED4BF1AB-8AFB-4151-BC6C-DF1EF69352A5}" srcOrd="0" destOrd="0" presId="urn:microsoft.com/office/officeart/2005/8/layout/gear1"/>
    <dgm:cxn modelId="{F53C335A-95AC-4412-8966-1177343FD329}" type="presParOf" srcId="{3105FAE5-8910-46C2-A39D-3A3D9A56C0F1}" destId="{7B46A84F-6737-49CD-BC61-0255DD58C6EA}" srcOrd="1" destOrd="0" presId="urn:microsoft.com/office/officeart/2005/8/layout/gear1"/>
    <dgm:cxn modelId="{DCCC39B0-B326-4A0A-8B4F-967CD302E57D}" type="presParOf" srcId="{3105FAE5-8910-46C2-A39D-3A3D9A56C0F1}" destId="{B6E3BE35-242D-4066-BBC3-7AC26DCC503B}" srcOrd="2" destOrd="0" presId="urn:microsoft.com/office/officeart/2005/8/layout/gear1"/>
    <dgm:cxn modelId="{232FB62C-9A6A-4504-927E-FC5F19E7DA79}" type="presParOf" srcId="{3105FAE5-8910-46C2-A39D-3A3D9A56C0F1}" destId="{DBCB185F-2AE2-44BA-A205-524ACC9A9F52}" srcOrd="3" destOrd="0" presId="urn:microsoft.com/office/officeart/2005/8/layout/gear1"/>
    <dgm:cxn modelId="{6A991048-3E6A-43D3-8026-C3FFBB0ACA2D}" type="presParOf" srcId="{3105FAE5-8910-46C2-A39D-3A3D9A56C0F1}" destId="{5F7F9ACF-90C0-4EB1-9ADA-31CCB6948C51}" srcOrd="4" destOrd="0" presId="urn:microsoft.com/office/officeart/2005/8/layout/gear1"/>
    <dgm:cxn modelId="{FA4E2C57-397D-4E93-A790-0C5E67DA5791}" type="presParOf" srcId="{3105FAE5-8910-46C2-A39D-3A3D9A56C0F1}" destId="{67A4B294-A563-40D2-AA68-B14352E10182}" srcOrd="5" destOrd="0" presId="urn:microsoft.com/office/officeart/2005/8/layout/gear1"/>
    <dgm:cxn modelId="{98F87713-2FF8-44B0-8130-A907546B54AE}" type="presParOf" srcId="{3105FAE5-8910-46C2-A39D-3A3D9A56C0F1}" destId="{840B2217-306D-452B-8168-5467AC8A34CD}" srcOrd="6" destOrd="0" presId="urn:microsoft.com/office/officeart/2005/8/layout/gear1"/>
    <dgm:cxn modelId="{6AA50934-D905-42D0-8C2A-402B6DEAAA64}" type="presParOf" srcId="{3105FAE5-8910-46C2-A39D-3A3D9A56C0F1}" destId="{1A17609E-2903-4D13-ABF5-CF2B5ECDA437}" srcOrd="7" destOrd="0" presId="urn:microsoft.com/office/officeart/2005/8/layout/gear1"/>
    <dgm:cxn modelId="{F1D2751D-8C11-4B54-BE89-06299C56B968}" type="presParOf" srcId="{3105FAE5-8910-46C2-A39D-3A3D9A56C0F1}" destId="{B4DAEFBC-60D7-4AAB-A962-6BE072EE866E}" srcOrd="8" destOrd="0" presId="urn:microsoft.com/office/officeart/2005/8/layout/gear1"/>
    <dgm:cxn modelId="{3950810A-1BB3-41D3-945C-327CBFA173D9}" type="presParOf" srcId="{3105FAE5-8910-46C2-A39D-3A3D9A56C0F1}" destId="{2E73077F-82F7-4319-A70D-7C0DA8067232}" srcOrd="9" destOrd="0" presId="urn:microsoft.com/office/officeart/2005/8/layout/gear1"/>
    <dgm:cxn modelId="{0A17ECFF-91B9-43FB-A6B7-A4BF33CECC8B}" type="presParOf" srcId="{3105FAE5-8910-46C2-A39D-3A3D9A56C0F1}" destId="{C409B9DA-CC81-46A1-9C2B-030096BEFF3C}" srcOrd="10" destOrd="0" presId="urn:microsoft.com/office/officeart/2005/8/layout/gear1"/>
    <dgm:cxn modelId="{FC92B145-4004-414E-96E7-B00D56651D67}" type="presParOf" srcId="{3105FAE5-8910-46C2-A39D-3A3D9A56C0F1}" destId="{2FC6EAA5-BEC7-42DB-A980-FAF3F41BE0C2}" srcOrd="11" destOrd="0" presId="urn:microsoft.com/office/officeart/2005/8/layout/gear1"/>
    <dgm:cxn modelId="{DB196F8E-7ECF-418B-8731-7FAD3FAF7571}" type="presParOf" srcId="{3105FAE5-8910-46C2-A39D-3A3D9A56C0F1}" destId="{55CF2BBB-203A-4306-843D-0C71FCB3004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E1D151-F5D1-4AF8-BC66-49C630DEA95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954A019-CFD6-4F84-BB9A-171B04AF9CE8}">
      <dgm:prSet phldrT="[Texto]"/>
      <dgm:spPr/>
      <dgm:t>
        <a:bodyPr/>
        <a:lstStyle/>
        <a:p>
          <a:r>
            <a:rPr lang="es-MX" dirty="0" smtClean="0"/>
            <a:t>Tareas </a:t>
          </a:r>
          <a:r>
            <a:rPr lang="es-MX" dirty="0" smtClean="0"/>
            <a:t>de aprendizaje </a:t>
          </a:r>
          <a:endParaRPr lang="es-ES" dirty="0"/>
        </a:p>
      </dgm:t>
    </dgm:pt>
    <dgm:pt modelId="{86318608-401F-469C-B113-1947111CE6EC}" type="parTrans" cxnId="{DBAE1260-D55E-4737-93E8-3C33C3D73293}">
      <dgm:prSet/>
      <dgm:spPr/>
      <dgm:t>
        <a:bodyPr/>
        <a:lstStyle/>
        <a:p>
          <a:endParaRPr lang="es-ES"/>
        </a:p>
      </dgm:t>
    </dgm:pt>
    <dgm:pt modelId="{43054059-33EC-4272-83C6-B5FA582A8D93}" type="sibTrans" cxnId="{DBAE1260-D55E-4737-93E8-3C33C3D73293}">
      <dgm:prSet/>
      <dgm:spPr/>
      <dgm:t>
        <a:bodyPr/>
        <a:lstStyle/>
        <a:p>
          <a:endParaRPr lang="es-ES"/>
        </a:p>
      </dgm:t>
    </dgm:pt>
    <dgm:pt modelId="{985BEB58-3566-4669-A0BD-5008833E1A17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dirty="0" smtClean="0"/>
            <a:t>Estrategias</a:t>
          </a:r>
          <a:endParaRPr lang="es-ES" dirty="0" smtClean="0"/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98D5D227-FB0D-414D-B052-144220A9E0DA}" type="parTrans" cxnId="{7F2B2EA2-7E34-43A7-A6D6-218B0C45646E}">
      <dgm:prSet/>
      <dgm:spPr/>
      <dgm:t>
        <a:bodyPr/>
        <a:lstStyle/>
        <a:p>
          <a:endParaRPr lang="es-ES"/>
        </a:p>
      </dgm:t>
    </dgm:pt>
    <dgm:pt modelId="{2C4B0FE8-8998-4EE2-9971-7C6988B6C08D}" type="sibTrans" cxnId="{7F2B2EA2-7E34-43A7-A6D6-218B0C45646E}">
      <dgm:prSet/>
      <dgm:spPr/>
      <dgm:t>
        <a:bodyPr/>
        <a:lstStyle/>
        <a:p>
          <a:endParaRPr lang="es-ES"/>
        </a:p>
      </dgm:t>
    </dgm:pt>
    <dgm:pt modelId="{484DA21E-9811-4321-BBCD-20E1A01DC5E9}">
      <dgm:prSet phldrT="[Texto]"/>
      <dgm:spPr/>
      <dgm:t>
        <a:bodyPr/>
        <a:lstStyle/>
        <a:p>
          <a:r>
            <a:rPr lang="es-MX" dirty="0" smtClean="0"/>
            <a:t>Programas</a:t>
          </a:r>
          <a:endParaRPr lang="es-ES" dirty="0"/>
        </a:p>
      </dgm:t>
    </dgm:pt>
    <dgm:pt modelId="{B5922956-AE02-4EC5-976C-CF7F9BE598AA}" type="parTrans" cxnId="{A962E89B-C202-4121-940B-956CF12DF986}">
      <dgm:prSet/>
      <dgm:spPr/>
      <dgm:t>
        <a:bodyPr/>
        <a:lstStyle/>
        <a:p>
          <a:endParaRPr lang="es-ES"/>
        </a:p>
      </dgm:t>
    </dgm:pt>
    <dgm:pt modelId="{575AC833-68F6-4B82-9F95-CF27276659BB}" type="sibTrans" cxnId="{A962E89B-C202-4121-940B-956CF12DF986}">
      <dgm:prSet/>
      <dgm:spPr/>
      <dgm:t>
        <a:bodyPr/>
        <a:lstStyle/>
        <a:p>
          <a:endParaRPr lang="es-ES"/>
        </a:p>
      </dgm:t>
    </dgm:pt>
    <dgm:pt modelId="{69B41208-D66C-4FEB-8402-BFB57E324A4E}">
      <dgm:prSet phldrT="[Texto]"/>
      <dgm:spPr/>
      <dgm:t>
        <a:bodyPr/>
        <a:lstStyle/>
        <a:p>
          <a:r>
            <a:rPr lang="es-MX" dirty="0" smtClean="0"/>
            <a:t>Proyectos</a:t>
          </a:r>
          <a:endParaRPr lang="es-ES" dirty="0"/>
        </a:p>
      </dgm:t>
    </dgm:pt>
    <dgm:pt modelId="{D6EFDC5F-A491-424D-95C9-58EB36286B5C}" type="parTrans" cxnId="{FD2AC64C-00D1-4C15-A0CD-245E24053843}">
      <dgm:prSet/>
      <dgm:spPr/>
      <dgm:t>
        <a:bodyPr/>
        <a:lstStyle/>
        <a:p>
          <a:endParaRPr lang="es-ES"/>
        </a:p>
      </dgm:t>
    </dgm:pt>
    <dgm:pt modelId="{22E997D7-2066-43D2-905B-9A81A0F57FB1}" type="sibTrans" cxnId="{FD2AC64C-00D1-4C15-A0CD-245E24053843}">
      <dgm:prSet/>
      <dgm:spPr/>
      <dgm:t>
        <a:bodyPr/>
        <a:lstStyle/>
        <a:p>
          <a:endParaRPr lang="es-ES"/>
        </a:p>
      </dgm:t>
    </dgm:pt>
    <dgm:pt modelId="{A8B9AC27-7D7D-4AEC-9AD1-6907DB973498}" type="pres">
      <dgm:prSet presAssocID="{93E1D151-F5D1-4AF8-BC66-49C630DEA95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E004C1A-EBC3-4CA0-BA40-A56D23F668D9}" type="pres">
      <dgm:prSet presAssocID="{1954A019-CFD6-4F84-BB9A-171B04AF9CE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23AE60-4751-426C-A15C-22B23B96F84E}" type="pres">
      <dgm:prSet presAssocID="{43054059-33EC-4272-83C6-B5FA582A8D93}" presName="sibTrans" presStyleCnt="0"/>
      <dgm:spPr/>
    </dgm:pt>
    <dgm:pt modelId="{455AE785-5AC2-4D42-97D6-93E16149ED88}" type="pres">
      <dgm:prSet presAssocID="{985BEB58-3566-4669-A0BD-5008833E1A1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15FAD8-2DEF-4F58-B84F-4B600514C1C3}" type="pres">
      <dgm:prSet presAssocID="{2C4B0FE8-8998-4EE2-9971-7C6988B6C08D}" presName="sibTrans" presStyleCnt="0"/>
      <dgm:spPr/>
    </dgm:pt>
    <dgm:pt modelId="{33689417-A52A-4D8C-B9A6-B3C8ECAF85DD}" type="pres">
      <dgm:prSet presAssocID="{484DA21E-9811-4321-BBCD-20E1A01DC5E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14D46D-8BCA-41A5-9F63-25F55EB1E55C}" type="pres">
      <dgm:prSet presAssocID="{575AC833-68F6-4B82-9F95-CF27276659BB}" presName="sibTrans" presStyleCnt="0"/>
      <dgm:spPr/>
    </dgm:pt>
    <dgm:pt modelId="{E2BA2B0E-401C-40E4-8ECF-9E4B875150A9}" type="pres">
      <dgm:prSet presAssocID="{69B41208-D66C-4FEB-8402-BFB57E324A4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9AC8D15-F143-417C-8CA8-822CAA56829A}" type="presOf" srcId="{484DA21E-9811-4321-BBCD-20E1A01DC5E9}" destId="{33689417-A52A-4D8C-B9A6-B3C8ECAF85DD}" srcOrd="0" destOrd="0" presId="urn:microsoft.com/office/officeart/2005/8/layout/default"/>
    <dgm:cxn modelId="{7535902D-EF02-4B74-B124-7B342B385A0C}" type="presOf" srcId="{985BEB58-3566-4669-A0BD-5008833E1A17}" destId="{455AE785-5AC2-4D42-97D6-93E16149ED88}" srcOrd="0" destOrd="0" presId="urn:microsoft.com/office/officeart/2005/8/layout/default"/>
    <dgm:cxn modelId="{C400FC9D-F0A7-4F4D-941F-E1FBA5DDB269}" type="presOf" srcId="{69B41208-D66C-4FEB-8402-BFB57E324A4E}" destId="{E2BA2B0E-401C-40E4-8ECF-9E4B875150A9}" srcOrd="0" destOrd="0" presId="urn:microsoft.com/office/officeart/2005/8/layout/default"/>
    <dgm:cxn modelId="{FD2AC64C-00D1-4C15-A0CD-245E24053843}" srcId="{93E1D151-F5D1-4AF8-BC66-49C630DEA955}" destId="{69B41208-D66C-4FEB-8402-BFB57E324A4E}" srcOrd="3" destOrd="0" parTransId="{D6EFDC5F-A491-424D-95C9-58EB36286B5C}" sibTransId="{22E997D7-2066-43D2-905B-9A81A0F57FB1}"/>
    <dgm:cxn modelId="{DBAE1260-D55E-4737-93E8-3C33C3D73293}" srcId="{93E1D151-F5D1-4AF8-BC66-49C630DEA955}" destId="{1954A019-CFD6-4F84-BB9A-171B04AF9CE8}" srcOrd="0" destOrd="0" parTransId="{86318608-401F-469C-B113-1947111CE6EC}" sibTransId="{43054059-33EC-4272-83C6-B5FA582A8D93}"/>
    <dgm:cxn modelId="{7F2B2EA2-7E34-43A7-A6D6-218B0C45646E}" srcId="{93E1D151-F5D1-4AF8-BC66-49C630DEA955}" destId="{985BEB58-3566-4669-A0BD-5008833E1A17}" srcOrd="1" destOrd="0" parTransId="{98D5D227-FB0D-414D-B052-144220A9E0DA}" sibTransId="{2C4B0FE8-8998-4EE2-9971-7C6988B6C08D}"/>
    <dgm:cxn modelId="{A962E89B-C202-4121-940B-956CF12DF986}" srcId="{93E1D151-F5D1-4AF8-BC66-49C630DEA955}" destId="{484DA21E-9811-4321-BBCD-20E1A01DC5E9}" srcOrd="2" destOrd="0" parTransId="{B5922956-AE02-4EC5-976C-CF7F9BE598AA}" sibTransId="{575AC833-68F6-4B82-9F95-CF27276659BB}"/>
    <dgm:cxn modelId="{AD44BE5E-73BD-4EFF-BC76-773F89D075AE}" type="presOf" srcId="{93E1D151-F5D1-4AF8-BC66-49C630DEA955}" destId="{A8B9AC27-7D7D-4AEC-9AD1-6907DB973498}" srcOrd="0" destOrd="0" presId="urn:microsoft.com/office/officeart/2005/8/layout/default"/>
    <dgm:cxn modelId="{F442690B-B624-492C-BA5B-972781DADF38}" type="presOf" srcId="{1954A019-CFD6-4F84-BB9A-171B04AF9CE8}" destId="{2E004C1A-EBC3-4CA0-BA40-A56D23F668D9}" srcOrd="0" destOrd="0" presId="urn:microsoft.com/office/officeart/2005/8/layout/default"/>
    <dgm:cxn modelId="{42338ACF-1ACF-4315-A351-BD0D768D5224}" type="presParOf" srcId="{A8B9AC27-7D7D-4AEC-9AD1-6907DB973498}" destId="{2E004C1A-EBC3-4CA0-BA40-A56D23F668D9}" srcOrd="0" destOrd="0" presId="urn:microsoft.com/office/officeart/2005/8/layout/default"/>
    <dgm:cxn modelId="{28035DAD-9463-4EFF-A079-FE016E607718}" type="presParOf" srcId="{A8B9AC27-7D7D-4AEC-9AD1-6907DB973498}" destId="{A723AE60-4751-426C-A15C-22B23B96F84E}" srcOrd="1" destOrd="0" presId="urn:microsoft.com/office/officeart/2005/8/layout/default"/>
    <dgm:cxn modelId="{59DA0ECC-74B0-422D-B553-762568E89374}" type="presParOf" srcId="{A8B9AC27-7D7D-4AEC-9AD1-6907DB973498}" destId="{455AE785-5AC2-4D42-97D6-93E16149ED88}" srcOrd="2" destOrd="0" presId="urn:microsoft.com/office/officeart/2005/8/layout/default"/>
    <dgm:cxn modelId="{D507D017-5BAE-43F8-867A-C63DA836DF9F}" type="presParOf" srcId="{A8B9AC27-7D7D-4AEC-9AD1-6907DB973498}" destId="{5115FAD8-2DEF-4F58-B84F-4B600514C1C3}" srcOrd="3" destOrd="0" presId="urn:microsoft.com/office/officeart/2005/8/layout/default"/>
    <dgm:cxn modelId="{1932CE10-EAA1-4EDC-A592-C04B325A4E8B}" type="presParOf" srcId="{A8B9AC27-7D7D-4AEC-9AD1-6907DB973498}" destId="{33689417-A52A-4D8C-B9A6-B3C8ECAF85DD}" srcOrd="4" destOrd="0" presId="urn:microsoft.com/office/officeart/2005/8/layout/default"/>
    <dgm:cxn modelId="{F7EEFEC4-E54E-44A8-8EFA-7D30C9141023}" type="presParOf" srcId="{A8B9AC27-7D7D-4AEC-9AD1-6907DB973498}" destId="{8D14D46D-8BCA-41A5-9F63-25F55EB1E55C}" srcOrd="5" destOrd="0" presId="urn:microsoft.com/office/officeart/2005/8/layout/default"/>
    <dgm:cxn modelId="{8FFB5209-6F42-4770-94E9-607F14A6AAD3}" type="presParOf" srcId="{A8B9AC27-7D7D-4AEC-9AD1-6907DB973498}" destId="{E2BA2B0E-401C-40E4-8ECF-9E4B875150A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BF1AB-8AFB-4151-BC6C-DF1EF69352A5}">
      <dsp:nvSpPr>
        <dsp:cNvPr id="0" name=""/>
        <dsp:cNvSpPr/>
      </dsp:nvSpPr>
      <dsp:spPr>
        <a:xfrm>
          <a:off x="2800481" y="1990992"/>
          <a:ext cx="2235200" cy="2235200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solidFill>
                <a:schemeClr val="tx1"/>
              </a:solidFill>
            </a:rPr>
            <a:t>Comprobar</a:t>
          </a:r>
          <a:endParaRPr lang="es-ES" sz="1600" b="1" kern="1200" dirty="0">
            <a:solidFill>
              <a:schemeClr val="tx1"/>
            </a:solidFill>
          </a:endParaRPr>
        </a:p>
      </dsp:txBody>
      <dsp:txXfrm>
        <a:off x="3249856" y="2514577"/>
        <a:ext cx="1336450" cy="1148939"/>
      </dsp:txXfrm>
    </dsp:sp>
    <dsp:sp modelId="{DBCB185F-2AE2-44BA-A205-524ACC9A9F52}">
      <dsp:nvSpPr>
        <dsp:cNvPr id="0" name=""/>
        <dsp:cNvSpPr/>
      </dsp:nvSpPr>
      <dsp:spPr>
        <a:xfrm>
          <a:off x="963797" y="1004375"/>
          <a:ext cx="2698008" cy="2542194"/>
        </a:xfrm>
        <a:prstGeom prst="gear6">
          <a:avLst/>
        </a:prstGeom>
        <a:gradFill rotWithShape="0">
          <a:gsLst>
            <a:gs pos="0">
              <a:schemeClr val="accent5">
                <a:hueOff val="2571418"/>
                <a:satOff val="5874"/>
                <a:lumOff val="-1627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2571418"/>
                <a:satOff val="5874"/>
                <a:lumOff val="-1627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2571418"/>
                <a:satOff val="5874"/>
                <a:lumOff val="-1627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rgbClr val="FF0000"/>
              </a:solidFill>
            </a:rPr>
            <a:t>Teorizar</a:t>
          </a:r>
          <a:endParaRPr lang="es-ES" sz="2000" b="1" kern="1200" dirty="0">
            <a:solidFill>
              <a:srgbClr val="FF0000"/>
            </a:solidFill>
          </a:endParaRPr>
        </a:p>
      </dsp:txBody>
      <dsp:txXfrm>
        <a:off x="1626451" y="1648248"/>
        <a:ext cx="1372700" cy="1254448"/>
      </dsp:txXfrm>
    </dsp:sp>
    <dsp:sp modelId="{840B2217-306D-452B-8168-5467AC8A34CD}">
      <dsp:nvSpPr>
        <dsp:cNvPr id="0" name=""/>
        <dsp:cNvSpPr/>
      </dsp:nvSpPr>
      <dsp:spPr>
        <a:xfrm rot="20700000">
          <a:off x="1447903" y="263273"/>
          <a:ext cx="3517954" cy="1748557"/>
        </a:xfrm>
        <a:prstGeom prst="gear6">
          <a:avLst/>
        </a:prstGeom>
        <a:gradFill rotWithShape="0">
          <a:gsLst>
            <a:gs pos="0">
              <a:schemeClr val="accent5">
                <a:hueOff val="5142836"/>
                <a:satOff val="11748"/>
                <a:lumOff val="-32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5142836"/>
                <a:satOff val="11748"/>
                <a:lumOff val="-32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5142836"/>
                <a:satOff val="11748"/>
                <a:lumOff val="-32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solidFill>
                <a:schemeClr val="bg1"/>
              </a:solidFill>
            </a:rPr>
            <a:t>Problematizar</a:t>
          </a:r>
          <a:endParaRPr lang="es-ES" sz="1600" b="1" kern="1200" dirty="0">
            <a:solidFill>
              <a:schemeClr val="bg1"/>
            </a:solidFill>
          </a:endParaRPr>
        </a:p>
      </dsp:txBody>
      <dsp:txXfrm rot="-20700000">
        <a:off x="2324442" y="541836"/>
        <a:ext cx="1764878" cy="1191433"/>
      </dsp:txXfrm>
    </dsp:sp>
    <dsp:sp modelId="{C409B9DA-CC81-46A1-9C2B-030096BEFF3C}">
      <dsp:nvSpPr>
        <dsp:cNvPr id="0" name=""/>
        <dsp:cNvSpPr/>
      </dsp:nvSpPr>
      <dsp:spPr>
        <a:xfrm>
          <a:off x="2627187" y="1654513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C6EAA5-BEC7-42DB-A980-FAF3F41BE0C2}">
      <dsp:nvSpPr>
        <dsp:cNvPr id="0" name=""/>
        <dsp:cNvSpPr/>
      </dsp:nvSpPr>
      <dsp:spPr>
        <a:xfrm>
          <a:off x="1212110" y="1103548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2571418"/>
            <a:satOff val="5874"/>
            <a:lumOff val="-16274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CF2BBB-203A-4306-843D-0C71FCB30043}">
      <dsp:nvSpPr>
        <dsp:cNvPr id="0" name=""/>
        <dsp:cNvSpPr/>
      </dsp:nvSpPr>
      <dsp:spPr>
        <a:xfrm>
          <a:off x="2042082" y="-7139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5142836"/>
            <a:satOff val="11748"/>
            <a:lumOff val="-32549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04C1A-EBC3-4CA0-BA40-A56D23F668D9}">
      <dsp:nvSpPr>
        <dsp:cNvPr id="0" name=""/>
        <dsp:cNvSpPr/>
      </dsp:nvSpPr>
      <dsp:spPr>
        <a:xfrm>
          <a:off x="641" y="224458"/>
          <a:ext cx="2502524" cy="1501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Tareas </a:t>
          </a:r>
          <a:r>
            <a:rPr lang="es-MX" sz="3000" kern="1200" dirty="0" smtClean="0"/>
            <a:t>de aprendizaje </a:t>
          </a:r>
          <a:endParaRPr lang="es-ES" sz="3000" kern="1200" dirty="0"/>
        </a:p>
      </dsp:txBody>
      <dsp:txXfrm>
        <a:off x="641" y="224458"/>
        <a:ext cx="2502524" cy="1501514"/>
      </dsp:txXfrm>
    </dsp:sp>
    <dsp:sp modelId="{455AE785-5AC2-4D42-97D6-93E16149ED88}">
      <dsp:nvSpPr>
        <dsp:cNvPr id="0" name=""/>
        <dsp:cNvSpPr/>
      </dsp:nvSpPr>
      <dsp:spPr>
        <a:xfrm>
          <a:off x="2753418" y="224458"/>
          <a:ext cx="2502524" cy="1501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3000" kern="1200" dirty="0" smtClean="0"/>
            <a:t>Estrategias</a:t>
          </a:r>
          <a:endParaRPr lang="es-ES" sz="3000" kern="1200" dirty="0" smtClean="0"/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000" kern="1200" dirty="0"/>
        </a:p>
      </dsp:txBody>
      <dsp:txXfrm>
        <a:off x="2753418" y="224458"/>
        <a:ext cx="2502524" cy="1501514"/>
      </dsp:txXfrm>
    </dsp:sp>
    <dsp:sp modelId="{33689417-A52A-4D8C-B9A6-B3C8ECAF85DD}">
      <dsp:nvSpPr>
        <dsp:cNvPr id="0" name=""/>
        <dsp:cNvSpPr/>
      </dsp:nvSpPr>
      <dsp:spPr>
        <a:xfrm>
          <a:off x="641" y="1976225"/>
          <a:ext cx="2502524" cy="1501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Programas</a:t>
          </a:r>
          <a:endParaRPr lang="es-ES" sz="3000" kern="1200" dirty="0"/>
        </a:p>
      </dsp:txBody>
      <dsp:txXfrm>
        <a:off x="641" y="1976225"/>
        <a:ext cx="2502524" cy="1501514"/>
      </dsp:txXfrm>
    </dsp:sp>
    <dsp:sp modelId="{E2BA2B0E-401C-40E4-8ECF-9E4B875150A9}">
      <dsp:nvSpPr>
        <dsp:cNvPr id="0" name=""/>
        <dsp:cNvSpPr/>
      </dsp:nvSpPr>
      <dsp:spPr>
        <a:xfrm>
          <a:off x="2753418" y="1976225"/>
          <a:ext cx="2502524" cy="1501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Proyectos</a:t>
          </a:r>
          <a:endParaRPr lang="es-ES" sz="3000" kern="1200" dirty="0"/>
        </a:p>
      </dsp:txBody>
      <dsp:txXfrm>
        <a:off x="2753418" y="1976225"/>
        <a:ext cx="2502524" cy="1501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8A207-702D-4DFA-B659-8A13A4F109C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C8D69-C46D-4EAB-AC3E-8D9D91F4FC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881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="" xmlns:a16="http://schemas.microsoft.com/office/drawing/2014/main" id="{DEBCADFC-33DE-406E-9149-6F4B381728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3338" y="682625"/>
            <a:ext cx="4494212" cy="3371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5" name="Rectangle 2">
            <a:extLst>
              <a:ext uri="{FF2B5EF4-FFF2-40B4-BE49-F238E27FC236}">
                <a16:creationId xmlns="" xmlns:a16="http://schemas.microsoft.com/office/drawing/2014/main" id="{1E01ECE1-8B2B-4D94-AA20-08AF5A6D3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271963"/>
            <a:ext cx="5681662" cy="4046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US" altLang="es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BE9F097-3FB3-48A1-92A2-3CF89C4FAA1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2BC4E96-C22B-472C-9F9E-D083D28E3D1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D2DE54B-95DB-4FFA-BF22-6F36F6044DC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47E26-3E02-41B2-A6DD-CBEF0F0228BA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719107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3B8D517-11C2-453B-B43F-735C465DA9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7EAB927-5E59-49DA-A9C4-E7265C9084E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7F7D672-A0A1-4232-A0BC-742A263FAAB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FABA9-C3F1-4E42-9A20-2D158358C5A3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3150682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61CC133-593D-4C38-9FAB-79632EE19B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28FB0BF-3BA6-4F8B-8FA8-F8087EC2DE2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3978AD9-A017-4873-B655-361EB4C1C8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FA93-D4EA-45DC-8F80-13C9895DE4CF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3784180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338263"/>
            <a:ext cx="4037013" cy="50911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6613" y="1338263"/>
            <a:ext cx="4038600" cy="50911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0259406-98D2-49E2-A567-D7E67E0E28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63512C3-1259-43FF-8E2D-1BB40C0A7C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D627F13-DDFB-44F0-80D8-BAEA243AB12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5E84E-DC30-4ACA-8ED7-26AD4FE5208C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830889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FC6022F1-10A8-4282-96D0-59E44E7C21B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3DE3878A-DED3-4EF0-8A39-1252BB6F68C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A77E9C93-4A52-4C6E-87CD-5410EFA58A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BB4D0-A63C-470E-A5FC-562B586F1372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703146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6BDED1C-D9E0-478C-ABD6-E2EE29708B8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8683227-E570-455C-8E6B-B617444A6F4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DD2DF9D-7A2B-4F7C-82B8-D4D83C213DB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F90BA-7EBA-442A-B09D-5FF9BAB06870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345591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3232EA8-E5F2-48D1-8F94-981FFF1C42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D4F225DB-B261-4744-ACFD-EDA380CD8C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A16C6A8B-42D4-437C-B1A1-3D14DC9CD57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8E13F-EE48-45A7-88A9-DE66CE43CF38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4069873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D2F8758-D421-4D0A-88FE-6169E1F210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D4F3BBE-E527-4D6E-A06C-FA8A9C3FF0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DAB6F8D-AEB8-40B1-8CF2-10D42C3AE50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E3C06-8C54-4511-92F9-1851D25676AD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44212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09FCD3A-C124-4B8C-BFEC-183E957A24A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E512690-B040-4608-B2E9-3344FD4F611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7E0207D-908E-48E8-840C-492A1E3CC6D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5EE41-8C34-4451-BD54-B2D6C4D5C147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8302727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BC090E1-77F1-44A9-8049-64AD357B0E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6A5AC62-7947-405B-BB26-20DE17ECF1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7156A3B-2E5E-4F11-92C3-4B27AC0662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63B52-ADDF-4B78-8D69-EB76D806E4CB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6271844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47688"/>
            <a:ext cx="2055813" cy="58816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7688"/>
            <a:ext cx="6019800" cy="588168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F2A30F6-6699-48DF-9366-1EF4B5F2B4C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3A66B2D-0A4B-463D-8FFB-5F627DD20AE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2F6A251-35B0-43EA-96FF-5DA3B36A94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27CAE-E5E6-4DCA-9868-5B8ABFB03F57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40722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456CB-A853-4A7A-BBAA-0CFDF8C373F1}" type="datetimeFigureOut">
              <a:rPr lang="es-MX" smtClean="0"/>
              <a:pPr/>
              <a:t>07/01/2026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="" xmlns:a16="http://schemas.microsoft.com/office/drawing/2014/main" id="{1F0AABFD-3B72-4473-A0CA-FB6337E91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3400"/>
            <a:ext cx="9144000" cy="685800"/>
          </a:xfrm>
          <a:prstGeom prst="rect">
            <a:avLst/>
          </a:prstGeom>
          <a:gradFill rotWithShape="0">
            <a:gsLst>
              <a:gs pos="0">
                <a:srgbClr val="1F63AD"/>
              </a:gs>
              <a:gs pos="100000">
                <a:srgbClr val="E3EBF5">
                  <a:alpha val="0"/>
                </a:srgbClr>
              </a:gs>
            </a:gsLst>
            <a:lin ang="108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US" altLang="es-US"/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4CF3F55E-B7B2-4776-94DF-D87A5404A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8229600" cy="685800"/>
          </a:xfrm>
          <a:prstGeom prst="rect">
            <a:avLst/>
          </a:prstGeom>
          <a:gradFill rotWithShape="0">
            <a:gsLst>
              <a:gs pos="0">
                <a:srgbClr val="470C05">
                  <a:alpha val="0"/>
                </a:srgbClr>
              </a:gs>
              <a:gs pos="100000">
                <a:srgbClr val="99190B"/>
              </a:gs>
            </a:gsLst>
            <a:lin ang="108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US" altLang="es-US"/>
          </a:p>
        </p:txBody>
      </p:sp>
      <p:sp>
        <p:nvSpPr>
          <p:cNvPr id="1028" name="Rectangle 3">
            <a:extLst>
              <a:ext uri="{FF2B5EF4-FFF2-40B4-BE49-F238E27FC236}">
                <a16:creationId xmlns="" xmlns:a16="http://schemas.microsoft.com/office/drawing/2014/main" id="{FED2D0A0-373C-470D-8A9C-371C4AF19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8263"/>
            <a:ext cx="8228013" cy="509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US"/>
              <a:t>Pulse para editar el formato de texto del esquema</a:t>
            </a:r>
          </a:p>
          <a:p>
            <a:pPr lvl="1"/>
            <a:r>
              <a:rPr lang="en-GB" altLang="es-US"/>
              <a:t>Segundo nivel del esquema</a:t>
            </a:r>
          </a:p>
          <a:p>
            <a:pPr lvl="2"/>
            <a:r>
              <a:rPr lang="en-GB" altLang="es-US"/>
              <a:t>Tercer nivel del esquema</a:t>
            </a:r>
          </a:p>
          <a:p>
            <a:pPr lvl="3"/>
            <a:r>
              <a:rPr lang="en-GB" altLang="es-US"/>
              <a:t>Cuarto nivel del esquema</a:t>
            </a:r>
          </a:p>
          <a:p>
            <a:pPr lvl="4"/>
            <a:r>
              <a:rPr lang="en-GB" altLang="es-US"/>
              <a:t>Quinto nivel del esquema</a:t>
            </a:r>
          </a:p>
          <a:p>
            <a:pPr lvl="4"/>
            <a:r>
              <a:rPr lang="en-GB" altLang="es-US"/>
              <a:t>Sexto nivel del esquema</a:t>
            </a:r>
          </a:p>
          <a:p>
            <a:pPr lvl="4"/>
            <a:r>
              <a:rPr lang="en-GB" altLang="es-US"/>
              <a:t>Séptimo nivel del esquema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1743410-2369-4B65-8622-34A5822F2BC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781800" y="269875"/>
            <a:ext cx="2132013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13"/>
              </a:spcBef>
              <a:spcAft>
                <a:spcPts val="13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D840DD76-3C42-47F4-A930-EFF77135A25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5791200" y="6530975"/>
            <a:ext cx="2894013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13"/>
              </a:spcBef>
              <a:spcAft>
                <a:spcPts val="13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5C687500-2820-43A0-964E-B2073173766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505200" y="6553200"/>
            <a:ext cx="2132013" cy="252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ts val="13"/>
              </a:spcBef>
              <a:spcAft>
                <a:spcPts val="13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 b="1">
                <a:solidFill>
                  <a:srgbClr val="000000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30C6E91-D49B-4235-A5BD-1A54B44BA6D4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  <p:sp>
        <p:nvSpPr>
          <p:cNvPr id="1032" name="Rectangle 7">
            <a:extLst>
              <a:ext uri="{FF2B5EF4-FFF2-40B4-BE49-F238E27FC236}">
                <a16:creationId xmlns="" xmlns:a16="http://schemas.microsoft.com/office/drawing/2014/main" id="{84639EED-1A33-43FE-BFE9-F64E6E9B3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547688"/>
            <a:ext cx="73898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US"/>
              <a:t>Pulse para editar el formato del texto de título</a:t>
            </a:r>
          </a:p>
        </p:txBody>
      </p:sp>
    </p:spTree>
    <p:extLst>
      <p:ext uri="{BB962C8B-B14F-4D97-AF65-F5344CB8AC3E}">
        <p14:creationId xmlns:p14="http://schemas.microsoft.com/office/powerpoint/2010/main" val="160377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7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800" b="1" kern="1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ila@uart.edu.c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2"/>
          <a:srcRect l="4140" t="3519" r="63310" b="31303"/>
          <a:stretch>
            <a:fillRect/>
          </a:stretch>
        </p:blipFill>
        <p:spPr bwMode="auto">
          <a:xfrm>
            <a:off x="7888849" y="71421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6876256" y="928677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144354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solidFill>
                  <a:srgbClr val="002060"/>
                </a:solidFill>
                <a:latin typeface="Arial Black" pitchFamily="34" charset="0"/>
              </a:rPr>
              <a:t>Didáctica de la Pedagogía-Psicología</a:t>
            </a:r>
            <a:endParaRPr lang="es-ES" sz="32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32" y="5731534"/>
            <a:ext cx="9144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rgbClr val="002060"/>
                </a:solidFill>
                <a:latin typeface="Arial Black" pitchFamily="34" charset="0"/>
              </a:rPr>
              <a:t>Dr. C. Deila Vázquez Abella  </a:t>
            </a:r>
            <a:r>
              <a:rPr lang="es-ES" sz="1600" dirty="0">
                <a:latin typeface="Arial Black" pitchFamily="34" charset="0"/>
                <a:hlinkClick r:id="rId3"/>
              </a:rPr>
              <a:t>deila@uart.edu.cu</a:t>
            </a:r>
            <a:endParaRPr lang="es-ES" sz="1600" dirty="0">
              <a:latin typeface="Arial Black" pitchFamily="34" charset="0"/>
            </a:endParaRPr>
          </a:p>
          <a:p>
            <a:r>
              <a:rPr lang="es-ES" sz="2400" dirty="0">
                <a:latin typeface="Arial Black" pitchFamily="34" charset="0"/>
              </a:rPr>
              <a:t>            </a:t>
            </a:r>
            <a:endParaRPr lang="es-ES" sz="1600" dirty="0">
              <a:latin typeface="Arial Black" pitchFamily="34" charset="0"/>
            </a:endParaRPr>
          </a:p>
          <a:p>
            <a:endParaRPr lang="es-ES" sz="1600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83568" y="2543188"/>
            <a:ext cx="7602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solidFill>
                  <a:srgbClr val="FF0000"/>
                </a:solidFill>
                <a:latin typeface="Arial Black" pitchFamily="34" charset="0"/>
              </a:rPr>
              <a:t>Tema </a:t>
            </a:r>
            <a:r>
              <a:rPr lang="es-ES_tradnl" sz="3200" dirty="0" smtClean="0">
                <a:solidFill>
                  <a:srgbClr val="FF0000"/>
                </a:solidFill>
                <a:latin typeface="Arial Black" pitchFamily="34" charset="0"/>
              </a:rPr>
              <a:t>3: </a:t>
            </a:r>
            <a:r>
              <a:rPr lang="es-MX" sz="3200" dirty="0">
                <a:solidFill>
                  <a:srgbClr val="FF0000"/>
                </a:solidFill>
                <a:latin typeface="Arial Black" pitchFamily="34" charset="0"/>
              </a:rPr>
              <a:t> Modelación de </a:t>
            </a:r>
            <a:r>
              <a:rPr lang="es-MX" sz="3200" dirty="0" smtClean="0">
                <a:solidFill>
                  <a:srgbClr val="FF0000"/>
                </a:solidFill>
                <a:latin typeface="Arial Black" pitchFamily="34" charset="0"/>
              </a:rPr>
              <a:t>alternativas de orientación y </a:t>
            </a:r>
            <a:r>
              <a:rPr lang="es-MX" sz="3200" dirty="0">
                <a:solidFill>
                  <a:srgbClr val="FF0000"/>
                </a:solidFill>
                <a:latin typeface="Arial Black" pitchFamily="34" charset="0"/>
              </a:rPr>
              <a:t>el trabajo metodológico como vía fundamental del asesoramiento</a:t>
            </a:r>
            <a:endParaRPr lang="es-ES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335" y="2286000"/>
            <a:ext cx="8391306" cy="3852428"/>
          </a:xfrm>
        </p:spPr>
        <p:txBody>
          <a:bodyPr>
            <a:normAutofit/>
          </a:bodyPr>
          <a:lstStyle/>
          <a:p>
            <a:pPr lvl="0"/>
            <a:r>
              <a:rPr lang="es-MX" sz="2400" dirty="0" smtClean="0"/>
              <a:t>El Método científico como procedimiento de trabajo</a:t>
            </a:r>
          </a:p>
          <a:p>
            <a:pPr lvl="0"/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 bwMode="auto">
          <a:xfrm>
            <a:off x="611560" y="3429000"/>
            <a:ext cx="1728192" cy="936104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De la contemplación viva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6" name="5 Elipse"/>
          <p:cNvSpPr/>
          <p:nvPr/>
        </p:nvSpPr>
        <p:spPr bwMode="auto">
          <a:xfrm>
            <a:off x="3275856" y="3561251"/>
            <a:ext cx="2376264" cy="1080120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a</a:t>
            </a: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l pensamiento abstracto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7" name="6 Rectángulo"/>
          <p:cNvSpPr/>
          <p:nvPr/>
        </p:nvSpPr>
        <p:spPr bwMode="auto">
          <a:xfrm>
            <a:off x="6588224" y="3578019"/>
            <a:ext cx="1944216" cy="108012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lang="es-MX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a</a:t>
            </a: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 la práctica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8" name="7 Flecha curvada hacia arriba"/>
          <p:cNvSpPr/>
          <p:nvPr/>
        </p:nvSpPr>
        <p:spPr bwMode="auto">
          <a:xfrm rot="768321">
            <a:off x="2126883" y="4537896"/>
            <a:ext cx="1656184" cy="864096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9" name="8 Flecha curvada hacia arriba"/>
          <p:cNvSpPr/>
          <p:nvPr/>
        </p:nvSpPr>
        <p:spPr bwMode="auto">
          <a:xfrm rot="768321">
            <a:off x="5151219" y="4690298"/>
            <a:ext cx="1656184" cy="864096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0" name="9 Flecha curvada hacia arriba"/>
          <p:cNvSpPr/>
          <p:nvPr/>
        </p:nvSpPr>
        <p:spPr bwMode="auto">
          <a:xfrm rot="11383662">
            <a:off x="2050316" y="2851206"/>
            <a:ext cx="1752601" cy="803868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1" name="10 Flecha curvada hacia arriba"/>
          <p:cNvSpPr/>
          <p:nvPr/>
        </p:nvSpPr>
        <p:spPr bwMode="auto">
          <a:xfrm rot="11383662">
            <a:off x="4991100" y="3103629"/>
            <a:ext cx="1752601" cy="803868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1995002" y="5949280"/>
            <a:ext cx="5313302" cy="432048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TEORÍA LENINISTA DEL CONOCIMIENTO</a:t>
            </a:r>
            <a:endParaRPr kumimoji="0" lang="es-E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6324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4207288453"/>
              </p:ext>
            </p:extLst>
          </p:nvPr>
        </p:nvGraphicFramePr>
        <p:xfrm>
          <a:off x="2267744" y="24208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Explosión 1"/>
          <p:cNvSpPr/>
          <p:nvPr/>
        </p:nvSpPr>
        <p:spPr bwMode="auto">
          <a:xfrm rot="1133364">
            <a:off x="240201" y="1938849"/>
            <a:ext cx="3312368" cy="2296085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HABILIDADES CIENTÍFICO-INVESTIGATIVAS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3" name="2 Rectángulo"/>
          <p:cNvSpPr/>
          <p:nvPr/>
        </p:nvSpPr>
        <p:spPr bwMode="auto">
          <a:xfrm>
            <a:off x="1403648" y="6309320"/>
            <a:ext cx="4248472" cy="36004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DrC</a:t>
            </a: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. María Victoria Chirino (2002)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0991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Alternativas de orientación para realizar el asesoramiento: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473064"/>
              </p:ext>
            </p:extLst>
          </p:nvPr>
        </p:nvGraphicFramePr>
        <p:xfrm>
          <a:off x="2051720" y="1919698"/>
          <a:ext cx="5256584" cy="370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Cerrar llave"/>
          <p:cNvSpPr/>
          <p:nvPr/>
        </p:nvSpPr>
        <p:spPr bwMode="auto">
          <a:xfrm rot="5400000">
            <a:off x="4427984" y="2348880"/>
            <a:ext cx="504056" cy="6984776"/>
          </a:xfrm>
          <a:prstGeom prst="rightBrac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8" name="7 Rectángulo"/>
          <p:cNvSpPr/>
          <p:nvPr/>
        </p:nvSpPr>
        <p:spPr bwMode="auto">
          <a:xfrm>
            <a:off x="2627784" y="6237312"/>
            <a:ext cx="4752528" cy="504056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TRABAJO METODOLÓGICO</a:t>
            </a:r>
            <a:endParaRPr kumimoji="0" lang="es-E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3290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TAREAS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APRENDIZAJE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«Son entendidas como unidades complejas de análisis del proceso de enseñanza aprendizaje que se desarrollan por los estudiantes bajo la orientación del docente, a partir de la problematización de la teoría y la práctica en función de su desarrollo </a:t>
            </a:r>
            <a:r>
              <a:rPr lang="es-MX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personológico</a:t>
            </a: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»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  </a:t>
            </a: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Luis Álvarez </a:t>
            </a:r>
            <a:r>
              <a:rPr lang="es-MX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Dorta</a:t>
            </a: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2012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9213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PRINCIPIOS PARA EL DISEÑO DE LAS TAREAS DE APRENDIZAJE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s-ES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.-Del vínculo de la teoría con la práctica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2.-Del carácter vivencial del aprendizaje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3.-Del carácter </a:t>
            </a:r>
            <a:r>
              <a:rPr lang="es-MX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problematizador</a:t>
            </a: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teoría con la práctica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4.-Del carácter integrador del proceso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MX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El diseño de las tareas de aprendizaje en la práctica </a:t>
            </a:r>
            <a:r>
              <a:rPr lang="es-MX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preprofesional</a:t>
            </a: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tiene como punto de partida la </a:t>
            </a:r>
            <a:r>
              <a:rPr lang="es-MX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planificación situacional</a:t>
            </a: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como alternativa metodológica que facilita la personalización.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7201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Planificación situacional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«Constituye un recurso didáctico que implica la definición del accionar de los profesores y estudiantes desde la situación o hecho problemático a superar. Parten del problema e intencionalmente promueven se comprensión y resolución científica, pues se comprometen con la situación, reconocen, promueven y atienden las necesidades e intereses de los sujetos involucrados en la situación»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Fátima </a:t>
            </a:r>
            <a:r>
              <a:rPr lang="es-MX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Addine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Fernández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1903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</a:t>
            </a:r>
            <a:r>
              <a:rPr lang="es-ES_tradnl" sz="2400" dirty="0" smtClean="0"/>
              <a:t>García</a:t>
            </a:r>
            <a:r>
              <a:rPr lang="es-ES_tradnl" sz="2400" dirty="0"/>
              <a:t>, 2011 plantea que “son formas de organización de ayuda, que partiendo de objetivos específicos y una estrategia determinada, planifican un sistema de sesiones que permiten incidir en estudiantes, familias y comunidad en general. Se aplica a grupos establecidos de antemano o conformados para la ocasión”. </a:t>
            </a:r>
            <a:r>
              <a:rPr lang="es-ES_tradnl" sz="2400" dirty="0"/>
              <a:t>p</a:t>
            </a:r>
            <a:r>
              <a:rPr lang="es-ES_tradnl" sz="2400" dirty="0" smtClean="0"/>
              <a:t>.17</a:t>
            </a:r>
            <a:endParaRPr lang="es-ES" sz="2400" dirty="0"/>
          </a:p>
          <a:p>
            <a:pPr algn="just"/>
            <a:r>
              <a:rPr lang="es-ES_tradnl" sz="2400" dirty="0"/>
              <a:t> </a:t>
            </a:r>
            <a:endParaRPr lang="es-ES" sz="2400" dirty="0"/>
          </a:p>
          <a:p>
            <a:pPr algn="just"/>
            <a:r>
              <a:rPr lang="es-ES_tradnl" sz="2400" dirty="0" smtClean="0"/>
              <a:t>    Collazo</a:t>
            </a:r>
            <a:r>
              <a:rPr lang="es-ES_tradnl" sz="2400" dirty="0"/>
              <a:t>, B. (1992) lo define como una forma de asistencia planificada, organizada, sistemática, cohesionada al proceso de enseñanza aprendizaje en la cual se desarrollan las potencialidades del individuo, sus capacidades y habilidades fundamentales cubriéndose con las necesidades de atención al hombre. Propone distinguir los rasgos característicos de los docentes para propiciar un elevado desarrollo en el trabajo”. (p.23)</a:t>
            </a:r>
            <a:endParaRPr lang="es-ES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3384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 DIDÁCTICA DEL PROGRAMA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MX" sz="2400" dirty="0" smtClean="0"/>
              <a:t>Estructura </a:t>
            </a:r>
            <a:r>
              <a:rPr lang="es-MX" sz="2400" dirty="0"/>
              <a:t>didáctica del programa:</a:t>
            </a:r>
            <a:endParaRPr lang="es-ES" sz="2400" dirty="0"/>
          </a:p>
          <a:p>
            <a:pPr algn="just"/>
            <a:r>
              <a:rPr lang="es-MX" sz="2400" dirty="0"/>
              <a:t>1.- Diagnóstico de necesidades y problemas</a:t>
            </a:r>
            <a:endParaRPr lang="es-ES" sz="2400" dirty="0"/>
          </a:p>
          <a:p>
            <a:pPr algn="just"/>
            <a:r>
              <a:rPr lang="es-MX" sz="2400" dirty="0"/>
              <a:t>2.-Determinación del área de orientación a atender</a:t>
            </a:r>
            <a:endParaRPr lang="es-ES" sz="2400" dirty="0"/>
          </a:p>
          <a:p>
            <a:pPr algn="just"/>
            <a:r>
              <a:rPr lang="es-MX" sz="2400" dirty="0"/>
              <a:t>3</a:t>
            </a:r>
            <a:r>
              <a:rPr lang="es-MX" sz="2400" dirty="0" smtClean="0"/>
              <a:t>.-Fundamentos </a:t>
            </a:r>
            <a:r>
              <a:rPr lang="es-MX" sz="2400" dirty="0"/>
              <a:t>filosóficos, psicológicos, sociológicos, pedagógicos y didácticos.</a:t>
            </a:r>
            <a:endParaRPr lang="es-ES" sz="2400" dirty="0"/>
          </a:p>
          <a:p>
            <a:pPr algn="just"/>
            <a:r>
              <a:rPr lang="es-MX" sz="2400" dirty="0"/>
              <a:t>4.-Declaración y formulación del objetivo</a:t>
            </a:r>
            <a:endParaRPr lang="es-ES" sz="2400" dirty="0"/>
          </a:p>
          <a:p>
            <a:pPr algn="just"/>
            <a:r>
              <a:rPr lang="es-MX" sz="2400" dirty="0"/>
              <a:t>5.- Propuesta de temáticas y acciones a desarrollar</a:t>
            </a:r>
            <a:endParaRPr lang="es-ES" sz="2400" dirty="0"/>
          </a:p>
          <a:p>
            <a:pPr algn="just"/>
            <a:r>
              <a:rPr lang="es-MX" sz="2400" dirty="0"/>
              <a:t>6.- Desarrollo del programa de orientación</a:t>
            </a:r>
            <a:endParaRPr lang="es-ES" sz="2400" dirty="0"/>
          </a:p>
          <a:p>
            <a:pPr algn="just"/>
            <a:r>
              <a:rPr lang="es-MX" sz="2400" dirty="0"/>
              <a:t>7.- Evaluación del programa</a:t>
            </a:r>
            <a:endParaRPr lang="es-ES" sz="2400" dirty="0"/>
          </a:p>
          <a:p>
            <a:pPr algn="just"/>
            <a:r>
              <a:rPr lang="es-MX" sz="2400" dirty="0"/>
              <a:t>8.-Conclusiones del programa</a:t>
            </a:r>
            <a:endParaRPr lang="es-ES" sz="2400" dirty="0"/>
          </a:p>
          <a:p>
            <a:pPr algn="just"/>
            <a:r>
              <a:rPr lang="es-MX" sz="2400" dirty="0"/>
              <a:t>9.-</a:t>
            </a:r>
            <a:r>
              <a:rPr lang="es-MX" sz="2400" dirty="0" smtClean="0"/>
              <a:t>Bibliografía</a:t>
            </a:r>
          </a:p>
          <a:p>
            <a:r>
              <a:rPr lang="es-MX" sz="2400" dirty="0"/>
              <a:t> </a:t>
            </a:r>
            <a:r>
              <a:rPr lang="es-MX" sz="2400" dirty="0" smtClean="0"/>
              <a:t>                                                                      </a:t>
            </a:r>
            <a:r>
              <a:rPr lang="es-ES_tradnl" sz="2400" dirty="0" smtClean="0"/>
              <a:t>Collazo</a:t>
            </a:r>
            <a:r>
              <a:rPr lang="es-ES_tradnl" sz="2400" dirty="0"/>
              <a:t>, B. (1992) </a:t>
            </a:r>
            <a:endParaRPr lang="es-ES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9736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PROYECTOS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s-ES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.-</a:t>
            </a:r>
            <a:r>
              <a:rPr lang="es-MX" sz="2400" dirty="0"/>
              <a:t>Proyecto de orientación: </a:t>
            </a:r>
            <a:endParaRPr lang="es-ES" sz="2400" dirty="0"/>
          </a:p>
          <a:p>
            <a:pPr algn="just"/>
            <a:r>
              <a:rPr lang="es-MX" sz="2400" dirty="0" smtClean="0"/>
              <a:t>   “es </a:t>
            </a:r>
            <a:r>
              <a:rPr lang="es-MX" sz="2400" dirty="0"/>
              <a:t>un plan de acción de carácter prospectivo e integrador, donde se anticipan y articulan tareas, recursos y tiempo en función del logro de resultados y objetivos específicos que producen determinados beneficios y contribuyen a la solución de problemas del desarrollo en diferentes esferas” (Centro de estudios educacionales de la UCP </a:t>
            </a:r>
            <a:r>
              <a:rPr lang="es-MX" sz="2400" dirty="0" smtClean="0"/>
              <a:t>EJV, s/a)</a:t>
            </a:r>
            <a:endParaRPr lang="es-ES" sz="2400" dirty="0"/>
          </a:p>
          <a:p>
            <a:pPr algn="just"/>
            <a:r>
              <a:rPr lang="es-MX" sz="2400" dirty="0"/>
              <a:t> </a:t>
            </a:r>
            <a:endParaRPr lang="es-ES" sz="2400" dirty="0"/>
          </a:p>
          <a:p>
            <a:pPr algn="just"/>
            <a:r>
              <a:rPr lang="es-MX" sz="2400" dirty="0"/>
              <a:t> </a:t>
            </a:r>
            <a:r>
              <a:rPr lang="es-MX" sz="2400" dirty="0" smtClean="0"/>
              <a:t>  “como </a:t>
            </a:r>
            <a:r>
              <a:rPr lang="es-MX" sz="2400" dirty="0"/>
              <a:t>la idea que se tiene acerca de cómo brindar ayuda a una persona o grupo de ellas para elaborar planes futuros, tanto en el plano profesional como en el plano emocional, con el objetivo de que este individuo pueda disfrutar de una vida plena y responsable</a:t>
            </a:r>
            <a:r>
              <a:rPr lang="es-MX" sz="2400" dirty="0" smtClean="0"/>
              <a:t>”.</a:t>
            </a:r>
            <a:r>
              <a:rPr lang="es-MX" sz="2400" dirty="0"/>
              <a:t> P. Sánchez Ortiz (2016) </a:t>
            </a:r>
            <a:endParaRPr lang="es-ES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3534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357842" cy="1132732"/>
          </a:xfrm>
        </p:spPr>
        <p:txBody>
          <a:bodyPr>
            <a:noAutofit/>
          </a:bodyPr>
          <a:lstStyle/>
          <a:p>
            <a:r>
              <a:rPr lang="es-MX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ESTRUCTURA DIDÁCTICA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PROYECTOS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916832"/>
            <a:ext cx="8391306" cy="3600400"/>
          </a:xfrm>
        </p:spPr>
        <p:txBody>
          <a:bodyPr>
            <a:normAutofit fontScale="62500" lnSpcReduction="20000"/>
          </a:bodyPr>
          <a:lstStyle/>
          <a:p>
            <a:r>
              <a:rPr lang="es-MX" sz="2400" dirty="0" smtClean="0"/>
              <a:t>Estructura </a:t>
            </a:r>
            <a:r>
              <a:rPr lang="es-MX" sz="2400" dirty="0"/>
              <a:t>didáctica del proyecto:</a:t>
            </a:r>
            <a:endParaRPr lang="es-ES" sz="2400" dirty="0"/>
          </a:p>
          <a:p>
            <a:pPr algn="just"/>
            <a:r>
              <a:rPr lang="es-MX" sz="2400" dirty="0"/>
              <a:t>1.- Diagnóstico de necesidades y problemas</a:t>
            </a:r>
            <a:endParaRPr lang="es-ES" sz="2400" dirty="0"/>
          </a:p>
          <a:p>
            <a:pPr algn="just"/>
            <a:r>
              <a:rPr lang="es-MX" sz="2400" dirty="0"/>
              <a:t>2.-Determinación del área de orientación a atender</a:t>
            </a:r>
            <a:endParaRPr lang="es-ES" sz="2400" dirty="0"/>
          </a:p>
          <a:p>
            <a:pPr algn="just"/>
            <a:r>
              <a:rPr lang="es-MX" sz="2400" dirty="0"/>
              <a:t>3</a:t>
            </a:r>
            <a:r>
              <a:rPr lang="es-MX" sz="2400" dirty="0" smtClean="0"/>
              <a:t>.-Fundamentos </a:t>
            </a:r>
            <a:r>
              <a:rPr lang="es-MX" sz="2400" dirty="0"/>
              <a:t>filosóficos, psicológicos, sociológicos, pedagógicos y didácticos.</a:t>
            </a:r>
            <a:endParaRPr lang="es-ES" sz="2400" dirty="0"/>
          </a:p>
          <a:p>
            <a:pPr algn="just"/>
            <a:r>
              <a:rPr lang="es-MX" sz="2400" dirty="0"/>
              <a:t>4.-Declaración y formulación del objetivo</a:t>
            </a:r>
            <a:endParaRPr lang="es-ES" sz="2400" dirty="0"/>
          </a:p>
          <a:p>
            <a:pPr algn="just"/>
            <a:r>
              <a:rPr lang="es-MX" sz="2400" dirty="0"/>
              <a:t>5.- Propuesta de temáticas y acciones a desarrollar</a:t>
            </a:r>
            <a:endParaRPr lang="es-ES" sz="2400" dirty="0"/>
          </a:p>
          <a:p>
            <a:pPr algn="just"/>
            <a:r>
              <a:rPr lang="es-MX" sz="2400" dirty="0"/>
              <a:t>6.- Desarrollo de cada uno de los programas de orientación</a:t>
            </a:r>
            <a:endParaRPr lang="es-ES" sz="2400" dirty="0"/>
          </a:p>
          <a:p>
            <a:pPr algn="just"/>
            <a:r>
              <a:rPr lang="es-MX" sz="2400" dirty="0"/>
              <a:t>7.- Evaluación del proyecto</a:t>
            </a:r>
            <a:endParaRPr lang="es-ES" sz="2400" dirty="0"/>
          </a:p>
          <a:p>
            <a:pPr algn="just"/>
            <a:r>
              <a:rPr lang="es-MX" sz="2400" dirty="0"/>
              <a:t>8.-Conclusiones del proyecto</a:t>
            </a:r>
            <a:endParaRPr lang="es-ES" sz="2400" dirty="0"/>
          </a:p>
          <a:p>
            <a:pPr algn="just"/>
            <a:r>
              <a:rPr lang="es-MX" sz="2400" dirty="0"/>
              <a:t>9.-Bibliografía</a:t>
            </a:r>
            <a:endParaRPr lang="es-ES" sz="2400" dirty="0"/>
          </a:p>
          <a:p>
            <a:pPr algn="just"/>
            <a:r>
              <a:rPr lang="es-MX" sz="2400" dirty="0"/>
              <a:t>10.- Anexos </a:t>
            </a:r>
            <a:endParaRPr lang="es-MX" sz="2400" dirty="0" smtClean="0"/>
          </a:p>
          <a:p>
            <a:r>
              <a:rPr lang="es-MX" sz="2400" dirty="0"/>
              <a:t> </a:t>
            </a:r>
            <a:r>
              <a:rPr lang="es-MX" sz="2400" dirty="0" smtClean="0"/>
              <a:t>                                                         J</a:t>
            </a:r>
            <a:r>
              <a:rPr lang="es-MX" sz="2400" dirty="0"/>
              <a:t>. Norberto del Valle Marín (2011</a:t>
            </a:r>
            <a:r>
              <a:rPr lang="es-MX" sz="2400" dirty="0" smtClean="0"/>
              <a:t>)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02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US" sz="2800" dirty="0" smtClean="0">
                <a:solidFill>
                  <a:schemeClr val="bg1"/>
                </a:solidFill>
              </a:rPr>
              <a:t>Sumario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CU" sz="2400" dirty="0" smtClean="0">
                <a:solidFill>
                  <a:srgbClr val="FF0000"/>
                </a:solidFill>
              </a:rPr>
              <a:t>La modelación como habilidad profesional.</a:t>
            </a:r>
            <a:endParaRPr lang="es-ES" sz="2400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s-US" sz="2400" dirty="0" smtClean="0">
                <a:solidFill>
                  <a:srgbClr val="FF0000"/>
                </a:solidFill>
              </a:rPr>
              <a:t>Fundamentos </a:t>
            </a:r>
            <a:r>
              <a:rPr lang="es-US" sz="2400" dirty="0">
                <a:solidFill>
                  <a:srgbClr val="FF0000"/>
                </a:solidFill>
              </a:rPr>
              <a:t>teórico-metodológicos para la modelación de actividades pedagógico-profesionales en el desempeño del psicopedagogo.</a:t>
            </a:r>
            <a:endParaRPr lang="es-ES" sz="2400" dirty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s-CU" sz="2400" dirty="0" smtClean="0">
                <a:solidFill>
                  <a:srgbClr val="FF0000"/>
                </a:solidFill>
              </a:rPr>
              <a:t>La </a:t>
            </a:r>
            <a:r>
              <a:rPr lang="es-CU" sz="2400" dirty="0">
                <a:solidFill>
                  <a:srgbClr val="FF0000"/>
                </a:solidFill>
              </a:rPr>
              <a:t>modelación, ejecución y control de </a:t>
            </a:r>
            <a:r>
              <a:rPr lang="es-CU" sz="2400" dirty="0" smtClean="0">
                <a:solidFill>
                  <a:srgbClr val="FF0000"/>
                </a:solidFill>
              </a:rPr>
              <a:t>alternativas de orientación: acciones, estrategias, programas y proyectos de orientación a </a:t>
            </a:r>
            <a:r>
              <a:rPr lang="es-CU" sz="2400" dirty="0">
                <a:solidFill>
                  <a:srgbClr val="FF0000"/>
                </a:solidFill>
              </a:rPr>
              <a:t>emplear en el asesoramiento.</a:t>
            </a:r>
            <a:endParaRPr lang="es-ES" sz="2400" dirty="0">
              <a:solidFill>
                <a:srgbClr val="FF0000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/>
          <a:stretch/>
        </p:blipFill>
        <p:spPr>
          <a:xfrm>
            <a:off x="4860032" y="260648"/>
            <a:ext cx="3513560" cy="21686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8731645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MX" sz="2400" dirty="0"/>
              <a:t>La modelación de alternativas didácticas en las instituciones educativas constituye la herramienta fundamental del psicopedagogo para cumplir con sus funciones profesionales.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/>
              <a:t>La vía fundamental para instrumentar las alternativas didácticas lo constituye el trabajo metodológico que se desarrolla en los diferentes departamentos, ciclos, grados.</a:t>
            </a: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8905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s-ES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.-</a:t>
            </a:r>
            <a:r>
              <a:rPr lang="es-MX" sz="2000" dirty="0" smtClean="0"/>
              <a:t>Libro Didáctica de la Pedagogía y la Psicología. Luis Álvarez </a:t>
            </a:r>
            <a:r>
              <a:rPr lang="es-MX" sz="2000" dirty="0" err="1" smtClean="0"/>
              <a:t>Dorta</a:t>
            </a:r>
            <a:r>
              <a:rPr lang="es-MX" sz="2000" dirty="0" smtClean="0"/>
              <a:t> y colectivo de autores, 2015.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3269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US" sz="2800" dirty="0">
                <a:solidFill>
                  <a:schemeClr val="bg1"/>
                </a:solidFill>
              </a:rPr>
              <a:t>Objetivo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/>
            <a:r>
              <a:rPr lang="es-CU" sz="2400" dirty="0" smtClean="0"/>
              <a:t>   Modelar</a:t>
            </a:r>
            <a:r>
              <a:rPr lang="es-CU" sz="2400" dirty="0" smtClean="0">
                <a:solidFill>
                  <a:srgbClr val="FF0000"/>
                </a:solidFill>
              </a:rPr>
              <a:t> </a:t>
            </a:r>
            <a:r>
              <a:rPr lang="es-CU" sz="2400" dirty="0">
                <a:solidFill>
                  <a:srgbClr val="FF0000"/>
                </a:solidFill>
              </a:rPr>
              <a:t>diferentes </a:t>
            </a:r>
            <a:r>
              <a:rPr lang="es-CU" sz="2400" dirty="0" smtClean="0">
                <a:solidFill>
                  <a:srgbClr val="FF0000"/>
                </a:solidFill>
              </a:rPr>
              <a:t>alternativas de orientación </a:t>
            </a:r>
            <a:r>
              <a:rPr lang="es-CU" sz="2400" dirty="0" smtClean="0">
                <a:solidFill>
                  <a:srgbClr val="FF0000"/>
                </a:solidFill>
              </a:rPr>
              <a:t>y su implementación desde </a:t>
            </a:r>
            <a:r>
              <a:rPr lang="es-CU" sz="2400" dirty="0" smtClean="0">
                <a:solidFill>
                  <a:srgbClr val="FF0000"/>
                </a:solidFill>
              </a:rPr>
              <a:t>el </a:t>
            </a:r>
            <a:r>
              <a:rPr lang="es-CU" sz="2400" dirty="0">
                <a:solidFill>
                  <a:srgbClr val="FF0000"/>
                </a:solidFill>
              </a:rPr>
              <a:t>trabajo metodológico como una vía fundamental del asesoramiento, </a:t>
            </a:r>
            <a:r>
              <a:rPr lang="es-CU" sz="2400" dirty="0">
                <a:solidFill>
                  <a:srgbClr val="00B050"/>
                </a:solidFill>
              </a:rPr>
              <a:t>a través del trabajo investigativo en las instituciones educativas,</a:t>
            </a:r>
            <a:r>
              <a:rPr lang="es-CU" sz="2400" dirty="0">
                <a:solidFill>
                  <a:srgbClr val="FF0000"/>
                </a:solidFill>
              </a:rPr>
              <a:t> </a:t>
            </a:r>
            <a:r>
              <a:rPr lang="es-CU" sz="2400" dirty="0">
                <a:solidFill>
                  <a:srgbClr val="002060"/>
                </a:solidFill>
              </a:rPr>
              <a:t>lo que favorece su preparación para el desempeño en el eslabón de base de la profesión.</a:t>
            </a:r>
            <a:endParaRPr lang="es-ES" sz="2400" dirty="0">
              <a:solidFill>
                <a:srgbClr val="002060"/>
              </a:solidFill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728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Modelo pedagógico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lvl="0" algn="just"/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«como una construcción teórica formal que fundamenta científica e ideológicamente el proceso pedagógico, lo que propicia la interpretación, diseño y ajuste de la realidad pedagógica que tiene lugar a diferentes niveles y responde a una necesidad histórico concreta» </a:t>
            </a:r>
          </a:p>
          <a:p>
            <a:pPr lvl="0"/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Regla A. Sierra Salcedo, </a:t>
            </a:r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376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Habilidad Modelar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1.- </a:t>
            </a:r>
            <a:r>
              <a:rPr lang="es-ES_tradnl" sz="2400" dirty="0"/>
              <a:t>Caracterizar el problema esencial que deben tratar de solucionar en la actividad </a:t>
            </a:r>
            <a:r>
              <a:rPr lang="es-ES_tradnl" sz="2400" dirty="0" smtClean="0"/>
              <a:t>modelada</a:t>
            </a:r>
            <a:endParaRPr lang="es-ES" sz="2400" dirty="0"/>
          </a:p>
          <a:p>
            <a:pPr lvl="0"/>
            <a:r>
              <a:rPr lang="es-ES" sz="2400" dirty="0" smtClean="0"/>
              <a:t>2.-</a:t>
            </a:r>
            <a:r>
              <a:rPr lang="es-ES_tradnl" sz="2400" dirty="0" smtClean="0"/>
              <a:t>Analizar </a:t>
            </a:r>
            <a:r>
              <a:rPr lang="es-ES_tradnl" sz="2400" dirty="0"/>
              <a:t>las condiciones previas para la modelación de una actividad</a:t>
            </a:r>
            <a:endParaRPr lang="es-ES" sz="2400" dirty="0"/>
          </a:p>
          <a:p>
            <a:pPr lvl="0"/>
            <a:r>
              <a:rPr lang="es-ES_tradnl" sz="2400" dirty="0" smtClean="0"/>
              <a:t>3.-Determinar </a:t>
            </a:r>
            <a:r>
              <a:rPr lang="es-ES_tradnl" sz="2400" dirty="0"/>
              <a:t>el objetivo de la actividad</a:t>
            </a:r>
            <a:endParaRPr lang="es-ES" sz="2400" dirty="0"/>
          </a:p>
          <a:p>
            <a:pPr lvl="0"/>
            <a:r>
              <a:rPr lang="es-ES_tradnl" sz="2400" dirty="0" smtClean="0"/>
              <a:t>4.-Determinar </a:t>
            </a:r>
            <a:r>
              <a:rPr lang="es-ES_tradnl" sz="2400" dirty="0"/>
              <a:t>el contenido</a:t>
            </a:r>
            <a:endParaRPr lang="es-ES" sz="2400" dirty="0"/>
          </a:p>
          <a:p>
            <a:pPr lvl="0"/>
            <a:r>
              <a:rPr lang="es-ES_tradnl" sz="2400" dirty="0" smtClean="0"/>
              <a:t>5.-Seleccionar </a:t>
            </a:r>
            <a:r>
              <a:rPr lang="es-ES_tradnl" sz="2400" dirty="0"/>
              <a:t>la forma de organización, los métodos, procedimientos y medios que se utilizarán</a:t>
            </a:r>
            <a:endParaRPr lang="es-ES" sz="2400" dirty="0"/>
          </a:p>
          <a:p>
            <a:pPr lvl="0"/>
            <a:r>
              <a:rPr lang="es-ES_tradnl" sz="2400" dirty="0" smtClean="0"/>
              <a:t>6.-Determinar </a:t>
            </a:r>
            <a:r>
              <a:rPr lang="es-ES_tradnl" sz="2400" dirty="0"/>
              <a:t>las variantes y alternativas metodológicas de desarrollo de la actividad</a:t>
            </a:r>
            <a:endParaRPr lang="es-ES" sz="2400" dirty="0"/>
          </a:p>
          <a:p>
            <a:pPr lvl="0"/>
            <a:r>
              <a:rPr lang="es-ES_tradnl" sz="2400" dirty="0" smtClean="0"/>
              <a:t>7.-Determinar </a:t>
            </a:r>
            <a:r>
              <a:rPr lang="es-ES_tradnl" sz="2400" dirty="0"/>
              <a:t>la forma de control</a:t>
            </a:r>
            <a:endParaRPr lang="es-ES" sz="2400" dirty="0"/>
          </a:p>
          <a:p>
            <a:pPr lvl="0"/>
            <a:r>
              <a:rPr lang="es-ES_tradnl" sz="2400" dirty="0" smtClean="0"/>
              <a:t>8.-Elaborar </a:t>
            </a:r>
            <a:r>
              <a:rPr lang="es-ES_tradnl" sz="2400" dirty="0"/>
              <a:t>por escrito el diseño de la actividad</a:t>
            </a:r>
            <a:endParaRPr lang="es-ES" sz="2400" dirty="0"/>
          </a:p>
          <a:p>
            <a:pPr lvl="0"/>
            <a:r>
              <a:rPr lang="es-ES_tradnl" sz="2400" dirty="0" smtClean="0"/>
              <a:t>9.-Comunicar </a:t>
            </a:r>
            <a:r>
              <a:rPr lang="es-ES_tradnl" sz="2400" dirty="0"/>
              <a:t>las concepciones básicas del modelo proyectado</a:t>
            </a:r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6780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>
            <a:extLst>
              <a:ext uri="{FF2B5EF4-FFF2-40B4-BE49-F238E27FC236}">
                <a16:creationId xmlns="" xmlns:a16="http://schemas.microsoft.com/office/drawing/2014/main" id="{3B49F32E-0CB1-43E0-90FC-8BB63EE80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7688"/>
            <a:ext cx="7391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1">
                <a:solidFill>
                  <a:srgbClr val="003366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13"/>
              </a:spcBef>
              <a:buClrTx/>
              <a:buFontTx/>
              <a:buNone/>
            </a:pPr>
            <a:r>
              <a:rPr lang="en-US" altLang="es-US" sz="2000" dirty="0" err="1" smtClean="0">
                <a:solidFill>
                  <a:srgbClr val="FFFFFF"/>
                </a:solidFill>
              </a:rPr>
              <a:t>Núcleos</a:t>
            </a:r>
            <a:r>
              <a:rPr lang="en-US" altLang="es-US" sz="2000" dirty="0" smtClean="0">
                <a:solidFill>
                  <a:srgbClr val="FFFFFF"/>
                </a:solidFill>
              </a:rPr>
              <a:t> </a:t>
            </a:r>
            <a:r>
              <a:rPr lang="en-US" altLang="es-US" sz="2000" dirty="0" err="1" smtClean="0">
                <a:solidFill>
                  <a:srgbClr val="FFFFFF"/>
                </a:solidFill>
              </a:rPr>
              <a:t>teóricos</a:t>
            </a:r>
            <a:r>
              <a:rPr lang="en-US" altLang="es-US" sz="2000" dirty="0" smtClean="0">
                <a:solidFill>
                  <a:srgbClr val="FFFFFF"/>
                </a:solidFill>
              </a:rPr>
              <a:t> (</a:t>
            </a:r>
            <a:r>
              <a:rPr lang="en-US" altLang="es-US" sz="2000" dirty="0" err="1" smtClean="0">
                <a:solidFill>
                  <a:srgbClr val="FFFFFF"/>
                </a:solidFill>
              </a:rPr>
              <a:t>nodos</a:t>
            </a:r>
            <a:r>
              <a:rPr lang="en-US" altLang="es-US" sz="2000" dirty="0" smtClean="0">
                <a:solidFill>
                  <a:srgbClr val="FFFFFF"/>
                </a:solidFill>
              </a:rPr>
              <a:t> </a:t>
            </a:r>
            <a:r>
              <a:rPr lang="en-US" altLang="es-US" sz="2000" dirty="0" err="1" smtClean="0">
                <a:solidFill>
                  <a:srgbClr val="FFFFFF"/>
                </a:solidFill>
              </a:rPr>
              <a:t>interdisciplinarios</a:t>
            </a:r>
            <a:r>
              <a:rPr lang="en-US" altLang="es-US" sz="2000" dirty="0" smtClean="0">
                <a:solidFill>
                  <a:srgbClr val="FFFFFF"/>
                </a:solidFill>
              </a:rPr>
              <a:t>)</a:t>
            </a:r>
            <a:endParaRPr lang="en-US" altLang="es-US" sz="2000" dirty="0">
              <a:solidFill>
                <a:srgbClr val="FFFFFF"/>
              </a:solidFill>
            </a:endParaRPr>
          </a:p>
        </p:txBody>
      </p:sp>
      <p:grpSp>
        <p:nvGrpSpPr>
          <p:cNvPr id="12291" name="Group 31">
            <a:extLst>
              <a:ext uri="{FF2B5EF4-FFF2-40B4-BE49-F238E27FC236}">
                <a16:creationId xmlns="" xmlns:a16="http://schemas.microsoft.com/office/drawing/2014/main" id="{BBA99C99-54DB-4261-8C5D-70ECDEAA18A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112838"/>
            <a:ext cx="3276600" cy="4033837"/>
            <a:chOff x="2956" y="1077"/>
            <a:chExt cx="1366" cy="2541"/>
          </a:xfrm>
          <a:solidFill>
            <a:srgbClr val="FF0000"/>
          </a:solidFill>
        </p:grpSpPr>
        <p:sp>
          <p:nvSpPr>
            <p:cNvPr id="12321" name="AutoShape 32">
              <a:extLst>
                <a:ext uri="{FF2B5EF4-FFF2-40B4-BE49-F238E27FC236}">
                  <a16:creationId xmlns="" xmlns:a16="http://schemas.microsoft.com/office/drawing/2014/main" id="{39D78BB2-8E5D-4F69-8C04-B0DCB14C4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1271"/>
              <a:ext cx="1362" cy="1799"/>
            </a:xfrm>
            <a:prstGeom prst="roundRect">
              <a:avLst>
                <a:gd name="adj" fmla="val 17509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2" name="AutoShape 33">
              <a:extLst>
                <a:ext uri="{FF2B5EF4-FFF2-40B4-BE49-F238E27FC236}">
                  <a16:creationId xmlns="" xmlns:a16="http://schemas.microsoft.com/office/drawing/2014/main" id="{00F26660-5ABD-469D-BF79-4B8EC7FE0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1" y="1276"/>
              <a:ext cx="1321" cy="1765"/>
            </a:xfrm>
            <a:prstGeom prst="roundRect">
              <a:avLst>
                <a:gd name="adj" fmla="val 16667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3" name="AutoShape 34">
              <a:extLst>
                <a:ext uri="{FF2B5EF4-FFF2-40B4-BE49-F238E27FC236}">
                  <a16:creationId xmlns="" xmlns:a16="http://schemas.microsoft.com/office/drawing/2014/main" id="{2E603C87-FDCA-4FFA-ACAF-E67EC5F31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576"/>
              <a:ext cx="1303" cy="44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4" name="AutoShape 35">
              <a:extLst>
                <a:ext uri="{FF2B5EF4-FFF2-40B4-BE49-F238E27FC236}">
                  <a16:creationId xmlns="" xmlns:a16="http://schemas.microsoft.com/office/drawing/2014/main" id="{7F6B16CE-7C8B-44A1-B892-B8EAFBCA8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290"/>
              <a:ext cx="1303" cy="44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grpSp>
          <p:nvGrpSpPr>
            <p:cNvPr id="12325" name="Group 36">
              <a:extLst>
                <a:ext uri="{FF2B5EF4-FFF2-40B4-BE49-F238E27FC236}">
                  <a16:creationId xmlns="" xmlns:a16="http://schemas.microsoft.com/office/drawing/2014/main" id="{CAAF62DD-F60F-4E39-9658-A1F974C97D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9" y="1077"/>
              <a:ext cx="404" cy="404"/>
              <a:chOff x="3429" y="1077"/>
              <a:chExt cx="404" cy="404"/>
            </a:xfrm>
            <a:grpFill/>
          </p:grpSpPr>
          <p:sp>
            <p:nvSpPr>
              <p:cNvPr id="12330" name="Oval 37">
                <a:extLst>
                  <a:ext uri="{FF2B5EF4-FFF2-40B4-BE49-F238E27FC236}">
                    <a16:creationId xmlns="" xmlns:a16="http://schemas.microsoft.com/office/drawing/2014/main" id="{77791F20-484D-4990-96DA-E8E090E59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9" y="1077"/>
                <a:ext cx="404" cy="404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1" name="Oval 38">
                <a:extLst>
                  <a:ext uri="{FF2B5EF4-FFF2-40B4-BE49-F238E27FC236}">
                    <a16:creationId xmlns="" xmlns:a16="http://schemas.microsoft.com/office/drawing/2014/main" id="{A9820CEB-1945-45DF-9F32-1FE750D651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3" y="1080"/>
                <a:ext cx="391" cy="391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2" name="Oval 39">
                <a:extLst>
                  <a:ext uri="{FF2B5EF4-FFF2-40B4-BE49-F238E27FC236}">
                    <a16:creationId xmlns="" xmlns:a16="http://schemas.microsoft.com/office/drawing/2014/main" id="{20D99E20-9D4C-47A5-A1B4-335DACB88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1082"/>
                <a:ext cx="382" cy="382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3" name="Oval 40">
                <a:extLst>
                  <a:ext uri="{FF2B5EF4-FFF2-40B4-BE49-F238E27FC236}">
                    <a16:creationId xmlns="" xmlns:a16="http://schemas.microsoft.com/office/drawing/2014/main" id="{BC857AA9-7542-4616-BA6C-F2EBAE31C0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2" y="1086"/>
                <a:ext cx="363" cy="356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4" name="Oval 41">
                <a:extLst>
                  <a:ext uri="{FF2B5EF4-FFF2-40B4-BE49-F238E27FC236}">
                    <a16:creationId xmlns="" xmlns:a16="http://schemas.microsoft.com/office/drawing/2014/main" id="{7D496806-9F6C-4E4C-97B9-644A200730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" y="1096"/>
                <a:ext cx="322" cy="289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</p:grpSp>
        <p:sp>
          <p:nvSpPr>
            <p:cNvPr id="12326" name="Text Box 42">
              <a:extLst>
                <a:ext uri="{FF2B5EF4-FFF2-40B4-BE49-F238E27FC236}">
                  <a16:creationId xmlns="" xmlns:a16="http://schemas.microsoft.com/office/drawing/2014/main" id="{2B13C705-5467-458A-AC96-52030F7161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3" y="1135"/>
              <a:ext cx="147" cy="29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 hangingPunct="1">
                <a:spcBef>
                  <a:spcPts val="13"/>
                </a:spcBef>
                <a:buClrTx/>
                <a:buFontTx/>
                <a:buNone/>
              </a:pPr>
              <a:r>
                <a:rPr lang="en-US" altLang="es-US" sz="2400" b="0" dirty="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2327" name="Text Box 43">
              <a:extLst>
                <a:ext uri="{FF2B5EF4-FFF2-40B4-BE49-F238E27FC236}">
                  <a16:creationId xmlns="" xmlns:a16="http://schemas.microsoft.com/office/drawing/2014/main" id="{47E57F12-48CF-40FE-B50B-4FDD339AB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" y="1557"/>
              <a:ext cx="1295" cy="180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Didáctica General: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Carácter sistémico de los componentes didácticos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-Métodos de la Enseñanza problémica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-PEA desarrollador con enfoque </a:t>
              </a:r>
              <a:r>
                <a:rPr lang="es-US" altLang="es-US" sz="1600" b="0" dirty="0" smtClean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Los medios tecnológicos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-Las evaluaciones de carácter integrador</a:t>
              </a:r>
              <a:endParaRPr lang="es-US" altLang="es-US" sz="16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ts val="13"/>
                </a:spcBef>
                <a:buClrTx/>
              </a:pPr>
              <a:endParaRPr lang="es-US" altLang="es-US" sz="18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ts val="13"/>
                </a:spcBef>
                <a:buClrTx/>
                <a:buFontTx/>
                <a:buNone/>
              </a:pPr>
              <a:endParaRPr lang="en-US" altLang="es-US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328" name="AutoShape 44">
              <a:extLst>
                <a:ext uri="{FF2B5EF4-FFF2-40B4-BE49-F238E27FC236}">
                  <a16:creationId xmlns="" xmlns:a16="http://schemas.microsoft.com/office/drawing/2014/main" id="{D7797D08-6C60-4E29-8090-2C63ED921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6" y="3071"/>
              <a:ext cx="1362" cy="547"/>
            </a:xfrm>
            <a:prstGeom prst="roundRect">
              <a:avLst>
                <a:gd name="adj" fmla="val 40389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9" name="AutoShape 45">
              <a:extLst>
                <a:ext uri="{FF2B5EF4-FFF2-40B4-BE49-F238E27FC236}">
                  <a16:creationId xmlns="" xmlns:a16="http://schemas.microsoft.com/office/drawing/2014/main" id="{FE18D956-B73A-4CFC-91B5-431D7F51E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3086"/>
              <a:ext cx="1303" cy="4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</p:grpSp>
      <p:grpSp>
        <p:nvGrpSpPr>
          <p:cNvPr id="12292" name="Group 46">
            <a:extLst>
              <a:ext uri="{FF2B5EF4-FFF2-40B4-BE49-F238E27FC236}">
                <a16:creationId xmlns="" xmlns:a16="http://schemas.microsoft.com/office/drawing/2014/main" id="{19A941DB-E009-40A0-A3A7-D7431651A33D}"/>
              </a:ext>
            </a:extLst>
          </p:cNvPr>
          <p:cNvGrpSpPr>
            <a:grpSpLocks/>
          </p:cNvGrpSpPr>
          <p:nvPr/>
        </p:nvGrpSpPr>
        <p:grpSpPr bwMode="auto">
          <a:xfrm>
            <a:off x="3397982" y="1972469"/>
            <a:ext cx="2726513" cy="4033837"/>
            <a:chOff x="4393" y="1085"/>
            <a:chExt cx="1366" cy="2541"/>
          </a:xfrm>
        </p:grpSpPr>
        <p:sp>
          <p:nvSpPr>
            <p:cNvPr id="12307" name="AutoShape 47">
              <a:extLst>
                <a:ext uri="{FF2B5EF4-FFF2-40B4-BE49-F238E27FC236}">
                  <a16:creationId xmlns="" xmlns:a16="http://schemas.microsoft.com/office/drawing/2014/main" id="{21DBA20C-BD7D-4482-B4EC-211E4BB73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3" y="1279"/>
              <a:ext cx="1362" cy="1799"/>
            </a:xfrm>
            <a:prstGeom prst="roundRect">
              <a:avLst>
                <a:gd name="adj" fmla="val 17509"/>
              </a:avLst>
            </a:prstGeom>
            <a:gradFill rotWithShape="0">
              <a:gsLst>
                <a:gs pos="0">
                  <a:srgbClr val="3477A4"/>
                </a:gs>
                <a:gs pos="100000">
                  <a:srgbClr val="4E91D4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8" name="AutoShape 48">
              <a:extLst>
                <a:ext uri="{FF2B5EF4-FFF2-40B4-BE49-F238E27FC236}">
                  <a16:creationId xmlns="" xmlns:a16="http://schemas.microsoft.com/office/drawing/2014/main" id="{803778EF-EB2D-49F0-851F-FE14E200C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4" y="1284"/>
              <a:ext cx="1321" cy="1765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9" name="AutoShape 49">
              <a:extLst>
                <a:ext uri="{FF2B5EF4-FFF2-40B4-BE49-F238E27FC236}">
                  <a16:creationId xmlns="" xmlns:a16="http://schemas.microsoft.com/office/drawing/2014/main" id="{9E609B88-45BD-4C6A-A486-A54AD5C17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2584"/>
              <a:ext cx="1303" cy="44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10" name="AutoShape 50">
              <a:extLst>
                <a:ext uri="{FF2B5EF4-FFF2-40B4-BE49-F238E27FC236}">
                  <a16:creationId xmlns="" xmlns:a16="http://schemas.microsoft.com/office/drawing/2014/main" id="{E7D54750-7246-41D5-930D-62B0FF1A4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1298"/>
              <a:ext cx="1303" cy="44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11" name="AutoShape 51">
              <a:extLst>
                <a:ext uri="{FF2B5EF4-FFF2-40B4-BE49-F238E27FC236}">
                  <a16:creationId xmlns="" xmlns:a16="http://schemas.microsoft.com/office/drawing/2014/main" id="{64DD83B7-C7A1-4E88-8A30-2F7BD4733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7" y="3079"/>
              <a:ext cx="1362" cy="547"/>
            </a:xfrm>
            <a:prstGeom prst="roundRect">
              <a:avLst>
                <a:gd name="adj" fmla="val 40389"/>
              </a:avLst>
            </a:prstGeom>
            <a:gradFill rotWithShape="0">
              <a:gsLst>
                <a:gs pos="0">
                  <a:srgbClr val="729EB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12" name="AutoShape 52">
              <a:extLst>
                <a:ext uri="{FF2B5EF4-FFF2-40B4-BE49-F238E27FC236}">
                  <a16:creationId xmlns="" xmlns:a16="http://schemas.microsoft.com/office/drawing/2014/main" id="{F056ADB5-0E03-4E50-9C8D-7931C9DF0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3094"/>
              <a:ext cx="1303" cy="48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7DAF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grpSp>
          <p:nvGrpSpPr>
            <p:cNvPr id="12313" name="Group 53">
              <a:extLst>
                <a:ext uri="{FF2B5EF4-FFF2-40B4-BE49-F238E27FC236}">
                  <a16:creationId xmlns="" xmlns:a16="http://schemas.microsoft.com/office/drawing/2014/main" id="{F6C34A05-32F8-4845-B26A-E908227711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2" y="1085"/>
              <a:ext cx="404" cy="404"/>
              <a:chOff x="4862" y="1085"/>
              <a:chExt cx="404" cy="404"/>
            </a:xfrm>
          </p:grpSpPr>
          <p:sp>
            <p:nvSpPr>
              <p:cNvPr id="12316" name="Oval 54">
                <a:extLst>
                  <a:ext uri="{FF2B5EF4-FFF2-40B4-BE49-F238E27FC236}">
                    <a16:creationId xmlns="" xmlns:a16="http://schemas.microsoft.com/office/drawing/2014/main" id="{14FEC8FA-4DB0-4A55-8134-6D189F25C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2" y="1085"/>
                <a:ext cx="404" cy="40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17" name="Oval 55">
                <a:extLst>
                  <a:ext uri="{FF2B5EF4-FFF2-40B4-BE49-F238E27FC236}">
                    <a16:creationId xmlns="" xmlns:a16="http://schemas.microsoft.com/office/drawing/2014/main" id="{A09E476A-BBCE-400D-842B-7CC03E5F6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6" y="1088"/>
                <a:ext cx="391" cy="391"/>
              </a:xfrm>
              <a:prstGeom prst="ellipse">
                <a:avLst/>
              </a:prstGeom>
              <a:gradFill rotWithShape="0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18" name="Oval 56">
                <a:extLst>
                  <a:ext uri="{FF2B5EF4-FFF2-40B4-BE49-F238E27FC236}">
                    <a16:creationId xmlns="" xmlns:a16="http://schemas.microsoft.com/office/drawing/2014/main" id="{E4BAAC22-B5B9-44EC-8A63-69D6ED308A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1" y="1091"/>
                <a:ext cx="382" cy="381"/>
              </a:xfrm>
              <a:prstGeom prst="ellipse">
                <a:avLst/>
              </a:prstGeom>
              <a:gradFill rotWithShape="0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19" name="Oval 57">
                <a:extLst>
                  <a:ext uri="{FF2B5EF4-FFF2-40B4-BE49-F238E27FC236}">
                    <a16:creationId xmlns="" xmlns:a16="http://schemas.microsoft.com/office/drawing/2014/main" id="{FD4FA373-6DA8-4E2C-99CD-D503C259DE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5" y="1094"/>
                <a:ext cx="363" cy="356"/>
              </a:xfrm>
              <a:prstGeom prst="ellipse">
                <a:avLst/>
              </a:prstGeom>
              <a:gradFill rotWithShape="0">
                <a:gsLst>
                  <a:gs pos="0">
                    <a:srgbClr val="AAB2B3"/>
                  </a:gs>
                  <a:gs pos="100000">
                    <a:srgbClr val="D6E1E2">
                      <a:alpha val="48996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20" name="Oval 58">
                <a:extLst>
                  <a:ext uri="{FF2B5EF4-FFF2-40B4-BE49-F238E27FC236}">
                    <a16:creationId xmlns="" xmlns:a16="http://schemas.microsoft.com/office/drawing/2014/main" id="{7EA44E2E-5854-440B-AEA0-6DB8751CC2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1104"/>
                <a:ext cx="322" cy="289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1E2">
                      <a:alpha val="39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</p:grpSp>
        <p:sp>
          <p:nvSpPr>
            <p:cNvPr id="12314" name="Text Box 59">
              <a:extLst>
                <a:ext uri="{FF2B5EF4-FFF2-40B4-BE49-F238E27FC236}">
                  <a16:creationId xmlns="" xmlns:a16="http://schemas.microsoft.com/office/drawing/2014/main" id="{ED15C1D4-B429-4C68-B547-B89920890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1" y="1143"/>
              <a:ext cx="177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 hangingPunct="1">
                <a:spcBef>
                  <a:spcPts val="13"/>
                </a:spcBef>
                <a:buClrTx/>
                <a:buFontTx/>
                <a:buNone/>
              </a:pPr>
              <a:r>
                <a:rPr lang="en-US" altLang="es-US" sz="2400" b="0" dirty="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2315" name="Text Box 60">
              <a:extLst>
                <a:ext uri="{FF2B5EF4-FFF2-40B4-BE49-F238E27FC236}">
                  <a16:creationId xmlns="" xmlns:a16="http://schemas.microsoft.com/office/drawing/2014/main" id="{A04E9543-F021-444E-B39D-2D2A653BB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" y="1502"/>
              <a:ext cx="1295" cy="17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Psicología: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-Crecimiento y desarrollo humano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-Desarrollo psíquico en los diferentes períodos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-Estructura y funcionamiento de la personalidad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US" altLang="es-US" sz="1800" b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ts val="13"/>
                </a:spcBef>
                <a:buClrTx/>
                <a:buFontTx/>
                <a:buNone/>
              </a:pPr>
              <a:endParaRPr lang="en-US" altLang="es-US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293" name="Group 17">
            <a:extLst>
              <a:ext uri="{FF2B5EF4-FFF2-40B4-BE49-F238E27FC236}">
                <a16:creationId xmlns="" xmlns:a16="http://schemas.microsoft.com/office/drawing/2014/main" id="{C91FB9BF-5515-40B2-9100-3C2F6ED40328}"/>
              </a:ext>
            </a:extLst>
          </p:cNvPr>
          <p:cNvGrpSpPr>
            <a:grpSpLocks/>
          </p:cNvGrpSpPr>
          <p:nvPr/>
        </p:nvGrpSpPr>
        <p:grpSpPr bwMode="auto">
          <a:xfrm>
            <a:off x="6078538" y="1609725"/>
            <a:ext cx="2871787" cy="4033838"/>
            <a:chOff x="1542" y="1066"/>
            <a:chExt cx="1364" cy="2541"/>
          </a:xfrm>
        </p:grpSpPr>
        <p:sp>
          <p:nvSpPr>
            <p:cNvPr id="12294" name="AutoShape 18">
              <a:extLst>
                <a:ext uri="{FF2B5EF4-FFF2-40B4-BE49-F238E27FC236}">
                  <a16:creationId xmlns="" xmlns:a16="http://schemas.microsoft.com/office/drawing/2014/main" id="{DB22D36F-D1B7-4410-BC18-912DE44E9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2" y="1260"/>
              <a:ext cx="1362" cy="1799"/>
            </a:xfrm>
            <a:prstGeom prst="roundRect">
              <a:avLst>
                <a:gd name="adj" fmla="val 17509"/>
              </a:avLst>
            </a:prstGeom>
            <a:gradFill rotWithShape="0">
              <a:gsLst>
                <a:gs pos="0">
                  <a:srgbClr val="3F8B4A"/>
                </a:gs>
                <a:gs pos="100000">
                  <a:srgbClr val="34B034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5" name="AutoShape 19">
              <a:extLst>
                <a:ext uri="{FF2B5EF4-FFF2-40B4-BE49-F238E27FC236}">
                  <a16:creationId xmlns="" xmlns:a16="http://schemas.microsoft.com/office/drawing/2014/main" id="{2A9F5B3F-5B59-44EA-94AA-02CD4CD01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3" y="1265"/>
              <a:ext cx="1321" cy="1765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6" name="AutoShape 20">
              <a:extLst>
                <a:ext uri="{FF2B5EF4-FFF2-40B4-BE49-F238E27FC236}">
                  <a16:creationId xmlns="" xmlns:a16="http://schemas.microsoft.com/office/drawing/2014/main" id="{466B6D6E-EAC6-4211-B7E5-7806FDAEC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565"/>
              <a:ext cx="1303" cy="44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7" name="AutoShape 21">
              <a:extLst>
                <a:ext uri="{FF2B5EF4-FFF2-40B4-BE49-F238E27FC236}">
                  <a16:creationId xmlns="" xmlns:a16="http://schemas.microsoft.com/office/drawing/2014/main" id="{18A3D0E8-38E4-4ED3-8BBE-2B0F95524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1279"/>
              <a:ext cx="1303" cy="44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8" name="Oval 22">
              <a:extLst>
                <a:ext uri="{FF2B5EF4-FFF2-40B4-BE49-F238E27FC236}">
                  <a16:creationId xmlns="" xmlns:a16="http://schemas.microsoft.com/office/drawing/2014/main" id="{65603EB6-F64D-4B80-8A7E-AA1EF656A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1" y="1066"/>
              <a:ext cx="404" cy="40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9" name="Oval 23">
              <a:extLst>
                <a:ext uri="{FF2B5EF4-FFF2-40B4-BE49-F238E27FC236}">
                  <a16:creationId xmlns="" xmlns:a16="http://schemas.microsoft.com/office/drawing/2014/main" id="{74DCFC26-355A-4595-8303-3A6CCA766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5" y="1069"/>
              <a:ext cx="391" cy="391"/>
            </a:xfrm>
            <a:prstGeom prst="ellipse">
              <a:avLst/>
            </a:prstGeom>
            <a:gradFill rotWithShape="0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0" name="Oval 24">
              <a:extLst>
                <a:ext uri="{FF2B5EF4-FFF2-40B4-BE49-F238E27FC236}">
                  <a16:creationId xmlns="" xmlns:a16="http://schemas.microsoft.com/office/drawing/2014/main" id="{91E4DC2E-1535-4ED5-BB23-C937C8A2D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0" y="1071"/>
              <a:ext cx="382" cy="382"/>
            </a:xfrm>
            <a:prstGeom prst="ellipse">
              <a:avLst/>
            </a:prstGeom>
            <a:gradFill rotWithShape="0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1" name="Oval 25">
              <a:extLst>
                <a:ext uri="{FF2B5EF4-FFF2-40B4-BE49-F238E27FC236}">
                  <a16:creationId xmlns="" xmlns:a16="http://schemas.microsoft.com/office/drawing/2014/main" id="{5E64088A-9FD1-434B-8081-14906A85A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" y="1075"/>
              <a:ext cx="363" cy="356"/>
            </a:xfrm>
            <a:prstGeom prst="ellipse">
              <a:avLst/>
            </a:prstGeom>
            <a:gradFill rotWithShape="0">
              <a:gsLst>
                <a:gs pos="0">
                  <a:srgbClr val="AAB2B3"/>
                </a:gs>
                <a:gs pos="100000">
                  <a:srgbClr val="D6E1E2">
                    <a:alpha val="48996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2" name="Oval 26">
              <a:extLst>
                <a:ext uri="{FF2B5EF4-FFF2-40B4-BE49-F238E27FC236}">
                  <a16:creationId xmlns="" xmlns:a16="http://schemas.microsoft.com/office/drawing/2014/main" id="{9439E56C-EBB0-421E-9D05-B1EAAF0FF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6" y="1085"/>
              <a:ext cx="322" cy="289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6E1E2">
                    <a:alpha val="39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3" name="Text Box 27">
              <a:extLst>
                <a:ext uri="{FF2B5EF4-FFF2-40B4-BE49-F238E27FC236}">
                  <a16:creationId xmlns="" xmlns:a16="http://schemas.microsoft.com/office/drawing/2014/main" id="{21D5D1C1-BF87-4236-8CA9-345E72F34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" y="1124"/>
              <a:ext cx="16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 hangingPunct="1">
                <a:spcBef>
                  <a:spcPts val="13"/>
                </a:spcBef>
                <a:buClrTx/>
                <a:buFontTx/>
                <a:buNone/>
              </a:pPr>
              <a:r>
                <a:rPr lang="en-US" altLang="es-US" sz="2400" b="0" dirty="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2304" name="Text Box 28">
              <a:extLst>
                <a:ext uri="{FF2B5EF4-FFF2-40B4-BE49-F238E27FC236}">
                  <a16:creationId xmlns="" xmlns:a16="http://schemas.microsoft.com/office/drawing/2014/main" id="{06C74FF6-FB06-4E95-B0B7-89496D16C5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4" y="1499"/>
              <a:ext cx="1295" cy="1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ts val="13"/>
                </a:spcBef>
                <a:buClrTx/>
              </a:pPr>
              <a:r>
                <a:rPr lang="es-MX" altLang="es-US" sz="1800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Pedagogía: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MX" altLang="es-US" sz="18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</a:t>
              </a: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Métodos educativos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-Asesoría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-Diagnóstico </a:t>
              </a:r>
              <a:r>
                <a:rPr lang="es-MX" altLang="es-US" sz="1600" dirty="0" smtClean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pedagógico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</a:t>
              </a:r>
              <a:r>
                <a:rPr lang="es-MX" altLang="es-US" sz="1600" dirty="0" smtClean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Técnicas </a:t>
              </a: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psicopedagógicas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-Habilidades comunicativas</a:t>
              </a:r>
              <a:endParaRPr lang="en-US" altLang="es-US" sz="1600" dirty="0">
                <a:solidFill>
                  <a:srgbClr val="000000"/>
                </a:solidFill>
              </a:endParaRPr>
            </a:p>
            <a:p>
              <a:pPr eaLnBrk="1" hangingPunct="1">
                <a:spcBef>
                  <a:spcPts val="13"/>
                </a:spcBef>
                <a:buClrTx/>
              </a:pPr>
              <a:endParaRPr lang="en-US" altLang="es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2305" name="AutoShape 29">
              <a:extLst>
                <a:ext uri="{FF2B5EF4-FFF2-40B4-BE49-F238E27FC236}">
                  <a16:creationId xmlns="" xmlns:a16="http://schemas.microsoft.com/office/drawing/2014/main" id="{DA4C0675-390B-4440-8E8E-6186024F3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4" y="3060"/>
              <a:ext cx="1362" cy="547"/>
            </a:xfrm>
            <a:prstGeom prst="roundRect">
              <a:avLst>
                <a:gd name="adj" fmla="val 40389"/>
              </a:avLst>
            </a:prstGeom>
            <a:gradFill rotWithShape="0">
              <a:gsLst>
                <a:gs pos="0">
                  <a:srgbClr val="58A4AE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6" name="AutoShape 30">
              <a:extLst>
                <a:ext uri="{FF2B5EF4-FFF2-40B4-BE49-F238E27FC236}">
                  <a16:creationId xmlns="" xmlns:a16="http://schemas.microsoft.com/office/drawing/2014/main" id="{EE15E55A-9C51-4EE7-BC3E-1B71979C1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" y="3075"/>
              <a:ext cx="1303" cy="48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72B2BB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A9913B27-E415-4B97-AA4E-EAE790CE31A4}"/>
              </a:ext>
            </a:extLst>
          </p:cNvPr>
          <p:cNvSpPr txBox="1"/>
          <p:nvPr/>
        </p:nvSpPr>
        <p:spPr>
          <a:xfrm>
            <a:off x="838200" y="5666825"/>
            <a:ext cx="73914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US" sz="2400" b="1" dirty="0"/>
              <a:t>Modelación de actividades </a:t>
            </a:r>
            <a:r>
              <a:rPr lang="es-US" sz="2400" b="1" dirty="0" smtClean="0"/>
              <a:t>pedagógicas </a:t>
            </a:r>
            <a:r>
              <a:rPr lang="es-US" sz="2400" b="1" dirty="0"/>
              <a:t>profesionales en las diferentes formas de organización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560763" y="1279543"/>
            <a:ext cx="482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CONTENIDOS PSICOPEDAGÓGICOS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2326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para el diseño de actividades pedagógico-profesionales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400" dirty="0"/>
              <a:t>1</a:t>
            </a:r>
            <a:r>
              <a:rPr lang="es-ES" sz="2400" dirty="0" smtClean="0"/>
              <a:t>.-Desarrollo </a:t>
            </a:r>
            <a:r>
              <a:rPr lang="es-ES" sz="2400" dirty="0"/>
              <a:t>de las habilidades profesionales pedagógicas generales modelar y diseñar, con sus correspondientes invariantes.</a:t>
            </a:r>
          </a:p>
          <a:p>
            <a:pPr algn="just"/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2</a:t>
            </a:r>
            <a:r>
              <a:rPr lang="es-ES" sz="2400" dirty="0" smtClean="0"/>
              <a:t>.-Carácter </a:t>
            </a:r>
            <a:r>
              <a:rPr lang="es-ES" sz="2400" dirty="0"/>
              <a:t>sistémico de los componentes didácticos de los procesos educativos, desde el establecimiento de relaciones interactivas entre ellos.</a:t>
            </a:r>
          </a:p>
          <a:p>
            <a:pPr algn="just"/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3</a:t>
            </a:r>
            <a:r>
              <a:rPr lang="es-ES" sz="2400" dirty="0" smtClean="0"/>
              <a:t>.-Dominio </a:t>
            </a:r>
            <a:r>
              <a:rPr lang="es-ES" sz="2400" dirty="0"/>
              <a:t>de las características y funciones que conforman los rasgos distintivos de cada una de las formas de organización de los procesos educativos.</a:t>
            </a:r>
          </a:p>
          <a:p>
            <a:pPr algn="just"/>
            <a:r>
              <a:rPr lang="es-ES" sz="2400" dirty="0"/>
              <a:t> </a:t>
            </a:r>
          </a:p>
          <a:p>
            <a:pPr lvl="0"/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2546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para el diseño de actividades pedagógico-profesionales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2400" dirty="0"/>
              <a:t>4</a:t>
            </a:r>
            <a:r>
              <a:rPr lang="es-ES" sz="2400" dirty="0" smtClean="0"/>
              <a:t>.-</a:t>
            </a:r>
            <a:r>
              <a:rPr lang="es-ES" sz="2600" dirty="0" smtClean="0"/>
              <a:t>Caracterización </a:t>
            </a:r>
            <a:r>
              <a:rPr lang="es-ES" sz="2600" dirty="0"/>
              <a:t>de programas, estudiantes, docentes y potencialidades del contenido  que permitan establecer niveles de integración, centrado en nodos interdisciplinarios, sobre la base de relaciones </a:t>
            </a:r>
            <a:r>
              <a:rPr lang="es-ES" sz="2600" dirty="0" err="1"/>
              <a:t>intra</a:t>
            </a:r>
            <a:r>
              <a:rPr lang="es-ES" sz="2600" dirty="0"/>
              <a:t> e interdisciplinarias.</a:t>
            </a:r>
          </a:p>
          <a:p>
            <a:pPr algn="just"/>
            <a:r>
              <a:rPr lang="es-ES" sz="2600" dirty="0"/>
              <a:t> </a:t>
            </a:r>
          </a:p>
          <a:p>
            <a:pPr algn="just"/>
            <a:r>
              <a:rPr lang="es-ES" sz="2600" dirty="0"/>
              <a:t>5.- Organización grupal   e individual de los estudiantes.</a:t>
            </a:r>
          </a:p>
          <a:p>
            <a:pPr algn="just"/>
            <a:r>
              <a:rPr lang="es-ES" sz="2600" dirty="0"/>
              <a:t> </a:t>
            </a:r>
          </a:p>
          <a:p>
            <a:pPr algn="just"/>
            <a:r>
              <a:rPr lang="es-ES" sz="2600" dirty="0"/>
              <a:t>6</a:t>
            </a:r>
            <a:r>
              <a:rPr lang="es-ES" sz="2600" dirty="0" smtClean="0"/>
              <a:t>.-Relaciones </a:t>
            </a:r>
            <a:r>
              <a:rPr lang="es-ES" sz="2600" dirty="0"/>
              <a:t>comunicativas entre protagonistas del proceso de enseñanza-aprendizaje a partir de la preparación de los docentes y estudiantes, así como el análisis de criterios que inciden en las relaciones entre evaluadores y evaluados para la evaluación del aprendizaje.</a:t>
            </a:r>
          </a:p>
          <a:p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3556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para el diseño de actividades pedagógico-profesionales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sz="2400" dirty="0"/>
              <a:t>7</a:t>
            </a:r>
            <a:r>
              <a:rPr lang="es-ES" sz="2400" dirty="0" smtClean="0"/>
              <a:t>.-Relaciones </a:t>
            </a:r>
            <a:r>
              <a:rPr lang="es-ES" sz="2400" dirty="0"/>
              <a:t>esenciales con el modo de actuación profesional, desde los objetivos formativos del modelo del profesional y el vínculo entre los componentes académico, laboral e investigativo con la extensión universitaria en una concepción de aprendizaje desarrollador con enfoque profesional.</a:t>
            </a:r>
          </a:p>
          <a:p>
            <a:pPr algn="just"/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8</a:t>
            </a:r>
            <a:r>
              <a:rPr lang="es-ES" sz="2400" dirty="0" smtClean="0"/>
              <a:t>.-Relevancia </a:t>
            </a:r>
            <a:r>
              <a:rPr lang="es-ES" sz="2400" dirty="0"/>
              <a:t>y pertinencia de la actividad en su contribución al desarrollo humano, socio-cultural, científico y político-ideológico de los protagonistas del proceso de enseñanza-aprendizaje desde su implicación en los escenarios formativos.</a:t>
            </a:r>
          </a:p>
          <a:p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9977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</TotalTime>
  <Words>1112</Words>
  <Application>Microsoft Office PowerPoint</Application>
  <PresentationFormat>Presentación en pantalla (4:3)</PresentationFormat>
  <Paragraphs>135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21</vt:i4>
      </vt:variant>
    </vt:vector>
  </HeadingPairs>
  <TitlesOfParts>
    <vt:vector size="23" baseType="lpstr">
      <vt:lpstr>Tema de Office</vt:lpstr>
      <vt:lpstr>1_Tema de Office</vt:lpstr>
      <vt:lpstr>Presentación de PowerPoint</vt:lpstr>
      <vt:lpstr>Sumario</vt:lpstr>
      <vt:lpstr>Objetivo</vt:lpstr>
      <vt:lpstr>Modelo pedagógico</vt:lpstr>
      <vt:lpstr>Habilidad Modelar</vt:lpstr>
      <vt:lpstr>Presentación de PowerPoint</vt:lpstr>
      <vt:lpstr>Fundamentos teóricos y metodológicos para el diseño de actividades pedagógico-profesionales</vt:lpstr>
      <vt:lpstr>Fundamentos teóricos y metodológicos para el diseño de actividades pedagógico-profesionales</vt:lpstr>
      <vt:lpstr>Fundamentos teóricos y metodológicos para el diseño de actividades pedagógico-profesionales</vt:lpstr>
      <vt:lpstr>Fundamentos teóricos y metodológicos</vt:lpstr>
      <vt:lpstr>Fundamentos teóricos y metodológicos</vt:lpstr>
      <vt:lpstr>Alternativas de orientación para realizar el asesoramiento:</vt:lpstr>
      <vt:lpstr>TAREAS DE APRENDIZAJE</vt:lpstr>
      <vt:lpstr>PRINCIPIOS PARA EL DISEÑO DE LAS TAREAS DE APRENDIZAJE</vt:lpstr>
      <vt:lpstr>Planificación situacional</vt:lpstr>
      <vt:lpstr>PROGRAMAS</vt:lpstr>
      <vt:lpstr>ESTRUCTURA DIDÁCTICA DEL PROGRAMA</vt:lpstr>
      <vt:lpstr>PROYECTOS</vt:lpstr>
      <vt:lpstr>ESTRUCTURA DIDÁCTICA PROYECTOS</vt:lpstr>
      <vt:lpstr>Conclusiones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DEILA</dc:creator>
  <cp:lastModifiedBy>PC</cp:lastModifiedBy>
  <cp:revision>184</cp:revision>
  <dcterms:created xsi:type="dcterms:W3CDTF">2018-02-03T00:27:22Z</dcterms:created>
  <dcterms:modified xsi:type="dcterms:W3CDTF">2026-01-08T00:47:19Z</dcterms:modified>
</cp:coreProperties>
</file>