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5" r:id="rId4"/>
    <p:sldMasterId id="2147483698" r:id="rId5"/>
    <p:sldMasterId id="2147483710" r:id="rId6"/>
  </p:sldMasterIdLst>
  <p:notesMasterIdLst>
    <p:notesMasterId r:id="rId40"/>
  </p:notesMasterIdLst>
  <p:sldIdLst>
    <p:sldId id="290" r:id="rId7"/>
    <p:sldId id="259" r:id="rId8"/>
    <p:sldId id="258" r:id="rId9"/>
    <p:sldId id="260" r:id="rId10"/>
    <p:sldId id="261" r:id="rId11"/>
    <p:sldId id="262" r:id="rId12"/>
    <p:sldId id="264" r:id="rId13"/>
    <p:sldId id="263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4" r:id="rId33"/>
    <p:sldId id="285" r:id="rId34"/>
    <p:sldId id="283" r:id="rId35"/>
    <p:sldId id="286" r:id="rId36"/>
    <p:sldId id="287" r:id="rId37"/>
    <p:sldId id="288" r:id="rId38"/>
    <p:sldId id="289" r:id="rId3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howGuides="1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4E60F-8A4C-4F2C-837E-712CE38E8425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CB4D2D-D47A-452A-A0F2-279131914BD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468456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CB4D2D-D47A-452A-A0F2-279131914BD8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18708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66182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45117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36833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E753E-4142-4138-9022-06C7CEAF73BC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0574AC4-C880-4AB4-9AA6-F1FE9914E931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13925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C1B42-9B92-4540-9443-82A34A393C63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0275BAB-58D0-4FB3-B2B5-63777DAC82F9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16270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3161E-E644-4BF4-8BE0-B8FFC15915B4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A2973A-840A-4B38-90CC-862A477FC47F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4286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B688B-2A61-472C-A131-F3222B76982C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23416BA-20D4-4F2A-B7DD-CC972C9E74A7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0674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E4FA4-44E9-43BF-8371-255AC29E7E98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0504C7E-7D0D-4EA3-8D2C-5CEE15EE3A1C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96443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F892F-D126-4582-AF3B-23087421A082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B3680F6-BD53-4019-9B3B-64729EA0D780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2646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60411-A528-4BD7-B994-82326EFF21C0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0C14832-15E9-456B-AB08-8FE20412E2EB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41636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9D5CA-C8E0-4AF6-8207-0AC32D474094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029143F-C5B0-42F9-90F3-59EFF03E5176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279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0891687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85EEA-02D4-473B-A26C-318BFBDBEEFB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E078D6-3680-410E-A092-E19F30237099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4356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6EA53-C6BF-4484-B8F9-21AA34C1B989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ED45418-D195-4C25-93C0-997D9C5F5F6D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373269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67DE9-DDFB-4B59-8A5B-8BBB991BE6FC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8BE66FC-94FF-4159-A444-24386C65FDA4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419045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67823-6192-4153-9485-E0A233508E4D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B25901-DF4C-41BB-ABEA-02E88739936D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07571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DD71C-CA30-4AA1-839D-A7E25439B851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D2E4035-4503-4CA7-89FE-88B8032AAD74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06256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42EB3-9635-484F-8726-E6BECB6F353F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7D00D21-0A30-4D6A-A999-38C341B240DE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67495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6D75C-D104-423C-87D0-F9462E109AE8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6F739A-D6E3-4547-80EA-966EADE82C23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12653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3B6C6-AA16-4ED5-9A2F-F23120D58755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553664-9371-40A3-A7B0-6A0624C9ADC8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57756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F6B67-F748-4DEC-B477-05098E1E5FF1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2A27202-ADA0-4F1B-8D96-0676BA8E0FB8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82083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36C69-8A2B-41A9-B223-E079DBC70775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82EAEC2-D8F9-430C-8906-4F7BC54B28B4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7509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0853368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15819-6636-42FD-A341-697CCF680635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5D717C9-BC41-4268-9F53-8154E6A45DD9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82170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F184-A4C1-4C39-B3B6-972DE69A7FAE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30488E-3325-4201-9EFF-C73C2C59A270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368301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957DA-7AAE-4807-9416-899BD59D04DE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315380E-D381-4E8E-B3E5-23490530E8DA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74971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EC5FC-CB84-4D13-897B-61FC29AF41A2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83B178D-96BE-49E4-B514-548639E6C460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92405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38D0F6A-ED6F-47B5-9DDA-A1450FA11704}" type="slidenum">
              <a:rPr lang="en-U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26651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67823-6192-4153-9485-E0A233508E4D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B25901-DF4C-41BB-ABEA-02E88739936D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6085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DD71C-CA30-4AA1-839D-A7E25439B851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D2E4035-4503-4CA7-89FE-88B8032AAD74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46667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42EB3-9635-484F-8726-E6BECB6F353F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7D00D21-0A30-4D6A-A999-38C341B240DE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16111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6D75C-D104-423C-87D0-F9462E109AE8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6F739A-D6E3-4547-80EA-966EADE82C23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723920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3B6C6-AA16-4ED5-9A2F-F23120D58755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553664-9371-40A3-A7B0-6A0624C9ADC8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008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25670434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F6B67-F748-4DEC-B477-05098E1E5FF1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2A27202-ADA0-4F1B-8D96-0676BA8E0FB8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56029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36C69-8A2B-41A9-B223-E079DBC70775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82EAEC2-D8F9-430C-8906-4F7BC54B28B4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830875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15819-6636-42FD-A341-697CCF680635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5D717C9-BC41-4268-9F53-8154E6A45DD9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080304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F184-A4C1-4C39-B3B6-972DE69A7FAE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30488E-3325-4201-9EFF-C73C2C59A270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84041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957DA-7AAE-4807-9416-899BD59D04DE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315380E-D381-4E8E-B3E5-23490530E8DA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059523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EC5FC-CB84-4D13-897B-61FC29AF41A2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83B178D-96BE-49E4-B514-548639E6C460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77407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38D0F6A-ED6F-47B5-9DDA-A1450FA11704}" type="slidenum">
              <a:rPr lang="en-U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6060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50619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172553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54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3925612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675945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5783029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095190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439090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6712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52351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360135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963849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096964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6315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91321189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11965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212856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28118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15107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836691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71853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71451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962583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458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159364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7588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80580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58A76-15F1-4CD7-96D6-D8534B8E4467}" type="datetimeFigureOut">
              <a:rPr lang="es-ES" smtClean="0"/>
              <a:pPr/>
              <a:t>24/11/2023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C89DC-2266-4A58-85F2-CCAA2ECF2D3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72907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FC1AA3-5CBC-46DE-8303-10FC09CDF39C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85C0196-45A0-43CB-B623-A80BAF893B99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881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205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FC333B-DF1D-4A80-B111-4ED21AC85C72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F329574-8D4C-47AD-90BC-59E7E083AC8A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870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205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FC333B-DF1D-4A80-B111-4ED21AC85C72}" type="datetimeFigureOut">
              <a:rPr lang="es-VE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24/11/2023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F329574-8D4C-47AD-90BC-59E7E083AC8A}" type="slidenum">
              <a:rPr lang="es-ES" altLang="es-E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s-ES" altLang="es-E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4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6047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95BBB-1F05-40EF-B66B-D65FD7F9AA46}" type="datetimeFigureOut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24/11/2023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0E581-7C62-45DC-9523-6D260ECA4110}" type="slidenum">
              <a:rPr lang="es-ES_tradnl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_trad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226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eila@uart.edu.cu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1" name="Picture 3" descr="I:\MDidactico-Material-Didactico_8651_image.jpg"/>
          <p:cNvPicPr>
            <a:picLocks noChangeAspect="1" noChangeArrowheads="1"/>
          </p:cNvPicPr>
          <p:nvPr/>
        </p:nvPicPr>
        <p:blipFill>
          <a:blip r:embed="rId2"/>
          <a:srcRect l="21692" b="35498"/>
          <a:stretch>
            <a:fillRect/>
          </a:stretch>
        </p:blipFill>
        <p:spPr bwMode="auto">
          <a:xfrm>
            <a:off x="0" y="2898772"/>
            <a:ext cx="4997405" cy="2354783"/>
          </a:xfrm>
          <a:prstGeom prst="rect">
            <a:avLst/>
          </a:prstGeom>
          <a:noFill/>
        </p:spPr>
      </p:pic>
      <p:pic>
        <p:nvPicPr>
          <p:cNvPr id="68610" name="Picture 2" descr="I:\II EDICION\diseño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0961" y="214291"/>
            <a:ext cx="3286147" cy="164307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4"/>
          <a:srcRect l="4140" t="3519" r="63310" b="31303"/>
          <a:stretch>
            <a:fillRect/>
          </a:stretch>
        </p:blipFill>
        <p:spPr bwMode="auto">
          <a:xfrm>
            <a:off x="10371939" y="214290"/>
            <a:ext cx="1058099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9144022" y="1071554"/>
            <a:ext cx="3433217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0" y="192315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latin typeface="Arial Black" pitchFamily="34" charset="0"/>
              </a:rPr>
              <a:t>CURSO: </a:t>
            </a:r>
            <a:r>
              <a:rPr lang="es-ES_tradnl" sz="2800" dirty="0" smtClean="0">
                <a:latin typeface="Arial Black" pitchFamily="34" charset="0"/>
              </a:rPr>
              <a:t>CONCEPCIONES </a:t>
            </a:r>
            <a:r>
              <a:rPr lang="es-ES_tradnl" sz="2800" dirty="0">
                <a:latin typeface="Arial Black" pitchFamily="34" charset="0"/>
              </a:rPr>
              <a:t>ACTUALES DE LA DIDÁCTICA</a:t>
            </a:r>
            <a:endParaRPr lang="es-ES" sz="3200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0" y="5786455"/>
            <a:ext cx="12192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 Black" pitchFamily="34" charset="0"/>
              </a:rPr>
              <a:t>Dr. C. </a:t>
            </a:r>
            <a:r>
              <a:rPr lang="es-ES" sz="2400" dirty="0" err="1" smtClean="0">
                <a:latin typeface="Arial Black" pitchFamily="34" charset="0"/>
              </a:rPr>
              <a:t>Deila</a:t>
            </a:r>
            <a:r>
              <a:rPr lang="es-ES" sz="2400" dirty="0" smtClean="0">
                <a:latin typeface="Arial Black" pitchFamily="34" charset="0"/>
              </a:rPr>
              <a:t> </a:t>
            </a:r>
            <a:r>
              <a:rPr lang="es-ES" sz="2400" dirty="0" err="1" smtClean="0">
                <a:latin typeface="Arial Black" pitchFamily="34" charset="0"/>
              </a:rPr>
              <a:t>V</a:t>
            </a:r>
            <a:r>
              <a:rPr lang="es-ES" sz="2400" dirty="0" err="1" smtClean="0">
                <a:latin typeface="Arial Black" pitchFamily="34" charset="0"/>
              </a:rPr>
              <a:t>à</a:t>
            </a:r>
            <a:r>
              <a:rPr lang="es-ES" sz="2400" dirty="0" err="1" smtClean="0">
                <a:latin typeface="Arial Black" pitchFamily="34" charset="0"/>
              </a:rPr>
              <a:t>zquez</a:t>
            </a:r>
            <a:r>
              <a:rPr lang="es-ES" sz="2400" dirty="0" smtClean="0">
                <a:latin typeface="Arial Black" pitchFamily="34" charset="0"/>
              </a:rPr>
              <a:t> Abella</a:t>
            </a:r>
            <a:r>
              <a:rPr lang="es-ES" sz="1600" dirty="0" smtClean="0">
                <a:latin typeface="Arial Black" pitchFamily="34" charset="0"/>
              </a:rPr>
              <a:t> </a:t>
            </a:r>
            <a:r>
              <a:rPr lang="es-ES" sz="1600" dirty="0" smtClean="0">
                <a:latin typeface="Arial Black" pitchFamily="34" charset="0"/>
                <a:hlinkClick r:id="rId5"/>
              </a:rPr>
              <a:t>deila@</a:t>
            </a:r>
            <a:r>
              <a:rPr lang="es-ES" sz="1600" dirty="0" smtClean="0">
                <a:latin typeface="Arial Black" pitchFamily="34" charset="0"/>
                <a:hlinkClick r:id="rId5"/>
              </a:rPr>
              <a:t>uart.edu.cu</a:t>
            </a:r>
            <a:endParaRPr lang="es-ES" sz="2400" dirty="0" smtClean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478801" y="3060983"/>
            <a:ext cx="85687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El contenido y los métodos de enseñanza-aprendizaje</a:t>
            </a:r>
            <a:endParaRPr lang="es-ES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adroTexto 48"/>
          <p:cNvSpPr txBox="1"/>
          <p:nvPr/>
        </p:nvSpPr>
        <p:spPr>
          <a:xfrm>
            <a:off x="0" y="523220"/>
            <a:ext cx="12191999" cy="633478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0"/>
            <a:ext cx="12191999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CONTENIDOS PROCEDIMENTALES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84903" y="761995"/>
            <a:ext cx="31726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Carácter externo o interno de acciones y operaciones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8146473" y="845121"/>
            <a:ext cx="3283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Grado de generalidad de las acciones</a:t>
            </a:r>
          </a:p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 y operaciones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4724400" y="523220"/>
            <a:ext cx="27709" cy="13375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 flipV="1">
            <a:off x="692727" y="1884208"/>
            <a:ext cx="4059382" cy="2770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7869382" y="523220"/>
            <a:ext cx="27709" cy="15176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7897090" y="2050468"/>
            <a:ext cx="369916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8049491" y="2396841"/>
            <a:ext cx="2008909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Arial Black" panose="020B0A04020102020204" pitchFamily="34" charset="0"/>
              </a:rPr>
              <a:t>GENERALES 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9725900" y="2854035"/>
            <a:ext cx="2064327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ESPECÍFICAS </a:t>
            </a:r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8783782" y="2050468"/>
            <a:ext cx="0" cy="3463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10723418" y="2050468"/>
            <a:ext cx="13855" cy="7464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/>
          <p:nvPr/>
        </p:nvCxnSpPr>
        <p:spPr>
          <a:xfrm>
            <a:off x="1233055" y="1967338"/>
            <a:ext cx="0" cy="42950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263235" y="2450576"/>
            <a:ext cx="1995055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PRÁCTICAS </a:t>
            </a:r>
            <a:endParaRPr lang="es-ES" dirty="0"/>
          </a:p>
        </p:txBody>
      </p:sp>
      <p:sp>
        <p:nvSpPr>
          <p:cNvPr id="23" name="CuadroTexto 22"/>
          <p:cNvSpPr txBox="1"/>
          <p:nvPr/>
        </p:nvSpPr>
        <p:spPr>
          <a:xfrm>
            <a:off x="4419596" y="2644546"/>
            <a:ext cx="2646219" cy="4001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INTELECTUALES</a:t>
            </a:r>
          </a:p>
        </p:txBody>
      </p:sp>
      <p:cxnSp>
        <p:nvCxnSpPr>
          <p:cNvPr id="25" name="Conector recto de flecha 24"/>
          <p:cNvCxnSpPr/>
          <p:nvPr/>
        </p:nvCxnSpPr>
        <p:spPr>
          <a:xfrm>
            <a:off x="4516582" y="1911917"/>
            <a:ext cx="13854" cy="67888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uadroTexto 27"/>
          <p:cNvSpPr txBox="1"/>
          <p:nvPr/>
        </p:nvSpPr>
        <p:spPr>
          <a:xfrm>
            <a:off x="5098473" y="983672"/>
            <a:ext cx="2424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CLASIFICACIÓN</a:t>
            </a:r>
            <a:endParaRPr lang="es-ES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221664" y="2906106"/>
            <a:ext cx="19534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anose="020B0A04020102020204" pitchFamily="34" charset="0"/>
              </a:rPr>
              <a:t>(Externas)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4849091" y="2961526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(</a:t>
            </a:r>
            <a:r>
              <a:rPr lang="es-ES" dirty="0" smtClean="0"/>
              <a:t>Internas)</a:t>
            </a:r>
            <a:endParaRPr lang="es-ES" dirty="0"/>
          </a:p>
        </p:txBody>
      </p:sp>
      <p:sp>
        <p:nvSpPr>
          <p:cNvPr id="31" name="CuadroTexto 30"/>
          <p:cNvSpPr txBox="1"/>
          <p:nvPr/>
        </p:nvSpPr>
        <p:spPr>
          <a:xfrm>
            <a:off x="83120" y="3657600"/>
            <a:ext cx="2937165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De </a:t>
            </a:r>
            <a:r>
              <a:rPr lang="es-E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estudio y de trabajo con fuentes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221664" y="4365486"/>
            <a:ext cx="2618518" cy="2246769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Localizar </a:t>
            </a:r>
            <a:r>
              <a:rPr lang="es-E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y seleccionar información de fuentes diversas, procesarla, organizarla y comunicarla</a:t>
            </a:r>
          </a:p>
        </p:txBody>
      </p:sp>
      <p:sp>
        <p:nvSpPr>
          <p:cNvPr id="33" name="Flecha curvada hacia la izquierda 32"/>
          <p:cNvSpPr/>
          <p:nvPr/>
        </p:nvSpPr>
        <p:spPr>
          <a:xfrm>
            <a:off x="2438400" y="2644546"/>
            <a:ext cx="581885" cy="101305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4" name="CuadroTexto 33"/>
          <p:cNvSpPr txBox="1"/>
          <p:nvPr/>
        </p:nvSpPr>
        <p:spPr>
          <a:xfrm>
            <a:off x="3546754" y="3699154"/>
            <a:ext cx="2660073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Del pensamiento lógico </a:t>
            </a:r>
          </a:p>
        </p:txBody>
      </p:sp>
      <p:cxnSp>
        <p:nvCxnSpPr>
          <p:cNvPr id="36" name="Conector recto de flecha 35"/>
          <p:cNvCxnSpPr/>
          <p:nvPr/>
        </p:nvCxnSpPr>
        <p:spPr>
          <a:xfrm>
            <a:off x="4530436" y="3044656"/>
            <a:ext cx="0" cy="612944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/>
          <p:cNvSpPr txBox="1"/>
          <p:nvPr/>
        </p:nvSpPr>
        <p:spPr>
          <a:xfrm>
            <a:off x="3657594" y="4407040"/>
            <a:ext cx="2401894" cy="193899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70C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Análisis </a:t>
            </a:r>
            <a:r>
              <a:rPr lang="es-ES" dirty="0"/>
              <a:t>– síntesis, inducción-deducción, abstracción y generalización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6830294" y="4904515"/>
            <a:ext cx="369915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Propias de la ciencia 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6317667" y="5349149"/>
            <a:ext cx="5708077" cy="1323439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70C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Relatar</a:t>
            </a:r>
            <a:r>
              <a:rPr lang="es-ES" dirty="0"/>
              <a:t>, describir, caracterizar, ejemplificar, identificar, comparar, explicar, argumentar o fundamentar, demostrar, valorar, etc.</a:t>
            </a:r>
          </a:p>
        </p:txBody>
      </p:sp>
      <p:cxnSp>
        <p:nvCxnSpPr>
          <p:cNvPr id="41" name="Conector recto de flecha 40"/>
          <p:cNvCxnSpPr/>
          <p:nvPr/>
        </p:nvCxnSpPr>
        <p:spPr>
          <a:xfrm>
            <a:off x="6913424" y="3044656"/>
            <a:ext cx="41558" cy="1762871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42"/>
          <p:cNvSpPr txBox="1"/>
          <p:nvPr/>
        </p:nvSpPr>
        <p:spPr>
          <a:xfrm>
            <a:off x="7273628" y="3429000"/>
            <a:ext cx="2202882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Diversos </a:t>
            </a:r>
            <a:r>
              <a:rPr lang="es-ES" dirty="0"/>
              <a:t>tipos de actividad</a:t>
            </a:r>
          </a:p>
        </p:txBody>
      </p:sp>
      <p:cxnSp>
        <p:nvCxnSpPr>
          <p:cNvPr id="45" name="Conector recto de flecha 44"/>
          <p:cNvCxnSpPr/>
          <p:nvPr/>
        </p:nvCxnSpPr>
        <p:spPr>
          <a:xfrm>
            <a:off x="8340436" y="2850686"/>
            <a:ext cx="13855" cy="5170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/>
          <p:cNvSpPr txBox="1"/>
          <p:nvPr/>
        </p:nvSpPr>
        <p:spPr>
          <a:xfrm>
            <a:off x="10016850" y="3477487"/>
            <a:ext cx="2008909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solo forman parte de actividades específicas</a:t>
            </a:r>
          </a:p>
        </p:txBody>
      </p:sp>
      <p:cxnSp>
        <p:nvCxnSpPr>
          <p:cNvPr id="48" name="Conector recto de flecha 47"/>
          <p:cNvCxnSpPr/>
          <p:nvPr/>
        </p:nvCxnSpPr>
        <p:spPr>
          <a:xfrm>
            <a:off x="10293927" y="3254145"/>
            <a:ext cx="0" cy="17485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71612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4" grpId="0" animBg="1"/>
      <p:bldP spid="15" grpId="0" animBg="1"/>
      <p:bldP spid="22" grpId="0" animBg="1"/>
      <p:bldP spid="23" grpId="0" animBg="1"/>
      <p:bldP spid="28" grpId="0"/>
      <p:bldP spid="29" grpId="0"/>
      <p:bldP spid="30" grpId="0"/>
      <p:bldP spid="31" grpId="0" animBg="1"/>
      <p:bldP spid="32" grpId="0" animBg="1"/>
      <p:bldP spid="33" grpId="0" animBg="1"/>
      <p:bldP spid="34" grpId="0" animBg="1"/>
      <p:bldP spid="37" grpId="0" animBg="1"/>
      <p:bldP spid="38" grpId="0" animBg="1"/>
      <p:bldP spid="39" grpId="0" animBg="1"/>
      <p:bldP spid="43" grpId="0" animBg="1"/>
      <p:bldP spid="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adroTexto 36"/>
          <p:cNvSpPr txBox="1"/>
          <p:nvPr/>
        </p:nvSpPr>
        <p:spPr>
          <a:xfrm>
            <a:off x="0" y="537068"/>
            <a:ext cx="12192000" cy="63209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3848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CONTENIDOS ACTITUDINALES 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 rot="16200000">
            <a:off x="-457212" y="1814948"/>
            <a:ext cx="1704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ACTITUD</a:t>
            </a:r>
            <a:endParaRPr lang="es-E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61997" y="1039088"/>
            <a:ext cx="4655127" cy="19389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 Black" panose="020B0A04020102020204" pitchFamily="34" charset="0"/>
              </a:rPr>
              <a:t>Supone </a:t>
            </a:r>
            <a:r>
              <a:rPr lang="es-ES" sz="2400" dirty="0">
                <a:latin typeface="Arial Black" panose="020B0A04020102020204" pitchFamily="34" charset="0"/>
              </a:rPr>
              <a:t>una predisposición a la acción relativamente estable y es susceptible de formarse y cambiarse</a:t>
            </a:r>
          </a:p>
        </p:txBody>
      </p:sp>
      <p:cxnSp>
        <p:nvCxnSpPr>
          <p:cNvPr id="8" name="Conector recto de flecha 7"/>
          <p:cNvCxnSpPr>
            <a:stCxn id="4" idx="3"/>
            <a:endCxn id="13" idx="1"/>
          </p:cNvCxnSpPr>
          <p:nvPr/>
        </p:nvCxnSpPr>
        <p:spPr>
          <a:xfrm>
            <a:off x="5417124" y="2008584"/>
            <a:ext cx="2119768" cy="641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/>
          <p:cNvSpPr txBox="1"/>
          <p:nvPr/>
        </p:nvSpPr>
        <p:spPr>
          <a:xfrm>
            <a:off x="6289949" y="817408"/>
            <a:ext cx="1814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COGNITIVO</a:t>
            </a:r>
            <a:endParaRPr lang="es-ES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8160314" y="623448"/>
            <a:ext cx="3851571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opiniones</a:t>
            </a:r>
            <a:r>
              <a:rPr lang="es-ES" dirty="0"/>
              <a:t>, creencias y </a:t>
            </a:r>
            <a:r>
              <a:rPr lang="es-ES" dirty="0" smtClean="0"/>
              <a:t>conceptos</a:t>
            </a:r>
            <a:endParaRPr lang="es-ES" dirty="0"/>
          </a:p>
        </p:txBody>
      </p:sp>
      <p:sp>
        <p:nvSpPr>
          <p:cNvPr id="13" name="CuadroTexto 12"/>
          <p:cNvSpPr txBox="1"/>
          <p:nvPr/>
        </p:nvSpPr>
        <p:spPr>
          <a:xfrm>
            <a:off x="7536892" y="1814945"/>
            <a:ext cx="16348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AFECTIVO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9240994" y="1593268"/>
            <a:ext cx="2770892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sentimientos y emociones 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6239603" y="2826319"/>
            <a:ext cx="29598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COMPORTAMENTAL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9421091" y="2493813"/>
            <a:ext cx="2590794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dirección del acto</a:t>
            </a:r>
          </a:p>
        </p:txBody>
      </p:sp>
      <p:cxnSp>
        <p:nvCxnSpPr>
          <p:cNvPr id="19" name="Conector recto de flecha 18"/>
          <p:cNvCxnSpPr>
            <a:stCxn id="4" idx="3"/>
          </p:cNvCxnSpPr>
          <p:nvPr/>
        </p:nvCxnSpPr>
        <p:spPr>
          <a:xfrm flipV="1">
            <a:off x="5417124" y="1193726"/>
            <a:ext cx="822479" cy="814858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>
            <a:stCxn id="4" idx="3"/>
          </p:cNvCxnSpPr>
          <p:nvPr/>
        </p:nvCxnSpPr>
        <p:spPr>
          <a:xfrm>
            <a:off x="5417124" y="2008584"/>
            <a:ext cx="803561" cy="817735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upo 23"/>
          <p:cNvGrpSpPr/>
          <p:nvPr/>
        </p:nvGrpSpPr>
        <p:grpSpPr>
          <a:xfrm>
            <a:off x="4641261" y="4502722"/>
            <a:ext cx="1787236" cy="720437"/>
            <a:chOff x="5250867" y="4655127"/>
            <a:chExt cx="1787236" cy="720437"/>
          </a:xfrm>
        </p:grpSpPr>
        <p:sp>
          <p:nvSpPr>
            <p:cNvPr id="22" name="CuadroTexto 21"/>
            <p:cNvSpPr txBox="1"/>
            <p:nvPr/>
          </p:nvSpPr>
          <p:spPr>
            <a:xfrm>
              <a:off x="5417124" y="4765964"/>
              <a:ext cx="13716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s-ES"/>
              </a:defPPr>
              <a:lvl1pPr>
                <a:defRPr sz="2400">
                  <a:solidFill>
                    <a:srgbClr val="002060"/>
                  </a:solidFill>
                  <a:latin typeface="Arial Black" panose="020B0A04020102020204" pitchFamily="34" charset="0"/>
                </a:defRPr>
              </a:lvl1pPr>
            </a:lstStyle>
            <a:p>
              <a:r>
                <a:rPr lang="es-ES" dirty="0" smtClean="0"/>
                <a:t>VALOR </a:t>
              </a:r>
              <a:endParaRPr lang="es-ES" dirty="0"/>
            </a:p>
          </p:txBody>
        </p:sp>
        <p:sp>
          <p:nvSpPr>
            <p:cNvPr id="23" name="Elipse 22"/>
            <p:cNvSpPr/>
            <p:nvPr/>
          </p:nvSpPr>
          <p:spPr>
            <a:xfrm>
              <a:off x="5250867" y="4655127"/>
              <a:ext cx="1787236" cy="72043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25" name="CuadroTexto 24"/>
          <p:cNvSpPr txBox="1"/>
          <p:nvPr/>
        </p:nvSpPr>
        <p:spPr>
          <a:xfrm rot="16200000">
            <a:off x="4585852" y="1745666"/>
            <a:ext cx="2272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COMPONENTES</a:t>
            </a:r>
            <a:endParaRPr lang="es-ES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180104" y="5638807"/>
            <a:ext cx="3920836" cy="10156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sz="2000" dirty="0" smtClean="0"/>
              <a:t>Medio </a:t>
            </a:r>
            <a:r>
              <a:rPr lang="es-ES" sz="2000" dirty="0"/>
              <a:t>de orientación y regulación de la actividad humana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7301345" y="3574473"/>
            <a:ext cx="4710540" cy="16312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pPr algn="just"/>
            <a:r>
              <a:rPr lang="es-ES" dirty="0"/>
              <a:t>Su educación supone tener en cuenta: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/>
              <a:t>conocimiento del </a:t>
            </a:r>
            <a:r>
              <a:rPr lang="es-ES" dirty="0" smtClean="0"/>
              <a:t>significado </a:t>
            </a:r>
            <a:endParaRPr lang="es-ES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/>
              <a:t>el papel de los sentimientos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dirty="0" smtClean="0"/>
              <a:t>su </a:t>
            </a:r>
            <a:r>
              <a:rPr lang="es-ES" dirty="0"/>
              <a:t>expresión en la conducta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166247" y="3694474"/>
            <a:ext cx="4017812" cy="10156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S</a:t>
            </a:r>
            <a:r>
              <a:rPr lang="es-ES" dirty="0" smtClean="0"/>
              <a:t>ignificaciones </a:t>
            </a:r>
            <a:r>
              <a:rPr lang="es-ES" dirty="0"/>
              <a:t>socialmente positivas de los objetos y fenómenos 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7813963" y="5897347"/>
            <a:ext cx="3893127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moral, político, estético, científico </a:t>
            </a:r>
            <a:r>
              <a:rPr lang="es-ES" dirty="0"/>
              <a:t>y </a:t>
            </a:r>
            <a:r>
              <a:rPr lang="es-ES" dirty="0" smtClean="0"/>
              <a:t>jurídico</a:t>
            </a:r>
            <a:endParaRPr lang="es-ES" dirty="0"/>
          </a:p>
        </p:txBody>
      </p:sp>
      <p:sp>
        <p:nvSpPr>
          <p:cNvPr id="31" name="Flecha doblada hacia arriba 30"/>
          <p:cNvSpPr/>
          <p:nvPr/>
        </p:nvSpPr>
        <p:spPr>
          <a:xfrm rot="5400000">
            <a:off x="6269879" y="4936504"/>
            <a:ext cx="926860" cy="1911929"/>
          </a:xfrm>
          <a:prstGeom prst="bentUpArrow">
            <a:avLst>
              <a:gd name="adj1" fmla="val 16031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 doblada 31"/>
          <p:cNvSpPr/>
          <p:nvPr/>
        </p:nvSpPr>
        <p:spPr>
          <a:xfrm>
            <a:off x="5906591" y="3893127"/>
            <a:ext cx="1200791" cy="42949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3" name="Flecha doblada hacia arriba 32"/>
          <p:cNvSpPr/>
          <p:nvPr/>
        </p:nvSpPr>
        <p:spPr>
          <a:xfrm rot="16200000">
            <a:off x="4652895" y="3694456"/>
            <a:ext cx="385458" cy="93520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Flecha curvada hacia la izquierda 35"/>
          <p:cNvSpPr/>
          <p:nvPr/>
        </p:nvSpPr>
        <p:spPr>
          <a:xfrm rot="2738937">
            <a:off x="4351865" y="5116158"/>
            <a:ext cx="471066" cy="1115268"/>
          </a:xfrm>
          <a:prstGeom prst="curvedLeftArrow">
            <a:avLst>
              <a:gd name="adj1" fmla="val 25000"/>
              <a:gd name="adj2" fmla="val 50000"/>
              <a:gd name="adj3" fmla="val 610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6638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9" grpId="0"/>
      <p:bldP spid="11" grpId="0" animBg="1"/>
      <p:bldP spid="13" grpId="0"/>
      <p:bldP spid="14" grpId="0" animBg="1"/>
      <p:bldP spid="16" grpId="0"/>
      <p:bldP spid="17" grpId="0" animBg="1"/>
      <p:bldP spid="25" grpId="0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/>
          <p:cNvSpPr txBox="1"/>
          <p:nvPr/>
        </p:nvSpPr>
        <p:spPr>
          <a:xfrm>
            <a:off x="0" y="981814"/>
            <a:ext cx="12192000" cy="58761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27707"/>
            <a:ext cx="12191999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PARTICULARIDADES EN RELACIÓN CON LA FORMACIÓN DE VALORES EN LOS ESTUDIANTES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0" y="981814"/>
            <a:ext cx="12191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Los contenidos conceptuales y procedimentales tienen un potencial educativo que debe ser aprovechado y explotado por el </a:t>
            </a:r>
            <a:r>
              <a:rPr lang="es-ES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profesor sustentado en:</a:t>
            </a:r>
            <a:endParaRPr lang="es-E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87929" y="2189014"/>
            <a:ext cx="2784763" cy="12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Significatividad de los aprendizajes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401798" y="3429000"/>
            <a:ext cx="2812467" cy="3262745"/>
            <a:chOff x="4793673" y="3429000"/>
            <a:chExt cx="2812467" cy="3262745"/>
          </a:xfrm>
        </p:grpSpPr>
        <p:sp>
          <p:nvSpPr>
            <p:cNvPr id="5" name="CuadroTexto 4"/>
            <p:cNvSpPr txBox="1"/>
            <p:nvPr/>
          </p:nvSpPr>
          <p:spPr>
            <a:xfrm>
              <a:off x="4849090" y="3636825"/>
              <a:ext cx="2757050" cy="286232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000" dirty="0" smtClean="0">
                  <a:latin typeface="Arial Black" panose="020B0A04020102020204" pitchFamily="34" charset="0"/>
                </a:rPr>
                <a:t>Posibilita </a:t>
              </a:r>
              <a:r>
                <a:rPr lang="es-ES" sz="2000" dirty="0">
                  <a:latin typeface="Arial Black" panose="020B0A04020102020204" pitchFamily="34" charset="0"/>
                </a:rPr>
                <a:t>que el estudiante se involucre activa y afectivamente en el aprendizaje, lo que conlleva la formación   de sentimientos y valores</a:t>
              </a:r>
            </a:p>
          </p:txBody>
        </p:sp>
        <p:sp>
          <p:nvSpPr>
            <p:cNvPr id="6" name="Rectángulo redondeado 5"/>
            <p:cNvSpPr/>
            <p:nvPr/>
          </p:nvSpPr>
          <p:spPr>
            <a:xfrm>
              <a:off x="4793673" y="3429000"/>
              <a:ext cx="2770909" cy="3262745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8" name="CuadroTexto 7"/>
          <p:cNvSpPr txBox="1"/>
          <p:nvPr/>
        </p:nvSpPr>
        <p:spPr>
          <a:xfrm>
            <a:off x="4253353" y="2258293"/>
            <a:ext cx="2554287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Aprendizaje cooperativo</a:t>
            </a:r>
          </a:p>
        </p:txBody>
      </p:sp>
      <p:grpSp>
        <p:nvGrpSpPr>
          <p:cNvPr id="12" name="Grupo 11"/>
          <p:cNvGrpSpPr/>
          <p:nvPr/>
        </p:nvGrpSpPr>
        <p:grpSpPr>
          <a:xfrm>
            <a:off x="3768433" y="3136250"/>
            <a:ext cx="3657601" cy="3542911"/>
            <a:chOff x="8534398" y="3136250"/>
            <a:chExt cx="3657601" cy="3542911"/>
          </a:xfrm>
        </p:grpSpPr>
        <p:sp>
          <p:nvSpPr>
            <p:cNvPr id="9" name="CuadroTexto 8"/>
            <p:cNvSpPr txBox="1"/>
            <p:nvPr/>
          </p:nvSpPr>
          <p:spPr>
            <a:xfrm>
              <a:off x="8534398" y="3262750"/>
              <a:ext cx="3616069" cy="31700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000" dirty="0" smtClean="0">
                  <a:latin typeface="Arial Black" panose="020B0A04020102020204" pitchFamily="34" charset="0"/>
                </a:rPr>
                <a:t>Posibilita </a:t>
              </a:r>
              <a:r>
                <a:rPr lang="es-ES" sz="2000" dirty="0">
                  <a:latin typeface="Arial Black" panose="020B0A04020102020204" pitchFamily="34" charset="0"/>
                </a:rPr>
                <a:t>la generación y fortalecimiento de cualidades, sentimientos y </a:t>
              </a:r>
              <a:r>
                <a:rPr lang="es-ES" sz="2000" dirty="0" smtClean="0">
                  <a:latin typeface="Arial Black" panose="020B0A04020102020204" pitchFamily="34" charset="0"/>
                </a:rPr>
                <a:t>valores, </a:t>
              </a:r>
              <a:r>
                <a:rPr lang="es-ES" sz="2000" dirty="0">
                  <a:latin typeface="Arial Black" panose="020B0A04020102020204" pitchFamily="34" charset="0"/>
                </a:rPr>
                <a:t>así como el conocimiento de sí mismo a través del conocimiento del otro y el reconocimiento y respeto a la </a:t>
              </a:r>
              <a:r>
                <a:rPr lang="es-ES" sz="2000" dirty="0" smtClean="0">
                  <a:latin typeface="Arial Black" panose="020B0A04020102020204" pitchFamily="34" charset="0"/>
                </a:rPr>
                <a:t>diversidad</a:t>
              </a:r>
              <a:endParaRPr lang="es-ES" sz="2000" dirty="0">
                <a:latin typeface="Arial Black" panose="020B0A04020102020204" pitchFamily="34" charset="0"/>
              </a:endParaRPr>
            </a:p>
          </p:txBody>
        </p:sp>
        <p:sp>
          <p:nvSpPr>
            <p:cNvPr id="11" name="Rectángulo redondeado 10"/>
            <p:cNvSpPr/>
            <p:nvPr/>
          </p:nvSpPr>
          <p:spPr>
            <a:xfrm>
              <a:off x="8534399" y="3136250"/>
              <a:ext cx="3657600" cy="3542911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3" name="CuadroTexto 12"/>
          <p:cNvSpPr txBox="1"/>
          <p:nvPr/>
        </p:nvSpPr>
        <p:spPr>
          <a:xfrm>
            <a:off x="8977734" y="2576941"/>
            <a:ext cx="2299854" cy="830997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Aprendizaje contextual</a:t>
            </a:r>
          </a:p>
        </p:txBody>
      </p:sp>
      <p:grpSp>
        <p:nvGrpSpPr>
          <p:cNvPr id="17" name="Grupo 16"/>
          <p:cNvGrpSpPr/>
          <p:nvPr/>
        </p:nvGrpSpPr>
        <p:grpSpPr>
          <a:xfrm>
            <a:off x="7966371" y="3456710"/>
            <a:ext cx="4017818" cy="3054920"/>
            <a:chOff x="7966371" y="3636825"/>
            <a:chExt cx="4017818" cy="3054920"/>
          </a:xfrm>
        </p:grpSpPr>
        <p:sp>
          <p:nvSpPr>
            <p:cNvPr id="14" name="CuadroTexto 13"/>
            <p:cNvSpPr txBox="1"/>
            <p:nvPr/>
          </p:nvSpPr>
          <p:spPr>
            <a:xfrm>
              <a:off x="7966371" y="3858473"/>
              <a:ext cx="4017818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000" dirty="0" smtClean="0">
                  <a:latin typeface="Arial Black" panose="020B0A04020102020204" pitchFamily="34" charset="0"/>
                </a:rPr>
                <a:t>Demanda tener </a:t>
              </a:r>
              <a:r>
                <a:rPr lang="es-ES" sz="2000" dirty="0">
                  <a:latin typeface="Arial Black" panose="020B0A04020102020204" pitchFamily="34" charset="0"/>
                </a:rPr>
                <a:t>en cuenta las condiciones reales, </a:t>
              </a:r>
              <a:r>
                <a:rPr lang="es-ES" sz="2000" dirty="0" smtClean="0">
                  <a:latin typeface="Arial Black" panose="020B0A04020102020204" pitchFamily="34" charset="0"/>
                </a:rPr>
                <a:t> fomentar </a:t>
              </a:r>
              <a:r>
                <a:rPr lang="es-ES" sz="2000" dirty="0">
                  <a:latin typeface="Arial Black" panose="020B0A04020102020204" pitchFamily="34" charset="0"/>
                </a:rPr>
                <a:t>el análisis y valoración de dichas condiciones y, a partir de ellos, la reflexión acerca de la responsabilidad y participación social</a:t>
              </a:r>
            </a:p>
          </p:txBody>
        </p:sp>
        <p:sp>
          <p:nvSpPr>
            <p:cNvPr id="16" name="Rectángulo redondeado 15"/>
            <p:cNvSpPr/>
            <p:nvPr/>
          </p:nvSpPr>
          <p:spPr>
            <a:xfrm>
              <a:off x="8021761" y="3636825"/>
              <a:ext cx="3934712" cy="3054920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="" xmlns:p14="http://schemas.microsoft.com/office/powerpoint/2010/main" val="4196393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8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uadroTexto 15"/>
          <p:cNvSpPr txBox="1"/>
          <p:nvPr/>
        </p:nvSpPr>
        <p:spPr>
          <a:xfrm>
            <a:off x="0" y="550924"/>
            <a:ext cx="12191999" cy="630707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27704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LA FORMACIÓN DE COMPETENCIAS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110834" y="581885"/>
            <a:ext cx="33250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latin typeface="Arial Black" panose="020B0A04020102020204" pitchFamily="34" charset="0"/>
              </a:rPr>
              <a:t>La integración de: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93964" y="1288474"/>
            <a:ext cx="565265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 Black" panose="020B0A04020102020204" pitchFamily="34" charset="0"/>
              </a:rPr>
              <a:t>Formaciones cognitivas que incluyen los tres tipos de contenidos</a:t>
            </a:r>
            <a:endParaRPr lang="es-ES" sz="2400" dirty="0">
              <a:latin typeface="Arial Black" panose="020B0A04020102020204" pitchFamily="34" charset="0"/>
            </a:endParaRPr>
          </a:p>
        </p:txBody>
      </p:sp>
      <p:sp>
        <p:nvSpPr>
          <p:cNvPr id="5" name="Más 4"/>
          <p:cNvSpPr/>
          <p:nvPr/>
        </p:nvSpPr>
        <p:spPr>
          <a:xfrm>
            <a:off x="2396836" y="2535381"/>
            <a:ext cx="581891" cy="484909"/>
          </a:xfrm>
          <a:prstGeom prst="mathPl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193964" y="3047991"/>
            <a:ext cx="5652654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sz="2400" dirty="0"/>
              <a:t>Formaciones motivacionales direccionadas hacia lo intrínseco</a:t>
            </a:r>
          </a:p>
        </p:txBody>
      </p:sp>
      <p:sp>
        <p:nvSpPr>
          <p:cNvPr id="7" name="Más 6"/>
          <p:cNvSpPr/>
          <p:nvPr/>
        </p:nvSpPr>
        <p:spPr>
          <a:xfrm>
            <a:off x="2410686" y="4239500"/>
            <a:ext cx="581891" cy="484909"/>
          </a:xfrm>
          <a:prstGeom prst="mathPl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/>
          <p:cNvSpPr txBox="1"/>
          <p:nvPr/>
        </p:nvSpPr>
        <p:spPr>
          <a:xfrm>
            <a:off x="318655" y="4752109"/>
            <a:ext cx="5430981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sz="2400" dirty="0" smtClean="0"/>
              <a:t>Recursos </a:t>
            </a:r>
            <a:r>
              <a:rPr lang="es-ES" sz="2400" dirty="0"/>
              <a:t>personológicos como la flexibilidad, la perseverancia, el autocontrol, la autonomía y la perspectiva futura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7730840" y="2757058"/>
            <a:ext cx="4184074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Interpretar</a:t>
            </a:r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, argumentar y resolver situaciones y problemas en un contexto socio laboral concreto de forma innovadora y creativa</a:t>
            </a:r>
          </a:p>
        </p:txBody>
      </p:sp>
      <p:sp>
        <p:nvSpPr>
          <p:cNvPr id="10" name="Cerrar llave 9"/>
          <p:cNvSpPr/>
          <p:nvPr/>
        </p:nvSpPr>
        <p:spPr>
          <a:xfrm>
            <a:off x="5920938" y="1177636"/>
            <a:ext cx="382876" cy="5513465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 derecha 10"/>
          <p:cNvSpPr/>
          <p:nvPr/>
        </p:nvSpPr>
        <p:spPr>
          <a:xfrm>
            <a:off x="6414655" y="3823852"/>
            <a:ext cx="1191490" cy="2493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 rot="16200000">
            <a:off x="5802007" y="3689980"/>
            <a:ext cx="20842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PERMITE</a:t>
            </a:r>
            <a:endParaRPr lang="es-ES" sz="2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Flecha abajo 12"/>
          <p:cNvSpPr/>
          <p:nvPr/>
        </p:nvSpPr>
        <p:spPr>
          <a:xfrm>
            <a:off x="9019303" y="5181597"/>
            <a:ext cx="401781" cy="6511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/>
          <p:cNvSpPr txBox="1"/>
          <p:nvPr/>
        </p:nvSpPr>
        <p:spPr>
          <a:xfrm>
            <a:off x="6442365" y="6026729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ACTUACIÓN COMPETENTE</a:t>
            </a: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660" y="574527"/>
            <a:ext cx="6044339" cy="19970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6479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 animBg="1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537070"/>
            <a:ext cx="12192000" cy="63209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385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SELECCIÓN DE LOS CONTENIDOS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41561" y="706582"/>
            <a:ext cx="1215043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N</a:t>
            </a:r>
            <a:r>
              <a:rPr lang="es-ES" sz="24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o </a:t>
            </a:r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todos los elementos </a:t>
            </a:r>
            <a:r>
              <a:rPr lang="es-ES" sz="2400" dirty="0" smtClean="0">
                <a:latin typeface="Arial Black" panose="020B0A04020102020204" pitchFamily="34" charset="0"/>
              </a:rPr>
              <a:t>del sistema de contenidos </a:t>
            </a:r>
            <a:r>
              <a:rPr lang="es-ES" sz="2400" dirty="0">
                <a:latin typeface="Arial Black" panose="020B0A04020102020204" pitchFamily="34" charset="0"/>
              </a:rPr>
              <a:t>tienen la </a:t>
            </a:r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misma jerarquía </a:t>
            </a:r>
            <a:r>
              <a:rPr lang="es-ES" sz="2400" dirty="0">
                <a:latin typeface="Arial Black" panose="020B0A04020102020204" pitchFamily="34" charset="0"/>
              </a:rPr>
              <a:t>y lugar </a:t>
            </a:r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en la estructura lógica de la disciplina </a:t>
            </a:r>
            <a:r>
              <a:rPr lang="es-ES" sz="2400" dirty="0">
                <a:latin typeface="Arial Black" panose="020B0A04020102020204" pitchFamily="34" charset="0"/>
              </a:rPr>
              <a:t>docente, en las </a:t>
            </a:r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estructuras cognoscitivas </a:t>
            </a:r>
            <a:r>
              <a:rPr lang="es-ES" sz="2400" dirty="0">
                <a:latin typeface="Arial Black" panose="020B0A04020102020204" pitchFamily="34" charset="0"/>
              </a:rPr>
              <a:t>formadas previamente por los estudiantes, </a:t>
            </a:r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ni</a:t>
            </a:r>
            <a:r>
              <a:rPr lang="es-ES" sz="2400" dirty="0">
                <a:latin typeface="Arial Black" panose="020B0A04020102020204" pitchFamily="34" charset="0"/>
              </a:rPr>
              <a:t> en el propio curso de su </a:t>
            </a:r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desarrollo evolutivo y </a:t>
            </a:r>
            <a:r>
              <a:rPr lang="es-ES" sz="24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psicológico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ES" sz="2400" dirty="0"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400" dirty="0">
                <a:latin typeface="Arial Black" panose="020B0A04020102020204" pitchFamily="34" charset="0"/>
              </a:rPr>
              <a:t>Es imposible que los estudiantes se apropien de todo el sistema de contenidos. Exige la </a:t>
            </a:r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determinación de lo esencial y lo no esencial </a:t>
            </a:r>
            <a:endParaRPr lang="es-ES" sz="2400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ES" sz="2400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ES" sz="24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Seleccionar </a:t>
            </a:r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aquellos conocimientos </a:t>
            </a:r>
            <a:r>
              <a:rPr lang="es-ES" sz="2400" dirty="0">
                <a:latin typeface="Arial Black" panose="020B0A04020102020204" pitchFamily="34" charset="0"/>
              </a:rPr>
              <a:t>que </a:t>
            </a:r>
            <a:r>
              <a:rPr lang="es-ES" sz="2400" dirty="0" smtClean="0">
                <a:latin typeface="Arial Black" panose="020B0A04020102020204" pitchFamily="34" charset="0"/>
              </a:rPr>
              <a:t>sirvan </a:t>
            </a:r>
            <a:r>
              <a:rPr lang="es-ES" sz="2400" dirty="0">
                <a:latin typeface="Arial Black" panose="020B0A04020102020204" pitchFamily="34" charset="0"/>
              </a:rPr>
              <a:t>de objeto de estudio para el </a:t>
            </a:r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desarrollo de aquellas habilidades </a:t>
            </a:r>
            <a:r>
              <a:rPr lang="es-ES" sz="2400" dirty="0">
                <a:latin typeface="Arial Black" panose="020B0A04020102020204" pitchFamily="34" charset="0"/>
              </a:rPr>
              <a:t>que posibilitan una </a:t>
            </a:r>
            <a:r>
              <a:rPr lang="es-ES" sz="2400" dirty="0">
                <a:solidFill>
                  <a:srgbClr val="C00000"/>
                </a:solidFill>
                <a:latin typeface="Arial Black" panose="020B0A04020102020204" pitchFamily="34" charset="0"/>
              </a:rPr>
              <a:t>actuación competente </a:t>
            </a:r>
            <a:r>
              <a:rPr lang="es-ES" sz="2400" dirty="0">
                <a:latin typeface="Arial Black" panose="020B0A04020102020204" pitchFamily="34" charset="0"/>
              </a:rPr>
              <a:t>en la sociedad del </a:t>
            </a:r>
            <a:r>
              <a:rPr lang="es-ES" sz="2400" dirty="0" smtClean="0">
                <a:latin typeface="Arial Black" panose="020B0A04020102020204" pitchFamily="34" charset="0"/>
              </a:rPr>
              <a:t>conocimiento:</a:t>
            </a:r>
          </a:p>
          <a:p>
            <a:pPr algn="just"/>
            <a:endParaRPr lang="es-ES" sz="2400" dirty="0" smtClean="0">
              <a:latin typeface="Arial Black" panose="020B0A04020102020204" pitchFamily="34" charset="0"/>
            </a:endParaRPr>
          </a:p>
          <a:p>
            <a:pPr algn="just"/>
            <a:r>
              <a:rPr lang="es-ES" sz="2400" i="1" dirty="0" smtClean="0">
                <a:latin typeface="Arial Black" panose="020B0A04020102020204" pitchFamily="34" charset="0"/>
              </a:rPr>
              <a:t>Solución </a:t>
            </a:r>
            <a:r>
              <a:rPr lang="es-ES" sz="2400" i="1" dirty="0">
                <a:latin typeface="Arial Black" panose="020B0A04020102020204" pitchFamily="34" charset="0"/>
              </a:rPr>
              <a:t>de problemas y situaciones que requieren un pensamiento crítico y la independencia para la toma de decisiones, con el empleo eficiente de las TIC como medio y fuente de conocimiento</a:t>
            </a:r>
          </a:p>
        </p:txBody>
      </p:sp>
    </p:spTree>
    <p:extLst>
      <p:ext uri="{BB962C8B-B14F-4D97-AF65-F5344CB8AC3E}">
        <p14:creationId xmlns="" xmlns:p14="http://schemas.microsoft.com/office/powerpoint/2010/main" val="378880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uadroTexto 27"/>
          <p:cNvSpPr txBox="1"/>
          <p:nvPr/>
        </p:nvSpPr>
        <p:spPr>
          <a:xfrm>
            <a:off x="0" y="537068"/>
            <a:ext cx="12189760" cy="627642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3848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ESTRUCTURACIÓN DE LOS CONTENIDOS</a:t>
            </a:r>
            <a:endParaRPr lang="es-ES" dirty="0"/>
          </a:p>
        </p:txBody>
      </p:sp>
      <p:grpSp>
        <p:nvGrpSpPr>
          <p:cNvPr id="6" name="Grupo 5"/>
          <p:cNvGrpSpPr/>
          <p:nvPr/>
        </p:nvGrpSpPr>
        <p:grpSpPr>
          <a:xfrm>
            <a:off x="4724395" y="2576938"/>
            <a:ext cx="2660073" cy="1773382"/>
            <a:chOff x="7716982" y="2923309"/>
            <a:chExt cx="2660073" cy="1773382"/>
          </a:xfrm>
        </p:grpSpPr>
        <p:sp>
          <p:nvSpPr>
            <p:cNvPr id="5" name="Elipse 4"/>
            <p:cNvSpPr/>
            <p:nvPr/>
          </p:nvSpPr>
          <p:spPr>
            <a:xfrm>
              <a:off x="7716982" y="2923309"/>
              <a:ext cx="2660073" cy="1773382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>
                <a:solidFill>
                  <a:srgbClr val="002060"/>
                </a:solidFill>
              </a:endParaRPr>
            </a:p>
          </p:txBody>
        </p:sp>
        <p:sp>
          <p:nvSpPr>
            <p:cNvPr id="4" name="CuadroTexto 3"/>
            <p:cNvSpPr txBox="1"/>
            <p:nvPr/>
          </p:nvSpPr>
          <p:spPr>
            <a:xfrm>
              <a:off x="7855532" y="3214255"/>
              <a:ext cx="2341418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000" dirty="0" smtClean="0">
                  <a:solidFill>
                    <a:srgbClr val="002060"/>
                  </a:solidFill>
                  <a:latin typeface="Arial Black" panose="020B0A04020102020204" pitchFamily="34" charset="0"/>
                </a:rPr>
                <a:t>Alternativas de organización sistémica del contenido</a:t>
              </a:r>
              <a:endParaRPr lang="es-ES" sz="2000" dirty="0">
                <a:solidFill>
                  <a:srgbClr val="002060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7" name="CuadroTexto 6"/>
          <p:cNvSpPr txBox="1"/>
          <p:nvPr/>
        </p:nvSpPr>
        <p:spPr>
          <a:xfrm rot="16200000">
            <a:off x="-1281123" y="3232388"/>
            <a:ext cx="3102578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INVARIANTES</a:t>
            </a:r>
            <a:endParaRPr lang="es-E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8188044" y="651159"/>
            <a:ext cx="3810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CÉLULAS GENERADORAS</a:t>
            </a:r>
          </a:p>
        </p:txBody>
      </p:sp>
      <p:sp>
        <p:nvSpPr>
          <p:cNvPr id="9" name="CuadroTexto 8"/>
          <p:cNvSpPr txBox="1"/>
          <p:nvPr/>
        </p:nvSpPr>
        <p:spPr>
          <a:xfrm rot="578784">
            <a:off x="8451277" y="4696681"/>
            <a:ext cx="3297382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NODOS COGNITIVOS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81894" y="720433"/>
            <a:ext cx="54775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Consiste </a:t>
            </a:r>
            <a:r>
              <a:rPr lang="es-E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en organizar los contenidos en torno a determinadas </a:t>
            </a:r>
            <a:r>
              <a:rPr lang="es-ES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 regularidades, Ej. Relación estructura-propiedad-aplicaciones en el estudio de las sustancias</a:t>
            </a:r>
            <a:endParaRPr lang="es-ES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62002" y="4350325"/>
            <a:ext cx="4294909" cy="163121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Otro ejemplo lo constituye el desarrollo de habilidades que tienen como invariante el sistema de acciones que conforman cada una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900545" y="2867884"/>
            <a:ext cx="365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REQUIERE QUE EL DOCENTE DOMINE A PROFUNDIDAD SU CIENCIA</a:t>
            </a:r>
            <a:endParaRPr lang="es-ES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6386945" y="1136067"/>
            <a:ext cx="56110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Los </a:t>
            </a:r>
            <a:r>
              <a:rPr lang="es-ES" dirty="0"/>
              <a:t>enlaces que prevalecen son los genéticos y los de desarrollo</a:t>
            </a:r>
          </a:p>
        </p:txBody>
      </p:sp>
      <p:cxnSp>
        <p:nvCxnSpPr>
          <p:cNvPr id="16" name="Conector recto de flecha 15"/>
          <p:cNvCxnSpPr>
            <a:stCxn id="5" idx="0"/>
          </p:cNvCxnSpPr>
          <p:nvPr/>
        </p:nvCxnSpPr>
        <p:spPr>
          <a:xfrm flipV="1">
            <a:off x="6054432" y="651159"/>
            <a:ext cx="5056" cy="192577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 flipH="1">
            <a:off x="4883720" y="4350320"/>
            <a:ext cx="969822" cy="227215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>
            <a:off x="6816432" y="4094020"/>
            <a:ext cx="5375568" cy="8797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/>
          <p:cNvSpPr txBox="1"/>
          <p:nvPr/>
        </p:nvSpPr>
        <p:spPr>
          <a:xfrm>
            <a:off x="7426033" y="1911931"/>
            <a:ext cx="4613576" cy="224676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Ejemplo la célula como unidad estructural y funcional de los seres vivos actúa como célula generadora al permitir estudiar los procesos bioquímicos que ocurren en órganos, sistemas y organismos vivos.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5458691" y="5490051"/>
            <a:ext cx="67310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Es </a:t>
            </a:r>
            <a:r>
              <a:rPr lang="es-ES" dirty="0"/>
              <a:t>un punto de acumulación de información en torno a un concepto </a:t>
            </a:r>
            <a:r>
              <a:rPr lang="es-ES" dirty="0" smtClean="0"/>
              <a:t>determinado. Es </a:t>
            </a:r>
            <a:r>
              <a:rPr lang="es-ES" dirty="0"/>
              <a:t>más fácil de determinar </a:t>
            </a:r>
            <a:r>
              <a:rPr lang="es-ES" dirty="0" smtClean="0"/>
              <a:t> </a:t>
            </a:r>
            <a:r>
              <a:rPr lang="es-ES" dirty="0"/>
              <a:t>que la invariante </a:t>
            </a:r>
            <a:r>
              <a:rPr lang="es-ES" dirty="0" smtClean="0"/>
              <a:t>y </a:t>
            </a:r>
            <a:r>
              <a:rPr lang="es-ES" dirty="0"/>
              <a:t>la célula generadora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054432" y="4599709"/>
            <a:ext cx="2286004" cy="70788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Ej. Enlace químico</a:t>
            </a:r>
          </a:p>
        </p:txBody>
      </p:sp>
    </p:spTree>
    <p:extLst>
      <p:ext uri="{BB962C8B-B14F-4D97-AF65-F5344CB8AC3E}">
        <p14:creationId xmlns="" xmlns:p14="http://schemas.microsoft.com/office/powerpoint/2010/main" val="34359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/>
      <p:bldP spid="12" grpId="0" animBg="1"/>
      <p:bldP spid="13" grpId="0"/>
      <p:bldP spid="14" grpId="0"/>
      <p:bldP spid="21" grpId="0" animBg="1"/>
      <p:bldP spid="24" grpId="0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2147455" y="1122218"/>
            <a:ext cx="8756072" cy="1569660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rgbClr val="002060"/>
                </a:solidFill>
                <a:latin typeface="Arial Black" panose="020B0A04020102020204" pitchFamily="34" charset="0"/>
              </a:rPr>
              <a:t>Los métodos de enseñanza-aprendizaje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5514119" y="4239491"/>
            <a:ext cx="5666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Arial Black" panose="020B0A04020102020204" pitchFamily="34" charset="0"/>
              </a:rPr>
              <a:t>EXPOSICIÓN DEL EQUIPO 3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715496"/>
            <a:ext cx="4973782" cy="41425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0734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0"/>
            <a:ext cx="12192000" cy="123305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3055"/>
            <a:ext cx="12192000" cy="562494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981204" y="249382"/>
            <a:ext cx="82018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DISCUSIÓN EN PLENARIO</a:t>
            </a:r>
            <a:endParaRPr lang="es-E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657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0"/>
            <a:ext cx="12192000" cy="150195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803559" y="55402"/>
            <a:ext cx="105710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RESUMIENDO LOS MÉTODOS DE ENSEÑANZA-APRENDIZAJE</a:t>
            </a:r>
            <a:endParaRPr lang="es-E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1952"/>
            <a:ext cx="12192000" cy="57162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0495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523220"/>
            <a:ext cx="12192000" cy="633478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MÉTODOS DE ENSEÑANZA-APRENDIZAJE</a:t>
            </a:r>
            <a:endParaRPr lang="es-ES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89709" y="1080655"/>
            <a:ext cx="10487891" cy="22467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Constituye el sistema de acciones que regulan la actividad del profesor y los estudiantes, en función del logro de los objetivos, atendiendo a los intereses y motivaciones de estos últimos y a sus características particulares” </a:t>
            </a:r>
            <a:r>
              <a:rPr lang="es-ES" sz="2400" dirty="0">
                <a:solidFill>
                  <a:srgbClr val="0070C0"/>
                </a:solidFill>
                <a:latin typeface="Arial Black" panose="020B0A04020102020204" pitchFamily="34" charset="0"/>
              </a:rPr>
              <a:t>(</a:t>
            </a:r>
            <a:r>
              <a:rPr lang="es-ES" sz="2400" dirty="0" err="1">
                <a:solidFill>
                  <a:srgbClr val="0070C0"/>
                </a:solidFill>
                <a:latin typeface="Arial Black" panose="020B0A04020102020204" pitchFamily="34" charset="0"/>
              </a:rPr>
              <a:t>Zilberstein</a:t>
            </a:r>
            <a:r>
              <a:rPr lang="es-ES" sz="2400" dirty="0">
                <a:solidFill>
                  <a:srgbClr val="0070C0"/>
                </a:solidFill>
                <a:latin typeface="Arial Black" panose="020B0A04020102020204" pitchFamily="34" charset="0"/>
              </a:rPr>
              <a:t>, 2006</a:t>
            </a:r>
            <a:r>
              <a:rPr lang="es-ES" sz="24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)</a:t>
            </a:r>
            <a:endParaRPr lang="es-ES" sz="24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789709" y="4641273"/>
            <a:ext cx="4752109" cy="707886"/>
          </a:xfrm>
          <a:prstGeom prst="rect">
            <a:avLst/>
          </a:prstGeom>
          <a:noFill/>
          <a:scene3d>
            <a:camera prst="perspectiveContrastingLeftFacing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RESPONDEN A:</a:t>
            </a:r>
            <a:endParaRPr lang="es-ES" sz="4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043052" y="3865418"/>
            <a:ext cx="6317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 Black" panose="020B0A04020102020204" pitchFamily="34" charset="0"/>
              </a:rPr>
              <a:t>¿cómo desarrollar el </a:t>
            </a:r>
            <a:r>
              <a:rPr lang="es-ES" sz="2800" dirty="0" smtClean="0">
                <a:latin typeface="Arial Black" panose="020B0A04020102020204" pitchFamily="34" charset="0"/>
              </a:rPr>
              <a:t>proceso? 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8285021" y="4918361"/>
            <a:ext cx="3477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¿Cómo enseñar? 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5971306" y="5832766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¿Cómo aprender?</a:t>
            </a:r>
          </a:p>
        </p:txBody>
      </p:sp>
    </p:spTree>
    <p:extLst>
      <p:ext uri="{BB962C8B-B14F-4D97-AF65-F5344CB8AC3E}">
        <p14:creationId xmlns="" xmlns:p14="http://schemas.microsoft.com/office/powerpoint/2010/main" val="70733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6096000" y="290940"/>
            <a:ext cx="580505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Valorar las exigencias del tratamiento del  contenido </a:t>
            </a: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y de los métodos, sobre la base de las concepciones didácticas estudiadas, para perfeccionar la práctica educativa 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 rot="1894713">
            <a:off x="3006445" y="1496294"/>
            <a:ext cx="2244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Arial Black" panose="020B0A04020102020204" pitchFamily="34" charset="0"/>
              </a:rPr>
              <a:t>OBJETIVO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139" y="2746210"/>
            <a:ext cx="4529721" cy="75597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706583" y="3338940"/>
            <a:ext cx="1066800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s-ES_tradnl" sz="2800" dirty="0">
                <a:solidFill>
                  <a:srgbClr val="0070C0"/>
                </a:solidFill>
                <a:latin typeface="Arial Black" panose="020B0A04020102020204" pitchFamily="34" charset="0"/>
              </a:rPr>
              <a:t>1. </a:t>
            </a:r>
            <a:r>
              <a:rPr lang="es-ES_tradnl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Identificar </a:t>
            </a:r>
            <a:r>
              <a:rPr lang="es-ES_tradnl" sz="2800" dirty="0">
                <a:solidFill>
                  <a:srgbClr val="0070C0"/>
                </a:solidFill>
                <a:latin typeface="Arial Black" panose="020B0A04020102020204" pitchFamily="34" charset="0"/>
              </a:rPr>
              <a:t>el </a:t>
            </a:r>
            <a:r>
              <a:rPr lang="es-ES_tradnl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objeto ¿qué?</a:t>
            </a:r>
            <a:endParaRPr lang="es-ES_tradnl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s-ES_tradnl" sz="2800" dirty="0">
                <a:solidFill>
                  <a:srgbClr val="0070C0"/>
                </a:solidFill>
                <a:latin typeface="Arial Black" panose="020B0A04020102020204" pitchFamily="34" charset="0"/>
              </a:rPr>
              <a:t>2. </a:t>
            </a:r>
            <a:r>
              <a:rPr lang="es-ES_tradnl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Caracterizar el objeto: rasgos generales y particulares</a:t>
            </a:r>
            <a:endParaRPr lang="es-ES_tradnl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s-ES_tradnl" sz="2800" dirty="0">
                <a:solidFill>
                  <a:srgbClr val="0070C0"/>
                </a:solidFill>
                <a:latin typeface="Arial Black" panose="020B0A04020102020204" pitchFamily="34" charset="0"/>
              </a:rPr>
              <a:t>3. </a:t>
            </a:r>
            <a:r>
              <a:rPr lang="es-ES_tradnl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Establecer criterios de valor: ¿para qué o quién es útil?¿para qué se requiere?¿qué significa para…? </a:t>
            </a:r>
            <a:endParaRPr lang="es-ES" dirty="0">
              <a:solidFill>
                <a:srgbClr val="0070C0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080" y="464123"/>
            <a:ext cx="2133600" cy="2133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68155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304800"/>
            <a:ext cx="8077199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235527" y="5320606"/>
            <a:ext cx="11734800" cy="138499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El método resulta, la mayoría de las veces, el elemento más complejo y difícil, tanto para el profesor como para el estudiante</a:t>
            </a:r>
            <a:endParaRPr lang="es-ES_tradnl" sz="28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214260" y="4505980"/>
            <a:ext cx="5652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RELACIÓN MUY ESTRECHA</a:t>
            </a:r>
          </a:p>
        </p:txBody>
      </p:sp>
    </p:spTree>
    <p:extLst>
      <p:ext uri="{BB962C8B-B14F-4D97-AF65-F5344CB8AC3E}">
        <p14:creationId xmlns="" xmlns:p14="http://schemas.microsoft.com/office/powerpoint/2010/main" val="3306004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17743" y="544000"/>
            <a:ext cx="12074257" cy="6314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0" y="20780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b="1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_tradnl" dirty="0">
                <a:solidFill>
                  <a:schemeClr val="bg1"/>
                </a:solidFill>
              </a:rPr>
              <a:t>OBJETIVO-CONTENIDO-MÉTODO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817418" y="762000"/>
            <a:ext cx="112637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>
                <a:latin typeface="Arial Black" panose="020B0A04020102020204" pitchFamily="34" charset="0"/>
              </a:rPr>
              <a:t>En el </a:t>
            </a:r>
            <a:r>
              <a:rPr lang="es-ES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objetivo</a:t>
            </a:r>
            <a:r>
              <a:rPr lang="es-ES" sz="2800" b="1" dirty="0">
                <a:latin typeface="Arial Black" panose="020B0A04020102020204" pitchFamily="34" charset="0"/>
              </a:rPr>
              <a:t> se indica la transformación que el  estudiante  debe  manifestar.  En  el  </a:t>
            </a:r>
            <a:r>
              <a:rPr lang="es-ES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contenido</a:t>
            </a:r>
            <a:r>
              <a:rPr lang="es-ES" sz="2800" b="1" dirty="0">
                <a:latin typeface="Arial Black" panose="020B0A04020102020204" pitchFamily="34" charset="0"/>
              </a:rPr>
              <a:t>  aparecen  las  habilidades  que  el  </a:t>
            </a:r>
            <a:r>
              <a:rPr lang="es-ES" sz="2800" b="1" dirty="0" smtClean="0">
                <a:latin typeface="Arial Black" panose="020B0A04020102020204" pitchFamily="34" charset="0"/>
              </a:rPr>
              <a:t>estudiante  </a:t>
            </a:r>
            <a:r>
              <a:rPr lang="es-ES" sz="2800" b="1" dirty="0">
                <a:latin typeface="Arial Black" panose="020B0A04020102020204" pitchFamily="34" charset="0"/>
              </a:rPr>
              <a:t>debe  poseer</a:t>
            </a:r>
            <a:endParaRPr lang="es-ES_tradnl" sz="2800" b="1" dirty="0">
              <a:latin typeface="Arial Black" panose="020B0A0402010202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86686" y="2743201"/>
            <a:ext cx="11055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 b="1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En  la  ejecución  del  método, se adquiere y el estudiante llega  a  dominarla</a:t>
            </a:r>
            <a:endParaRPr lang="es-ES_tradnl" dirty="0"/>
          </a:p>
        </p:txBody>
      </p:sp>
      <p:sp>
        <p:nvSpPr>
          <p:cNvPr id="5" name="4 CuadroTexto"/>
          <p:cNvSpPr txBox="1"/>
          <p:nvPr/>
        </p:nvSpPr>
        <p:spPr>
          <a:xfrm rot="16200000">
            <a:off x="-806837" y="2036617"/>
            <a:ext cx="2372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HABILIDAD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52405" y="4204859"/>
            <a:ext cx="11942614" cy="22467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 b="1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En el método, la habilidad  se  desarrolla  como  parte del proceso, y en aras de lograr  el  objetivo,  tiene  que adecuarse a las condiciones  específicas  del  colectivo  estudiantil, incorporando  unos  procedimientos  o  variando  otros en correspondencia con dichas condiciones.</a:t>
            </a:r>
            <a:endParaRPr lang="es-ES_tradnl" dirty="0"/>
          </a:p>
        </p:txBody>
      </p:sp>
    </p:spTree>
    <p:extLst>
      <p:ext uri="{BB962C8B-B14F-4D97-AF65-F5344CB8AC3E}">
        <p14:creationId xmlns="" xmlns:p14="http://schemas.microsoft.com/office/powerpoint/2010/main" val="319300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6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0" y="557855"/>
            <a:ext cx="12192000" cy="63001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0" y="34635"/>
            <a:ext cx="12191999" cy="52322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b="1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_tradnl" dirty="0">
                <a:solidFill>
                  <a:schemeClr val="bg1"/>
                </a:solidFill>
              </a:rPr>
              <a:t>OBJETIVO-CONTENIDO-MÉTODO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505200" y="609601"/>
            <a:ext cx="6858000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Tanto el docente como el estudiante tienen  el mismo</a:t>
            </a:r>
            <a:endParaRPr lang="es-ES_tradnl" sz="28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25238" y="817412"/>
            <a:ext cx="2466109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OBJETIVO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9185566" y="1600200"/>
            <a:ext cx="268258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b="1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_tradnl" dirty="0"/>
              <a:t>CONTENIDO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93964" y="2286000"/>
            <a:ext cx="11790217" cy="18158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b="1"/>
            </a:lvl1pPr>
          </a:lstStyle>
          <a:p>
            <a:pPr algn="just"/>
            <a:r>
              <a:rPr lang="es-ES" dirty="0">
                <a:solidFill>
                  <a:srgbClr val="002060"/>
                </a:solidFill>
                <a:latin typeface="Arial Black" panose="020B0A04020102020204" pitchFamily="34" charset="0"/>
              </a:rPr>
              <a:t>Pueden ser distintos, ya que  el  docente, influyendo  sobre  el colectivo  estudiantil,  desarrollará los que mejor se adapten para lograr  el  objetivo,  y otro tanto harán  los estudiantes para alcanzarlo</a:t>
            </a:r>
            <a:endParaRPr lang="es-ES_tradnl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63227" y="1752600"/>
            <a:ext cx="220287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b="1">
                <a:solidFill>
                  <a:srgbClr val="FF000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_tradnl" dirty="0"/>
              <a:t>MÉTODOS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93964" y="4191001"/>
            <a:ext cx="11790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Ejemplo</a:t>
            </a:r>
            <a:r>
              <a:rPr lang="es-ES_tradnl" sz="2400" dirty="0">
                <a:solidFill>
                  <a:srgbClr val="C00000"/>
                </a:solidFill>
                <a:latin typeface="Arial Black" panose="020B0A04020102020204" pitchFamily="34" charset="0"/>
              </a:rPr>
              <a:t>:</a:t>
            </a:r>
            <a:r>
              <a:rPr lang="es-ES_tradnl" sz="2400" dirty="0">
                <a:latin typeface="Arial Black" panose="020B0A04020102020204" pitchFamily="34" charset="0"/>
              </a:rPr>
              <a:t> Deducir la ley de conservación de la masa a partir de reacciones químicas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93964" y="5105401"/>
            <a:ext cx="11790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 b="1">
                <a:latin typeface="Arial Black" panose="020B0A04020102020204" pitchFamily="34" charset="0"/>
              </a:defRPr>
            </a:lvl1pPr>
          </a:lstStyle>
          <a:p>
            <a:r>
              <a:rPr lang="es-ES_tradnl" sz="2400" u="sng" dirty="0"/>
              <a:t>Profesor</a:t>
            </a:r>
            <a:r>
              <a:rPr lang="es-ES_tradnl" sz="2400" dirty="0"/>
              <a:t>: realiza la demostración experimental de las reacciones y pregunta para inducir a los estudiantes hacia la deducción. 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21667" y="5943601"/>
            <a:ext cx="11623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400" b="1">
                <a:latin typeface="Arial Black" panose="020B0A04020102020204" pitchFamily="34" charset="0"/>
              </a:defRPr>
            </a:lvl1pPr>
          </a:lstStyle>
          <a:p>
            <a:r>
              <a:rPr lang="es-ES_tradnl" u="sng" dirty="0"/>
              <a:t>Estudiante</a:t>
            </a:r>
            <a:r>
              <a:rPr lang="es-ES_tradnl" dirty="0"/>
              <a:t> : observa el experimento  y sigue la lógica de las respuestas a las preguntas del profesor para  deducir la ley.</a:t>
            </a:r>
          </a:p>
        </p:txBody>
      </p:sp>
    </p:spTree>
    <p:extLst>
      <p:ext uri="{BB962C8B-B14F-4D97-AF65-F5344CB8AC3E}">
        <p14:creationId xmlns="" xmlns:p14="http://schemas.microsoft.com/office/powerpoint/2010/main" val="710832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-1738" y="55423"/>
            <a:ext cx="1223104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cs typeface="Arial" charset="0"/>
              </a:rPr>
              <a:t>ASPECTOS DE LOS MÉTODOS DE ENSEÑANZA-APRENDIZAJE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581400" y="678865"/>
            <a:ext cx="0" cy="60960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8458200" y="637307"/>
            <a:ext cx="0" cy="60960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7659841" y="1390638"/>
            <a:ext cx="4255077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FFCCFF"/>
            </a:outerShdw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_tradnl" altLang="es-ES" sz="2800" b="1">
                <a:solidFill>
                  <a:srgbClr val="FF00FF"/>
                </a:solidFill>
                <a:latin typeface="Arial Black" panose="020B0A04020102020204" pitchFamily="34" charset="0"/>
              </a:rPr>
              <a:t>ASPECTO INTERNO</a:t>
            </a:r>
            <a:endParaRPr lang="es-ES_tradnl" altLang="es-ES" sz="280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332503" y="1418351"/>
            <a:ext cx="4135582" cy="6096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FFCCFF"/>
            </a:outerShdw>
          </a:effec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s-ES_tradnl" altLang="es-ES" sz="2800" b="1">
                <a:solidFill>
                  <a:srgbClr val="FFFF00"/>
                </a:solidFill>
                <a:latin typeface="Arial Black" panose="020B0A04020102020204" pitchFamily="34" charset="0"/>
              </a:rPr>
              <a:t>ASPECTO EXTERNO</a:t>
            </a:r>
            <a:endParaRPr lang="es-ES_tradnl" altLang="es-ES" sz="2800">
              <a:solidFill>
                <a:prstClr val="black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96427367"/>
              </p:ext>
            </p:extLst>
          </p:nvPr>
        </p:nvGraphicFramePr>
        <p:xfrm>
          <a:off x="103902" y="2667001"/>
          <a:ext cx="1295400" cy="3933825"/>
        </p:xfrm>
        <a:graphic>
          <a:graphicData uri="http://schemas.openxmlformats.org/presentationml/2006/ole">
            <p:oleObj spid="_x0000_s1035" name="Clip" r:id="rId3" imgW="1638720" imgH="5157360" progId="">
              <p:embed/>
            </p:oleObj>
          </a:graphicData>
        </a:graphic>
      </p:graphicFrame>
      <p:grpSp>
        <p:nvGrpSpPr>
          <p:cNvPr id="4106" name="Group 10"/>
          <p:cNvGrpSpPr>
            <a:grpSpLocks/>
          </p:cNvGrpSpPr>
          <p:nvPr/>
        </p:nvGrpSpPr>
        <p:grpSpPr bwMode="auto">
          <a:xfrm flipH="1">
            <a:off x="10832528" y="2876550"/>
            <a:ext cx="1143000" cy="3810000"/>
            <a:chOff x="7056" y="8574"/>
            <a:chExt cx="2037" cy="5826"/>
          </a:xfrm>
        </p:grpSpPr>
        <p:sp>
          <p:nvSpPr>
            <p:cNvPr id="16397" name="Freeform 11"/>
            <p:cNvSpPr>
              <a:spLocks/>
            </p:cNvSpPr>
            <p:nvPr/>
          </p:nvSpPr>
          <p:spPr bwMode="auto">
            <a:xfrm>
              <a:off x="7424" y="9535"/>
              <a:ext cx="1024" cy="1014"/>
            </a:xfrm>
            <a:custGeom>
              <a:avLst/>
              <a:gdLst>
                <a:gd name="T0" fmla="*/ 668 w 1024"/>
                <a:gd name="T1" fmla="*/ 293 h 1014"/>
                <a:gd name="T2" fmla="*/ 543 w 1024"/>
                <a:gd name="T3" fmla="*/ 103 h 1014"/>
                <a:gd name="T4" fmla="*/ 415 w 1024"/>
                <a:gd name="T5" fmla="*/ 0 h 1014"/>
                <a:gd name="T6" fmla="*/ 265 w 1024"/>
                <a:gd name="T7" fmla="*/ 0 h 1014"/>
                <a:gd name="T8" fmla="*/ 100 w 1024"/>
                <a:gd name="T9" fmla="*/ 65 h 1014"/>
                <a:gd name="T10" fmla="*/ 25 w 1024"/>
                <a:gd name="T11" fmla="*/ 178 h 1014"/>
                <a:gd name="T12" fmla="*/ 0 w 1024"/>
                <a:gd name="T13" fmla="*/ 331 h 1014"/>
                <a:gd name="T14" fmla="*/ 25 w 1024"/>
                <a:gd name="T15" fmla="*/ 534 h 1014"/>
                <a:gd name="T16" fmla="*/ 125 w 1024"/>
                <a:gd name="T17" fmla="*/ 761 h 1014"/>
                <a:gd name="T18" fmla="*/ 303 w 1024"/>
                <a:gd name="T19" fmla="*/ 914 h 1014"/>
                <a:gd name="T20" fmla="*/ 440 w 1024"/>
                <a:gd name="T21" fmla="*/ 989 h 1014"/>
                <a:gd name="T22" fmla="*/ 581 w 1024"/>
                <a:gd name="T23" fmla="*/ 1014 h 1014"/>
                <a:gd name="T24" fmla="*/ 693 w 1024"/>
                <a:gd name="T25" fmla="*/ 977 h 1014"/>
                <a:gd name="T26" fmla="*/ 756 w 1024"/>
                <a:gd name="T27" fmla="*/ 914 h 1014"/>
                <a:gd name="T28" fmla="*/ 796 w 1024"/>
                <a:gd name="T29" fmla="*/ 761 h 1014"/>
                <a:gd name="T30" fmla="*/ 783 w 1024"/>
                <a:gd name="T31" fmla="*/ 584 h 1014"/>
                <a:gd name="T32" fmla="*/ 743 w 1024"/>
                <a:gd name="T33" fmla="*/ 433 h 1014"/>
                <a:gd name="T34" fmla="*/ 996 w 1024"/>
                <a:gd name="T35" fmla="*/ 293 h 1014"/>
                <a:gd name="T36" fmla="*/ 1024 w 1024"/>
                <a:gd name="T37" fmla="*/ 231 h 1014"/>
                <a:gd name="T38" fmla="*/ 996 w 1024"/>
                <a:gd name="T39" fmla="*/ 203 h 1014"/>
                <a:gd name="T40" fmla="*/ 718 w 1024"/>
                <a:gd name="T41" fmla="*/ 368 h 1014"/>
                <a:gd name="T42" fmla="*/ 668 w 1024"/>
                <a:gd name="T43" fmla="*/ 293 h 101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024" h="1014">
                  <a:moveTo>
                    <a:pt x="668" y="293"/>
                  </a:moveTo>
                  <a:lnTo>
                    <a:pt x="543" y="103"/>
                  </a:lnTo>
                  <a:lnTo>
                    <a:pt x="415" y="0"/>
                  </a:lnTo>
                  <a:lnTo>
                    <a:pt x="265" y="0"/>
                  </a:lnTo>
                  <a:lnTo>
                    <a:pt x="100" y="65"/>
                  </a:lnTo>
                  <a:lnTo>
                    <a:pt x="25" y="178"/>
                  </a:lnTo>
                  <a:lnTo>
                    <a:pt x="0" y="331"/>
                  </a:lnTo>
                  <a:lnTo>
                    <a:pt x="25" y="534"/>
                  </a:lnTo>
                  <a:lnTo>
                    <a:pt x="125" y="761"/>
                  </a:lnTo>
                  <a:lnTo>
                    <a:pt x="303" y="914"/>
                  </a:lnTo>
                  <a:lnTo>
                    <a:pt x="440" y="989"/>
                  </a:lnTo>
                  <a:lnTo>
                    <a:pt x="581" y="1014"/>
                  </a:lnTo>
                  <a:lnTo>
                    <a:pt x="693" y="977"/>
                  </a:lnTo>
                  <a:lnTo>
                    <a:pt x="756" y="914"/>
                  </a:lnTo>
                  <a:lnTo>
                    <a:pt x="796" y="761"/>
                  </a:lnTo>
                  <a:lnTo>
                    <a:pt x="783" y="584"/>
                  </a:lnTo>
                  <a:lnTo>
                    <a:pt x="743" y="433"/>
                  </a:lnTo>
                  <a:lnTo>
                    <a:pt x="996" y="293"/>
                  </a:lnTo>
                  <a:lnTo>
                    <a:pt x="1024" y="231"/>
                  </a:lnTo>
                  <a:lnTo>
                    <a:pt x="996" y="203"/>
                  </a:lnTo>
                  <a:lnTo>
                    <a:pt x="718" y="368"/>
                  </a:lnTo>
                  <a:lnTo>
                    <a:pt x="668" y="293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398" name="Freeform 12"/>
            <p:cNvSpPr>
              <a:spLocks/>
            </p:cNvSpPr>
            <p:nvPr/>
          </p:nvSpPr>
          <p:spPr bwMode="auto">
            <a:xfrm>
              <a:off x="8157" y="8574"/>
              <a:ext cx="911" cy="2266"/>
            </a:xfrm>
            <a:custGeom>
              <a:avLst/>
              <a:gdLst>
                <a:gd name="T0" fmla="*/ 253 w 911"/>
                <a:gd name="T1" fmla="*/ 1913 h 2266"/>
                <a:gd name="T2" fmla="*/ 88 w 911"/>
                <a:gd name="T3" fmla="*/ 2038 h 2266"/>
                <a:gd name="T4" fmla="*/ 38 w 911"/>
                <a:gd name="T5" fmla="*/ 2078 h 2266"/>
                <a:gd name="T6" fmla="*/ 0 w 911"/>
                <a:gd name="T7" fmla="*/ 2166 h 2266"/>
                <a:gd name="T8" fmla="*/ 50 w 911"/>
                <a:gd name="T9" fmla="*/ 2253 h 2266"/>
                <a:gd name="T10" fmla="*/ 100 w 911"/>
                <a:gd name="T11" fmla="*/ 2266 h 2266"/>
                <a:gd name="T12" fmla="*/ 253 w 911"/>
                <a:gd name="T13" fmla="*/ 2216 h 2266"/>
                <a:gd name="T14" fmla="*/ 481 w 911"/>
                <a:gd name="T15" fmla="*/ 2038 h 2266"/>
                <a:gd name="T16" fmla="*/ 684 w 911"/>
                <a:gd name="T17" fmla="*/ 1825 h 2266"/>
                <a:gd name="T18" fmla="*/ 899 w 911"/>
                <a:gd name="T19" fmla="*/ 1582 h 2266"/>
                <a:gd name="T20" fmla="*/ 911 w 911"/>
                <a:gd name="T21" fmla="*/ 1482 h 2266"/>
                <a:gd name="T22" fmla="*/ 911 w 911"/>
                <a:gd name="T23" fmla="*/ 1204 h 2266"/>
                <a:gd name="T24" fmla="*/ 849 w 911"/>
                <a:gd name="T25" fmla="*/ 773 h 2266"/>
                <a:gd name="T26" fmla="*/ 886 w 911"/>
                <a:gd name="T27" fmla="*/ 520 h 2266"/>
                <a:gd name="T28" fmla="*/ 911 w 911"/>
                <a:gd name="T29" fmla="*/ 418 h 2266"/>
                <a:gd name="T30" fmla="*/ 874 w 911"/>
                <a:gd name="T31" fmla="*/ 368 h 2266"/>
                <a:gd name="T32" fmla="*/ 784 w 911"/>
                <a:gd name="T33" fmla="*/ 318 h 2266"/>
                <a:gd name="T34" fmla="*/ 721 w 911"/>
                <a:gd name="T35" fmla="*/ 280 h 2266"/>
                <a:gd name="T36" fmla="*/ 759 w 911"/>
                <a:gd name="T37" fmla="*/ 52 h 2266"/>
                <a:gd name="T38" fmla="*/ 734 w 911"/>
                <a:gd name="T39" fmla="*/ 0 h 2266"/>
                <a:gd name="T40" fmla="*/ 684 w 911"/>
                <a:gd name="T41" fmla="*/ 15 h 2266"/>
                <a:gd name="T42" fmla="*/ 659 w 911"/>
                <a:gd name="T43" fmla="*/ 305 h 2266"/>
                <a:gd name="T44" fmla="*/ 634 w 911"/>
                <a:gd name="T45" fmla="*/ 380 h 2266"/>
                <a:gd name="T46" fmla="*/ 621 w 911"/>
                <a:gd name="T47" fmla="*/ 430 h 2266"/>
                <a:gd name="T48" fmla="*/ 518 w 911"/>
                <a:gd name="T49" fmla="*/ 393 h 2266"/>
                <a:gd name="T50" fmla="*/ 443 w 911"/>
                <a:gd name="T51" fmla="*/ 393 h 2266"/>
                <a:gd name="T52" fmla="*/ 443 w 911"/>
                <a:gd name="T53" fmla="*/ 443 h 2266"/>
                <a:gd name="T54" fmla="*/ 493 w 911"/>
                <a:gd name="T55" fmla="*/ 483 h 2266"/>
                <a:gd name="T56" fmla="*/ 584 w 911"/>
                <a:gd name="T57" fmla="*/ 483 h 2266"/>
                <a:gd name="T58" fmla="*/ 646 w 911"/>
                <a:gd name="T59" fmla="*/ 533 h 2266"/>
                <a:gd name="T60" fmla="*/ 696 w 911"/>
                <a:gd name="T61" fmla="*/ 621 h 2266"/>
                <a:gd name="T62" fmla="*/ 746 w 911"/>
                <a:gd name="T63" fmla="*/ 761 h 2266"/>
                <a:gd name="T64" fmla="*/ 784 w 911"/>
                <a:gd name="T65" fmla="*/ 1039 h 2266"/>
                <a:gd name="T66" fmla="*/ 784 w 911"/>
                <a:gd name="T67" fmla="*/ 1292 h 2266"/>
                <a:gd name="T68" fmla="*/ 759 w 911"/>
                <a:gd name="T69" fmla="*/ 1495 h 2266"/>
                <a:gd name="T70" fmla="*/ 709 w 911"/>
                <a:gd name="T71" fmla="*/ 1582 h 2266"/>
                <a:gd name="T72" fmla="*/ 531 w 911"/>
                <a:gd name="T73" fmla="*/ 1710 h 2266"/>
                <a:gd name="T74" fmla="*/ 341 w 911"/>
                <a:gd name="T75" fmla="*/ 1825 h 2266"/>
                <a:gd name="T76" fmla="*/ 253 w 911"/>
                <a:gd name="T77" fmla="*/ 1913 h 226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911" h="2266">
                  <a:moveTo>
                    <a:pt x="253" y="1913"/>
                  </a:moveTo>
                  <a:lnTo>
                    <a:pt x="88" y="2038"/>
                  </a:lnTo>
                  <a:lnTo>
                    <a:pt x="38" y="2078"/>
                  </a:lnTo>
                  <a:lnTo>
                    <a:pt x="0" y="2166"/>
                  </a:lnTo>
                  <a:lnTo>
                    <a:pt x="50" y="2253"/>
                  </a:lnTo>
                  <a:lnTo>
                    <a:pt x="100" y="2266"/>
                  </a:lnTo>
                  <a:lnTo>
                    <a:pt x="253" y="2216"/>
                  </a:lnTo>
                  <a:lnTo>
                    <a:pt x="481" y="2038"/>
                  </a:lnTo>
                  <a:lnTo>
                    <a:pt x="684" y="1825"/>
                  </a:lnTo>
                  <a:lnTo>
                    <a:pt x="899" y="1582"/>
                  </a:lnTo>
                  <a:lnTo>
                    <a:pt x="911" y="1482"/>
                  </a:lnTo>
                  <a:lnTo>
                    <a:pt x="911" y="1204"/>
                  </a:lnTo>
                  <a:lnTo>
                    <a:pt x="849" y="773"/>
                  </a:lnTo>
                  <a:lnTo>
                    <a:pt x="886" y="520"/>
                  </a:lnTo>
                  <a:lnTo>
                    <a:pt x="911" y="418"/>
                  </a:lnTo>
                  <a:lnTo>
                    <a:pt x="874" y="368"/>
                  </a:lnTo>
                  <a:lnTo>
                    <a:pt x="784" y="318"/>
                  </a:lnTo>
                  <a:lnTo>
                    <a:pt x="721" y="280"/>
                  </a:lnTo>
                  <a:lnTo>
                    <a:pt x="759" y="52"/>
                  </a:lnTo>
                  <a:lnTo>
                    <a:pt x="734" y="0"/>
                  </a:lnTo>
                  <a:lnTo>
                    <a:pt x="684" y="15"/>
                  </a:lnTo>
                  <a:lnTo>
                    <a:pt x="659" y="305"/>
                  </a:lnTo>
                  <a:lnTo>
                    <a:pt x="634" y="380"/>
                  </a:lnTo>
                  <a:lnTo>
                    <a:pt x="621" y="430"/>
                  </a:lnTo>
                  <a:lnTo>
                    <a:pt x="518" y="393"/>
                  </a:lnTo>
                  <a:lnTo>
                    <a:pt x="443" y="393"/>
                  </a:lnTo>
                  <a:lnTo>
                    <a:pt x="443" y="443"/>
                  </a:lnTo>
                  <a:lnTo>
                    <a:pt x="493" y="483"/>
                  </a:lnTo>
                  <a:lnTo>
                    <a:pt x="584" y="483"/>
                  </a:lnTo>
                  <a:lnTo>
                    <a:pt x="646" y="533"/>
                  </a:lnTo>
                  <a:lnTo>
                    <a:pt x="696" y="621"/>
                  </a:lnTo>
                  <a:lnTo>
                    <a:pt x="746" y="761"/>
                  </a:lnTo>
                  <a:lnTo>
                    <a:pt x="784" y="1039"/>
                  </a:lnTo>
                  <a:lnTo>
                    <a:pt x="784" y="1292"/>
                  </a:lnTo>
                  <a:lnTo>
                    <a:pt x="759" y="1495"/>
                  </a:lnTo>
                  <a:lnTo>
                    <a:pt x="709" y="1582"/>
                  </a:lnTo>
                  <a:lnTo>
                    <a:pt x="531" y="1710"/>
                  </a:lnTo>
                  <a:lnTo>
                    <a:pt x="341" y="1825"/>
                  </a:lnTo>
                  <a:lnTo>
                    <a:pt x="253" y="1913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399" name="Freeform 13"/>
            <p:cNvSpPr>
              <a:spLocks/>
            </p:cNvSpPr>
            <p:nvPr/>
          </p:nvSpPr>
          <p:spPr bwMode="auto">
            <a:xfrm>
              <a:off x="7056" y="10664"/>
              <a:ext cx="824" cy="1368"/>
            </a:xfrm>
            <a:custGeom>
              <a:avLst/>
              <a:gdLst>
                <a:gd name="T0" fmla="*/ 824 w 824"/>
                <a:gd name="T1" fmla="*/ 38 h 1368"/>
                <a:gd name="T2" fmla="*/ 733 w 824"/>
                <a:gd name="T3" fmla="*/ 0 h 1368"/>
                <a:gd name="T4" fmla="*/ 543 w 824"/>
                <a:gd name="T5" fmla="*/ 13 h 1368"/>
                <a:gd name="T6" fmla="*/ 378 w 824"/>
                <a:gd name="T7" fmla="*/ 141 h 1368"/>
                <a:gd name="T8" fmla="*/ 138 w 824"/>
                <a:gd name="T9" fmla="*/ 406 h 1368"/>
                <a:gd name="T10" fmla="*/ 13 w 824"/>
                <a:gd name="T11" fmla="*/ 621 h 1368"/>
                <a:gd name="T12" fmla="*/ 0 w 824"/>
                <a:gd name="T13" fmla="*/ 697 h 1368"/>
                <a:gd name="T14" fmla="*/ 63 w 824"/>
                <a:gd name="T15" fmla="*/ 837 h 1368"/>
                <a:gd name="T16" fmla="*/ 200 w 824"/>
                <a:gd name="T17" fmla="*/ 899 h 1368"/>
                <a:gd name="T18" fmla="*/ 378 w 824"/>
                <a:gd name="T19" fmla="*/ 975 h 1368"/>
                <a:gd name="T20" fmla="*/ 518 w 824"/>
                <a:gd name="T21" fmla="*/ 1012 h 1368"/>
                <a:gd name="T22" fmla="*/ 581 w 824"/>
                <a:gd name="T23" fmla="*/ 1077 h 1368"/>
                <a:gd name="T24" fmla="*/ 543 w 824"/>
                <a:gd name="T25" fmla="*/ 1165 h 1368"/>
                <a:gd name="T26" fmla="*/ 443 w 824"/>
                <a:gd name="T27" fmla="*/ 1268 h 1368"/>
                <a:gd name="T28" fmla="*/ 315 w 824"/>
                <a:gd name="T29" fmla="*/ 1280 h 1368"/>
                <a:gd name="T30" fmla="*/ 228 w 824"/>
                <a:gd name="T31" fmla="*/ 1240 h 1368"/>
                <a:gd name="T32" fmla="*/ 175 w 824"/>
                <a:gd name="T33" fmla="*/ 1280 h 1368"/>
                <a:gd name="T34" fmla="*/ 188 w 824"/>
                <a:gd name="T35" fmla="*/ 1330 h 1368"/>
                <a:gd name="T36" fmla="*/ 290 w 824"/>
                <a:gd name="T37" fmla="*/ 1368 h 1368"/>
                <a:gd name="T38" fmla="*/ 443 w 824"/>
                <a:gd name="T39" fmla="*/ 1368 h 1368"/>
                <a:gd name="T40" fmla="*/ 581 w 824"/>
                <a:gd name="T41" fmla="*/ 1330 h 1368"/>
                <a:gd name="T42" fmla="*/ 658 w 824"/>
                <a:gd name="T43" fmla="*/ 1280 h 1368"/>
                <a:gd name="T44" fmla="*/ 708 w 824"/>
                <a:gd name="T45" fmla="*/ 1190 h 1368"/>
                <a:gd name="T46" fmla="*/ 733 w 824"/>
                <a:gd name="T47" fmla="*/ 1090 h 1368"/>
                <a:gd name="T48" fmla="*/ 671 w 824"/>
                <a:gd name="T49" fmla="*/ 1000 h 1368"/>
                <a:gd name="T50" fmla="*/ 518 w 824"/>
                <a:gd name="T51" fmla="*/ 937 h 1368"/>
                <a:gd name="T52" fmla="*/ 340 w 824"/>
                <a:gd name="T53" fmla="*/ 887 h 1368"/>
                <a:gd name="T54" fmla="*/ 188 w 824"/>
                <a:gd name="T55" fmla="*/ 799 h 1368"/>
                <a:gd name="T56" fmla="*/ 150 w 824"/>
                <a:gd name="T57" fmla="*/ 722 h 1368"/>
                <a:gd name="T58" fmla="*/ 175 w 824"/>
                <a:gd name="T59" fmla="*/ 584 h 1368"/>
                <a:gd name="T60" fmla="*/ 290 w 824"/>
                <a:gd name="T61" fmla="*/ 406 h 1368"/>
                <a:gd name="T62" fmla="*/ 431 w 824"/>
                <a:gd name="T63" fmla="*/ 303 h 1368"/>
                <a:gd name="T64" fmla="*/ 646 w 824"/>
                <a:gd name="T65" fmla="*/ 228 h 1368"/>
                <a:gd name="T66" fmla="*/ 824 w 824"/>
                <a:gd name="T67" fmla="*/ 191 h 1368"/>
                <a:gd name="T68" fmla="*/ 824 w 824"/>
                <a:gd name="T69" fmla="*/ 88 h 1368"/>
                <a:gd name="T70" fmla="*/ 824 w 824"/>
                <a:gd name="T71" fmla="*/ 38 h 136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24" h="1368">
                  <a:moveTo>
                    <a:pt x="824" y="38"/>
                  </a:moveTo>
                  <a:lnTo>
                    <a:pt x="733" y="0"/>
                  </a:lnTo>
                  <a:lnTo>
                    <a:pt x="543" y="13"/>
                  </a:lnTo>
                  <a:lnTo>
                    <a:pt x="378" y="141"/>
                  </a:lnTo>
                  <a:lnTo>
                    <a:pt x="138" y="406"/>
                  </a:lnTo>
                  <a:lnTo>
                    <a:pt x="13" y="621"/>
                  </a:lnTo>
                  <a:lnTo>
                    <a:pt x="0" y="697"/>
                  </a:lnTo>
                  <a:lnTo>
                    <a:pt x="63" y="837"/>
                  </a:lnTo>
                  <a:lnTo>
                    <a:pt x="200" y="899"/>
                  </a:lnTo>
                  <a:lnTo>
                    <a:pt x="378" y="975"/>
                  </a:lnTo>
                  <a:lnTo>
                    <a:pt x="518" y="1012"/>
                  </a:lnTo>
                  <a:lnTo>
                    <a:pt x="581" y="1077"/>
                  </a:lnTo>
                  <a:lnTo>
                    <a:pt x="543" y="1165"/>
                  </a:lnTo>
                  <a:lnTo>
                    <a:pt x="443" y="1268"/>
                  </a:lnTo>
                  <a:lnTo>
                    <a:pt x="315" y="1280"/>
                  </a:lnTo>
                  <a:lnTo>
                    <a:pt x="228" y="1240"/>
                  </a:lnTo>
                  <a:lnTo>
                    <a:pt x="175" y="1280"/>
                  </a:lnTo>
                  <a:lnTo>
                    <a:pt x="188" y="1330"/>
                  </a:lnTo>
                  <a:lnTo>
                    <a:pt x="290" y="1368"/>
                  </a:lnTo>
                  <a:lnTo>
                    <a:pt x="443" y="1368"/>
                  </a:lnTo>
                  <a:lnTo>
                    <a:pt x="581" y="1330"/>
                  </a:lnTo>
                  <a:lnTo>
                    <a:pt x="658" y="1280"/>
                  </a:lnTo>
                  <a:lnTo>
                    <a:pt x="708" y="1190"/>
                  </a:lnTo>
                  <a:lnTo>
                    <a:pt x="733" y="1090"/>
                  </a:lnTo>
                  <a:lnTo>
                    <a:pt x="671" y="1000"/>
                  </a:lnTo>
                  <a:lnTo>
                    <a:pt x="518" y="937"/>
                  </a:lnTo>
                  <a:lnTo>
                    <a:pt x="340" y="887"/>
                  </a:lnTo>
                  <a:lnTo>
                    <a:pt x="188" y="799"/>
                  </a:lnTo>
                  <a:lnTo>
                    <a:pt x="150" y="722"/>
                  </a:lnTo>
                  <a:lnTo>
                    <a:pt x="175" y="584"/>
                  </a:lnTo>
                  <a:lnTo>
                    <a:pt x="290" y="406"/>
                  </a:lnTo>
                  <a:lnTo>
                    <a:pt x="431" y="303"/>
                  </a:lnTo>
                  <a:lnTo>
                    <a:pt x="646" y="228"/>
                  </a:lnTo>
                  <a:lnTo>
                    <a:pt x="824" y="191"/>
                  </a:lnTo>
                  <a:lnTo>
                    <a:pt x="824" y="88"/>
                  </a:lnTo>
                  <a:lnTo>
                    <a:pt x="824" y="38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00" name="Freeform 14"/>
            <p:cNvSpPr>
              <a:spLocks/>
            </p:cNvSpPr>
            <p:nvPr/>
          </p:nvSpPr>
          <p:spPr bwMode="auto">
            <a:xfrm>
              <a:off x="7727" y="10602"/>
              <a:ext cx="771" cy="1683"/>
            </a:xfrm>
            <a:custGeom>
              <a:avLst/>
              <a:gdLst>
                <a:gd name="T0" fmla="*/ 671 w 771"/>
                <a:gd name="T1" fmla="*/ 531 h 1683"/>
                <a:gd name="T2" fmla="*/ 593 w 771"/>
                <a:gd name="T3" fmla="*/ 215 h 1683"/>
                <a:gd name="T4" fmla="*/ 505 w 771"/>
                <a:gd name="T5" fmla="*/ 62 h 1683"/>
                <a:gd name="T6" fmla="*/ 315 w 771"/>
                <a:gd name="T7" fmla="*/ 0 h 1683"/>
                <a:gd name="T8" fmla="*/ 125 w 771"/>
                <a:gd name="T9" fmla="*/ 25 h 1683"/>
                <a:gd name="T10" fmla="*/ 37 w 771"/>
                <a:gd name="T11" fmla="*/ 190 h 1683"/>
                <a:gd name="T12" fmla="*/ 50 w 771"/>
                <a:gd name="T13" fmla="*/ 393 h 1683"/>
                <a:gd name="T14" fmla="*/ 100 w 771"/>
                <a:gd name="T15" fmla="*/ 721 h 1683"/>
                <a:gd name="T16" fmla="*/ 100 w 771"/>
                <a:gd name="T17" fmla="*/ 1011 h 1683"/>
                <a:gd name="T18" fmla="*/ 37 w 771"/>
                <a:gd name="T19" fmla="*/ 1264 h 1683"/>
                <a:gd name="T20" fmla="*/ 0 w 771"/>
                <a:gd name="T21" fmla="*/ 1405 h 1683"/>
                <a:gd name="T22" fmla="*/ 25 w 771"/>
                <a:gd name="T23" fmla="*/ 1530 h 1683"/>
                <a:gd name="T24" fmla="*/ 112 w 771"/>
                <a:gd name="T25" fmla="*/ 1595 h 1683"/>
                <a:gd name="T26" fmla="*/ 228 w 771"/>
                <a:gd name="T27" fmla="*/ 1658 h 1683"/>
                <a:gd name="T28" fmla="*/ 340 w 771"/>
                <a:gd name="T29" fmla="*/ 1683 h 1683"/>
                <a:gd name="T30" fmla="*/ 480 w 771"/>
                <a:gd name="T31" fmla="*/ 1683 h 1683"/>
                <a:gd name="T32" fmla="*/ 646 w 771"/>
                <a:gd name="T33" fmla="*/ 1555 h 1683"/>
                <a:gd name="T34" fmla="*/ 771 w 771"/>
                <a:gd name="T35" fmla="*/ 1289 h 1683"/>
                <a:gd name="T36" fmla="*/ 758 w 771"/>
                <a:gd name="T37" fmla="*/ 1049 h 1683"/>
                <a:gd name="T38" fmla="*/ 683 w 771"/>
                <a:gd name="T39" fmla="*/ 771 h 1683"/>
                <a:gd name="T40" fmla="*/ 671 w 771"/>
                <a:gd name="T41" fmla="*/ 531 h 168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771" h="1683">
                  <a:moveTo>
                    <a:pt x="671" y="531"/>
                  </a:moveTo>
                  <a:lnTo>
                    <a:pt x="593" y="215"/>
                  </a:lnTo>
                  <a:lnTo>
                    <a:pt x="505" y="62"/>
                  </a:lnTo>
                  <a:lnTo>
                    <a:pt x="315" y="0"/>
                  </a:lnTo>
                  <a:lnTo>
                    <a:pt x="125" y="25"/>
                  </a:lnTo>
                  <a:lnTo>
                    <a:pt x="37" y="190"/>
                  </a:lnTo>
                  <a:lnTo>
                    <a:pt x="50" y="393"/>
                  </a:lnTo>
                  <a:lnTo>
                    <a:pt x="100" y="721"/>
                  </a:lnTo>
                  <a:lnTo>
                    <a:pt x="100" y="1011"/>
                  </a:lnTo>
                  <a:lnTo>
                    <a:pt x="37" y="1264"/>
                  </a:lnTo>
                  <a:lnTo>
                    <a:pt x="0" y="1405"/>
                  </a:lnTo>
                  <a:lnTo>
                    <a:pt x="25" y="1530"/>
                  </a:lnTo>
                  <a:lnTo>
                    <a:pt x="112" y="1595"/>
                  </a:lnTo>
                  <a:lnTo>
                    <a:pt x="228" y="1658"/>
                  </a:lnTo>
                  <a:lnTo>
                    <a:pt x="340" y="1683"/>
                  </a:lnTo>
                  <a:lnTo>
                    <a:pt x="480" y="1683"/>
                  </a:lnTo>
                  <a:lnTo>
                    <a:pt x="646" y="1555"/>
                  </a:lnTo>
                  <a:lnTo>
                    <a:pt x="771" y="1289"/>
                  </a:lnTo>
                  <a:lnTo>
                    <a:pt x="758" y="1049"/>
                  </a:lnTo>
                  <a:lnTo>
                    <a:pt x="683" y="771"/>
                  </a:lnTo>
                  <a:lnTo>
                    <a:pt x="671" y="531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01" name="Freeform 15"/>
            <p:cNvSpPr>
              <a:spLocks/>
            </p:cNvSpPr>
            <p:nvPr/>
          </p:nvSpPr>
          <p:spPr bwMode="auto">
            <a:xfrm>
              <a:off x="7497" y="11969"/>
              <a:ext cx="585" cy="2431"/>
            </a:xfrm>
            <a:custGeom>
              <a:avLst/>
              <a:gdLst>
                <a:gd name="T0" fmla="*/ 558 w 585"/>
                <a:gd name="T1" fmla="*/ 38 h 2431"/>
                <a:gd name="T2" fmla="*/ 408 w 585"/>
                <a:gd name="T3" fmla="*/ 0 h 2431"/>
                <a:gd name="T4" fmla="*/ 317 w 585"/>
                <a:gd name="T5" fmla="*/ 38 h 2431"/>
                <a:gd name="T6" fmla="*/ 280 w 585"/>
                <a:gd name="T7" fmla="*/ 163 h 2431"/>
                <a:gd name="T8" fmla="*/ 317 w 585"/>
                <a:gd name="T9" fmla="*/ 859 h 2431"/>
                <a:gd name="T10" fmla="*/ 317 w 585"/>
                <a:gd name="T11" fmla="*/ 1024 h 2431"/>
                <a:gd name="T12" fmla="*/ 267 w 585"/>
                <a:gd name="T13" fmla="*/ 1330 h 2431"/>
                <a:gd name="T14" fmla="*/ 255 w 585"/>
                <a:gd name="T15" fmla="*/ 1683 h 2431"/>
                <a:gd name="T16" fmla="*/ 280 w 585"/>
                <a:gd name="T17" fmla="*/ 1861 h 2431"/>
                <a:gd name="T18" fmla="*/ 255 w 585"/>
                <a:gd name="T19" fmla="*/ 1961 h 2431"/>
                <a:gd name="T20" fmla="*/ 77 w 585"/>
                <a:gd name="T21" fmla="*/ 2113 h 2431"/>
                <a:gd name="T22" fmla="*/ 0 w 585"/>
                <a:gd name="T23" fmla="*/ 2304 h 2431"/>
                <a:gd name="T24" fmla="*/ 15 w 585"/>
                <a:gd name="T25" fmla="*/ 2366 h 2431"/>
                <a:gd name="T26" fmla="*/ 152 w 585"/>
                <a:gd name="T27" fmla="*/ 2431 h 2431"/>
                <a:gd name="T28" fmla="*/ 190 w 585"/>
                <a:gd name="T29" fmla="*/ 2404 h 2431"/>
                <a:gd name="T30" fmla="*/ 205 w 585"/>
                <a:gd name="T31" fmla="*/ 2291 h 2431"/>
                <a:gd name="T32" fmla="*/ 242 w 585"/>
                <a:gd name="T33" fmla="*/ 2126 h 2431"/>
                <a:gd name="T34" fmla="*/ 305 w 585"/>
                <a:gd name="T35" fmla="*/ 2051 h 2431"/>
                <a:gd name="T36" fmla="*/ 380 w 585"/>
                <a:gd name="T37" fmla="*/ 2001 h 2431"/>
                <a:gd name="T38" fmla="*/ 445 w 585"/>
                <a:gd name="T39" fmla="*/ 1936 h 2431"/>
                <a:gd name="T40" fmla="*/ 458 w 585"/>
                <a:gd name="T41" fmla="*/ 1886 h 2431"/>
                <a:gd name="T42" fmla="*/ 420 w 585"/>
                <a:gd name="T43" fmla="*/ 1823 h 2431"/>
                <a:gd name="T44" fmla="*/ 380 w 585"/>
                <a:gd name="T45" fmla="*/ 1785 h 2431"/>
                <a:gd name="T46" fmla="*/ 355 w 585"/>
                <a:gd name="T47" fmla="*/ 1633 h 2431"/>
                <a:gd name="T48" fmla="*/ 380 w 585"/>
                <a:gd name="T49" fmla="*/ 1315 h 2431"/>
                <a:gd name="T50" fmla="*/ 470 w 585"/>
                <a:gd name="T51" fmla="*/ 949 h 2431"/>
                <a:gd name="T52" fmla="*/ 558 w 585"/>
                <a:gd name="T53" fmla="*/ 656 h 2431"/>
                <a:gd name="T54" fmla="*/ 585 w 585"/>
                <a:gd name="T55" fmla="*/ 303 h 2431"/>
                <a:gd name="T56" fmla="*/ 558 w 585"/>
                <a:gd name="T57" fmla="*/ 38 h 243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85" h="2431">
                  <a:moveTo>
                    <a:pt x="558" y="38"/>
                  </a:moveTo>
                  <a:lnTo>
                    <a:pt x="408" y="0"/>
                  </a:lnTo>
                  <a:lnTo>
                    <a:pt x="317" y="38"/>
                  </a:lnTo>
                  <a:lnTo>
                    <a:pt x="280" y="163"/>
                  </a:lnTo>
                  <a:lnTo>
                    <a:pt x="317" y="859"/>
                  </a:lnTo>
                  <a:lnTo>
                    <a:pt x="317" y="1024"/>
                  </a:lnTo>
                  <a:lnTo>
                    <a:pt x="267" y="1330"/>
                  </a:lnTo>
                  <a:lnTo>
                    <a:pt x="255" y="1683"/>
                  </a:lnTo>
                  <a:lnTo>
                    <a:pt x="280" y="1861"/>
                  </a:lnTo>
                  <a:lnTo>
                    <a:pt x="255" y="1961"/>
                  </a:lnTo>
                  <a:lnTo>
                    <a:pt x="77" y="2113"/>
                  </a:lnTo>
                  <a:lnTo>
                    <a:pt x="0" y="2304"/>
                  </a:lnTo>
                  <a:lnTo>
                    <a:pt x="15" y="2366"/>
                  </a:lnTo>
                  <a:lnTo>
                    <a:pt x="152" y="2431"/>
                  </a:lnTo>
                  <a:lnTo>
                    <a:pt x="190" y="2404"/>
                  </a:lnTo>
                  <a:lnTo>
                    <a:pt x="205" y="2291"/>
                  </a:lnTo>
                  <a:lnTo>
                    <a:pt x="242" y="2126"/>
                  </a:lnTo>
                  <a:lnTo>
                    <a:pt x="305" y="2051"/>
                  </a:lnTo>
                  <a:lnTo>
                    <a:pt x="380" y="2001"/>
                  </a:lnTo>
                  <a:lnTo>
                    <a:pt x="445" y="1936"/>
                  </a:lnTo>
                  <a:lnTo>
                    <a:pt x="458" y="1886"/>
                  </a:lnTo>
                  <a:lnTo>
                    <a:pt x="420" y="1823"/>
                  </a:lnTo>
                  <a:lnTo>
                    <a:pt x="380" y="1785"/>
                  </a:lnTo>
                  <a:lnTo>
                    <a:pt x="355" y="1633"/>
                  </a:lnTo>
                  <a:lnTo>
                    <a:pt x="380" y="1315"/>
                  </a:lnTo>
                  <a:lnTo>
                    <a:pt x="470" y="949"/>
                  </a:lnTo>
                  <a:lnTo>
                    <a:pt x="558" y="656"/>
                  </a:lnTo>
                  <a:lnTo>
                    <a:pt x="585" y="303"/>
                  </a:lnTo>
                  <a:lnTo>
                    <a:pt x="558" y="38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02" name="Freeform 16"/>
            <p:cNvSpPr>
              <a:spLocks/>
            </p:cNvSpPr>
            <p:nvPr/>
          </p:nvSpPr>
          <p:spPr bwMode="auto">
            <a:xfrm>
              <a:off x="8132" y="11969"/>
              <a:ext cx="961" cy="2051"/>
            </a:xfrm>
            <a:custGeom>
              <a:avLst/>
              <a:gdLst>
                <a:gd name="T0" fmla="*/ 316 w 961"/>
                <a:gd name="T1" fmla="*/ 303 h 2051"/>
                <a:gd name="T2" fmla="*/ 291 w 961"/>
                <a:gd name="T3" fmla="*/ 100 h 2051"/>
                <a:gd name="T4" fmla="*/ 178 w 961"/>
                <a:gd name="T5" fmla="*/ 0 h 2051"/>
                <a:gd name="T6" fmla="*/ 13 w 961"/>
                <a:gd name="T7" fmla="*/ 13 h 2051"/>
                <a:gd name="T8" fmla="*/ 0 w 961"/>
                <a:gd name="T9" fmla="*/ 100 h 2051"/>
                <a:gd name="T10" fmla="*/ 13 w 961"/>
                <a:gd name="T11" fmla="*/ 291 h 2051"/>
                <a:gd name="T12" fmla="*/ 100 w 961"/>
                <a:gd name="T13" fmla="*/ 581 h 2051"/>
                <a:gd name="T14" fmla="*/ 166 w 961"/>
                <a:gd name="T15" fmla="*/ 796 h 2051"/>
                <a:gd name="T16" fmla="*/ 241 w 961"/>
                <a:gd name="T17" fmla="*/ 1087 h 2051"/>
                <a:gd name="T18" fmla="*/ 266 w 961"/>
                <a:gd name="T19" fmla="*/ 1340 h 2051"/>
                <a:gd name="T20" fmla="*/ 266 w 961"/>
                <a:gd name="T21" fmla="*/ 1543 h 2051"/>
                <a:gd name="T22" fmla="*/ 228 w 961"/>
                <a:gd name="T23" fmla="*/ 1695 h 2051"/>
                <a:gd name="T24" fmla="*/ 191 w 961"/>
                <a:gd name="T25" fmla="*/ 1745 h 2051"/>
                <a:gd name="T26" fmla="*/ 191 w 961"/>
                <a:gd name="T27" fmla="*/ 1795 h 2051"/>
                <a:gd name="T28" fmla="*/ 241 w 961"/>
                <a:gd name="T29" fmla="*/ 1873 h 2051"/>
                <a:gd name="T30" fmla="*/ 328 w 961"/>
                <a:gd name="T31" fmla="*/ 1898 h 2051"/>
                <a:gd name="T32" fmla="*/ 468 w 961"/>
                <a:gd name="T33" fmla="*/ 1898 h 2051"/>
                <a:gd name="T34" fmla="*/ 721 w 961"/>
                <a:gd name="T35" fmla="*/ 1961 h 2051"/>
                <a:gd name="T36" fmla="*/ 796 w 961"/>
                <a:gd name="T37" fmla="*/ 2051 h 2051"/>
                <a:gd name="T38" fmla="*/ 911 w 961"/>
                <a:gd name="T39" fmla="*/ 1998 h 2051"/>
                <a:gd name="T40" fmla="*/ 961 w 961"/>
                <a:gd name="T41" fmla="*/ 1873 h 2051"/>
                <a:gd name="T42" fmla="*/ 911 w 961"/>
                <a:gd name="T43" fmla="*/ 1823 h 2051"/>
                <a:gd name="T44" fmla="*/ 696 w 961"/>
                <a:gd name="T45" fmla="*/ 1795 h 2051"/>
                <a:gd name="T46" fmla="*/ 456 w 961"/>
                <a:gd name="T47" fmla="*/ 1795 h 2051"/>
                <a:gd name="T48" fmla="*/ 353 w 961"/>
                <a:gd name="T49" fmla="*/ 1783 h 2051"/>
                <a:gd name="T50" fmla="*/ 328 w 961"/>
                <a:gd name="T51" fmla="*/ 1708 h 2051"/>
                <a:gd name="T52" fmla="*/ 353 w 961"/>
                <a:gd name="T53" fmla="*/ 1568 h 2051"/>
                <a:gd name="T54" fmla="*/ 368 w 961"/>
                <a:gd name="T55" fmla="*/ 1327 h 2051"/>
                <a:gd name="T56" fmla="*/ 341 w 961"/>
                <a:gd name="T57" fmla="*/ 1062 h 2051"/>
                <a:gd name="T58" fmla="*/ 303 w 961"/>
                <a:gd name="T59" fmla="*/ 709 h 2051"/>
                <a:gd name="T60" fmla="*/ 316 w 961"/>
                <a:gd name="T61" fmla="*/ 403 h 2051"/>
                <a:gd name="T62" fmla="*/ 316 w 961"/>
                <a:gd name="T63" fmla="*/ 303 h 205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961" h="2051">
                  <a:moveTo>
                    <a:pt x="316" y="303"/>
                  </a:moveTo>
                  <a:lnTo>
                    <a:pt x="291" y="100"/>
                  </a:lnTo>
                  <a:lnTo>
                    <a:pt x="178" y="0"/>
                  </a:lnTo>
                  <a:lnTo>
                    <a:pt x="13" y="13"/>
                  </a:lnTo>
                  <a:lnTo>
                    <a:pt x="0" y="100"/>
                  </a:lnTo>
                  <a:lnTo>
                    <a:pt x="13" y="291"/>
                  </a:lnTo>
                  <a:lnTo>
                    <a:pt x="100" y="581"/>
                  </a:lnTo>
                  <a:lnTo>
                    <a:pt x="166" y="796"/>
                  </a:lnTo>
                  <a:lnTo>
                    <a:pt x="241" y="1087"/>
                  </a:lnTo>
                  <a:lnTo>
                    <a:pt x="266" y="1340"/>
                  </a:lnTo>
                  <a:lnTo>
                    <a:pt x="266" y="1543"/>
                  </a:lnTo>
                  <a:lnTo>
                    <a:pt x="228" y="1695"/>
                  </a:lnTo>
                  <a:lnTo>
                    <a:pt x="191" y="1745"/>
                  </a:lnTo>
                  <a:lnTo>
                    <a:pt x="191" y="1795"/>
                  </a:lnTo>
                  <a:lnTo>
                    <a:pt x="241" y="1873"/>
                  </a:lnTo>
                  <a:lnTo>
                    <a:pt x="328" y="1898"/>
                  </a:lnTo>
                  <a:lnTo>
                    <a:pt x="468" y="1898"/>
                  </a:lnTo>
                  <a:lnTo>
                    <a:pt x="721" y="1961"/>
                  </a:lnTo>
                  <a:lnTo>
                    <a:pt x="796" y="2051"/>
                  </a:lnTo>
                  <a:lnTo>
                    <a:pt x="911" y="1998"/>
                  </a:lnTo>
                  <a:lnTo>
                    <a:pt x="961" y="1873"/>
                  </a:lnTo>
                  <a:lnTo>
                    <a:pt x="911" y="1823"/>
                  </a:lnTo>
                  <a:lnTo>
                    <a:pt x="696" y="1795"/>
                  </a:lnTo>
                  <a:lnTo>
                    <a:pt x="456" y="1795"/>
                  </a:lnTo>
                  <a:lnTo>
                    <a:pt x="353" y="1783"/>
                  </a:lnTo>
                  <a:lnTo>
                    <a:pt x="328" y="1708"/>
                  </a:lnTo>
                  <a:lnTo>
                    <a:pt x="353" y="1568"/>
                  </a:lnTo>
                  <a:lnTo>
                    <a:pt x="368" y="1327"/>
                  </a:lnTo>
                  <a:lnTo>
                    <a:pt x="341" y="1062"/>
                  </a:lnTo>
                  <a:lnTo>
                    <a:pt x="303" y="709"/>
                  </a:lnTo>
                  <a:lnTo>
                    <a:pt x="316" y="403"/>
                  </a:lnTo>
                  <a:lnTo>
                    <a:pt x="316" y="303"/>
                  </a:lnTo>
                  <a:close/>
                </a:path>
              </a:pathLst>
            </a:cu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E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5867400" y="4419600"/>
            <a:ext cx="68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607525" y="2114538"/>
            <a:ext cx="409327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Grado </a:t>
            </a:r>
            <a:r>
              <a:rPr lang="es-ES" sz="2400" dirty="0">
                <a:solidFill>
                  <a:schemeClr val="bg1"/>
                </a:solidFill>
                <a:latin typeface="Arial Black" panose="020B0A04020102020204" pitchFamily="34" charset="0"/>
              </a:rPr>
              <a:t>de participación y protagonismo de los estudiantes que se concreta en las ejecuciones perceptibles que un método dado provoca, por ejemplo: toma de notas, resumir del texto, trabajar con mapas, </a:t>
            </a:r>
            <a:r>
              <a:rPr lang="es-ES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etc.</a:t>
            </a:r>
            <a:endParaRPr lang="es-ES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53200" y="2258291"/>
            <a:ext cx="40178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Niveles </a:t>
            </a:r>
            <a:r>
              <a:rPr lang="es-ES" dirty="0"/>
              <a:t>de desarrollo de la actividad cognoscitiva del estudiante en el aprendizaje (Niveles de </a:t>
            </a:r>
            <a:r>
              <a:rPr lang="es-ES" dirty="0" smtClean="0"/>
              <a:t>asimilación)</a:t>
            </a:r>
            <a:endParaRPr lang="es-ES" dirty="0"/>
          </a:p>
        </p:txBody>
      </p:sp>
      <p:sp>
        <p:nvSpPr>
          <p:cNvPr id="4" name="Flecha abajo 3"/>
          <p:cNvSpPr/>
          <p:nvPr/>
        </p:nvSpPr>
        <p:spPr>
          <a:xfrm>
            <a:off x="8458200" y="4566615"/>
            <a:ext cx="477982" cy="5301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6774876" y="5430982"/>
            <a:ext cx="3906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>
                <a:solidFill>
                  <a:srgbClr val="FFC000"/>
                </a:solidFill>
              </a:rPr>
              <a:t>Reproductivo </a:t>
            </a:r>
            <a:r>
              <a:rPr lang="es-ES" dirty="0">
                <a:solidFill>
                  <a:srgbClr val="FFC000"/>
                </a:solidFill>
              </a:rPr>
              <a:t>y productivo</a:t>
            </a:r>
          </a:p>
        </p:txBody>
      </p:sp>
    </p:spTree>
    <p:extLst>
      <p:ext uri="{BB962C8B-B14F-4D97-AF65-F5344CB8AC3E}">
        <p14:creationId xmlns="" xmlns:p14="http://schemas.microsoft.com/office/powerpoint/2010/main" val="123712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  <p:bldP spid="4102" grpId="0" animBg="1"/>
      <p:bldP spid="4103" grpId="0" animBg="1"/>
      <p:bldP spid="2" grpId="0"/>
      <p:bldP spid="3" grpId="0"/>
      <p:bldP spid="4" grpId="0" animBg="1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0" y="537064"/>
            <a:ext cx="12192000" cy="63209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3844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OTRA CLASIFICACIÓN DE LOS NIVELES DE ASMILACIÓN</a:t>
            </a:r>
            <a:endParaRPr lang="es-ES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149927" y="706579"/>
            <a:ext cx="3297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FAMILIARIZACIÓN</a:t>
            </a:r>
            <a:endParaRPr lang="es-E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04800" y="1191491"/>
            <a:ext cx="5514109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Arial Black" panose="020B0A04020102020204" pitchFamily="34" charset="0"/>
              </a:rPr>
              <a:t>el estudiante entra en contacto con el contenido, pero no es capaz de utilizarlo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883243" y="706579"/>
            <a:ext cx="2937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REPRODUCTIVO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6470073" y="1177632"/>
            <a:ext cx="5597236" cy="18158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el estudiante soluciona situaciones conocidas empleando un contenido que conoce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801093" y="4100947"/>
            <a:ext cx="2507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PRODUCTIVO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471055" y="4682839"/>
            <a:ext cx="5347854" cy="13849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resuelve situaciones nuevas sobre la base de un contenido que conoce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8451278" y="3629888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4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CREATIVO </a:t>
            </a:r>
            <a:endParaRPr lang="es-ES" dirty="0"/>
          </a:p>
        </p:txBody>
      </p:sp>
      <p:sp>
        <p:nvSpPr>
          <p:cNvPr id="10" name="CuadroTexto 9"/>
          <p:cNvSpPr txBox="1"/>
          <p:nvPr/>
        </p:nvSpPr>
        <p:spPr>
          <a:xfrm>
            <a:off x="6470073" y="4184069"/>
            <a:ext cx="5597236" cy="22467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resuelve situaciones nuevas sin conocer todos los elementos del contenido que requiere para solucionarla</a:t>
            </a:r>
          </a:p>
        </p:txBody>
      </p:sp>
    </p:spTree>
    <p:extLst>
      <p:ext uri="{BB962C8B-B14F-4D97-AF65-F5344CB8AC3E}">
        <p14:creationId xmlns="" xmlns:p14="http://schemas.microsoft.com/office/powerpoint/2010/main" val="244963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/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967958"/>
            <a:ext cx="12192000" cy="58900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3851"/>
            <a:ext cx="12192000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CLASIFICACIÓN DE LOS MÉTODOS DE ESEÑANZA-APRENDIZAJE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80110" y="1080655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Variados criterios de clasificación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49" y="1661152"/>
            <a:ext cx="11715893" cy="5141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90976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5562600" y="381001"/>
            <a:ext cx="5811982" cy="584775"/>
          </a:xfrm>
          <a:prstGeom prst="rect">
            <a:avLst/>
          </a:prstGeom>
          <a:solidFill>
            <a:srgbClr val="FFFF00"/>
          </a:solidFill>
          <a:ln w="76200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s-ES_tradnl" sz="3200" b="1" i="1" dirty="0" smtClean="0">
                <a:solidFill>
                  <a:srgbClr val="0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MÉTODOS HEURÍSTICOS</a:t>
            </a:r>
            <a:endParaRPr lang="es-ES_tradnl" sz="3200" b="1" i="1" dirty="0">
              <a:solidFill>
                <a:srgbClr val="0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124200" y="2272142"/>
            <a:ext cx="40386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s-ES_tradnl" b="1" dirty="0">
                <a:solidFill>
                  <a:srgbClr val="002060"/>
                </a:solidFill>
                <a:cs typeface="Arial" panose="020B0604020202020204" pitchFamily="34" charset="0"/>
              </a:rPr>
              <a:t>APLICABLE A TODAS LAS CIENCIAS</a:t>
            </a:r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 rot="20577691" flipH="1">
            <a:off x="5374706" y="1213103"/>
            <a:ext cx="903591" cy="15419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ES" sz="2400">
              <a:solidFill>
                <a:srgbClr val="000000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6153" name="Line 10"/>
          <p:cNvSpPr>
            <a:spLocks noChangeShapeType="1"/>
          </p:cNvSpPr>
          <p:nvPr/>
        </p:nvSpPr>
        <p:spPr bwMode="auto">
          <a:xfrm flipH="1">
            <a:off x="6324600" y="1066800"/>
            <a:ext cx="381000" cy="114199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ES" sz="2400">
              <a:solidFill>
                <a:srgbClr val="000000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6154" name="Line 11"/>
          <p:cNvSpPr>
            <a:spLocks noChangeShapeType="1"/>
          </p:cNvSpPr>
          <p:nvPr/>
        </p:nvSpPr>
        <p:spPr bwMode="auto">
          <a:xfrm>
            <a:off x="7162800" y="1066800"/>
            <a:ext cx="360218" cy="2362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ES" sz="2400">
              <a:solidFill>
                <a:srgbClr val="000000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6156" name="Line 13"/>
          <p:cNvSpPr>
            <a:spLocks noChangeShapeType="1"/>
          </p:cNvSpPr>
          <p:nvPr/>
        </p:nvSpPr>
        <p:spPr bwMode="auto">
          <a:xfrm>
            <a:off x="7772400" y="1066800"/>
            <a:ext cx="1884218" cy="4752106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s-ES" sz="2400">
              <a:solidFill>
                <a:srgbClr val="000000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04800" y="197410"/>
            <a:ext cx="49839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Preguntas</a:t>
            </a:r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, sugerencias e indicaciones a modo de impulsos que facilitan la búsqueda o solución del problema planteado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04800" y="3498270"/>
            <a:ext cx="78001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4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La actividad del maestro consiste en conducir la búsqueda del conocimiento, estimular la reflexión, guiar la indagación y la obtención de conclusiones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04800" y="5818906"/>
            <a:ext cx="97120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4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Los impulsos que se plantea al estudiante deben ser elaborados con claridad e inteligencia</a:t>
            </a:r>
          </a:p>
        </p:txBody>
      </p:sp>
    </p:spTree>
    <p:extLst>
      <p:ext uri="{BB962C8B-B14F-4D97-AF65-F5344CB8AC3E}">
        <p14:creationId xmlns="" xmlns:p14="http://schemas.microsoft.com/office/powerpoint/2010/main" val="247545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2" grpId="0" animBg="1"/>
      <p:bldP spid="6153" grpId="0" animBg="1"/>
      <p:bldP spid="6154" grpId="0" animBg="1"/>
      <p:bldP spid="6156" grpId="0" animBg="1"/>
      <p:bldP spid="2" grpId="0"/>
      <p:bldP spid="3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3962399" y="152400"/>
            <a:ext cx="550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b="1">
                <a:solidFill>
                  <a:srgbClr val="FF0000"/>
                </a:solidFill>
              </a:defRPr>
            </a:lvl1pPr>
          </a:lstStyle>
          <a:p>
            <a:r>
              <a:rPr lang="es-ES_tradnl" dirty="0">
                <a:solidFill>
                  <a:srgbClr val="002060"/>
                </a:solidFill>
                <a:latin typeface="Arial Black" panose="020B0A04020102020204" pitchFamily="34" charset="0"/>
              </a:rPr>
              <a:t>EL MÉTODO PROBLÉMICO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87927" y="762000"/>
            <a:ext cx="1159625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Va más allá del planteamiento  de  uno  o  varios  problemas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es-ES" sz="28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Muestra a los  estudiantes  el  método  utilizado  por  la  ciencia  para  adquirir los conocimientos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es-ES" sz="28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Los  estudiantes, guiados por el profesor,  buscan  la solución de problemas nuevos para  ellos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es-ES" sz="28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Aprenden a adquirir  conocimientos  de forma independiente, a  emplear  los   conocimientos  antes  asimilados, y a  dominar  la  experiencia  de  la  actividad  creadora</a:t>
            </a:r>
            <a:endParaRPr lang="es-ES_tradnl" sz="28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0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3886199" y="152400"/>
            <a:ext cx="5396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b="1">
                <a:solidFill>
                  <a:srgbClr val="FF0000"/>
                </a:solidFill>
              </a:defRPr>
            </a:lvl1pPr>
          </a:lstStyle>
          <a:p>
            <a:r>
              <a:rPr lang="es-ES_tradnl" dirty="0">
                <a:solidFill>
                  <a:srgbClr val="002060"/>
                </a:solidFill>
                <a:latin typeface="Arial Black" panose="020B0A04020102020204" pitchFamily="34" charset="0"/>
              </a:rPr>
              <a:t>SITUACIÓN PROBLÉMICA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71055" y="762001"/>
            <a:ext cx="11346872" cy="224676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>
                <a:solidFill>
                  <a:prstClr val="black"/>
                </a:solidFill>
                <a:latin typeface="Arial Black" panose="020B0A04020102020204" pitchFamily="34" charset="0"/>
              </a:rPr>
              <a:t>Estado psíquico de dificultad que surge en la persona cuando, en la tarea que está  resolviendo, </a:t>
            </a:r>
            <a:r>
              <a:rPr lang="es-ES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no puede explicar un hecho nuevo </a:t>
            </a:r>
            <a:r>
              <a:rPr lang="es-ES" sz="2800" b="1" dirty="0">
                <a:solidFill>
                  <a:prstClr val="black"/>
                </a:solidFill>
                <a:latin typeface="Arial Black" panose="020B0A04020102020204" pitchFamily="34" charset="0"/>
              </a:rPr>
              <a:t>mediante los  conocimientos  que  tiene</a:t>
            </a:r>
            <a:r>
              <a:rPr lang="es-ES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  </a:t>
            </a:r>
            <a:r>
              <a:rPr lang="es-ES" sz="2800" b="1" dirty="0">
                <a:solidFill>
                  <a:prstClr val="black"/>
                </a:solidFill>
                <a:latin typeface="Arial Black" panose="020B0A04020102020204" pitchFamily="34" charset="0"/>
              </a:rPr>
              <a:t>y  debe, por tanto, </a:t>
            </a:r>
            <a:r>
              <a:rPr lang="es-ES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buscar un procedimiento nuevo para actuar.</a:t>
            </a:r>
            <a:endParaRPr lang="es-ES_tradnl" sz="28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71055" y="3352801"/>
            <a:ext cx="11346872" cy="138499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 b="1">
                <a:solidFill>
                  <a:prstClr val="black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El </a:t>
            </a:r>
            <a:r>
              <a:rPr lang="es-ES" dirty="0">
                <a:solidFill>
                  <a:srgbClr val="C00000"/>
                </a:solidFill>
              </a:rPr>
              <a:t>método problémico parte de la situación problémica  </a:t>
            </a:r>
            <a:r>
              <a:rPr lang="es-ES" dirty="0"/>
              <a:t>y tiene éxito si el alumno logra vencer las dificultades  planteadas  y asimilar el contenido.</a:t>
            </a:r>
            <a:endParaRPr lang="es-ES_tradnl" dirty="0"/>
          </a:p>
        </p:txBody>
      </p:sp>
      <p:sp>
        <p:nvSpPr>
          <p:cNvPr id="5" name="4 CuadroTexto"/>
          <p:cNvSpPr txBox="1"/>
          <p:nvPr/>
        </p:nvSpPr>
        <p:spPr>
          <a:xfrm>
            <a:off x="374073" y="5105401"/>
            <a:ext cx="11443854" cy="138499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 b="1">
                <a:solidFill>
                  <a:prstClr val="black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>
                <a:solidFill>
                  <a:srgbClr val="C00000"/>
                </a:solidFill>
              </a:rPr>
              <a:t>Debe  ser  resuelta de modo  asequible  </a:t>
            </a:r>
            <a:r>
              <a:rPr lang="es-ES" dirty="0"/>
              <a:t>para  el  estudiante, de  no  hacerse, en lugar de despertar  el interés cognoscitivo, puede actuar en sentido inverso.</a:t>
            </a:r>
            <a:endParaRPr lang="es-ES_tradnl" dirty="0"/>
          </a:p>
        </p:txBody>
      </p:sp>
    </p:spTree>
    <p:extLst>
      <p:ext uri="{BB962C8B-B14F-4D97-AF65-F5344CB8AC3E}">
        <p14:creationId xmlns="" xmlns:p14="http://schemas.microsoft.com/office/powerpoint/2010/main" val="264828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3422070" y="180105"/>
            <a:ext cx="5320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 b="1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MÉTODO INVESTIGATIVO 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387927" y="928255"/>
            <a:ext cx="114022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E</a:t>
            </a: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l </a:t>
            </a: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</a:rPr>
              <a:t>planteamiento del problema y la búsqueda de su solución es por parte del estudiante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512618" y="2050466"/>
            <a:ext cx="8355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Sigue </a:t>
            </a:r>
            <a:r>
              <a:rPr lang="es-ES" dirty="0"/>
              <a:t>el algoritmo del método científico: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82171" y="3120569"/>
            <a:ext cx="11108047" cy="30469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• Definición del problema. Formular preguntas bien planteadas</a:t>
            </a:r>
          </a:p>
          <a:p>
            <a:pPr algn="just"/>
            <a:r>
              <a:rPr lang="es-ES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• Definir </a:t>
            </a:r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hipótesis fundamentadas y contrastadas en la experiencia</a:t>
            </a:r>
          </a:p>
          <a:p>
            <a:pPr algn="just"/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• Establecer consecuencias de la hipótesis</a:t>
            </a:r>
          </a:p>
          <a:p>
            <a:pPr algn="just"/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• Definir los ámbitos de la hipótesis, la validez y fiabilidad de las técnicas</a:t>
            </a:r>
          </a:p>
          <a:p>
            <a:pPr algn="just"/>
            <a:r>
              <a:rPr lang="es-ES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• Definir nuevos problemas como consecuencia inmediata de los resultados de la investigación o ciclo </a:t>
            </a:r>
            <a:r>
              <a:rPr lang="es-ES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investigativo</a:t>
            </a:r>
            <a:endParaRPr lang="es-E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265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66255" y="1122218"/>
            <a:ext cx="9518073" cy="1323439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EL CONTENIDO DE ENSEÑANZA-APRENDIZAJE</a:t>
            </a:r>
            <a:endParaRPr lang="es-ES" sz="4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136072" y="5153896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EXPOSICIÓN DEL EQUIPO 2</a:t>
            </a:r>
            <a:endParaRPr lang="es-ES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8436" y="1828803"/>
            <a:ext cx="4197928" cy="435032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081444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1399513"/>
            <a:ext cx="12192000" cy="545848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4518"/>
            <a:ext cx="12192000" cy="138499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chemeClr val="bg1"/>
                </a:solidFill>
                <a:latin typeface="Arial Black" panose="020B0A04020102020204" pitchFamily="34" charset="0"/>
              </a:rPr>
              <a:t>En la preparación de los estudiantes para responder a las demandas de la sociedad cubana del siglo XXI los métodos deben: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16114" y="1451432"/>
            <a:ext cx="7576459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just"/>
            <a:r>
              <a:rPr lang="es-E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Ser esencialmente productivos, aunque comprendidos en su interacción dialéctica con los métodos reproductivos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8824681" y="1451428"/>
            <a:ext cx="31641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C</a:t>
            </a:r>
            <a:r>
              <a:rPr lang="es-ES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oncepción </a:t>
            </a:r>
            <a:r>
              <a:rPr lang="es-ES" sz="2000" dirty="0">
                <a:solidFill>
                  <a:srgbClr val="002060"/>
                </a:solidFill>
                <a:latin typeface="Arial Black" panose="020B0A04020102020204" pitchFamily="34" charset="0"/>
              </a:rPr>
              <a:t>de </a:t>
            </a:r>
            <a:r>
              <a:rPr lang="es-ES" sz="2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sistema y vínculo con contenidos</a:t>
            </a:r>
            <a:endParaRPr lang="es-ES" sz="2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Flecha derecha 4"/>
          <p:cNvSpPr/>
          <p:nvPr/>
        </p:nvSpPr>
        <p:spPr>
          <a:xfrm>
            <a:off x="7939314" y="1741719"/>
            <a:ext cx="653143" cy="3483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5138057" y="2438404"/>
            <a:ext cx="6850739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4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Garantizar la participación activa de los estudiantes en la búsqueda del conocimiento, su cuestionamiento, el planteamiento y la resolución de </a:t>
            </a:r>
            <a:r>
              <a:rPr lang="es-ES" dirty="0" smtClean="0"/>
              <a:t>problemas</a:t>
            </a: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116114" y="2772236"/>
            <a:ext cx="43978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marL="342900" indent="-342900" algn="r">
              <a:buFont typeface="Wingdings" panose="05000000000000000000" pitchFamily="2" charset="2"/>
              <a:buChar char="ü"/>
            </a:pPr>
            <a:r>
              <a:rPr lang="es-ES" dirty="0"/>
              <a:t>Métodos problémicos </a:t>
            </a:r>
          </a:p>
          <a:p>
            <a:pPr marL="342900" indent="-342900" algn="r">
              <a:buFont typeface="Wingdings" panose="05000000000000000000" pitchFamily="2" charset="2"/>
              <a:buChar char="ü"/>
            </a:pPr>
            <a:r>
              <a:rPr lang="es-ES" dirty="0"/>
              <a:t>Desarrollo del pensamiento crítico y flexible</a:t>
            </a:r>
          </a:p>
          <a:p>
            <a:pPr marL="342900" indent="-342900" algn="r">
              <a:buFont typeface="Wingdings" panose="05000000000000000000" pitchFamily="2" charset="2"/>
              <a:buChar char="ü"/>
            </a:pPr>
            <a:r>
              <a:rPr lang="es-ES" dirty="0"/>
              <a:t>Independencia para la toma de decisiones</a:t>
            </a:r>
          </a:p>
        </p:txBody>
      </p:sp>
      <p:sp>
        <p:nvSpPr>
          <p:cNvPr id="8" name="Flecha izquierda 7"/>
          <p:cNvSpPr/>
          <p:nvPr/>
        </p:nvSpPr>
        <p:spPr>
          <a:xfrm>
            <a:off x="4673600" y="3429000"/>
            <a:ext cx="290286" cy="330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246743" y="4455885"/>
            <a:ext cx="117420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algn="just"/>
            <a:r>
              <a:rPr lang="es-ES" sz="2400" dirty="0"/>
              <a:t>Enseñar a criticar es función del método; es decir, a tener criterio propio, a enjuiciar, a valorar, a no aceptarlo todo por definición ajena, a tener un pensamiento más flexible y cambiante con los demás y consigo mismo. </a:t>
            </a:r>
            <a:r>
              <a:rPr lang="es-ES" sz="2400" dirty="0">
                <a:solidFill>
                  <a:srgbClr val="FF0000"/>
                </a:solidFill>
              </a:rPr>
              <a:t>Criticar no es oponerse de oficio</a:t>
            </a:r>
            <a:r>
              <a:rPr lang="es-ES" sz="2400" dirty="0"/>
              <a:t>, estar en contra, sino tener la mente abierta para pensar que puede ser distinto y tener recursos para llegar a un juicio válido. </a:t>
            </a:r>
          </a:p>
        </p:txBody>
      </p:sp>
    </p:spTree>
    <p:extLst>
      <p:ext uri="{BB962C8B-B14F-4D97-AF65-F5344CB8AC3E}">
        <p14:creationId xmlns="" xmlns:p14="http://schemas.microsoft.com/office/powerpoint/2010/main" val="5088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7" grpId="0"/>
      <p:bldP spid="8" grpId="0" animBg="1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0" y="1399513"/>
            <a:ext cx="12192000" cy="545848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4518"/>
            <a:ext cx="12192000" cy="138499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solidFill>
                  <a:schemeClr val="bg1"/>
                </a:solidFill>
                <a:latin typeface="Arial Black" panose="020B0A04020102020204" pitchFamily="34" charset="0"/>
              </a:rPr>
              <a:t>En la preparación de los estudiantes para responder a las demandas de la sociedad cubana del siglo XXI los métodos deben: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30629" y="1451431"/>
            <a:ext cx="5928859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sz="2400" dirty="0"/>
              <a:t>Propiciar el trabajo grupal en armonía con el individual dentro de una estrategia de atención a la diversidad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7612966" y="1567543"/>
            <a:ext cx="42452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pPr algn="just"/>
            <a:r>
              <a:rPr lang="es-ES" sz="2400" dirty="0" smtClean="0"/>
              <a:t>Carácter </a:t>
            </a:r>
            <a:r>
              <a:rPr lang="es-ES" sz="2400" dirty="0"/>
              <a:t>cooperativo del aprendizaje y pleno desarrollo de la persona </a:t>
            </a:r>
          </a:p>
        </p:txBody>
      </p:sp>
      <p:sp>
        <p:nvSpPr>
          <p:cNvPr id="5" name="Flecha derecha 4"/>
          <p:cNvSpPr/>
          <p:nvPr/>
        </p:nvSpPr>
        <p:spPr>
          <a:xfrm>
            <a:off x="6154056" y="1901371"/>
            <a:ext cx="1306286" cy="4209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5849257" y="3120567"/>
            <a:ext cx="6183084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sz="2400" dirty="0"/>
              <a:t>Enseñar a los estudiantes a aprender a aprender, mediante el desarrollo de habilidades de orientación, planificación, supervisión o control, y evaluación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74173" y="3555998"/>
            <a:ext cx="4891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sz="2400" dirty="0"/>
              <a:t>Desarrollo de estrategias cognitivas, metacognitivas y de apoyo al aprendizaje</a:t>
            </a:r>
          </a:p>
        </p:txBody>
      </p:sp>
      <p:sp>
        <p:nvSpPr>
          <p:cNvPr id="8" name="Flecha izquierda 7"/>
          <p:cNvSpPr/>
          <p:nvPr/>
        </p:nvSpPr>
        <p:spPr>
          <a:xfrm>
            <a:off x="5225143" y="3951516"/>
            <a:ext cx="522513" cy="28665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174174" y="5225142"/>
            <a:ext cx="6487883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sz="2400" dirty="0"/>
              <a:t>Potenciar el desarrollo del autoconocimiento, autocontrol, la </a:t>
            </a:r>
            <a:r>
              <a:rPr lang="es-ES" sz="2400" dirty="0" smtClean="0"/>
              <a:t>autovaloración, </a:t>
            </a:r>
            <a:r>
              <a:rPr lang="es-ES" sz="2400" dirty="0"/>
              <a:t>la autoevaluación y la </a:t>
            </a:r>
            <a:r>
              <a:rPr lang="es-ES" sz="2400" dirty="0" smtClean="0"/>
              <a:t> autorregulación del estudiante </a:t>
            </a:r>
            <a:endParaRPr lang="es-ES" sz="2400" dirty="0"/>
          </a:p>
        </p:txBody>
      </p:sp>
      <p:sp>
        <p:nvSpPr>
          <p:cNvPr id="10" name="Flecha derecha 9"/>
          <p:cNvSpPr/>
          <p:nvPr/>
        </p:nvSpPr>
        <p:spPr>
          <a:xfrm>
            <a:off x="6865259" y="5646059"/>
            <a:ext cx="580572" cy="3483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/>
          <p:cNvSpPr txBox="1"/>
          <p:nvPr/>
        </p:nvSpPr>
        <p:spPr>
          <a:xfrm>
            <a:off x="7692570" y="5341259"/>
            <a:ext cx="436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0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sz="2800" dirty="0" smtClean="0"/>
              <a:t>Empleo </a:t>
            </a:r>
            <a:r>
              <a:rPr lang="es-ES" sz="2800" dirty="0"/>
              <a:t>de métodos decisorios</a:t>
            </a:r>
          </a:p>
        </p:txBody>
      </p:sp>
    </p:spTree>
    <p:extLst>
      <p:ext uri="{BB962C8B-B14F-4D97-AF65-F5344CB8AC3E}">
        <p14:creationId xmlns="" xmlns:p14="http://schemas.microsoft.com/office/powerpoint/2010/main" val="390838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7" grpId="0"/>
      <p:bldP spid="8" grpId="0" animBg="1"/>
      <p:bldP spid="9" grpId="0" animBg="1"/>
      <p:bldP spid="10" grpId="0" animBg="1"/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537739"/>
            <a:ext cx="12191999" cy="632026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4519"/>
            <a:ext cx="12191999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 smtClean="0"/>
              <a:t>LOS PROCEDIMIENTOS DIDÁCTICOS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261257" y="711200"/>
            <a:ext cx="11742057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>
                <a:latin typeface="Arial Black" panose="020B0A04020102020204" pitchFamily="34" charset="0"/>
              </a:rPr>
              <a:t>Constituye un momento o un detalle de la secuencia general del método </a:t>
            </a:r>
            <a:r>
              <a:rPr lang="es-E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una acción parcial que realiza el maestro o que indica realizar a sus alumnos</a:t>
            </a:r>
            <a:r>
              <a:rPr lang="es-ES" sz="2800" dirty="0" smtClean="0">
                <a:latin typeface="Arial Black" panose="020B0A04020102020204" pitchFamily="34" charset="0"/>
              </a:rPr>
              <a:t>, de modo que le permita continuar desarrollando las vías generales trazadas por el método 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61257" y="3251200"/>
            <a:ext cx="11742057" cy="13849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just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P</a:t>
            </a:r>
            <a:r>
              <a:rPr lang="es-ES" dirty="0" smtClean="0"/>
              <a:t>ueden ser comunes o varios métodos y así también un método puede conllevar a la utilización de diferentes procedimientos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493486" y="4934857"/>
            <a:ext cx="3062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dramatización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555998" y="5384801"/>
            <a:ext cx="3062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juego de roles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132285" y="4717144"/>
            <a:ext cx="5522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elaboración de resúmenes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493486" y="6082189"/>
            <a:ext cx="4020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cuadros sinópticos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7344228" y="5908021"/>
            <a:ext cx="4310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prstClr val="black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>
                <a:solidFill>
                  <a:srgbClr val="002060"/>
                </a:solidFill>
              </a:rPr>
              <a:t>mapas conceptuales</a:t>
            </a:r>
          </a:p>
        </p:txBody>
      </p:sp>
    </p:spTree>
    <p:extLst>
      <p:ext uri="{BB962C8B-B14F-4D97-AF65-F5344CB8AC3E}">
        <p14:creationId xmlns="" xmlns:p14="http://schemas.microsoft.com/office/powerpoint/2010/main" val="26530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/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523223"/>
            <a:ext cx="12192000" cy="63347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3"/>
            <a:ext cx="12191999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ESTUDIO INDEPENDIENTE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93486" y="740232"/>
            <a:ext cx="11408228" cy="206210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3200" dirty="0">
                <a:solidFill>
                  <a:srgbClr val="002060"/>
                </a:solidFill>
                <a:latin typeface="Arial Black" panose="020B0A04020102020204" pitchFamily="34" charset="0"/>
              </a:rPr>
              <a:t>Sobre la base de la clase seleccionada para la que derivó y formuló el objetivo, precise el contenido a tratar, así como los métodos y los procedimientos a emplear en su desarrollo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199" y="3595913"/>
            <a:ext cx="5573485" cy="254362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4101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0"/>
            <a:ext cx="12192000" cy="123305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3055"/>
            <a:ext cx="12192000" cy="562494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981204" y="249382"/>
            <a:ext cx="82018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DISCUSIÓN EN PLENARIO</a:t>
            </a:r>
            <a:endParaRPr lang="es-E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94225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0"/>
            <a:ext cx="12192000" cy="150195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803559" y="55402"/>
            <a:ext cx="105710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RESUMIENDO EL CONTENIDO DE ENSEÑANZA-APRENDIZAJE</a:t>
            </a:r>
            <a:endParaRPr lang="es-ES" sz="4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01952"/>
            <a:ext cx="12191999" cy="535604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78797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1016865"/>
            <a:ext cx="12192000" cy="584113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1266" name="1 Rectángulo"/>
          <p:cNvSpPr>
            <a:spLocks noChangeArrowheads="1"/>
          </p:cNvSpPr>
          <p:nvPr/>
        </p:nvSpPr>
        <p:spPr bwMode="auto">
          <a:xfrm>
            <a:off x="152396" y="1254696"/>
            <a:ext cx="11928764" cy="23768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ES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“Es </a:t>
            </a:r>
            <a:r>
              <a:rPr lang="es-ES" sz="2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aquella parte de la cultura que es intencionalmente seleccionada de acuerdo con los intereses y necesidades de la sociedad, con el propósito de que los estudiantes se la apropien en el contexto de la institución </a:t>
            </a:r>
            <a:r>
              <a:rPr lang="es-ES" sz="2800" dirty="0" smtClean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escolar” </a:t>
            </a:r>
            <a:r>
              <a:rPr lang="es-ES" sz="2800" dirty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(Castellanos et al, 2006, p. 54</a:t>
            </a:r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es-ES" altLang="es-E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" y="29440"/>
            <a:ext cx="12192000" cy="987425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3600" b="1" dirty="0" smtClean="0">
                <a:solidFill>
                  <a:prstClr val="white"/>
                </a:solidFill>
                <a:latin typeface="Arial Black" panose="020B0A04020102020204" pitchFamily="34" charset="0"/>
                <a:cs typeface="Arial" pitchFamily="34" charset="0"/>
              </a:rPr>
              <a:t>CONTENIDOS</a:t>
            </a:r>
            <a:endParaRPr lang="es-ES" sz="3600" b="1" dirty="0">
              <a:solidFill>
                <a:prstClr val="white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412193" y="4779818"/>
            <a:ext cx="4184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¿Cómo se debe ser?</a:t>
            </a:r>
          </a:p>
        </p:txBody>
      </p:sp>
      <p:sp>
        <p:nvSpPr>
          <p:cNvPr id="3" name="CuadroTexto 2"/>
          <p:cNvSpPr txBox="1"/>
          <p:nvPr/>
        </p:nvSpPr>
        <p:spPr>
          <a:xfrm rot="18746575">
            <a:off x="346361" y="4696699"/>
            <a:ext cx="3186546" cy="523220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RESPONDE A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962404" y="4087086"/>
            <a:ext cx="28263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 ¿Qué saber?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048006" y="56388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¿Qué saber hacer?</a:t>
            </a:r>
          </a:p>
        </p:txBody>
      </p:sp>
    </p:spTree>
    <p:extLst>
      <p:ext uri="{BB962C8B-B14F-4D97-AF65-F5344CB8AC3E}">
        <p14:creationId xmlns="" xmlns:p14="http://schemas.microsoft.com/office/powerpoint/2010/main" val="244676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adroTexto 10"/>
          <p:cNvSpPr txBox="1"/>
          <p:nvPr/>
        </p:nvSpPr>
        <p:spPr>
          <a:xfrm>
            <a:off x="0" y="651165"/>
            <a:ext cx="12192000" cy="620683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1" y="29441"/>
            <a:ext cx="12192000" cy="621724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2800" b="1" dirty="0" smtClean="0">
                <a:solidFill>
                  <a:prstClr val="white"/>
                </a:solidFill>
                <a:latin typeface="Arial Black" panose="020B0A04020102020204" pitchFamily="34" charset="0"/>
                <a:cs typeface="Arial" pitchFamily="34" charset="0"/>
              </a:rPr>
              <a:t>CONTENIDOS</a:t>
            </a:r>
            <a:endParaRPr lang="es-ES" sz="2800" b="1" dirty="0">
              <a:solidFill>
                <a:prstClr val="white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96985" y="1399309"/>
            <a:ext cx="12011891" cy="48320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just"/>
            <a:r>
              <a:rPr lang="es-ES" sz="2800" dirty="0">
                <a:latin typeface="Arial Black" panose="020B0A04020102020204" pitchFamily="34" charset="0"/>
              </a:rPr>
              <a:t>• </a:t>
            </a:r>
            <a:r>
              <a:rPr lang="es-ES" sz="2800" dirty="0" smtClean="0">
                <a:latin typeface="Arial Black" panose="020B0A04020102020204" pitchFamily="34" charset="0"/>
              </a:rPr>
              <a:t>El </a:t>
            </a:r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sistema de conocimientos </a:t>
            </a:r>
            <a:r>
              <a:rPr lang="es-ES" sz="2800" dirty="0">
                <a:latin typeface="Arial Black" panose="020B0A04020102020204" pitchFamily="34" charset="0"/>
              </a:rPr>
              <a:t>sobre la naturaleza, la sociedad, el pensamiento, la técnica y los modos de actuación, cuya apropiación garantiza la formación de una imagen correcta del mundo </a:t>
            </a:r>
          </a:p>
          <a:p>
            <a:pPr algn="just"/>
            <a:r>
              <a:rPr lang="es-ES" sz="2800" dirty="0" smtClean="0">
                <a:latin typeface="Arial Black" panose="020B0A04020102020204" pitchFamily="34" charset="0"/>
              </a:rPr>
              <a:t>• El </a:t>
            </a:r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sistema de hábitos y habilidades generales, intelectuales y prácticas</a:t>
            </a:r>
            <a:r>
              <a:rPr lang="es-ES" sz="2800" dirty="0">
                <a:latin typeface="Arial Black" panose="020B0A04020102020204" pitchFamily="34" charset="0"/>
              </a:rPr>
              <a:t>, que son la base de múltiples actividades concretas</a:t>
            </a: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• </a:t>
            </a:r>
            <a:r>
              <a:rPr lang="es-ES" sz="2800" dirty="0" smtClean="0">
                <a:latin typeface="Arial Black" panose="020B0A04020102020204" pitchFamily="34" charset="0"/>
              </a:rPr>
              <a:t>La </a:t>
            </a:r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experiencia de la actividad creadora</a:t>
            </a:r>
            <a:r>
              <a:rPr lang="es-ES" sz="2800" dirty="0">
                <a:latin typeface="Arial Black" panose="020B0A04020102020204" pitchFamily="34" charset="0"/>
              </a:rPr>
              <a:t>, que gradualmente fue acumulando la </a:t>
            </a:r>
            <a:r>
              <a:rPr lang="es-ES" sz="2800" dirty="0" smtClean="0">
                <a:latin typeface="Arial Black" panose="020B0A04020102020204" pitchFamily="34" charset="0"/>
              </a:rPr>
              <a:t>humanidad</a:t>
            </a:r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• </a:t>
            </a:r>
            <a:r>
              <a:rPr lang="es-ES" sz="2800" dirty="0" smtClean="0">
                <a:latin typeface="Arial Black" panose="020B0A04020102020204" pitchFamily="34" charset="0"/>
              </a:rPr>
              <a:t>El </a:t>
            </a:r>
            <a:r>
              <a:rPr lang="es-ES" sz="2800" dirty="0">
                <a:solidFill>
                  <a:srgbClr val="C00000"/>
                </a:solidFill>
                <a:latin typeface="Arial Black" panose="020B0A04020102020204" pitchFamily="34" charset="0"/>
              </a:rPr>
              <a:t>sistema de normas de relaciones con el mundo</a:t>
            </a:r>
            <a:r>
              <a:rPr lang="es-ES" sz="2800" dirty="0">
                <a:latin typeface="Arial Black" panose="020B0A04020102020204" pitchFamily="34" charset="0"/>
              </a:rPr>
              <a:t>, de unos con otros, que son la base de las </a:t>
            </a:r>
            <a:r>
              <a:rPr lang="es-ES" sz="2800" dirty="0" smtClean="0">
                <a:latin typeface="Arial Black" panose="020B0A04020102020204" pitchFamily="34" charset="0"/>
              </a:rPr>
              <a:t>convicciones </a:t>
            </a:r>
            <a:r>
              <a:rPr lang="es-ES" sz="2800" dirty="0">
                <a:latin typeface="Arial Black" panose="020B0A04020102020204" pitchFamily="34" charset="0"/>
              </a:rPr>
              <a:t>e </a:t>
            </a:r>
            <a:r>
              <a:rPr lang="es-ES" sz="2800" dirty="0" smtClean="0">
                <a:latin typeface="Arial Black" panose="020B0A04020102020204" pitchFamily="34" charset="0"/>
              </a:rPr>
              <a:t>ideales</a:t>
            </a:r>
            <a:endParaRPr lang="es-ES" sz="2800" dirty="0">
              <a:latin typeface="Arial Black" panose="020B0A040201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09600" y="831273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SEGÚN DANILOV INCLUYE</a:t>
            </a:r>
            <a:endParaRPr lang="es-ES" sz="28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7772404" y="6345382"/>
            <a:ext cx="3796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  <a:latin typeface="Arial Black" panose="020B0A04020102020204" pitchFamily="34" charset="0"/>
              </a:rPr>
              <a:t>Danilov</a:t>
            </a:r>
            <a:r>
              <a:rPr lang="es-ES" sz="2400" dirty="0">
                <a:solidFill>
                  <a:srgbClr val="0070C0"/>
                </a:solidFill>
                <a:latin typeface="Arial Black" panose="020B0A04020102020204" pitchFamily="34" charset="0"/>
              </a:rPr>
              <a:t> (1975, p.146)</a:t>
            </a:r>
          </a:p>
        </p:txBody>
      </p:sp>
    </p:spTree>
    <p:extLst>
      <p:ext uri="{BB962C8B-B14F-4D97-AF65-F5344CB8AC3E}">
        <p14:creationId xmlns="" xmlns:p14="http://schemas.microsoft.com/office/powerpoint/2010/main" val="134155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adroTexto 52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1939641" y="166247"/>
            <a:ext cx="8312727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DIMENSIONES O TIPOS DE CONTENIDOS</a:t>
            </a:r>
            <a:endParaRPr lang="es-ES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78873" y="1925782"/>
            <a:ext cx="3325091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latin typeface="Arial Black" panose="020B0A04020102020204" pitchFamily="34" charset="0"/>
              </a:rPr>
              <a:t>Sistema </a:t>
            </a:r>
            <a:r>
              <a:rPr lang="es-ES" sz="2400" dirty="0">
                <a:latin typeface="Arial Black" panose="020B0A04020102020204" pitchFamily="34" charset="0"/>
              </a:rPr>
              <a:t>de conocimientos (o </a:t>
            </a:r>
            <a:r>
              <a:rPr lang="es-ES" sz="2400" dirty="0" smtClean="0">
                <a:latin typeface="Arial Black" panose="020B0A04020102020204" pitchFamily="34" charset="0"/>
              </a:rPr>
              <a:t>contenidos </a:t>
            </a:r>
            <a:r>
              <a:rPr lang="es-ES" sz="2400" dirty="0">
                <a:latin typeface="Arial Black" panose="020B0A04020102020204" pitchFamily="34" charset="0"/>
              </a:rPr>
              <a:t>conceptuales)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90940" y="3990100"/>
            <a:ext cx="1399314" cy="400110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HECHOS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90928" y="4738255"/>
            <a:ext cx="2022764" cy="400110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CONCEPTOS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380502" y="3976246"/>
            <a:ext cx="1149928" cy="400110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LEYES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075708" y="4752102"/>
            <a:ext cx="1551708" cy="400110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TEORÍAS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 flipH="1">
            <a:off x="2161309" y="689467"/>
            <a:ext cx="27709" cy="113933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>
            <a:off x="858979" y="3495442"/>
            <a:ext cx="3" cy="4253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 flipH="1">
            <a:off x="2147463" y="3495442"/>
            <a:ext cx="13846" cy="11857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3144983" y="3495442"/>
            <a:ext cx="0" cy="11857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 flipH="1">
            <a:off x="3865418" y="3495442"/>
            <a:ext cx="9" cy="4253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/>
          <p:cNvSpPr txBox="1"/>
          <p:nvPr/>
        </p:nvSpPr>
        <p:spPr>
          <a:xfrm>
            <a:off x="4821382" y="1870365"/>
            <a:ext cx="3380506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Sistema </a:t>
            </a:r>
            <a:r>
              <a:rPr lang="es-ES" dirty="0"/>
              <a:t>de modos de actuación (o contenidos procedimentales) 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5209297" y="3906971"/>
            <a:ext cx="1884218" cy="400110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PRÁCTICOS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5278567" y="4502723"/>
            <a:ext cx="2604655" cy="400110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INTELECTUALES</a:t>
            </a:r>
          </a:p>
        </p:txBody>
      </p:sp>
      <p:cxnSp>
        <p:nvCxnSpPr>
          <p:cNvPr id="27" name="Conector recto de flecha 26"/>
          <p:cNvCxnSpPr/>
          <p:nvPr/>
        </p:nvCxnSpPr>
        <p:spPr>
          <a:xfrm>
            <a:off x="6483927" y="689467"/>
            <a:ext cx="0" cy="113933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4433462" y="5347849"/>
            <a:ext cx="4003961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Habilidades, hábitos, capacidades y estrategias</a:t>
            </a:r>
          </a:p>
        </p:txBody>
      </p:sp>
      <p:cxnSp>
        <p:nvCxnSpPr>
          <p:cNvPr id="38" name="Conector recto de flecha 37"/>
          <p:cNvCxnSpPr/>
          <p:nvPr/>
        </p:nvCxnSpPr>
        <p:spPr>
          <a:xfrm>
            <a:off x="5306282" y="3440025"/>
            <a:ext cx="0" cy="36997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/>
          <p:cNvCxnSpPr/>
          <p:nvPr/>
        </p:nvCxnSpPr>
        <p:spPr>
          <a:xfrm>
            <a:off x="7384473" y="3440025"/>
            <a:ext cx="0" cy="9501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/>
          <p:nvPr/>
        </p:nvCxnSpPr>
        <p:spPr>
          <a:xfrm>
            <a:off x="4973782" y="3495442"/>
            <a:ext cx="13854" cy="185240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/>
          <p:nvPr/>
        </p:nvCxnSpPr>
        <p:spPr>
          <a:xfrm>
            <a:off x="8104916" y="3467732"/>
            <a:ext cx="41546" cy="185240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/>
          <p:cNvSpPr txBox="1"/>
          <p:nvPr/>
        </p:nvSpPr>
        <p:spPr>
          <a:xfrm>
            <a:off x="9088582" y="1870365"/>
            <a:ext cx="2895600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4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Contenidos actitudinales o axiológicos</a:t>
            </a:r>
          </a:p>
        </p:txBody>
      </p:sp>
      <p:sp>
        <p:nvSpPr>
          <p:cNvPr id="47" name="CuadroTexto 46"/>
          <p:cNvSpPr txBox="1"/>
          <p:nvPr/>
        </p:nvSpPr>
        <p:spPr>
          <a:xfrm>
            <a:off x="9171706" y="3810000"/>
            <a:ext cx="1967350" cy="400110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ACTITUDES</a:t>
            </a:r>
          </a:p>
        </p:txBody>
      </p:sp>
      <p:sp>
        <p:nvSpPr>
          <p:cNvPr id="48" name="CuadroTexto 47"/>
          <p:cNvSpPr txBox="1"/>
          <p:nvPr/>
        </p:nvSpPr>
        <p:spPr>
          <a:xfrm>
            <a:off x="10584884" y="4681160"/>
            <a:ext cx="1510145" cy="400110"/>
          </a:xfrm>
          <a:prstGeom prst="rect">
            <a:avLst/>
          </a:prstGeom>
          <a:solidFill>
            <a:schemeClr val="bg2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VALORES</a:t>
            </a:r>
          </a:p>
        </p:txBody>
      </p:sp>
      <p:cxnSp>
        <p:nvCxnSpPr>
          <p:cNvPr id="50" name="Conector recto de flecha 49"/>
          <p:cNvCxnSpPr/>
          <p:nvPr/>
        </p:nvCxnSpPr>
        <p:spPr>
          <a:xfrm>
            <a:off x="9739745" y="3070694"/>
            <a:ext cx="27710" cy="7393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/>
          <p:nvPr/>
        </p:nvCxnSpPr>
        <p:spPr>
          <a:xfrm>
            <a:off x="11623964" y="3070694"/>
            <a:ext cx="13854" cy="161046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/>
          <p:cNvCxnSpPr/>
          <p:nvPr/>
        </p:nvCxnSpPr>
        <p:spPr>
          <a:xfrm>
            <a:off x="9961418" y="689467"/>
            <a:ext cx="27709" cy="113933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uadroTexto 55"/>
          <p:cNvSpPr txBox="1"/>
          <p:nvPr/>
        </p:nvSpPr>
        <p:spPr>
          <a:xfrm>
            <a:off x="9448800" y="5320139"/>
            <a:ext cx="25353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Resultado de la actividad valorativa</a:t>
            </a:r>
            <a:endParaRPr lang="es-E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6583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0" y="537061"/>
            <a:ext cx="12192000" cy="63209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2" name="CuadroTexto 1"/>
          <p:cNvSpPr txBox="1"/>
          <p:nvPr/>
        </p:nvSpPr>
        <p:spPr>
          <a:xfrm>
            <a:off x="0" y="13841"/>
            <a:ext cx="12192000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28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algn="ctr"/>
            <a:r>
              <a:rPr lang="es-ES" dirty="0" smtClean="0"/>
              <a:t>CONTENIDOS CONCEPTUALES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540327" y="568030"/>
            <a:ext cx="11416146" cy="224676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Son </a:t>
            </a:r>
            <a:r>
              <a:rPr lang="es-ES" sz="2000" dirty="0">
                <a:solidFill>
                  <a:srgbClr val="FF0000"/>
                </a:solidFill>
                <a:latin typeface="Arial Black" panose="020B0A04020102020204" pitchFamily="34" charset="0"/>
              </a:rPr>
              <a:t>datos, sucesos o acontecimientos reales </a:t>
            </a:r>
            <a:r>
              <a:rPr lang="es-ES" sz="2000" dirty="0">
                <a:latin typeface="Arial Black" panose="020B0A04020102020204" pitchFamily="34" charset="0"/>
              </a:rPr>
              <a:t>que han pasado a ser objeto de estudio o de investigación. Tienen un </a:t>
            </a:r>
            <a:r>
              <a:rPr lang="es-ES" sz="2000" dirty="0">
                <a:solidFill>
                  <a:srgbClr val="FF0000"/>
                </a:solidFill>
                <a:latin typeface="Arial Black" panose="020B0A04020102020204" pitchFamily="34" charset="0"/>
              </a:rPr>
              <a:t>aspecto externo </a:t>
            </a:r>
            <a:r>
              <a:rPr lang="es-ES" sz="2000" dirty="0">
                <a:latin typeface="Arial Black" panose="020B0A04020102020204" pitchFamily="34" charset="0"/>
              </a:rPr>
              <a:t>(lugar, momento y actores) y un </a:t>
            </a:r>
            <a:r>
              <a:rPr lang="es-ES" sz="2000" dirty="0">
                <a:solidFill>
                  <a:srgbClr val="FF0000"/>
                </a:solidFill>
                <a:latin typeface="Arial Black" panose="020B0A04020102020204" pitchFamily="34" charset="0"/>
              </a:rPr>
              <a:t>aspecto interno </a:t>
            </a:r>
            <a:r>
              <a:rPr lang="es-ES" sz="2000" dirty="0">
                <a:latin typeface="Arial Black" panose="020B0A04020102020204" pitchFamily="34" charset="0"/>
              </a:rPr>
              <a:t>(relaciones causales, temporales y espaciales; motivaciones que provocan la actuación de los actores; tendencias y leyes del devenir histórico-social; consecuencias y huellas que dejan). Son muy frecuentes en el estudio de la historia, ejemplo la protesta de Baraguá en la Historia de </a:t>
            </a:r>
            <a:r>
              <a:rPr lang="es-ES" sz="2000" dirty="0" smtClean="0">
                <a:latin typeface="Arial Black" panose="020B0A04020102020204" pitchFamily="34" charset="0"/>
              </a:rPr>
              <a:t>Cuba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 rot="16200000">
            <a:off x="-429489" y="1440863"/>
            <a:ext cx="1330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HECHOS</a:t>
            </a:r>
            <a:endParaRPr lang="es-ES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8572" y="2916365"/>
            <a:ext cx="11517683" cy="19389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latin typeface="Arial Black" panose="020B0A04020102020204" pitchFamily="34" charset="0"/>
              </a:rPr>
              <a:t>Es </a:t>
            </a:r>
            <a:r>
              <a:rPr lang="es-ES" sz="2000" dirty="0">
                <a:latin typeface="Arial Black" panose="020B0A04020102020204" pitchFamily="34" charset="0"/>
              </a:rPr>
              <a:t>la piedra angular del pensamiento lógico. Consiste en una </a:t>
            </a:r>
            <a:r>
              <a:rPr lang="es-ES" sz="2000" dirty="0">
                <a:solidFill>
                  <a:srgbClr val="FF0000"/>
                </a:solidFill>
                <a:latin typeface="Arial Black" panose="020B0A04020102020204" pitchFamily="34" charset="0"/>
              </a:rPr>
              <a:t>imagen generalizada que refleja la multitud de objetos semejantes</a:t>
            </a:r>
            <a:r>
              <a:rPr lang="es-ES" sz="2000" dirty="0">
                <a:latin typeface="Arial Black" panose="020B0A04020102020204" pitchFamily="34" charset="0"/>
              </a:rPr>
              <a:t>. </a:t>
            </a:r>
            <a:r>
              <a:rPr lang="es-ES" sz="2000" dirty="0" smtClean="0">
                <a:latin typeface="Arial Black" panose="020B0A04020102020204" pitchFamily="34" charset="0"/>
              </a:rPr>
              <a:t>Se </a:t>
            </a:r>
            <a:r>
              <a:rPr lang="es-ES" sz="2000" dirty="0">
                <a:latin typeface="Arial Black" panose="020B0A04020102020204" pitchFamily="34" charset="0"/>
              </a:rPr>
              <a:t>pueden formar por </a:t>
            </a:r>
            <a:r>
              <a:rPr lang="es-ES" sz="2000" dirty="0">
                <a:solidFill>
                  <a:srgbClr val="FF0000"/>
                </a:solidFill>
                <a:latin typeface="Arial Black" panose="020B0A04020102020204" pitchFamily="34" charset="0"/>
              </a:rPr>
              <a:t>vía inductiva </a:t>
            </a:r>
            <a:r>
              <a:rPr lang="es-ES" sz="2000" dirty="0">
                <a:latin typeface="Arial Black" panose="020B0A04020102020204" pitchFamily="34" charset="0"/>
              </a:rPr>
              <a:t>o por </a:t>
            </a:r>
            <a:r>
              <a:rPr lang="es-ES" sz="2000" dirty="0">
                <a:solidFill>
                  <a:srgbClr val="FF0000"/>
                </a:solidFill>
                <a:latin typeface="Arial Black" panose="020B0A04020102020204" pitchFamily="34" charset="0"/>
              </a:rPr>
              <a:t>vía deductiva</a:t>
            </a:r>
            <a:r>
              <a:rPr lang="es-ES" sz="2000" dirty="0">
                <a:latin typeface="Arial Black" panose="020B0A04020102020204" pitchFamily="34" charset="0"/>
              </a:rPr>
              <a:t>. </a:t>
            </a:r>
            <a:r>
              <a:rPr lang="es-ES" sz="2000" dirty="0" smtClean="0">
                <a:latin typeface="Arial Black" panose="020B0A04020102020204" pitchFamily="34" charset="0"/>
              </a:rPr>
              <a:t>Un </a:t>
            </a:r>
            <a:r>
              <a:rPr lang="es-ES" sz="2000" dirty="0">
                <a:latin typeface="Arial Black" panose="020B0A04020102020204" pitchFamily="34" charset="0"/>
              </a:rPr>
              <a:t>ejemplo de relación entre conceptos por el grado de generalidad es: guerras de independencia (concepto general)-revolución (concepto particular)-causas de la guerra de los diez años (concepto singular)</a:t>
            </a:r>
          </a:p>
        </p:txBody>
      </p:sp>
      <p:sp>
        <p:nvSpPr>
          <p:cNvPr id="7" name="CuadroTexto 6"/>
          <p:cNvSpPr txBox="1"/>
          <p:nvPr/>
        </p:nvSpPr>
        <p:spPr>
          <a:xfrm rot="16200000">
            <a:off x="11069774" y="3671435"/>
            <a:ext cx="1607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CONCEPTO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96977" y="5070755"/>
            <a:ext cx="5514110" cy="163121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latin typeface="Arial Black" panose="020B0A04020102020204" pitchFamily="34" charset="0"/>
              </a:rPr>
              <a:t>R</a:t>
            </a:r>
            <a:r>
              <a:rPr lang="es-ES" sz="2000" dirty="0" smtClean="0">
                <a:latin typeface="Arial Black" panose="020B0A04020102020204" pitchFamily="34" charset="0"/>
              </a:rPr>
              <a:t>evelan </a:t>
            </a:r>
            <a:r>
              <a:rPr lang="es-ES" sz="2000" dirty="0">
                <a:latin typeface="Arial Black" panose="020B0A04020102020204" pitchFamily="34" charset="0"/>
              </a:rPr>
              <a:t>los </a:t>
            </a:r>
            <a:r>
              <a:rPr lang="es-ES" sz="2000" dirty="0">
                <a:solidFill>
                  <a:srgbClr val="FF0000"/>
                </a:solidFill>
                <a:latin typeface="Arial Black" panose="020B0A04020102020204" pitchFamily="34" charset="0"/>
              </a:rPr>
              <a:t>nexos y relaciones esenciales, estables, universales </a:t>
            </a:r>
            <a:r>
              <a:rPr lang="es-ES" sz="2000" dirty="0">
                <a:latin typeface="Arial Black" panose="020B0A04020102020204" pitchFamily="34" charset="0"/>
              </a:rPr>
              <a:t>entre los componentes o propiedades de un objeto o fenómeno o entre objetos, fenómenos y procesos</a:t>
            </a:r>
          </a:p>
        </p:txBody>
      </p:sp>
      <p:sp>
        <p:nvSpPr>
          <p:cNvPr id="9" name="CuadroTexto 8"/>
          <p:cNvSpPr txBox="1"/>
          <p:nvPr/>
        </p:nvSpPr>
        <p:spPr>
          <a:xfrm rot="16200000">
            <a:off x="5347855" y="5763496"/>
            <a:ext cx="1025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LEYES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6470075" y="4876785"/>
            <a:ext cx="5643349" cy="19389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000"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S</a:t>
            </a:r>
            <a:r>
              <a:rPr lang="es-ES" dirty="0" smtClean="0"/>
              <a:t>istema </a:t>
            </a:r>
            <a:r>
              <a:rPr lang="es-ES" dirty="0"/>
              <a:t>de conocimientos que explica el conjunto de los fenómenos de alguna esfera de la realidad y que </a:t>
            </a:r>
            <a:r>
              <a:rPr lang="es-ES" dirty="0">
                <a:solidFill>
                  <a:srgbClr val="FF0000"/>
                </a:solidFill>
              </a:rPr>
              <a:t>reúne todos los hechos, conceptos y leyes </a:t>
            </a:r>
            <a:r>
              <a:rPr lang="es-ES" dirty="0"/>
              <a:t>que se encuentran en ese dominio </a:t>
            </a:r>
            <a:r>
              <a:rPr lang="es-ES" dirty="0">
                <a:solidFill>
                  <a:srgbClr val="FF0000"/>
                </a:solidFill>
              </a:rPr>
              <a:t>bajo un elemento unificador</a:t>
            </a:r>
          </a:p>
        </p:txBody>
      </p:sp>
      <p:sp>
        <p:nvSpPr>
          <p:cNvPr id="11" name="CuadroTexto 10"/>
          <p:cNvSpPr txBox="1"/>
          <p:nvPr/>
        </p:nvSpPr>
        <p:spPr>
          <a:xfrm rot="16200000">
            <a:off x="5708078" y="5735781"/>
            <a:ext cx="11637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>
                <a:solidFill>
                  <a:srgbClr val="002060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TEORÍA</a:t>
            </a:r>
          </a:p>
        </p:txBody>
      </p:sp>
    </p:spTree>
    <p:extLst>
      <p:ext uri="{BB962C8B-B14F-4D97-AF65-F5344CB8AC3E}">
        <p14:creationId xmlns="" xmlns:p14="http://schemas.microsoft.com/office/powerpoint/2010/main" val="168806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2306</Words>
  <Application>Microsoft Office PowerPoint</Application>
  <PresentationFormat>Personalizado</PresentationFormat>
  <Paragraphs>216</Paragraphs>
  <Slides>33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6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40" baseType="lpstr">
      <vt:lpstr>Tema de Office</vt:lpstr>
      <vt:lpstr>1_Tema de Office</vt:lpstr>
      <vt:lpstr>2_Tema de Office</vt:lpstr>
      <vt:lpstr>3_Tema de Office</vt:lpstr>
      <vt:lpstr>4_Tema de Office</vt:lpstr>
      <vt:lpstr>5_Tema de Office</vt:lpstr>
      <vt:lpstr>Clip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Andrés</dc:creator>
  <cp:lastModifiedBy>DEPARTAMENTO</cp:lastModifiedBy>
  <cp:revision>80</cp:revision>
  <dcterms:created xsi:type="dcterms:W3CDTF">2017-02-27T20:37:30Z</dcterms:created>
  <dcterms:modified xsi:type="dcterms:W3CDTF">2023-11-24T08:02:21Z</dcterms:modified>
</cp:coreProperties>
</file>