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3" r:id="rId4"/>
    <p:sldId id="284" r:id="rId5"/>
    <p:sldId id="258" r:id="rId6"/>
    <p:sldId id="259" r:id="rId7"/>
    <p:sldId id="261" r:id="rId8"/>
    <p:sldId id="282" r:id="rId9"/>
    <p:sldId id="260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8" r:id="rId19"/>
    <p:sldId id="279" r:id="rId20"/>
    <p:sldId id="270" r:id="rId21"/>
    <p:sldId id="271" r:id="rId22"/>
    <p:sldId id="272" r:id="rId23"/>
    <p:sldId id="273" r:id="rId24"/>
    <p:sldId id="275" r:id="rId25"/>
    <p:sldId id="276" r:id="rId26"/>
    <p:sldId id="277" r:id="rId27"/>
    <p:sldId id="280" r:id="rId28"/>
    <p:sldId id="285" r:id="rId2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30" autoAdjust="0"/>
    <p:restoredTop sz="94654" autoAdjust="0"/>
  </p:normalViewPr>
  <p:slideViewPr>
    <p:cSldViewPr snapToGrid="0">
      <p:cViewPr varScale="1">
        <p:scale>
          <a:sx n="63" d="100"/>
          <a:sy n="63" d="100"/>
        </p:scale>
        <p:origin x="-126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7E3F1-C319-4BD0-B355-330D37ED92A2}" type="datetimeFigureOut">
              <a:rPr lang="x-none" smtClean="0"/>
              <a:pPr/>
              <a:t>22/02/2026</a:t>
            </a:fld>
            <a:endParaRPr lang="x-non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B990F-87DC-42B0-BC5D-4C5275A10172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6437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B990F-87DC-42B0-BC5D-4C5275A10172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6137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E77EA5-5C12-4BDF-A715-7D5AC5A4F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1244A28-48B4-4F05-993A-1C4A77DCC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2A5A698-C0E0-4041-AA27-F5CC8AC0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448D-79FB-4C2A-B424-539DCBACA91B}" type="datetimeFigureOut">
              <a:rPr lang="x-none" smtClean="0"/>
              <a:pPr/>
              <a:t>22/02/2026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5CFE4C7-2C0F-4357-A949-DD1A0AF5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23AEB0-E03B-4047-AD1C-E40A395C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11DB-CC2B-4F95-B200-931F8B2EB56F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4546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E29B8A-9A2F-45EE-B8C0-DD9EB62A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3FD1734-ACD5-41A8-A84D-84015E403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6E3C73-D9DA-4815-B18C-A0895A4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448D-79FB-4C2A-B424-539DCBACA91B}" type="datetimeFigureOut">
              <a:rPr lang="x-none" smtClean="0"/>
              <a:pPr/>
              <a:t>22/02/2026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EC59E32-8A20-4DF0-8444-FC6BBE22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660377-F9EB-41ED-9EAA-D8DB8313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11DB-CC2B-4F95-B200-931F8B2EB56F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8861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2BC2514-FB02-4A50-9A3F-02F4CBAD0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461898A-2F02-41A7-B581-30E211151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75550E-294D-4C0C-9AB6-04624683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448D-79FB-4C2A-B424-539DCBACA91B}" type="datetimeFigureOut">
              <a:rPr lang="x-none" smtClean="0"/>
              <a:pPr/>
              <a:t>22/02/2026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DED466A-E137-4D29-BC31-C7FF4A7F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CC17AC4-24EF-470A-B84A-B6AA732B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11DB-CC2B-4F95-B200-931F8B2EB56F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7658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694758-FAE9-4ACD-9DA5-48861F70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D799546-C80D-484D-BC96-158B59AEA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060D460-A78D-438D-B319-4D675BE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448D-79FB-4C2A-B424-539DCBACA91B}" type="datetimeFigureOut">
              <a:rPr lang="x-none" smtClean="0"/>
              <a:pPr/>
              <a:t>22/02/2026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1315453-7620-4CD6-8623-A564247E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DC4F5EB-D850-4743-842E-0552DE49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11DB-CC2B-4F95-B200-931F8B2EB56F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3359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FBDFB7-965B-44A3-8C34-1D2AE29B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6C3B202-23BB-4750-8778-4608CB324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CD0221-A944-428D-BB98-A93C81DF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448D-79FB-4C2A-B424-539DCBACA91B}" type="datetimeFigureOut">
              <a:rPr lang="x-none" smtClean="0"/>
              <a:pPr/>
              <a:t>22/02/2026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2A2674C-5F44-4786-BDA4-405701EB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432DBB6-C22D-4C83-AFE7-CE698871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11DB-CC2B-4F95-B200-931F8B2EB56F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4089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A22140-896E-4A45-B0B0-A0DD839A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796A861-C335-4532-B7EC-67EC1AD37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F9712EE-841D-4D19-84A1-8C0CB78BA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E318640-BE7E-4179-A2D5-3E7135CA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448D-79FB-4C2A-B424-539DCBACA91B}" type="datetimeFigureOut">
              <a:rPr lang="x-none" smtClean="0"/>
              <a:pPr/>
              <a:t>22/02/2026</a:t>
            </a:fld>
            <a:endParaRPr lang="x-non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1D076FC-798B-4846-988E-ADEE3917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9D87A59-78E6-4D0A-85AB-9E5344AB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11DB-CC2B-4F95-B200-931F8B2EB56F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8483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A3765C-E2AB-438A-B467-BFF662A5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829E22D-B442-4B28-B6CA-37419438D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7D95390-F1CE-42C4-A442-7AB6AABB3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6D08926-D8D9-498A-8771-3FFCC6B8E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5681FBB-3984-40FB-8159-BA89CE432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BD1F462-9CC1-495E-A3A4-C01D3A2C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448D-79FB-4C2A-B424-539DCBACA91B}" type="datetimeFigureOut">
              <a:rPr lang="x-none" smtClean="0"/>
              <a:pPr/>
              <a:t>22/02/2026</a:t>
            </a:fld>
            <a:endParaRPr lang="x-non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7259B80-6B0A-4C83-B2B3-14FD3601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EC979F8-25BD-4D81-8F91-777171ED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11DB-CC2B-4F95-B200-931F8B2EB56F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0212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8A38E7-6678-46F8-B704-40BBD631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5E2496D-CDE0-44F0-BA04-CE0E78C1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448D-79FB-4C2A-B424-539DCBACA91B}" type="datetimeFigureOut">
              <a:rPr lang="x-none" smtClean="0"/>
              <a:pPr/>
              <a:t>22/02/2026</a:t>
            </a:fld>
            <a:endParaRPr lang="x-non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87D828B-B695-4355-954F-030BC896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8C0DE21-2191-4340-935F-79F1B328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11DB-CC2B-4F95-B200-931F8B2EB56F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6143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410C258-6520-47AD-B3F2-9EB6A011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448D-79FB-4C2A-B424-539DCBACA91B}" type="datetimeFigureOut">
              <a:rPr lang="x-none" smtClean="0"/>
              <a:pPr/>
              <a:t>22/02/2026</a:t>
            </a:fld>
            <a:endParaRPr lang="x-non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5A09851-A123-4E1D-9001-8ACE5106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A69B0B5-D800-4FC0-A858-C053F1CC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11DB-CC2B-4F95-B200-931F8B2EB56F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7434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80200-0202-4ECB-ACAB-C9B89AC8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9132944-171A-4922-931A-294D96C8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4C68EAF-2819-4B27-9A23-959289710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68A87C4-DFCD-4C80-ABDE-72C919053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448D-79FB-4C2A-B424-539DCBACA91B}" type="datetimeFigureOut">
              <a:rPr lang="x-none" smtClean="0"/>
              <a:pPr/>
              <a:t>22/02/2026</a:t>
            </a:fld>
            <a:endParaRPr lang="x-non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C072516-94A4-4538-9840-1660AE06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8126B38-D861-4544-AA03-04C1F584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11DB-CC2B-4F95-B200-931F8B2EB56F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8838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5A646D-0AB4-4F97-A3BF-A623BFD7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EA2C669-3E31-46D9-97F9-FDFA15F8C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780C04D-64DA-4EA8-ACBA-0F10EF5BF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E9BFFEE-519B-4E88-8BB3-560DED1C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448D-79FB-4C2A-B424-539DCBACA91B}" type="datetimeFigureOut">
              <a:rPr lang="x-none" smtClean="0"/>
              <a:pPr/>
              <a:t>22/02/2026</a:t>
            </a:fld>
            <a:endParaRPr lang="x-non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E7778BE-434C-4ECA-AF01-A2D2CD4E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DDF5BD0-CEA2-4F0E-97EF-8C3251D6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11DB-CC2B-4F95-B200-931F8B2EB56F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2646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23ED25E-1DDF-4399-BA3E-F4D383CE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C3E28E0-9996-45C2-9462-698F2C55C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7037FED-FE15-4672-8AB4-F49426DB9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6448D-79FB-4C2A-B424-539DCBACA91B}" type="datetimeFigureOut">
              <a:rPr lang="x-none" smtClean="0"/>
              <a:pPr/>
              <a:t>22/02/2026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7EB703B-81BA-49CA-934B-785329AED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5EF4380-C319-4527-BBA9-7D481BEB9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11DB-CC2B-4F95-B200-931F8B2EB56F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1003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6A6336-ED7B-4C56-81F9-024424529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3385"/>
            <a:ext cx="9144000" cy="1814732"/>
          </a:xfrm>
        </p:spPr>
        <p:txBody>
          <a:bodyPr>
            <a:normAutofit fontScale="90000"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ARTEMISA</a:t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DIRECCIÓN DE FORMACIÓN DEL PROFESIONAL DE PREGRADO</a:t>
            </a:r>
            <a:endParaRPr 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CFEC962-F635-4B56-B65D-B6DD1E505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437" y="3602038"/>
            <a:ext cx="11057205" cy="2194078"/>
          </a:xfrm>
        </p:spPr>
        <p:txBody>
          <a:bodyPr>
            <a:noAutofit/>
          </a:bodyPr>
          <a:lstStyle/>
          <a:p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REFLEXIONES EN TORNO A LA EVALUACIÓN INTEGRADORA DEL APRENDIZAJE</a:t>
            </a:r>
            <a:endParaRPr lang="x-non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4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0E410C-3016-4730-8EA7-581D7ADF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REQUERIMIENTOS DE LAS EVALUACIONES INTEGRADORAS</a:t>
            </a:r>
            <a:endParaRPr 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8486A65-4D22-46A2-A058-375022023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8393"/>
          </a:xfrm>
        </p:spPr>
        <p:txBody>
          <a:bodyPr>
            <a:normAutofit fontScale="92500" lnSpcReduction="10000"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Trabajo metodológico de los colectivos.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Integración de conocimientos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pertinentes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Acciones de planificación, ejecución y control.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Actividades metodológicas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demostrativas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en los colectivos de año y en los departamentos docentes.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Entrenamiento de los estudiantes para enfrentarlas con éxito (trabajo interdisciplinar en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en el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estudio independiente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evaluaciones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frecuentes o parciales).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Aprovechamiento de las potencialidades del componente investigativo para la solución de tareas.</a:t>
            </a:r>
          </a:p>
        </p:txBody>
      </p:sp>
    </p:spTree>
    <p:extLst>
      <p:ext uri="{BB962C8B-B14F-4D97-AF65-F5344CB8AC3E}">
        <p14:creationId xmlns:p14="http://schemas.microsoft.com/office/powerpoint/2010/main" xmlns="" val="8433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29EB52-F274-4BF0-ABCB-F6E64E8F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06" y="407329"/>
            <a:ext cx="10354993" cy="858763"/>
          </a:xfrm>
        </p:spPr>
        <p:txBody>
          <a:bodyPr>
            <a:normAutofit fontScale="90000"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ALGUNAS RECOMENDACIONES METODOLÓGICAS</a:t>
            </a:r>
            <a:b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endParaRPr 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A107AAB-41F2-42C2-95E9-7112C930A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1505243"/>
            <a:ext cx="11297263" cy="4586067"/>
          </a:xfrm>
        </p:spPr>
        <p:txBody>
          <a:bodyPr>
            <a:norm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Conocer los fundamentos y principios básicos para el diseño de la evaluación integradora.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Analizar en los colectivos metodológicos el plan de estudio de la carrera (modelo del profesional) y el PPD del año académico en que se va a diseñar la evaluación integradora.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Analizar lo recogido en la Disciplina Principal Integradora y en la asignatura Práctica laboral para determinar las disciplinas (asignaturas) que pueden integrarse.</a:t>
            </a:r>
          </a:p>
          <a:p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4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29EB52-F274-4BF0-ABCB-F6E64E8F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223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ALGUNAS RECOMENDACIONES METODOLÓGICAS</a:t>
            </a:r>
            <a:endParaRPr 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A107AAB-41F2-42C2-95E9-7112C930A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8634"/>
            <a:ext cx="11238271" cy="5114241"/>
          </a:xfrm>
        </p:spPr>
        <p:txBody>
          <a:bodyPr>
            <a:normAutofit/>
          </a:bodyPr>
          <a:lstStyle/>
          <a:p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Analizar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a)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nodos cognitivos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posible vinculación teoría-práctica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la salida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varios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componentes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(académico, laboral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…),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contenidos a comprobar y los procederes que garanticen el carácter activo, participativo, reflexivo e investigativo del estudiante, con base en la búsqueda de información, el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razonamiento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lógico,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 pensamiento crítico,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interpretación y el desarrollo de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habilidades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Perfilar el objetivo general de la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evaluación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integradora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y los objetivos específicos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7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29EB52-F274-4BF0-ABCB-F6E64E8F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223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ALGUNAS RECOMENDACIONES METODOLÓGICAS</a:t>
            </a:r>
            <a:endParaRPr 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A107AAB-41F2-42C2-95E9-7112C930A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6" y="1111348"/>
            <a:ext cx="11310425" cy="5556738"/>
          </a:xfrm>
        </p:spPr>
        <p:txBody>
          <a:bodyPr>
            <a:normAutofit fontScale="92500" lnSpcReduction="10000"/>
          </a:bodyPr>
          <a:lstStyle/>
          <a:p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Elaborar colectivamente el proyecto del instrumento.</a:t>
            </a:r>
          </a:p>
          <a:p>
            <a:pPr marL="0" indent="0">
              <a:buNone/>
            </a:pP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 - Carrera y año académico</a:t>
            </a:r>
          </a:p>
          <a:p>
            <a:pPr marL="0" indent="0">
              <a:buNone/>
            </a:pP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 - Asignaturas que se integran y su fundamentación.</a:t>
            </a:r>
          </a:p>
          <a:p>
            <a:pPr marL="357188" indent="-357188">
              <a:buNone/>
            </a:pP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 - Actividad evaluativa (frecuente, parcial, final) y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forma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adopta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(individual o por equipos; oral, escrita u oral /escrita)</a:t>
            </a:r>
          </a:p>
          <a:p>
            <a:pPr marL="0" indent="0">
              <a:buNone/>
            </a:pP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general.</a:t>
            </a:r>
          </a:p>
          <a:p>
            <a:pPr marL="0" indent="0">
              <a:buNone/>
            </a:pP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 - Objetivos específicos.</a:t>
            </a:r>
          </a:p>
          <a:p>
            <a:pPr marL="0" indent="0">
              <a:buNone/>
            </a:pP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 - Ejercicios.</a:t>
            </a:r>
          </a:p>
          <a:p>
            <a:pPr marL="0" indent="0">
              <a:buNone/>
            </a:pP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 - Posibles respuestas que se esperan.</a:t>
            </a:r>
          </a:p>
          <a:p>
            <a:pPr marL="449263" indent="-449263">
              <a:buNone/>
            </a:pP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 - Parámetros para la calificación, incluyendo Resol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115/2023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(lengua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materna)</a:t>
            </a:r>
          </a:p>
          <a:p>
            <a:pPr marL="0" indent="0">
              <a:buNone/>
            </a:pP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6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5672A5-0D0B-42EC-AEA1-2A92B1C7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ORIENTACIÓN PREVIA DE LOS ESTUDIANTES</a:t>
            </a:r>
            <a:b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(CON TIEMPO SUFICIENTE)</a:t>
            </a:r>
            <a:endParaRPr lang="x-non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03DEC2A-7825-42B2-A471-A77B2AE9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1825625"/>
            <a:ext cx="10762957" cy="4532972"/>
          </a:xfrm>
        </p:spPr>
        <p:txBody>
          <a:bodyPr>
            <a:normAutofit lnSpcReduction="10000"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Asignaturas o disciplinas que se integran.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Forma evaluativa que adoptará el ejercicio.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Objetivos.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Guía de estudio/trabajo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Fuentes bibliográficas en que deben investigar o buscar información.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Establecimiento de consultas para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aclarar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posibles dudas.</a:t>
            </a:r>
          </a:p>
          <a:p>
            <a:r>
              <a:rPr lang="x-none" sz="3200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s que se consideren necesarias.</a:t>
            </a:r>
          </a:p>
          <a:p>
            <a:endParaRPr lang="es-MX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964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B04413-E811-4A2B-8946-8834E23B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REALIZACIÓN DEL EJERCICIO</a:t>
            </a:r>
            <a:endParaRPr lang="x-non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0266A85-5302-498F-94AA-3C85E07D2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1491175"/>
            <a:ext cx="11254154" cy="5134708"/>
          </a:xfrm>
        </p:spPr>
        <p:txBody>
          <a:bodyPr>
            <a:normAutofit lnSpcReduction="10000"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Ante tribunal integrado por los profesores implicados.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Evaluación del grado de cumplimiento de objetivos y habilidades declarados en el Modelo del profesional del año en que se aplica.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Evaluación del desempeño del estudiante frente a los elementos teóricos/prácticos aplicados a la situación dada o al contexto laboral, según el caso, incluyendo su proyección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comunicación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Calificación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por separado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de las asignaturas, según la demostración del dominio de los contenidos de cada una por el estudiante.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5098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D553DC-F699-4993-AC1B-1DFB94ADA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03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6000" b="1" dirty="0">
                <a:latin typeface="Arial" panose="020B0604020202020204" pitchFamily="34" charset="0"/>
                <a:cs typeface="Arial" panose="020B0604020202020204" pitchFamily="34" charset="0"/>
              </a:rPr>
              <a:t>DEMOSTRACIÓN</a:t>
            </a:r>
            <a:endParaRPr lang="x-none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4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5FE581-8ACE-43BC-A758-B3ADA980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3" y="202897"/>
            <a:ext cx="11223523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Facultad de Ciencias Sociales y Humanísticas</a:t>
            </a:r>
            <a:endParaRPr lang="x-non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30973F3-13AB-4EBB-90BD-6F7018A8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" y="1731016"/>
            <a:ext cx="11043139" cy="4655041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Carrera: Licenciatura en Educación Español-Literatura.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Proyecto de examen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integrador,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como evaluación final de las estudiantes de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cuarto año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Segundo período del curso 2023.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Asignaturas que se integran: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Análisis Literario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(currículo base),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Literatura Infantil y Juvenil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(currículo propio),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Temas de Literatura Cubana Actual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(currículo optativo).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 evaluación se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concibió como ejercicio individual, oral (exposición ante tribunal) y escrita (entrega de informe).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5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D4A687-6F44-424F-BC53-29357500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3847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ACTIVIDAD MOTIVACIONAL PREVIA AL EJERCICIO</a:t>
            </a:r>
            <a:endParaRPr lang="x-non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EA285E6-92DB-488B-9883-977F74ED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1825625"/>
            <a:ext cx="11690252" cy="4856529"/>
          </a:xfrm>
        </p:spPr>
        <p:txBody>
          <a:bodyPr>
            <a:no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Desarrollo de un encuentro de las estudiantes, en el teatro de la Facultad, con la directora del CUM de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Guanajay (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Tamara de la C. García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Laza) que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disertó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acerca de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su tesis doctoral sobre la obra de la escritora camagüeyana de literatura infantil y juvenil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Anicia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Miranda. Se apoya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en una muestra de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publicaciones de la autora.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Intercambio con la narradora oral, guionista y escritora de literatura para niños Olga Lidia Martínez Robaina, miembro de la UNEAC. Incluyó lectura expresiva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 autora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 por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las estudiantes, narraciones y muestra de sus publicaciones.</a:t>
            </a: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1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b="1" dirty="0" smtClean="0">
                <a:latin typeface="Arial" pitchFamily="34" charset="0"/>
                <a:cs typeface="Arial" pitchFamily="34" charset="0"/>
              </a:rPr>
              <a:t>EVIDENCIAS</a:t>
            </a:r>
            <a:endParaRPr lang="es-E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426" y="1472540"/>
            <a:ext cx="2576911" cy="252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348" y="1472540"/>
            <a:ext cx="2648199" cy="255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6333" y="1484432"/>
            <a:ext cx="3028209" cy="25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18340" y="1484416"/>
            <a:ext cx="2648225" cy="25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8480" y="3990109"/>
            <a:ext cx="3058014" cy="24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06494" y="4025735"/>
            <a:ext cx="2660072" cy="242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642" y="4013844"/>
            <a:ext cx="5237018" cy="247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363917-CC36-4516-A4F4-1043792E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MARCO LEGAL (RESOL. 47/2022)</a:t>
            </a:r>
            <a:endParaRPr 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C31F62-080B-4A5D-BBBC-2A6EE181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64" y="1420838"/>
            <a:ext cx="10515600" cy="52472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el sistema de </a:t>
            </a:r>
            <a:r>
              <a:rPr lang="x-none" sz="3200" u="sng" dirty="0">
                <a:latin typeface="Arial" panose="020B0604020202020204" pitchFamily="34" charset="0"/>
                <a:cs typeface="Arial" panose="020B0604020202020204" pitchFamily="34" charset="0"/>
              </a:rPr>
              <a:t>evaluación del aprendizaje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deben predominar las actividades evaluativas frecuentes y parciales, así como las evaluaciones finales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x-none" sz="3200" b="1">
                <a:latin typeface="Arial" panose="020B0604020202020204" pitchFamily="34" charset="0"/>
                <a:cs typeface="Arial" panose="020B0604020202020204" pitchFamily="34" charset="0"/>
              </a:rPr>
              <a:t>carácter </a:t>
            </a:r>
            <a:r>
              <a:rPr lang="x-none" sz="3200" b="1" smtClean="0">
                <a:latin typeface="Arial" panose="020B0604020202020204" pitchFamily="34" charset="0"/>
                <a:cs typeface="Arial" panose="020B0604020202020204" pitchFamily="34" charset="0"/>
              </a:rPr>
              <a:t>integrador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(Art. 308.2)</a:t>
            </a:r>
          </a:p>
          <a:p>
            <a:pPr marL="0" indent="0">
              <a:buNone/>
            </a:pPr>
            <a:endParaRPr lang="x-none" dirty="0"/>
          </a:p>
          <a:p>
            <a:pPr marL="0" indent="0" algn="just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tendencia que debe predominar en los exámenes finales es su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carácter integrador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, de modo que puedan evaluar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objetivos generales de varias de las asignaturas o disciplinas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que se imparten en un determinado período lectivo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. En correspondencia con ello, deben disminuir los exámenes tradicionales por asignaturas. (Art. 318.2)</a:t>
            </a:r>
          </a:p>
          <a:p>
            <a:pPr marL="0" indent="0">
              <a:buNone/>
            </a:pP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512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30973F3-13AB-4EBB-90BD-6F7018A8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6" y="1053417"/>
            <a:ext cx="11655083" cy="5595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x-none" sz="3200" b="1" smtClean="0">
                <a:latin typeface="Arial" panose="020B0604020202020204" pitchFamily="34" charset="0"/>
                <a:cs typeface="Arial" panose="020B0604020202020204" pitchFamily="34" charset="0"/>
              </a:rPr>
              <a:t>Temas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de Literatura Cubana Actual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posibilita un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recorrido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lo nacional a lo local, con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inclusión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autores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la localidad de reconocido prestigio en el panorama de la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Literatura Infantil y Juvenil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A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su vez, el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Análisis Literario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facilita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teóricas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para acceder al estudio de obras de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diferentes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géneros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aplicar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al análisis de textos artísticos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A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Todo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ello permite comprobar, mediante un ejercicio integrador, el grado de competencia de los estudiantes para vincular el aparato conceptual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práctica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y su demostración en manifestaciones concretas de la creación artístico-literaria. </a:t>
            </a:r>
            <a:endParaRPr lang="x-none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A8324CF-1607-4CC6-9013-E5DBD3E47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Fundamentación de la integración</a:t>
            </a:r>
            <a:r>
              <a:rPr lang="x-none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xmlns="" val="25564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1191EB-F5A8-4776-9818-65DD9023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223"/>
          </a:xfrm>
        </p:spPr>
        <p:txBody>
          <a:bodyPr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DFF650-16FA-43EB-8C10-099C81699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1336431"/>
            <a:ext cx="11236271" cy="5275384"/>
          </a:xfrm>
        </p:spPr>
        <p:txBody>
          <a:bodyPr>
            <a:normAutofit lnSpcReduction="10000"/>
          </a:bodyPr>
          <a:lstStyle/>
          <a:p>
            <a:r>
              <a:rPr lang="es-MX" dirty="0">
                <a:latin typeface="Arial" pitchFamily="34" charset="0"/>
                <a:cs typeface="Arial" pitchFamily="34" charset="0"/>
              </a:rPr>
              <a:t>Demostrar, mediante el proceso de análisis literario, la aplicación de los contenidos propios de la literatura infantil y juvenil al estudio de una obra representativa de la producción artística en el contexto de la literatura local.</a:t>
            </a:r>
          </a:p>
          <a:p>
            <a:pPr marL="0" indent="0">
              <a:buNone/>
            </a:pPr>
            <a:r>
              <a:rPr lang="es-MX" dirty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OBJETIVOS ESPECÍFICOS</a:t>
            </a:r>
            <a:endParaRPr lang="x-none" b="1" dirty="0">
              <a:latin typeface="Arial" pitchFamily="34" charset="0"/>
              <a:cs typeface="Arial" pitchFamily="34" charset="0"/>
            </a:endParaRPr>
          </a:p>
          <a:p>
            <a:r>
              <a:rPr lang="x-none">
                <a:latin typeface="Arial" pitchFamily="34" charset="0"/>
                <a:cs typeface="Arial" pitchFamily="34" charset="0"/>
              </a:rPr>
              <a:t>Caracterizar </a:t>
            </a:r>
            <a:r>
              <a:rPr lang="x-none" smtClean="0">
                <a:latin typeface="Arial" pitchFamily="34" charset="0"/>
                <a:cs typeface="Arial" pitchFamily="34" charset="0"/>
              </a:rPr>
              <a:t>la </a:t>
            </a:r>
            <a:r>
              <a:rPr lang="x-none" dirty="0">
                <a:latin typeface="Arial" pitchFamily="34" charset="0"/>
                <a:cs typeface="Arial" pitchFamily="34" charset="0"/>
              </a:rPr>
              <a:t>literatura infantil y juvenil, de manera que pueda revelarse su trascendencia.</a:t>
            </a:r>
          </a:p>
          <a:p>
            <a:r>
              <a:rPr lang="x-none" dirty="0">
                <a:latin typeface="Arial" pitchFamily="34" charset="0"/>
                <a:cs typeface="Arial" pitchFamily="34" charset="0"/>
              </a:rPr>
              <a:t>Valorar la labor de los autores nacionales de textos poéticos dirigidos a niños y jóvenes, en particular en la provincia de Artemisa.</a:t>
            </a:r>
          </a:p>
          <a:p>
            <a:r>
              <a:rPr lang="x-none" dirty="0">
                <a:latin typeface="Arial" pitchFamily="34" charset="0"/>
                <a:cs typeface="Arial" pitchFamily="34" charset="0"/>
              </a:rPr>
              <a:t>Exponer datos sobre el poemario objeto de estudio y sobre su autora.</a:t>
            </a:r>
          </a:p>
          <a:p>
            <a:r>
              <a:rPr lang="x-none" dirty="0">
                <a:latin typeface="Arial" pitchFamily="34" charset="0"/>
                <a:cs typeface="Arial" pitchFamily="34" charset="0"/>
              </a:rPr>
              <a:t>Aplicar las herramientas del análisis literario al análisis de poemas.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1789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F230C0-DF97-477F-8E27-5A381A9F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</p:spPr>
        <p:txBody>
          <a:bodyPr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  <a:endParaRPr 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F1AA4E-4245-4213-9A0A-F61DBDA22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5" y="1139478"/>
            <a:ext cx="10930597" cy="5345724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Se precisa lo que debe contener la hoja de presentación del informe escrito.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Se pormenorizan los aspectos que deben aparecer en la INTRODUCCIÓN.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Debe declararse el OBJETIVO GENERAL del trabajo.</a:t>
            </a:r>
          </a:p>
          <a:p>
            <a:r>
              <a:rPr lang="es-MX" sz="3200" u="sng" dirty="0">
                <a:latin typeface="Arial" panose="020B0604020202020204" pitchFamily="34" charset="0"/>
                <a:cs typeface="Arial" panose="020B0604020202020204" pitchFamily="34" charset="0"/>
              </a:rPr>
              <a:t>Se dan indicaciones acerca de la redacción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: desarrollo en secuencia según guía orientada (no respuestas fragmentadas) con observancia de la unidad de sentido, coherencia global, léxico especializado, adecuada cohesión gramatical y especial atención a las normas ortográficas y de redacción.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226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C48D2D-7ADB-42B5-A66A-4C833590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9" y="365125"/>
            <a:ext cx="11071273" cy="102757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GUÍA PARA EL DESARROLLO DEL INFORME ESCRITO Y PARA LA EXPOSICIÓN ORAL (I)</a:t>
            </a:r>
            <a:endParaRPr 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D8443B-5E08-4982-B756-77A782EE2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1515664"/>
            <a:ext cx="11282289" cy="503237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4100" dirty="0">
                <a:latin typeface="Arial" panose="020B0604020202020204" pitchFamily="34" charset="0"/>
                <a:cs typeface="Arial" panose="020B0604020202020204" pitchFamily="34" charset="0"/>
              </a:rPr>
              <a:t>Presentación de la autora (Olga Lidia Martínez Robaina), teniendo en cuenta los referentes principales de su vida y obra, y de su poemario “Palmeras en la Luna”.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100" dirty="0">
                <a:latin typeface="Arial" panose="020B0604020202020204" pitchFamily="34" charset="0"/>
                <a:cs typeface="Arial" panose="020B0604020202020204" pitchFamily="34" charset="0"/>
              </a:rPr>
              <a:t>Lectura expresiva del poema seleccionado para el análisis.</a:t>
            </a:r>
          </a:p>
          <a:p>
            <a:pPr marL="0" lvl="0" indent="0">
              <a:buNone/>
            </a:pPr>
            <a:r>
              <a:rPr lang="es-ES" sz="4100" dirty="0">
                <a:latin typeface="Arial" panose="020B0604020202020204" pitchFamily="34" charset="0"/>
                <a:cs typeface="Arial" panose="020B0604020202020204" pitchFamily="34" charset="0"/>
              </a:rPr>
              <a:t>     ¿Qué le sugiere el poema?</a:t>
            </a:r>
            <a:endParaRPr lang="x-none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ES" sz="4100" dirty="0">
                <a:latin typeface="Arial" panose="020B0604020202020204" pitchFamily="34" charset="0"/>
                <a:cs typeface="Arial" panose="020B0604020202020204" pitchFamily="34" charset="0"/>
              </a:rPr>
              <a:t>     ¿Qué le motivó su elección?</a:t>
            </a:r>
            <a:endParaRPr lang="x-none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ES" sz="4100" dirty="0">
                <a:latin typeface="Arial" panose="020B0604020202020204" pitchFamily="34" charset="0"/>
                <a:cs typeface="Arial" panose="020B0604020202020204" pitchFamily="34" charset="0"/>
              </a:rPr>
              <a:t>     ¿Qué relación encuentra entre el título del poemario  </a:t>
            </a:r>
          </a:p>
          <a:p>
            <a:pPr marL="0" lvl="0" indent="0">
              <a:buNone/>
            </a:pPr>
            <a:r>
              <a:rPr lang="es-ES" sz="4100" dirty="0">
                <a:latin typeface="Arial" panose="020B0604020202020204" pitchFamily="34" charset="0"/>
                <a:cs typeface="Arial" panose="020B0604020202020204" pitchFamily="34" charset="0"/>
              </a:rPr>
              <a:t>     y el texto a analizar?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x-non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9379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C48D2D-7ADB-42B5-A66A-4C833590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9" y="365125"/>
            <a:ext cx="11071273" cy="102757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GUÍA PARA EL DESARROLLO DEL INFORME ESCRITO Y PARA LA EXPOSICIÓN ORAL (II)</a:t>
            </a:r>
            <a:endParaRPr 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D8443B-5E08-4982-B756-77A782EE2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1655146"/>
            <a:ext cx="11282289" cy="5032376"/>
          </a:xfrm>
        </p:spPr>
        <p:txBody>
          <a:bodyPr>
            <a:normAutofit/>
          </a:bodyPr>
          <a:lstStyle/>
          <a:p>
            <a:pPr marL="449263" indent="-449263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3. Etapa del desarrollo del niño para la cual se propone el estudio del poema.</a:t>
            </a:r>
          </a:p>
          <a:p>
            <a:pPr marL="449263" indent="-449263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4. ¿Qué características y funciones de la LIJ se aprecian en el poema que favorece su tratamiento en esta etapa?</a:t>
            </a:r>
          </a:p>
          <a:p>
            <a:pPr marL="0" indent="0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5. Analice los siguientes aspectos formales del poema:</a:t>
            </a:r>
          </a:p>
          <a:p>
            <a:pPr marL="0" lvl="0" indent="0">
              <a:buNone/>
            </a:pPr>
            <a:r>
              <a:rPr lang="es-ES" dirty="0"/>
              <a:t>     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b="1" dirty="0"/>
              <a:t>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Recursos literarios empleados.</a:t>
            </a: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   - Rasgos de la rima y de la métrica.</a:t>
            </a: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lvl="0" indent="-620713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   - Actitud lírica de la autora (actitud del hablante, persona gramatical en voz de los personajes que intervienen)</a:t>
            </a: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x-none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8084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C48D2D-7ADB-42B5-A66A-4C833590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9" y="365125"/>
            <a:ext cx="11071273" cy="102757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GUÍA PARA EL DESARROLLO DEL INFORME ESCRITO Y PARA LA EXPOSICIÓN ORAL (III)</a:t>
            </a:r>
            <a:endParaRPr 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D8443B-5E08-4982-B756-77A782EE2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453028"/>
            <a:ext cx="11296357" cy="5296486"/>
          </a:xfrm>
        </p:spPr>
        <p:txBody>
          <a:bodyPr>
            <a:normAutofit fontScale="92500" lnSpcReduction="20000"/>
          </a:bodyPr>
          <a:lstStyle/>
          <a:p>
            <a:pPr marL="542925" indent="-542925">
              <a:buNone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6. Elementos internos del poema (sentimientos, emociones, estados de ánimo que despiertan en los infantes).</a:t>
            </a:r>
            <a:endParaRPr lang="x-non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>
              <a:buNone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7. Cierre el análisis con una actividad creativa. Puede estar relacionada con:</a:t>
            </a:r>
            <a:endParaRPr lang="x-non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  - La escenificación del poema.</a:t>
            </a:r>
            <a:endParaRPr lang="x-non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  - Su prosificación (producción de un breve cuento).</a:t>
            </a:r>
            <a:endParaRPr lang="x-non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  - Ilustración a través de imágenes o dibujos.</a:t>
            </a:r>
            <a:endParaRPr lang="x-non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  - Musicalización del poema.</a:t>
            </a:r>
            <a:endParaRPr lang="x-non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  - Diseño de una actividad lúdica.</a:t>
            </a:r>
            <a:endParaRPr lang="x-non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   - Otra opción de su preferencia. </a:t>
            </a:r>
            <a:endParaRPr lang="x-non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3322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C48D2D-7ADB-42B5-A66A-4C833590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9" y="365125"/>
            <a:ext cx="11071273" cy="102757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GUÍA PARA EL DESARROLLO DEL INFORME ESCRITO Y PARA LA EXPOSICIÓN ORAL (IV)</a:t>
            </a:r>
            <a:endParaRPr 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D8443B-5E08-4982-B756-77A782EE2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4" y="2391507"/>
            <a:ext cx="10902462" cy="1519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 que </a:t>
            </a:r>
            <a:r>
              <a:rPr lang="es-MX" sz="3800" dirty="0">
                <a:latin typeface="Arial" panose="020B0604020202020204" pitchFamily="34" charset="0"/>
                <a:cs typeface="Arial" panose="020B0604020202020204" pitchFamily="34" charset="0"/>
              </a:rPr>
              <a:t>recojan lo esencial del trabajo realizado.</a:t>
            </a:r>
            <a:endParaRPr lang="x-none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x-none" dirty="0"/>
          </a:p>
        </p:txBody>
      </p:sp>
      <p:pic>
        <p:nvPicPr>
          <p:cNvPr id="4" name="Picture 4" descr="C:\Users\ESPAÑOL\Desktop\FOTOS\IMG_20231108_102116_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17720" y="-12580620"/>
            <a:ext cx="2088000" cy="278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85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65425"/>
            <a:ext cx="475488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b="1" cap="all" dirty="0" smtClean="0">
                <a:latin typeface="Arial" pitchFamily="34" charset="0"/>
                <a:cs typeface="Arial" pitchFamily="34" charset="0"/>
              </a:rPr>
              <a:t>evidencias</a:t>
            </a:r>
            <a:endParaRPr lang="es-ES" sz="40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63504" cy="31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C:\Users\ESPAÑOL\Desktop\FOTOS\IMG_20231108_102116_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37270" y="-17788890"/>
            <a:ext cx="2088000" cy="2784000"/>
          </a:xfrm>
          <a:prstGeom prst="rect">
            <a:avLst/>
          </a:prstGeom>
          <a:noFill/>
        </p:spPr>
      </p:pic>
      <p:pic>
        <p:nvPicPr>
          <p:cNvPr id="9" name="Picture 4" descr="C:\Users\ESPAÑOL\Desktop\FOTOS\IMG_20231108_102116_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93530" y="-13681710"/>
            <a:ext cx="2088000" cy="2784000"/>
          </a:xfrm>
          <a:prstGeom prst="rect">
            <a:avLst/>
          </a:prstGeom>
          <a:noFill/>
        </p:spPr>
      </p:pic>
      <p:pic>
        <p:nvPicPr>
          <p:cNvPr id="10" name="Picture 3" descr="C:\Users\ESPAÑOL\Desktop\FOTOS\IMG_20231108_102116_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2841" y="-12399817"/>
            <a:ext cx="3162200" cy="2981498"/>
          </a:xfrm>
          <a:prstGeom prst="rect">
            <a:avLst/>
          </a:prstGeom>
          <a:noFill/>
        </p:spPr>
      </p:pic>
      <p:pic>
        <p:nvPicPr>
          <p:cNvPr id="1029" name="Picture 5" descr="C:\Users\ESPAÑOL\Desktop\FOTOS\IMG_20231108_102116_5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444990" y="-16234410"/>
            <a:ext cx="792480" cy="1056640"/>
          </a:xfrm>
          <a:prstGeom prst="rect">
            <a:avLst/>
          </a:prstGeom>
          <a:noFill/>
        </p:spPr>
      </p:pic>
      <p:pic>
        <p:nvPicPr>
          <p:cNvPr id="13" name="Picture 4" descr="C:\Users\ESPAÑOL\Desktop\FOTOS\IMG_20231108_102116_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17720" y="-12580620"/>
            <a:ext cx="2088000" cy="2784000"/>
          </a:xfrm>
          <a:prstGeom prst="rect">
            <a:avLst/>
          </a:prstGeom>
          <a:noFill/>
        </p:spPr>
      </p:pic>
      <p:pic>
        <p:nvPicPr>
          <p:cNvPr id="1030" name="Picture 6" descr="C:\Users\ESPAÑOL\Desktop\FOTOS\IMG_20231108_102929_208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728703" y="-15270481"/>
            <a:ext cx="2293614" cy="2169567"/>
          </a:xfrm>
          <a:prstGeom prst="rect">
            <a:avLst/>
          </a:prstGeom>
          <a:noFill/>
        </p:spPr>
      </p:pic>
      <p:pic>
        <p:nvPicPr>
          <p:cNvPr id="15" name="Picture 6" descr="C:\Users\ESPAÑOL\Desktop\FOTOS\IMG_20231108_102929_208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576303" y="-15118081"/>
            <a:ext cx="2293614" cy="2169567"/>
          </a:xfrm>
          <a:prstGeom prst="rect">
            <a:avLst/>
          </a:prstGeom>
          <a:noFill/>
        </p:spPr>
      </p:pic>
      <p:pic>
        <p:nvPicPr>
          <p:cNvPr id="16" name="Picture 2" descr="C:\Users\ESPAÑOL\Desktop\FOTOS\IMG_20231108_102929_2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8528" y="0"/>
            <a:ext cx="3263504" cy="3131820"/>
          </a:xfrm>
          <a:prstGeom prst="rect">
            <a:avLst/>
          </a:prstGeom>
          <a:noFill/>
        </p:spPr>
      </p:pic>
      <p:pic>
        <p:nvPicPr>
          <p:cNvPr id="17" name="Picture 3" descr="C:\Users\ESPAÑOL\Desktop\FOTOS\IMG_20231108_102116_5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28496" y="0"/>
            <a:ext cx="3263504" cy="3077845"/>
          </a:xfrm>
          <a:prstGeom prst="rect">
            <a:avLst/>
          </a:prstGeom>
          <a:noFill/>
        </p:spPr>
      </p:pic>
      <p:pic>
        <p:nvPicPr>
          <p:cNvPr id="19" name="Picture 7" descr="C:\Users\ESPAÑOL\Desktop\FOTOS\IMG_20231108_095259_26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1"/>
            <a:ext cx="3263504" cy="3200400"/>
          </a:xfrm>
          <a:prstGeom prst="rect">
            <a:avLst/>
          </a:prstGeom>
          <a:noFill/>
        </p:spPr>
      </p:pic>
      <p:pic>
        <p:nvPicPr>
          <p:cNvPr id="20" name="Picture 4" descr="C:\Users\ESPAÑOL\Desktop\FOTOS\IMG_20231108_101016_89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26830" y="3600451"/>
            <a:ext cx="3265170" cy="3257550"/>
          </a:xfrm>
          <a:prstGeom prst="rect">
            <a:avLst/>
          </a:prstGeom>
          <a:noFill/>
        </p:spPr>
      </p:pic>
      <p:pic>
        <p:nvPicPr>
          <p:cNvPr id="21" name="Picture 5" descr="C:\Users\ESPAÑOL\Desktop\FOTOS\IMG_20231108_121802_74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66460" y="3623310"/>
            <a:ext cx="2767132" cy="3234691"/>
          </a:xfrm>
          <a:prstGeom prst="rect">
            <a:avLst/>
          </a:prstGeom>
          <a:noFill/>
        </p:spPr>
      </p:pic>
      <p:pic>
        <p:nvPicPr>
          <p:cNvPr id="22" name="Picture 6" descr="C:\Users\ESPAÑOL\Desktop\FOTOS\IMG_20231108_111123_88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200000">
            <a:off x="3017521" y="3954781"/>
            <a:ext cx="3200400" cy="2583178"/>
          </a:xfrm>
          <a:prstGeom prst="rect">
            <a:avLst/>
          </a:prstGeom>
          <a:noFill/>
        </p:spPr>
      </p:pic>
      <p:sp>
        <p:nvSpPr>
          <p:cNvPr id="23" name="1 Título"/>
          <p:cNvSpPr txBox="1">
            <a:spLocks/>
          </p:cNvSpPr>
          <p:nvPr/>
        </p:nvSpPr>
        <p:spPr>
          <a:xfrm>
            <a:off x="7376160" y="2746375"/>
            <a:ext cx="4754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evidencias</a:t>
            </a:r>
            <a:endParaRPr kumimoji="0" lang="es-E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3642360" y="2761615"/>
            <a:ext cx="4754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evidencias</a:t>
            </a:r>
            <a:endParaRPr kumimoji="0" lang="es-E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0137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pt-PT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PT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TOME ESTO COMO UN EJEMPLO DE LO QUE PUDIERA HACERSE PARA INTEGRAR EN UNA EVALUACIÓN MÁS DE UNA ASIGNATURA O DISCIPLINA. </a:t>
            </a:r>
            <a:r>
              <a:rPr lang="pt-PT" sz="6000" b="1" smtClean="0">
                <a:latin typeface="Arial" panose="020B0604020202020204" pitchFamily="34" charset="0"/>
                <a:cs typeface="Arial" panose="020B0604020202020204" pitchFamily="34" charset="0"/>
              </a:rPr>
              <a:t>ESTO ES SOLO UNA PROPUESTA, SIN DUDAS </a:t>
            </a:r>
            <a:r>
              <a:rPr lang="pt-PT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PERFECTIBLE.</a:t>
            </a:r>
          </a:p>
          <a:p>
            <a:pPr marL="0" indent="0" algn="ctr">
              <a:buNone/>
            </a:pPr>
            <a:endParaRPr lang="pt-PT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91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1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cap="all" dirty="0" smtClean="0">
                <a:latin typeface="Arial" pitchFamily="34" charset="0"/>
                <a:cs typeface="Arial" pitchFamily="34" charset="0"/>
              </a:rPr>
              <a:t>Evaluación</a:t>
            </a:r>
            <a:endParaRPr lang="es-E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idx="1"/>
          </p:nvPr>
        </p:nvSpPr>
        <p:spPr bwMode="auto">
          <a:xfrm>
            <a:off x="383457" y="1191461"/>
            <a:ext cx="11385755" cy="2554545"/>
          </a:xfrm>
          <a:prstGeom prst="rect">
            <a:avLst/>
          </a:prstGeom>
          <a:noFill/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>
              <a:spcBef>
                <a:spcPct val="50000"/>
              </a:spcBef>
              <a:buNone/>
              <a:defRPr/>
            </a:pPr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“… en un sentido amplio evaluar es un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proceso</a:t>
            </a: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sistemático y continuo </a:t>
            </a:r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 valora el logro de los objetivos de la educación, a través del análisis del rendimiento de los alumnos, y lo expresa en un juicio…”    </a:t>
            </a:r>
            <a:r>
              <a:rPr lang="es-E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r" eaLnBrk="1" hangingPunct="1">
              <a:spcBef>
                <a:spcPct val="50000"/>
              </a:spcBef>
              <a:buNone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M. Álvarez de Zayas (1979)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98206" y="3925533"/>
            <a:ext cx="11371007" cy="2800767"/>
          </a:xfrm>
          <a:prstGeom prst="rect">
            <a:avLst/>
          </a:prstGeom>
          <a:noFill/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“... es el componente del PEA que revela el estado de los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procesos</a:t>
            </a:r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desarrollo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cognitivo, afectivo, volitivo y comunicativo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 alumno en relación con los objetivos a lograr, que se expresa a través de un </a:t>
            </a:r>
            <a:r>
              <a:rPr lang="es-E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juicio”. 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Ramón </a:t>
            </a:r>
            <a:r>
              <a:rPr lang="es-ES" sz="3200" dirty="0"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Pla López  (2000)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494"/>
          </a:xfrm>
        </p:spPr>
        <p:txBody>
          <a:bodyPr/>
          <a:lstStyle/>
          <a:p>
            <a:pPr algn="ctr"/>
            <a:r>
              <a:rPr lang="es-MX" b="1" cap="all" dirty="0" smtClean="0">
                <a:latin typeface="Arial" pitchFamily="34" charset="0"/>
                <a:cs typeface="Arial" pitchFamily="34" charset="0"/>
              </a:rPr>
              <a:t>Evaluación</a:t>
            </a:r>
            <a:endParaRPr lang="es-E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idx="1"/>
          </p:nvPr>
        </p:nvSpPr>
        <p:spPr bwMode="auto">
          <a:xfrm>
            <a:off x="383457" y="1191461"/>
            <a:ext cx="11385755" cy="2111347"/>
          </a:xfrm>
          <a:prstGeom prst="rect">
            <a:avLst/>
          </a:prstGeom>
          <a:noFill/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  <a:buNone/>
              <a:defRPr/>
            </a:pPr>
            <a:r>
              <a:rPr lang="es-ES" sz="3200" dirty="0" smtClean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es-E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evaluación debe medir el </a:t>
            </a:r>
            <a:r>
              <a:rPr lang="es-E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desarrollo integral de los </a:t>
            </a:r>
            <a:r>
              <a:rPr lang="es-E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componentes de la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personalidad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: cognoscitivos, afectivos, motivacionales, axiológicos y creativos</a:t>
            </a:r>
            <a:r>
              <a:rPr lang="es-E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algn="r">
              <a:spcBef>
                <a:spcPct val="50000"/>
              </a:spcBef>
              <a:buNone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Rosario </a:t>
            </a:r>
            <a:r>
              <a:rPr lang="es-E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Mañalich</a:t>
            </a:r>
            <a:r>
              <a:rPr lang="es-E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(2005)</a:t>
            </a:r>
            <a:endParaRPr lang="es-E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17873" y="3924761"/>
            <a:ext cx="11385755" cy="2111347"/>
          </a:xfrm>
          <a:prstGeom prst="rect">
            <a:avLst/>
          </a:prstGeom>
          <a:noFill/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Es un </a:t>
            </a:r>
            <a:r>
              <a:rPr kumimoji="0" lang="es-ES" sz="3200" b="0" i="0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proceso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y un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resultado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que toma en cuenta, además, la actividad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metacognitiva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y la conciencia afectiva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 </a:t>
            </a: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Manuel Romero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B1B4BC-E8AA-4C2B-9DAE-5E57599B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561"/>
          </a:xfrm>
        </p:spPr>
        <p:txBody>
          <a:bodyPr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PREÁMBULO</a:t>
            </a:r>
            <a:endParaRPr 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A4C593E-7085-4134-B869-5F62D8A6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" y="1512727"/>
            <a:ext cx="11282517" cy="4504611"/>
          </a:xfrm>
        </p:spPr>
        <p:txBody>
          <a:bodyPr>
            <a:norm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El conocimiento es un </a:t>
            </a:r>
            <a:r>
              <a:rPr lang="x-none" sz="3200" i="1" dirty="0">
                <a:latin typeface="Arial" panose="020B0604020202020204" pitchFamily="34" charset="0"/>
                <a:cs typeface="Arial" panose="020B0604020202020204" pitchFamily="34" charset="0"/>
              </a:rPr>
              <a:t>continuum.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No conoce compartimientos estancos.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A lo largo de la historia del pensamiento se detectan hitos que van acercando progresivamente el conocimiento a la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parcelación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, con punto culminante en los siglos XIX y XX.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Desde fines del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siglo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tendencia a la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integración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: departamentos docentes (no cátedras), relaciones </a:t>
            </a:r>
            <a:r>
              <a:rPr lang="x-none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intermaterias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, disciplinas (no asignaturas), relaciones intra e interdisciplinarias, multidisciplinarias, transdisciplinarias…</a:t>
            </a:r>
          </a:p>
          <a:p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9109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1CB03A-DF7C-4FE0-8E06-D10B4C24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50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FUNDAMENTOS TEÓRICOS DE LA </a:t>
            </a:r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INTEGRACIÓN (I) </a:t>
            </a:r>
            <a:endParaRPr lang="x-non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7513B40-19C3-4590-A399-6D4BD041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1871010"/>
            <a:ext cx="11282515" cy="4559287"/>
          </a:xfrm>
        </p:spPr>
        <p:txBody>
          <a:bodyPr>
            <a:norm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El desarrollo social reclama de la universidad la formación de un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profesional innovador, creativo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independiente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preparado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para asumir diferentes retos profesionales. </a:t>
            </a:r>
          </a:p>
          <a:p>
            <a:pPr marL="0" indent="0">
              <a:buNone/>
            </a:pP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La concepción de las evaluaciones integradoras permite la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articulación de conocimientos y habilidades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, centrados en el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objetivos y problemas profesionales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 es la yuxtaposición o suma de saberes y destrezas, sino su integración.</a:t>
            </a: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0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1CB03A-DF7C-4FE0-8E06-D10B4C24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34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FUNDAMENTOS TEÓRICOS DE LA INTEGRACIÓN (II)</a:t>
            </a:r>
            <a:endParaRPr lang="x-non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7513B40-19C3-4590-A399-6D4BD041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5" y="1467853"/>
            <a:ext cx="11179276" cy="5129895"/>
          </a:xfrm>
        </p:spPr>
        <p:txBody>
          <a:bodyPr>
            <a:normAutofit fontScale="92500" lnSpcReduction="10000"/>
          </a:bodyPr>
          <a:lstStyle/>
          <a:p>
            <a:r>
              <a:rPr lang="x-none" sz="3500" dirty="0">
                <a:latin typeface="Arial" panose="020B0604020202020204" pitchFamily="34" charset="0"/>
                <a:cs typeface="Arial" panose="020B0604020202020204" pitchFamily="34" charset="0"/>
              </a:rPr>
              <a:t>Las evaluaciones integradoras favorecen:</a:t>
            </a:r>
          </a:p>
          <a:p>
            <a:pPr marL="0" indent="0">
              <a:buNone/>
            </a:pPr>
            <a:r>
              <a:rPr lang="x-none" sz="3500" dirty="0">
                <a:latin typeface="Arial" panose="020B0604020202020204" pitchFamily="34" charset="0"/>
                <a:cs typeface="Arial" panose="020B0604020202020204" pitchFamily="34" charset="0"/>
              </a:rPr>
              <a:t>  - las relaciones interpersonales, </a:t>
            </a:r>
          </a:p>
          <a:p>
            <a:pPr marL="0" indent="0">
              <a:buNone/>
            </a:pPr>
            <a:r>
              <a:rPr lang="x-none" sz="3500" dirty="0">
                <a:latin typeface="Arial" panose="020B0604020202020204" pitchFamily="34" charset="0"/>
                <a:cs typeface="Arial" panose="020B0604020202020204" pitchFamily="34" charset="0"/>
              </a:rPr>
              <a:t>  - el trabajo en equipos,</a:t>
            </a:r>
          </a:p>
          <a:p>
            <a:pPr marL="0" indent="0">
              <a:buNone/>
            </a:pPr>
            <a:r>
              <a:rPr lang="x-none" sz="3500" dirty="0">
                <a:latin typeface="Arial" panose="020B0604020202020204" pitchFamily="34" charset="0"/>
                <a:cs typeface="Arial" panose="020B0604020202020204" pitchFamily="34" charset="0"/>
              </a:rPr>
              <a:t>  - la dinámica para la reflexión y el debate,</a:t>
            </a:r>
          </a:p>
          <a:p>
            <a:pPr marL="0" indent="0">
              <a:buNone/>
            </a:pPr>
            <a:r>
              <a:rPr lang="x-none" sz="3500" dirty="0">
                <a:latin typeface="Arial" panose="020B0604020202020204" pitchFamily="34" charset="0"/>
                <a:cs typeface="Arial" panose="020B0604020202020204" pitchFamily="34" charset="0"/>
              </a:rPr>
              <a:t>  - la producción de ideas, la innovación y la creatividad, </a:t>
            </a:r>
          </a:p>
          <a:p>
            <a:pPr marL="0" indent="0">
              <a:buNone/>
            </a:pPr>
            <a:r>
              <a:rPr lang="x-none" sz="3500" dirty="0">
                <a:latin typeface="Arial" panose="020B0604020202020204" pitchFamily="34" charset="0"/>
                <a:cs typeface="Arial" panose="020B0604020202020204" pitchFamily="34" charset="0"/>
              </a:rPr>
              <a:t>  - la asunción de posiciones, </a:t>
            </a:r>
          </a:p>
          <a:p>
            <a:pPr marL="449263" indent="-449263">
              <a:buNone/>
            </a:pPr>
            <a:r>
              <a:rPr lang="x-none" sz="3500" dirty="0">
                <a:latin typeface="Arial" panose="020B0604020202020204" pitchFamily="34" charset="0"/>
                <a:cs typeface="Arial" panose="020B0604020202020204" pitchFamily="34" charset="0"/>
              </a:rPr>
              <a:t>  - la elevación del </a:t>
            </a:r>
            <a:r>
              <a:rPr lang="x-none" sz="3500">
                <a:latin typeface="Arial" panose="020B0604020202020204" pitchFamily="34" charset="0"/>
                <a:cs typeface="Arial" panose="020B0604020202020204" pitchFamily="34" charset="0"/>
              </a:rPr>
              <a:t>componente </a:t>
            </a:r>
            <a:r>
              <a:rPr lang="x-none" sz="3500" smtClean="0">
                <a:latin typeface="Arial" panose="020B0604020202020204" pitchFamily="34" charset="0"/>
                <a:cs typeface="Arial" panose="020B0604020202020204" pitchFamily="34" charset="0"/>
              </a:rPr>
              <a:t>motivacional,</a:t>
            </a:r>
            <a:endParaRPr lang="x-none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buNone/>
            </a:pPr>
            <a:r>
              <a:rPr lang="x-none" sz="3500" dirty="0">
                <a:latin typeface="Arial" panose="020B0604020202020204" pitchFamily="34" charset="0"/>
                <a:cs typeface="Arial" panose="020B0604020202020204" pitchFamily="34" charset="0"/>
              </a:rPr>
              <a:t>  - la síntesis de las dimensiones</a:t>
            </a:r>
            <a:r>
              <a:rPr lang="x-none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500" dirty="0">
                <a:latin typeface="Arial" panose="020B0604020202020204" pitchFamily="34" charset="0"/>
                <a:cs typeface="Arial" panose="020B0604020202020204" pitchFamily="34" charset="0"/>
              </a:rPr>
              <a:t>instructiva, </a:t>
            </a:r>
            <a:r>
              <a:rPr lang="x-none" sz="3500">
                <a:latin typeface="Arial" panose="020B0604020202020204" pitchFamily="34" charset="0"/>
                <a:cs typeface="Arial" panose="020B0604020202020204" pitchFamily="34" charset="0"/>
              </a:rPr>
              <a:t>educativa </a:t>
            </a:r>
            <a:r>
              <a:rPr lang="x-none" sz="350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A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500" smtClean="0">
                <a:latin typeface="Arial" panose="020B0604020202020204" pitchFamily="34" charset="0"/>
                <a:cs typeface="Arial" panose="020B0604020202020204" pitchFamily="34" charset="0"/>
              </a:rPr>
              <a:t>desarrolladora</a:t>
            </a:r>
            <a:r>
              <a:rPr lang="x-none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x-none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cap="all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Condiciones que hacen posible la integración</a:t>
            </a:r>
            <a:endParaRPr lang="es-ES_tradnl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563" indent="-182563" algn="just">
              <a:buNone/>
              <a:defRPr/>
            </a:pPr>
            <a:r>
              <a:rPr lang="es-ES" dirty="0" smtClean="0">
                <a:latin typeface="Algerian" pitchFamily="82" charset="0"/>
                <a:ea typeface="Verdana" pitchFamily="34" charset="0"/>
                <a:cs typeface="Verdana" pitchFamily="34" charset="0"/>
              </a:rPr>
              <a:t>1.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El dominio de la o las disciplinas que se desarrollan en el año académico, así como el conocimiento de los programas del resto de las disciplinas del plan de estudio.</a:t>
            </a:r>
          </a:p>
          <a:p>
            <a:pPr algn="just">
              <a:defRPr/>
            </a:pPr>
            <a:endParaRPr lang="es-ES" sz="32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None/>
              <a:defRPr/>
            </a:pPr>
            <a:r>
              <a:rPr lang="es-E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2. La comprensión e interés del docente para llevar a cabo las relaciones interdisciplinarias.</a:t>
            </a:r>
          </a:p>
          <a:p>
            <a:pPr algn="just">
              <a:defRPr/>
            </a:pPr>
            <a:endParaRPr lang="es-ES" sz="32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None/>
              <a:defRPr/>
            </a:pPr>
            <a:r>
              <a:rPr lang="es-E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3. El eficiente </a:t>
            </a:r>
            <a:r>
              <a:rPr lang="es-ES" sz="32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trabajo metodológico </a:t>
            </a:r>
            <a:r>
              <a:rPr lang="es-E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en la institución. </a:t>
            </a:r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AC797C-BE2E-4A16-A647-8EFCB87F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365126"/>
            <a:ext cx="10958051" cy="943170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DIFICULTADES MÁS FRECUENTES EN EL PROCESO DE GESTACIÓN DE EVALUACIONES INTEGRADORAS</a:t>
            </a:r>
            <a:endParaRPr 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CDCF64E-595D-4F1B-B62C-DEBB78B76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3722"/>
            <a:ext cx="11076039" cy="4988807"/>
          </a:xfrm>
        </p:spPr>
        <p:txBody>
          <a:bodyPr>
            <a:no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Dirigirlas solo a la promoción de los estudiantes.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Identificarlas solo con evaluaciones escritas.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Desligarlas del proceso de enseñanza-aprendizaje.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Concebirlas sin suficiente trabajo de los colectivos metodológicos (de carrera, disciplina, asignatura, </a:t>
            </a:r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año académico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Implementarlas sin tener en cuenta la naturaleza de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contenidos,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las capacidades y desempeños que han sido trabajados y que se quieren evaluar.</a:t>
            </a:r>
          </a:p>
        </p:txBody>
      </p:sp>
    </p:spTree>
    <p:extLst>
      <p:ext uri="{BB962C8B-B14F-4D97-AF65-F5344CB8AC3E}">
        <p14:creationId xmlns:p14="http://schemas.microsoft.com/office/powerpoint/2010/main" xmlns="" val="17902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1938</Words>
  <Application>Microsoft Office PowerPoint</Application>
  <PresentationFormat>Personalizado</PresentationFormat>
  <Paragraphs>143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UNIVERSIDAD DE ARTEMISA  DIRECCIÓN DE FORMACIÓN DEL PROFESIONAL DE PREGRADO</vt:lpstr>
      <vt:lpstr>MARCO LEGAL (RESOL. 47/2022)</vt:lpstr>
      <vt:lpstr>Evaluación</vt:lpstr>
      <vt:lpstr>Evaluación</vt:lpstr>
      <vt:lpstr>PREÁMBULO</vt:lpstr>
      <vt:lpstr>FUNDAMENTOS TEÓRICOS DE LA INTEGRACIÓN (I) </vt:lpstr>
      <vt:lpstr>FUNDAMENTOS TEÓRICOS DE LA INTEGRACIÓN (II)</vt:lpstr>
      <vt:lpstr>Condiciones que hacen posible la integración</vt:lpstr>
      <vt:lpstr>DIFICULTADES MÁS FRECUENTES EN EL PROCESO DE GESTACIÓN DE EVALUACIONES INTEGRADORAS</vt:lpstr>
      <vt:lpstr>REQUERIMIENTOS DE LAS EVALUACIONES INTEGRADORAS</vt:lpstr>
      <vt:lpstr> ALGUNAS RECOMENDACIONES METODOLÓGICAS                                      </vt:lpstr>
      <vt:lpstr>ALGUNAS RECOMENDACIONES METODOLÓGICAS</vt:lpstr>
      <vt:lpstr>ALGUNAS RECOMENDACIONES METODOLÓGICAS</vt:lpstr>
      <vt:lpstr>ORIENTACIÓN PREVIA DE LOS ESTUDIANTES (CON TIEMPO SUFICIENTE)</vt:lpstr>
      <vt:lpstr>REALIZACIÓN DEL EJERCICIO</vt:lpstr>
      <vt:lpstr>DEMOSTRACIÓN</vt:lpstr>
      <vt:lpstr>Facultad de Ciencias Sociales y Humanísticas</vt:lpstr>
      <vt:lpstr>ACTIVIDAD MOTIVACIONAL PREVIA AL EJERCICIO</vt:lpstr>
      <vt:lpstr>EVIDENCIAS</vt:lpstr>
      <vt:lpstr> Fundamentación de la integración </vt:lpstr>
      <vt:lpstr>OBJETIVO GENERAL</vt:lpstr>
      <vt:lpstr>DESCRIPCIÓN</vt:lpstr>
      <vt:lpstr>GUÍA PARA EL DESARROLLO DEL INFORME ESCRITO Y PARA LA EXPOSICIÓN ORAL (I)</vt:lpstr>
      <vt:lpstr>GUÍA PARA EL DESARROLLO DEL INFORME ESCRITO Y PARA LA EXPOSICIÓN ORAL (II)</vt:lpstr>
      <vt:lpstr>GUÍA PARA EL DESARROLLO DEL INFORME ESCRITO Y PARA LA EXPOSICIÓN ORAL (III)</vt:lpstr>
      <vt:lpstr>GUÍA PARA EL DESARROLLO DEL INFORME ESCRITO Y PARA LA EXPOSICIÓN ORAL (IV)</vt:lpstr>
      <vt:lpstr>evidencias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ARTEMISA  DIRECCIÓN DE FORMACIÓN DEL PROFESIONAL DE PREGRADO</dc:title>
  <dc:creator>User</dc:creator>
  <cp:lastModifiedBy>Colossus User</cp:lastModifiedBy>
  <cp:revision>113</cp:revision>
  <dcterms:created xsi:type="dcterms:W3CDTF">2023-11-06T16:31:21Z</dcterms:created>
  <dcterms:modified xsi:type="dcterms:W3CDTF">2026-02-22T21:21:35Z</dcterms:modified>
</cp:coreProperties>
</file>