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8" r:id="rId4"/>
    <p:sldId id="270" r:id="rId5"/>
    <p:sldId id="268" r:id="rId6"/>
    <p:sldId id="267" r:id="rId7"/>
    <p:sldId id="266" r:id="rId8"/>
    <p:sldId id="260" r:id="rId9"/>
    <p:sldId id="265" r:id="rId10"/>
    <p:sldId id="264" r:id="rId11"/>
    <p:sldId id="263" r:id="rId12"/>
    <p:sldId id="261" r:id="rId13"/>
    <p:sldId id="262" r:id="rId14"/>
    <p:sldId id="257" r:id="rId15"/>
    <p:sldId id="31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D368B-B74B-45A6-A9AE-1B539C167FFB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73E29-EA40-4AA9-8BDB-80F3820EB7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64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73E29-EA40-4AA9-8BDB-80F3820EB71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47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216E9-FCFA-41B1-BBDB-B88276DA4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EBF804-DAE7-4EC9-994F-7B1C40827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2A882-9231-4FA5-9484-74D619CB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C0EA4D-72E5-4AAD-82EF-4C8E2682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E6D5CC-9413-4D33-9C88-353704B3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88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CEEC7-A7C4-4F52-80E9-B1A51651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0539FB-A77F-4608-A0DF-EC8D3C514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8154-97BB-4F5F-961B-3B2CA0A0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740C0-C30F-4E2D-A6E0-E38A2933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1B51D4-DD5F-4D80-BCEC-686CE828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491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60C71B-570B-42FB-B025-389E9F87A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056875-C0B9-4179-8BFE-1A9778938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E7CBA-6EAB-47DB-BCD9-1C0CBF23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CF7B6-DF89-4F1A-869B-8777A524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DB832-8B38-4952-BC33-B07FDCFE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5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FC1DC-F1B9-421C-BDF4-13F1E7C4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1DF2F3-6BFF-40AB-B632-5EC86291A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F60F3-D3FD-4A92-814C-5D56A57C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6E78FF-E2BD-4C63-B404-DC88881C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52C27-E729-4912-AA8F-F94C7B32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01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7C2BF-303E-4C79-BD8C-A25D1564B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BF5A6-D20D-4FDB-B5F8-CEEAC10C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9B052-EB4E-4809-A1CA-41C37F9F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30482-2EDC-41FC-A231-227BC989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D08531-3121-465F-BAC6-30A9B3F6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99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D606C-E7C3-4120-A9F1-96849941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7D444-81AF-4E3C-B84A-D9B941CB8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EA35F-4B6A-49C4-8B6B-D82583599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09B420-7038-4138-841A-6F3E6547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EE11D-49D1-42BD-A47B-86B036BE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EADF9C-9B2A-477F-9434-EFAAD10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75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86A24-5E77-4669-B8C6-539BF637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072D5A-AD97-428A-87D9-6DB76E7EF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8344E6-2FB7-40A3-BEEB-854DBC56B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C4A45D-8946-4FDE-9E31-BEDE0383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CCFDC4-147D-4EFA-A635-3CD7FF3D9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44B589-2189-4C42-B2D0-942499C7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5F0DAD-C869-4C3F-A461-286E6BB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8E367F-98B6-47B8-837C-2E6412F2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16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60405-E0C7-47D8-B0EC-3AE8A107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D5F3BD-51BB-4E64-B673-C72630BC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31A43D-F4D1-41EA-9D48-5DDF6AA6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1D523B-168C-4E54-823F-A0C7EFDB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2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0E6485-5E6C-4B11-8E1A-C5C51B15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7699B5-5E95-4F7F-A0E8-7A680FC1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E2FBF0-E8FB-420C-8939-56F9B9307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73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6403D-B448-47D4-BCEA-92A79D30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D653D-CACF-42D8-9678-6D04BB528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2E0DB-150A-4397-B0E0-165202978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036D5-EEDD-42CC-A8FA-E8D3896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ACF4E3-B5B5-49C1-9248-2079A6CB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D0F4A2-6DE3-4EE3-91A3-70689EC2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8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C2563-673F-441C-9DB4-0C51D468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A2507B-DBFF-45D6-AECE-93FF552FF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BE9F4C-80A9-4AE5-9344-D8126F31D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F22F9B-E584-485A-90F1-6B362CCA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CAC56-EF0C-4DEC-A597-2FA6F841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70C6AE-D6A9-44AC-BD03-1BA06489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1B724A-61A0-4029-88C0-58352DA6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B5355-7807-4ADE-8929-13D8639B8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11E74-FBC6-489A-9D31-E78AF90AC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B77B-6414-4577-B204-D1B0A1561225}" type="datetimeFigureOut">
              <a:rPr lang="es-MX" smtClean="0"/>
              <a:t>28/10/2025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0C45D8-CBCB-4C48-8A09-CFDCCF69F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96B6D-8FD4-4B91-85B3-31B574C3A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BA69-48E1-4C9B-8363-7C0070FB8D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903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098612-F53F-4C00-B9C9-3D175663D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5" y="689569"/>
            <a:ext cx="10960977" cy="547886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3858910-BF27-4449-8189-472B60F2657C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19" descr="cubaflag">
            <a:extLst>
              <a:ext uri="{FF2B5EF4-FFF2-40B4-BE49-F238E27FC236}">
                <a16:creationId xmlns:a16="http://schemas.microsoft.com/office/drawing/2014/main" id="{C86F9728-6377-4303-885C-3E61B952E1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239" y="818521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C3B435D-C825-40DF-B81D-A24ACA6E8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76" y="895900"/>
            <a:ext cx="941473" cy="6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19" descr="cubaflag">
            <a:extLst>
              <a:ext uri="{FF2B5EF4-FFF2-40B4-BE49-F238E27FC236}">
                <a16:creationId xmlns:a16="http://schemas.microsoft.com/office/drawing/2014/main" id="{A706EB10-C2E2-4124-AA50-030C37158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F8F3D50-E056-47E3-AB7D-4472435E2FFB}"/>
              </a:ext>
            </a:extLst>
          </p:cNvPr>
          <p:cNvSpPr/>
          <p:nvPr/>
        </p:nvSpPr>
        <p:spPr>
          <a:xfrm>
            <a:off x="480797" y="1492745"/>
            <a:ext cx="1123040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b="1" dirty="0">
                <a:latin typeface="Arial" panose="020B0604020202020204" pitchFamily="34" charset="0"/>
              </a:rPr>
              <a:t>Supone: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Un cambio en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concepción de dirección </a:t>
            </a:r>
            <a:r>
              <a:rPr lang="es-ES" sz="2400" b="1" dirty="0">
                <a:latin typeface="Arial" panose="020B0604020202020204" pitchFamily="34" charset="0"/>
              </a:rPr>
              <a:t>de la sociedad, debe ser más horizontal donde todos los implicados se sientan al mismo nivel para la trasformación social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Un rico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intercambio desde diferentes aristas </a:t>
            </a:r>
            <a:r>
              <a:rPr lang="es-ES" sz="2400" b="1" dirty="0">
                <a:latin typeface="Arial" panose="020B0604020202020204" pitchFamily="34" charset="0"/>
              </a:rPr>
              <a:t>para el proceso de toma de decisiones y la participación ciudadana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unidad </a:t>
            </a:r>
            <a:r>
              <a:rPr lang="es-ES" sz="2400" b="1" dirty="0">
                <a:latin typeface="Arial" panose="020B0604020202020204" pitchFamily="34" charset="0"/>
              </a:rPr>
              <a:t>de valores, intereses, objetivos y metas desde diferentes ángulos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Transformaciones organizativas </a:t>
            </a:r>
            <a:r>
              <a:rPr lang="es-ES" sz="2400" b="1" dirty="0">
                <a:latin typeface="Arial" panose="020B0604020202020204" pitchFamily="34" charset="0"/>
              </a:rPr>
              <a:t>(transitando por las etapas de planificación, ejecución y control de la misión del gobierno)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Reforzar 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premisa fundamental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1F58FA-C72A-46A1-AB46-FA00B1BAC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04" y="464568"/>
            <a:ext cx="3364220" cy="1364232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D32DA1-9C75-45F6-9735-A4971E5EB078}"/>
              </a:ext>
            </a:extLst>
          </p:cNvPr>
          <p:cNvSpPr/>
          <p:nvPr/>
        </p:nvSpPr>
        <p:spPr>
          <a:xfrm>
            <a:off x="574734" y="464569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5575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19" descr="cubaflag">
            <a:extLst>
              <a:ext uri="{FF2B5EF4-FFF2-40B4-BE49-F238E27FC236}">
                <a16:creationId xmlns:a16="http://schemas.microsoft.com/office/drawing/2014/main" id="{84DB28AC-D4BD-4986-8184-D5D1918FA9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0D865E1-2C6F-4F6F-AA8F-22DF53C1C98F}"/>
              </a:ext>
            </a:extLst>
          </p:cNvPr>
          <p:cNvSpPr/>
          <p:nvPr/>
        </p:nvSpPr>
        <p:spPr>
          <a:xfrm>
            <a:off x="468922" y="1407452"/>
            <a:ext cx="112541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Implica: 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cambio en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gestionar la administración pública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el poder que esta contiene.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Evoluciones en los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modos de actuación de los cuadros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transiciones de determinados valores que ahora pasan a ser compartidos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Modificaciones en las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de generar, transferir e implementar nuevos aprendizajes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emanados de la innovación colectiva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Asunción del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una nueva connotación a partir de convocar, entusiasmar y comprometer a los implicados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preparación y eficiencia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parte de los servidores públicos.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Fomentar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de los cuadros, la transparencia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su gestión,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ciudadana y la rendición de cuenta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mecanismo de control, análisis y retroalimentación del proceso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24FD10-9526-49EE-BCAC-C1AF0ED8D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93" y="464569"/>
            <a:ext cx="3364220" cy="146974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FA520D6-DC36-4067-A0BC-A7D86E698B63}"/>
              </a:ext>
            </a:extLst>
          </p:cNvPr>
          <p:cNvSpPr/>
          <p:nvPr/>
        </p:nvSpPr>
        <p:spPr>
          <a:xfrm>
            <a:off x="574734" y="464569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5492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04F1A8D-FBE3-4BB2-828F-16AF264745DC}"/>
              </a:ext>
            </a:extLst>
          </p:cNvPr>
          <p:cNvSpPr/>
          <p:nvPr/>
        </p:nvSpPr>
        <p:spPr>
          <a:xfrm>
            <a:off x="574734" y="1407452"/>
            <a:ext cx="62012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¿Quién define el cómo y cuándo se llega a la forma consensuada, negociada de objetivos unificados en este modelo de gobernanza? </a:t>
            </a:r>
          </a:p>
          <a:p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administración debe ser el eje articulador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este proceso pues dirige las entidades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de subordinación local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tiene dentro de sus funciones “implementar disposiciones, procedimientos y principios metodológicos en aquellas cuestiones de trascendencia local y actividades subordinadas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A4B097-0893-4A99-B045-1935FBF8EE61}"/>
              </a:ext>
            </a:extLst>
          </p:cNvPr>
          <p:cNvSpPr/>
          <p:nvPr/>
        </p:nvSpPr>
        <p:spPr>
          <a:xfrm>
            <a:off x="574734" y="464569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0B5A36-CF06-4E45-9A47-47FC9C77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2" y="677245"/>
            <a:ext cx="4806462" cy="56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48887D-81AE-48F9-8D86-E41D7397A942}"/>
              </a:ext>
            </a:extLst>
          </p:cNvPr>
          <p:cNvSpPr/>
          <p:nvPr/>
        </p:nvSpPr>
        <p:spPr>
          <a:xfrm>
            <a:off x="527841" y="1672044"/>
            <a:ext cx="110428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</a:rPr>
              <a:t>Replantea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los roles </a:t>
            </a:r>
            <a:r>
              <a:rPr lang="es-ES" sz="2400" b="1" dirty="0">
                <a:latin typeface="Arial" panose="020B0604020202020204" pitchFamily="34" charset="0"/>
              </a:rPr>
              <a:t>de los gobiernos, sus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formas organizativas </a:t>
            </a:r>
            <a:r>
              <a:rPr lang="es-ES" sz="2400" b="1" dirty="0">
                <a:latin typeface="Arial" panose="020B0604020202020204" pitchFamily="34" charset="0"/>
              </a:rPr>
              <a:t>y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procedimentales</a:t>
            </a:r>
            <a:r>
              <a:rPr lang="es-ES" sz="2400" b="1" dirty="0">
                <a:latin typeface="Arial" panose="020B0604020202020204" pitchFamily="34" charset="0"/>
              </a:rPr>
              <a:t>,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los instrumentos </a:t>
            </a:r>
            <a:r>
              <a:rPr lang="es-ES" sz="2400" b="1" dirty="0">
                <a:latin typeface="Arial" panose="020B0604020202020204" pitchFamily="34" charset="0"/>
              </a:rPr>
              <a:t>de gestión pública,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las competencias </a:t>
            </a:r>
            <a:r>
              <a:rPr lang="es-ES" sz="2400" b="1" dirty="0">
                <a:latin typeface="Arial" panose="020B0604020202020204" pitchFamily="34" charset="0"/>
              </a:rPr>
              <a:t>de los funcionarios y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las capacidades de dirección </a:t>
            </a:r>
            <a:r>
              <a:rPr lang="es-ES" sz="2400" b="1" dirty="0">
                <a:latin typeface="Arial" panose="020B0604020202020204" pitchFamily="34" charset="0"/>
              </a:rPr>
              <a:t>política de la Administración</a:t>
            </a:r>
            <a:r>
              <a:rPr lang="es-ES" dirty="0">
                <a:latin typeface="Arial" panose="020B0604020202020204" pitchFamily="34" charset="0"/>
              </a:rPr>
              <a:t>.</a:t>
            </a:r>
            <a:endParaRPr lang="es-MX" dirty="0"/>
          </a:p>
        </p:txBody>
      </p:sp>
      <p:pic>
        <p:nvPicPr>
          <p:cNvPr id="8" name="Picture 3" descr="23 ">
            <a:extLst>
              <a:ext uri="{FF2B5EF4-FFF2-40B4-BE49-F238E27FC236}">
                <a16:creationId xmlns:a16="http://schemas.microsoft.com/office/drawing/2014/main" id="{B306D003-7810-4CE4-81E0-615451392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77" y="3051011"/>
            <a:ext cx="4161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3F700E9-B843-4F76-9E00-D97CDA0324E1}"/>
              </a:ext>
            </a:extLst>
          </p:cNvPr>
          <p:cNvSpPr/>
          <p:nvPr/>
        </p:nvSpPr>
        <p:spPr>
          <a:xfrm>
            <a:off x="2661138" y="613438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967B40D-60DA-415B-854B-69F8C674165D}"/>
              </a:ext>
            </a:extLst>
          </p:cNvPr>
          <p:cNvSpPr/>
          <p:nvPr/>
        </p:nvSpPr>
        <p:spPr>
          <a:xfrm>
            <a:off x="527841" y="4652046"/>
            <a:ext cx="11042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</a:rPr>
              <a:t>Debe permitir que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responsabilidad pública sea compartida</a:t>
            </a:r>
            <a:r>
              <a:rPr lang="es-ES" sz="2400" b="1" dirty="0">
                <a:latin typeface="Arial" panose="020B0604020202020204" pitchFamily="34" charset="0"/>
              </a:rPr>
              <a:t>, debe explotar el potencial del capital territorial de manera eficiente, asegurando que haya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coherencia entre las políticas económicas, sectoriales y de desarrollo</a:t>
            </a:r>
            <a:r>
              <a:rPr lang="es-ES" sz="2400" b="1" dirty="0">
                <a:latin typeface="Arial" panose="020B0604020202020204" pitchFamily="34" charset="0"/>
              </a:rPr>
              <a:t> con el uso eficaz de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las TIC y el gobierno electrónico</a:t>
            </a:r>
            <a:r>
              <a:rPr lang="es-ES" sz="2400" b="1" dirty="0">
                <a:latin typeface="Arial" panose="020B0604020202020204" pitchFamily="34" charset="0"/>
              </a:rPr>
              <a:t>.</a:t>
            </a:r>
            <a:endParaRPr lang="es-MX" sz="2400" b="1" dirty="0"/>
          </a:p>
        </p:txBody>
      </p:sp>
      <p:pic>
        <p:nvPicPr>
          <p:cNvPr id="11" name="Picture 19" descr="cubaflag">
            <a:extLst>
              <a:ext uri="{FF2B5EF4-FFF2-40B4-BE49-F238E27FC236}">
                <a16:creationId xmlns:a16="http://schemas.microsoft.com/office/drawing/2014/main" id="{D731EA06-BD36-43AF-84D0-8FD26CB30A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B295EF9-08FD-44B7-A505-A7F188EBA135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0E4B897-EF33-4154-89C6-CAA780BB3E6A}"/>
              </a:ext>
            </a:extLst>
          </p:cNvPr>
          <p:cNvSpPr/>
          <p:nvPr/>
        </p:nvSpPr>
        <p:spPr>
          <a:xfrm>
            <a:off x="762000" y="1504535"/>
            <a:ext cx="1040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 proporcionar una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nueva perspectiva para analizar la complejidad del proceso de toma de decisiones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E8A988D-6883-419F-B6F0-67A4CE557769}"/>
              </a:ext>
            </a:extLst>
          </p:cNvPr>
          <p:cNvSpPr/>
          <p:nvPr/>
        </p:nvSpPr>
        <p:spPr>
          <a:xfrm>
            <a:off x="756220" y="2928776"/>
            <a:ext cx="106093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Debe posibilitar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nuevos mecanismos de regulación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lo público en escenarios de globalización y frente a acciones de desarrollo del Estado como 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descentralización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participación ciudadana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permitiendo 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surgimiento de otros actores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estratégicos en la construcción de lo público. </a:t>
            </a:r>
            <a:endParaRPr lang="es-MX" sz="24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90CFED9-CF00-481B-B480-01EBBFF517BC}"/>
              </a:ext>
            </a:extLst>
          </p:cNvPr>
          <p:cNvSpPr/>
          <p:nvPr/>
        </p:nvSpPr>
        <p:spPr>
          <a:xfrm>
            <a:off x="826394" y="5455451"/>
            <a:ext cx="10539211" cy="695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E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modelo innovador de gestión de los gobiernos locales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7B4E7A4-04CC-4638-9966-42CC667AC6FB}"/>
              </a:ext>
            </a:extLst>
          </p:cNvPr>
          <p:cNvSpPr/>
          <p:nvPr/>
        </p:nvSpPr>
        <p:spPr>
          <a:xfrm>
            <a:off x="2661138" y="613438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  <p:pic>
        <p:nvPicPr>
          <p:cNvPr id="9" name="Picture 19" descr="cubaflag">
            <a:extLst>
              <a:ext uri="{FF2B5EF4-FFF2-40B4-BE49-F238E27FC236}">
                <a16:creationId xmlns:a16="http://schemas.microsoft.com/office/drawing/2014/main" id="{B4071E33-B978-4B6C-85AD-415275060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FEDB2241-BA85-4124-A29F-7CDE0B5F2D4A}"/>
              </a:ext>
            </a:extLst>
          </p:cNvPr>
          <p:cNvSpPr/>
          <p:nvPr/>
        </p:nvSpPr>
        <p:spPr>
          <a:xfrm rot="5400000">
            <a:off x="5758960" y="4684047"/>
            <a:ext cx="674077" cy="57436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519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len Sanchez\Desktop\cuba3.jpg">
            <a:extLst>
              <a:ext uri="{FF2B5EF4-FFF2-40B4-BE49-F238E27FC236}">
                <a16:creationId xmlns:a16="http://schemas.microsoft.com/office/drawing/2014/main" id="{95FA54D1-8E69-4C34-BE64-FC934979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119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4A95DD-3CB1-4CAA-A0D3-3BFE0CA1AE83}"/>
              </a:ext>
            </a:extLst>
          </p:cNvPr>
          <p:cNvSpPr txBox="1"/>
          <p:nvPr/>
        </p:nvSpPr>
        <p:spPr>
          <a:xfrm>
            <a:off x="269631" y="1525864"/>
            <a:ext cx="11085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Directrices internacionales para la aplicación de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9001:2000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Gobiernos Locales.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Reconocimiento Internacional de Gobiernos Locales confiables.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Cuatro ejes temáticos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39 indicadores y sus sucesivas adaptaciones en varios países: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institucional para el buen gobierno,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económico sostenible,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ambiental sustentable y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Desarrollo social incluyente.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E0D29-65D8-4F5C-B4BA-5194100C3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20" r="17364"/>
          <a:stretch/>
        </p:blipFill>
        <p:spPr>
          <a:xfrm>
            <a:off x="10613281" y="640667"/>
            <a:ext cx="1089474" cy="8851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377DD4-3CE4-4508-876D-6F569E591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893" y="3362216"/>
            <a:ext cx="1910862" cy="1513462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431BE90-07DC-45EE-9F80-EBC26B6C9FBA}"/>
              </a:ext>
            </a:extLst>
          </p:cNvPr>
          <p:cNvSpPr/>
          <p:nvPr/>
        </p:nvSpPr>
        <p:spPr>
          <a:xfrm>
            <a:off x="561922" y="574459"/>
            <a:ext cx="6142892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ANTECEDENTES INTERNACIONALES</a:t>
            </a:r>
            <a:endParaRPr lang="es-MX" sz="28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1805AA9-D7A3-4A7B-A717-8C015478B663}"/>
              </a:ext>
            </a:extLst>
          </p:cNvPr>
          <p:cNvSpPr txBox="1"/>
          <p:nvPr/>
        </p:nvSpPr>
        <p:spPr>
          <a:xfrm>
            <a:off x="269631" y="4929339"/>
            <a:ext cx="11140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2030 y en los Objetivos de Desarrollo Sostenible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(ODS) objetivos 11 (ciudades y asentamientos humanos inclusivos, seguros, resilientes y sostenibles) y el 17 (implementación y revitalización de la Alianza Mundial para el Desarrollo Sostenible)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40323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6C9C5AC-9E59-4E48-8C4A-722C304E59F3}"/>
              </a:ext>
            </a:extLst>
          </p:cNvPr>
          <p:cNvSpPr/>
          <p:nvPr/>
        </p:nvSpPr>
        <p:spPr>
          <a:xfrm>
            <a:off x="644770" y="401514"/>
            <a:ext cx="9296400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SUSTENTO LEGAL  DE LAS TRANSFORMACIONES EN CUBA</a:t>
            </a:r>
            <a:endParaRPr lang="es-MX" sz="2800" b="1" dirty="0"/>
          </a:p>
        </p:txBody>
      </p:sp>
      <p:pic>
        <p:nvPicPr>
          <p:cNvPr id="4" name="Picture 19" descr="cubaflag">
            <a:extLst>
              <a:ext uri="{FF2B5EF4-FFF2-40B4-BE49-F238E27FC236}">
                <a16:creationId xmlns:a16="http://schemas.microsoft.com/office/drawing/2014/main" id="{8628B426-DC9F-485E-A3D4-BC08E88F9D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92" y="539684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2665BA-9EBE-4C6B-A4DB-14454F7C8666}"/>
              </a:ext>
            </a:extLst>
          </p:cNvPr>
          <p:cNvSpPr txBox="1"/>
          <p:nvPr/>
        </p:nvSpPr>
        <p:spPr>
          <a:xfrm>
            <a:off x="504092" y="1220182"/>
            <a:ext cx="111838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dirty="0"/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de la República de Cuba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(2019) (168, 169, 200)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de la política económica y social del Partido y la Revolución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(17) para el período 2016-2021 y hasta 2026 y respaldados por la Asamblea Nacional del Poder Popular en 2017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Conceptualización del modelo económico y social cubano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desarrollo socialista (2017)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Nacional de Desarrollo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Económico y Social hasta 2030 (PNDES 2030)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 para Impulsar 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Territorial </a:t>
            </a:r>
            <a:r>
              <a:rPr lang="es-E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(2019)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Bases para la organización de un sistema de trabajo para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estratégica del desarrollo municipal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y provincial.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Política para corregir distorsiones e reimpulsar la economía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C76E2-8D3F-4AF0-8F27-0A5E0349C092}"/>
              </a:ext>
            </a:extLst>
          </p:cNvPr>
          <p:cNvSpPr/>
          <p:nvPr/>
        </p:nvSpPr>
        <p:spPr>
          <a:xfrm>
            <a:off x="668215" y="1383386"/>
            <a:ext cx="1112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identifican deficiencias como: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predominio de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 de decisiones gubernamentales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insuficiente participación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todos los actores públicos en los procesos de gobernación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 de dirección que aún no alcanza los niveles de eficiencia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deseados en la solución de todos los problemas siempre creciente de la población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9" descr="cubaflag">
            <a:extLst>
              <a:ext uri="{FF2B5EF4-FFF2-40B4-BE49-F238E27FC236}">
                <a16:creationId xmlns:a16="http://schemas.microsoft.com/office/drawing/2014/main" id="{E2C50D22-DD99-402D-ACC5-7BBB7E2C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821" y="521919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368D13B-F1CE-4790-B0DD-D37962B416CD}"/>
              </a:ext>
            </a:extLst>
          </p:cNvPr>
          <p:cNvSpPr/>
          <p:nvPr/>
        </p:nvSpPr>
        <p:spPr>
          <a:xfrm>
            <a:off x="515816" y="556877"/>
            <a:ext cx="8686800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SITUACIÓN ACTUAL DE LA GOBERNABILIDAD EN CUBA</a:t>
            </a:r>
            <a:endParaRPr lang="es-MX" sz="28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AE4588-6920-4371-82AD-006076F802C0}"/>
              </a:ext>
            </a:extLst>
          </p:cNvPr>
          <p:cNvSpPr/>
          <p:nvPr/>
        </p:nvSpPr>
        <p:spPr>
          <a:xfrm>
            <a:off x="3159368" y="4061042"/>
            <a:ext cx="8763001" cy="2125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“No se cuenta con </a:t>
            </a:r>
            <a:r>
              <a:rPr lang="es-ES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sistemas locales de innovación </a:t>
            </a: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</a:t>
            </a:r>
          </a:p>
          <a:p>
            <a:pPr algn="just">
              <a:lnSpc>
                <a:spcPct val="150000"/>
              </a:lnSpc>
            </a:pP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articulen actores estatales, no estatales, sector</a:t>
            </a:r>
          </a:p>
          <a:p>
            <a:pPr algn="just">
              <a:lnSpc>
                <a:spcPct val="150000"/>
              </a:lnSpc>
            </a:pP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educacional, gobierno entre otros, quienes apoyados en</a:t>
            </a:r>
          </a:p>
          <a:p>
            <a:pPr algn="just">
              <a:lnSpc>
                <a:spcPct val="150000"/>
              </a:lnSpc>
            </a:pP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regulaciones y políticas apropiadas puedan fomentar</a:t>
            </a:r>
          </a:p>
          <a:p>
            <a:pPr algn="just">
              <a:lnSpc>
                <a:spcPct val="150000"/>
              </a:lnSpc>
            </a:pPr>
            <a:r>
              <a:rPr lang="es-ES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sinergias y generen innovación”. </a:t>
            </a:r>
            <a:r>
              <a:rPr lang="es-ES" b="1" i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(2019)</a:t>
            </a:r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A2E4883-1C1F-404D-9ACE-4239A3C12CD7}"/>
              </a:ext>
            </a:extLst>
          </p:cNvPr>
          <p:cNvSpPr/>
          <p:nvPr/>
        </p:nvSpPr>
        <p:spPr>
          <a:xfrm>
            <a:off x="943708" y="4366521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POLÍTICA  PARA IMPULSAR  EL DESARROLLO TERRITORIAL </a:t>
            </a:r>
            <a:endParaRPr lang="es-MX" sz="2400" dirty="0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A137474-0580-4DF2-A9E9-AB7DD6734F01}"/>
              </a:ext>
            </a:extLst>
          </p:cNvPr>
          <p:cNvSpPr/>
          <p:nvPr/>
        </p:nvSpPr>
        <p:spPr>
          <a:xfrm>
            <a:off x="4067908" y="4791368"/>
            <a:ext cx="674077" cy="57436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77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19" descr="cubaflag">
            <a:extLst>
              <a:ext uri="{FF2B5EF4-FFF2-40B4-BE49-F238E27FC236}">
                <a16:creationId xmlns:a16="http://schemas.microsoft.com/office/drawing/2014/main" id="{8F56094F-9E42-421B-9B63-BC34F7CACC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92" y="539684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6E88AF-FEBD-4A54-963D-A7A1E50A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703" y="2382264"/>
            <a:ext cx="2180492" cy="20934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02FF04-33AF-444C-8875-C75F62D02CBD}"/>
              </a:ext>
            </a:extLst>
          </p:cNvPr>
          <p:cNvSpPr/>
          <p:nvPr/>
        </p:nvSpPr>
        <p:spPr>
          <a:xfrm>
            <a:off x="495376" y="1677008"/>
            <a:ext cx="89681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análisis del término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“gobernanza”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 servir de base para generar un marco conceptual relativo a las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transformaciones del </a:t>
            </a:r>
            <a:r>
              <a:rPr lang="es-MX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actualidad.</a:t>
            </a:r>
          </a:p>
          <a:p>
            <a:pPr algn="just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combinación de actores en función de un fin único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gobernar eficazmente es lo que se refiere hoy a nivel mundial </a:t>
            </a:r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como gobernanza</a:t>
            </a:r>
          </a:p>
          <a:p>
            <a:pPr algn="just"/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Expresa la existencia de un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que interactúa de manera horizontal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 otros actores económicos, sociales y civiles que son competentes en la solución de varios problemas y aspiraciones de la vida social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325C491-60A0-4A44-923D-0D0CB63B32BC}"/>
              </a:ext>
            </a:extLst>
          </p:cNvPr>
          <p:cNvSpPr/>
          <p:nvPr/>
        </p:nvSpPr>
        <p:spPr>
          <a:xfrm>
            <a:off x="668518" y="539684"/>
            <a:ext cx="8311661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PROPUESTA DE GOBERNANZA LOCAL EN CUBA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64248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19" descr="cubaflag">
            <a:extLst>
              <a:ext uri="{FF2B5EF4-FFF2-40B4-BE49-F238E27FC236}">
                <a16:creationId xmlns:a16="http://schemas.microsoft.com/office/drawing/2014/main" id="{B7DB4B08-C5D7-4D10-9061-542FD38134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192" y="429611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132A422-F98C-4656-AF37-07E9146C55DF}"/>
              </a:ext>
            </a:extLst>
          </p:cNvPr>
          <p:cNvSpPr/>
          <p:nvPr/>
        </p:nvSpPr>
        <p:spPr>
          <a:xfrm>
            <a:off x="445628" y="1294105"/>
            <a:ext cx="11300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“Es el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de la autoridad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económica, política y administrativa para administrar los asuntos de un país a todos los niveles de gobierno…” </a:t>
            </a:r>
          </a:p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(PNUD,1997)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CBE4E6-4273-4F79-8BC2-555002837571}"/>
              </a:ext>
            </a:extLst>
          </p:cNvPr>
          <p:cNvSpPr/>
          <p:nvPr/>
        </p:nvSpPr>
        <p:spPr>
          <a:xfrm>
            <a:off x="445628" y="2725265"/>
            <a:ext cx="10820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“Capacidad del gobierno </a:t>
            </a:r>
            <a:r>
              <a:rPr lang="es-ES" sz="2400" b="1" dirty="0">
                <a:latin typeface="Arial" panose="020B0604020202020204" pitchFamily="34" charset="0"/>
              </a:rPr>
              <a:t>para transformar necesidades en políticas…” </a:t>
            </a:r>
          </a:p>
          <a:p>
            <a:r>
              <a:rPr lang="es-ES" sz="2400" b="1" dirty="0">
                <a:latin typeface="Arial" panose="020B0604020202020204" pitchFamily="34" charset="0"/>
              </a:rPr>
              <a:t>                                                                                                           </a:t>
            </a:r>
            <a:r>
              <a:rPr lang="es-ES" b="1" dirty="0">
                <a:latin typeface="Arial" panose="020B0604020202020204" pitchFamily="34" charset="0"/>
              </a:rPr>
              <a:t>(Oriol, 2003)</a:t>
            </a:r>
            <a:endParaRPr lang="es-MX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622C55C-3F56-461F-A190-380C04E75D7C}"/>
              </a:ext>
            </a:extLst>
          </p:cNvPr>
          <p:cNvSpPr/>
          <p:nvPr/>
        </p:nvSpPr>
        <p:spPr>
          <a:xfrm>
            <a:off x="445628" y="3717236"/>
            <a:ext cx="11183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“Es una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mezcla de todo tipo de esfuerzos</a:t>
            </a:r>
            <a:r>
              <a:rPr lang="es-ES" sz="2400" b="1" dirty="0">
                <a:latin typeface="Arial" panose="020B0604020202020204" pitchFamily="34" charset="0"/>
              </a:rPr>
              <a:t> de gobierno por todo tipo de actores socio-políticos, públicos y privados y estas mezclas son respuestas sociales a las demandas…”                                        </a:t>
            </a:r>
            <a:r>
              <a:rPr lang="es-ES" b="1" dirty="0">
                <a:latin typeface="Arial" panose="020B0604020202020204" pitchFamily="34" charset="0"/>
              </a:rPr>
              <a:t>(</a:t>
            </a:r>
            <a:r>
              <a:rPr lang="es-ES" b="1" dirty="0" err="1">
                <a:latin typeface="Arial" panose="020B0604020202020204" pitchFamily="34" charset="0"/>
              </a:rPr>
              <a:t>Koiman</a:t>
            </a:r>
            <a:r>
              <a:rPr lang="es-ES" b="1" dirty="0">
                <a:latin typeface="Arial" panose="020B0604020202020204" pitchFamily="34" charset="0"/>
              </a:rPr>
              <a:t>, 2005)</a:t>
            </a:r>
            <a:endParaRPr lang="es-MX" b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7CBD50F-856C-43E9-8820-6E4EBB7E4238}"/>
              </a:ext>
            </a:extLst>
          </p:cNvPr>
          <p:cNvSpPr/>
          <p:nvPr/>
        </p:nvSpPr>
        <p:spPr>
          <a:xfrm>
            <a:off x="574734" y="464569"/>
            <a:ext cx="6294990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GOBERNANZA, DESDE LA TEORÍA</a:t>
            </a:r>
            <a:endParaRPr lang="es-MX" sz="28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D58CB3-54C1-48C0-A210-24DDCB14ED7A}"/>
              </a:ext>
            </a:extLst>
          </p:cNvPr>
          <p:cNvSpPr/>
          <p:nvPr/>
        </p:nvSpPr>
        <p:spPr>
          <a:xfrm>
            <a:off x="490912" y="5123764"/>
            <a:ext cx="10997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 distingue “por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programas públicos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parte de los diversos actores de la sociedad a través de la cooperación para la toma de decisiones”                                               </a:t>
            </a:r>
            <a:r>
              <a:rPr lang="es-ES" b="1" dirty="0">
                <a:latin typeface="Arial" panose="020B0604020202020204" pitchFamily="34" charset="0"/>
              </a:rPr>
              <a:t>(Machín, Sánchez, López y Puentes,2019)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6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19" descr="cubaflag">
            <a:extLst>
              <a:ext uri="{FF2B5EF4-FFF2-40B4-BE49-F238E27FC236}">
                <a16:creationId xmlns:a16="http://schemas.microsoft.com/office/drawing/2014/main" id="{34627E32-BD80-45E8-A667-68E96F8C5C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066AAE5-244F-433D-B4DB-1A4B46474FC3}"/>
              </a:ext>
            </a:extLst>
          </p:cNvPr>
          <p:cNvSpPr/>
          <p:nvPr/>
        </p:nvSpPr>
        <p:spPr>
          <a:xfrm>
            <a:off x="480948" y="1339235"/>
            <a:ext cx="10995943" cy="464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</a:rPr>
              <a:t>Se reconocen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elementos comunes </a:t>
            </a:r>
            <a:r>
              <a:rPr lang="es-ES" sz="2400" b="1" dirty="0">
                <a:latin typeface="Arial" panose="020B0604020202020204" pitchFamily="34" charset="0"/>
              </a:rPr>
              <a:t>que precisan la esencia del concepto:</a:t>
            </a:r>
          </a:p>
          <a:p>
            <a:endParaRPr lang="es-ES" sz="2400" b="1" dirty="0">
              <a:latin typeface="Arial" panose="020B0604020202020204" pitchFamily="34" charset="0"/>
            </a:endParaRPr>
          </a:p>
          <a:p>
            <a:pPr marL="3028950" lvl="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b="1" dirty="0">
                <a:latin typeface="Arial" panose="020B0604020202020204" pitchFamily="34" charset="0"/>
              </a:rPr>
              <a:t>Nueva forma de gobierno</a:t>
            </a:r>
          </a:p>
          <a:p>
            <a:pPr marL="3028950" lvl="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Identificación de objetivos y metas a fines, a partir de las demandas sociales</a:t>
            </a:r>
          </a:p>
          <a:p>
            <a:pPr marL="3028950" lvl="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Participación en la dirección del gobierno de diferentes actores estratégicos.</a:t>
            </a:r>
          </a:p>
          <a:p>
            <a:pPr marL="3028950" lvl="6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latin typeface="Arial" panose="020B0604020202020204" pitchFamily="34" charset="0"/>
              </a:rPr>
              <a:t>Presencia de asociación, interacción y coordinación de acciones para la solución de problemas sociales</a:t>
            </a:r>
            <a:endParaRPr lang="es-MX" sz="2400" b="1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A1C818B-78D3-4B56-BD5E-C80E04C50025}"/>
              </a:ext>
            </a:extLst>
          </p:cNvPr>
          <p:cNvSpPr/>
          <p:nvPr/>
        </p:nvSpPr>
        <p:spPr>
          <a:xfrm>
            <a:off x="574734" y="464569"/>
            <a:ext cx="6294990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GOBERNANZA, DESDE LA TEORÍA</a:t>
            </a:r>
            <a:endParaRPr lang="es-MX" sz="28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509D9C-4CBA-4CE7-ABD9-7C4C012B9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34" y="2892669"/>
            <a:ext cx="2768016" cy="24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9C52D1F-CFB1-410E-8D5B-F27A750EBBBA}"/>
              </a:ext>
            </a:extLst>
          </p:cNvPr>
          <p:cNvSpPr/>
          <p:nvPr/>
        </p:nvSpPr>
        <p:spPr>
          <a:xfrm>
            <a:off x="4597511" y="3563238"/>
            <a:ext cx="6967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</a:rPr>
              <a:t>Gestiona la administración desde la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acción de la pluralidad, </a:t>
            </a:r>
            <a:r>
              <a:rPr lang="es-ES" sz="2400" b="1" dirty="0">
                <a:latin typeface="Arial" panose="020B0604020202020204" pitchFamily="34" charset="0"/>
              </a:rPr>
              <a:t>pues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</a:rPr>
              <a:t>reconoce a los múltiples actores que conforman la red, acepta su participación en las tareas de gobierno y formaliza las relaciones que se establecen entre ellos con el fin de </a:t>
            </a: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provocar actuaciones integradas</a:t>
            </a:r>
            <a:r>
              <a:rPr lang="es-ES" sz="2400" b="1" dirty="0">
                <a:latin typeface="Arial" panose="020B0604020202020204" pitchFamily="34" charset="0"/>
              </a:rPr>
              <a:t>” </a:t>
            </a: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150EE3-9CDD-4105-8EB7-76C3645CB161}"/>
              </a:ext>
            </a:extLst>
          </p:cNvPr>
          <p:cNvSpPr/>
          <p:nvPr/>
        </p:nvSpPr>
        <p:spPr>
          <a:xfrm>
            <a:off x="574734" y="1455701"/>
            <a:ext cx="7623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nueva forma de legitimidad y actuación pública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centrada en la participación activa de los ciudadanos a través de sus organizaciones privadas y sociales. </a:t>
            </a:r>
            <a:endParaRPr lang="es-MX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83CD38-80EB-4923-88E6-763C0C07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96" y="3240323"/>
            <a:ext cx="3652106" cy="2866957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AC0D9ADA-86B8-449B-B757-651B54A183D5}"/>
              </a:ext>
            </a:extLst>
          </p:cNvPr>
          <p:cNvSpPr>
            <a:spLocks/>
          </p:cNvSpPr>
          <p:nvPr/>
        </p:nvSpPr>
        <p:spPr bwMode="gray">
          <a:xfrm rot="16368003">
            <a:off x="8600011" y="1685424"/>
            <a:ext cx="1316669" cy="17111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7E52327-6666-4603-9EC1-119C388015B7}"/>
              </a:ext>
            </a:extLst>
          </p:cNvPr>
          <p:cNvSpPr/>
          <p:nvPr/>
        </p:nvSpPr>
        <p:spPr>
          <a:xfrm>
            <a:off x="574734" y="464569"/>
            <a:ext cx="6212928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GOBERNANZA, DESDE LA PRÁCTICA</a:t>
            </a:r>
            <a:endParaRPr lang="es-MX" sz="2800" b="1" dirty="0"/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0BE79EE2-4841-4E55-B212-6A5DEA4AB0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499" y="897228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5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533EA43-0E9E-409D-9E96-83D3D287350B}"/>
              </a:ext>
            </a:extLst>
          </p:cNvPr>
          <p:cNvSpPr/>
          <p:nvPr/>
        </p:nvSpPr>
        <p:spPr>
          <a:xfrm>
            <a:off x="269631" y="293077"/>
            <a:ext cx="11652738" cy="637735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87AB937-288E-468B-969F-FB7EB2745F1E}"/>
              </a:ext>
            </a:extLst>
          </p:cNvPr>
          <p:cNvSpPr/>
          <p:nvPr/>
        </p:nvSpPr>
        <p:spPr>
          <a:xfrm>
            <a:off x="574734" y="464569"/>
            <a:ext cx="5826066" cy="668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LA GOBERNANZA LOCAL EN CUBA</a:t>
            </a:r>
            <a:endParaRPr lang="es-MX" sz="2800" b="1" dirty="0"/>
          </a:p>
        </p:txBody>
      </p:sp>
      <p:pic>
        <p:nvPicPr>
          <p:cNvPr id="4" name="Picture 19" descr="cubaflag">
            <a:extLst>
              <a:ext uri="{FF2B5EF4-FFF2-40B4-BE49-F238E27FC236}">
                <a16:creationId xmlns:a16="http://schemas.microsoft.com/office/drawing/2014/main" id="{17ED280F-68E4-4540-B644-F801C6281C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469" y="501353"/>
            <a:ext cx="899155" cy="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4129FF6-3A7B-4DD2-900E-48E15E2F36BF}"/>
              </a:ext>
            </a:extLst>
          </p:cNvPr>
          <p:cNvSpPr/>
          <p:nvPr/>
        </p:nvSpPr>
        <p:spPr>
          <a:xfrm>
            <a:off x="648870" y="1265246"/>
            <a:ext cx="10720754" cy="518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s-ES" sz="2800" b="1" i="1" dirty="0">
                <a:latin typeface="Arial" panose="020B0604020202020204" pitchFamily="34" charset="0"/>
              </a:rPr>
              <a:t>“es</a:t>
            </a:r>
            <a:r>
              <a:rPr lang="es-ES" sz="2800" dirty="0">
                <a:latin typeface="Arial" panose="020B0604020202020204" pitchFamily="34" charset="0"/>
              </a:rPr>
              <a:t> </a:t>
            </a:r>
            <a:r>
              <a:rPr lang="es-ES" sz="2800" b="1" i="1" dirty="0">
                <a:latin typeface="Arial" panose="020B0604020202020204" pitchFamily="34" charset="0"/>
              </a:rPr>
              <a:t>un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proceso superior de dirección </a:t>
            </a:r>
            <a:r>
              <a:rPr lang="es-ES" sz="2800" b="1" i="1" dirty="0">
                <a:latin typeface="Arial" panose="020B0604020202020204" pitchFamily="34" charset="0"/>
              </a:rPr>
              <a:t>del gobierno municipal que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articula la unidad de intereses con la diversidad de actores</a:t>
            </a:r>
            <a:r>
              <a:rPr lang="es-ES" sz="2800" b="1" i="1" dirty="0">
                <a:latin typeface="Arial" panose="020B0604020202020204" pitchFamily="34" charset="0"/>
              </a:rPr>
              <a:t> gubernamentales y sociales para elevar los niveles de satisfacción de la sociedad. Presupone la existencia de una </a:t>
            </a:r>
            <a:r>
              <a:rPr lang="es-E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interacción permanente </a:t>
            </a:r>
            <a:r>
              <a:rPr lang="es-ES" sz="2800" b="1" i="1" dirty="0">
                <a:latin typeface="Arial" panose="020B0604020202020204" pitchFamily="34" charset="0"/>
              </a:rPr>
              <a:t>que desde la inteligencia colectiva identifique, proponga e implemente soluciones a los problemas de la comunidad y se anticipe a las nuevas necesidades”                                                        </a:t>
            </a:r>
            <a:r>
              <a:rPr lang="es-ES" b="1" i="1" dirty="0">
                <a:latin typeface="Arial" panose="020B0604020202020204" pitchFamily="34" charset="0"/>
              </a:rPr>
              <a:t>(Ramos y Aguilar, 2020)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32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1209</Words>
  <Application>Microsoft Office PowerPoint</Application>
  <PresentationFormat>Panorámica</PresentationFormat>
  <Paragraphs>81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Owicron</dc:creator>
  <cp:lastModifiedBy>Maria Julia</cp:lastModifiedBy>
  <cp:revision>34</cp:revision>
  <dcterms:created xsi:type="dcterms:W3CDTF">2021-02-06T14:43:44Z</dcterms:created>
  <dcterms:modified xsi:type="dcterms:W3CDTF">2025-10-28T07:54:37Z</dcterms:modified>
</cp:coreProperties>
</file>