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76" r:id="rId8"/>
    <p:sldId id="262" r:id="rId9"/>
    <p:sldId id="263" r:id="rId10"/>
    <p:sldId id="264" r:id="rId11"/>
    <p:sldId id="265" r:id="rId12"/>
    <p:sldId id="266" r:id="rId13"/>
    <p:sldId id="267" r:id="rId14"/>
    <p:sldId id="268" r:id="rId15"/>
    <p:sldId id="269" r:id="rId16"/>
    <p:sldId id="270" r:id="rId17"/>
    <p:sldId id="27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2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f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f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jf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fif"/><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fif"/><Relationship Id="rId2" Type="http://schemas.openxmlformats.org/officeDocument/2006/relationships/image" Target="../media/image7.jf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918519" y="232287"/>
            <a:ext cx="1612409" cy="1794456"/>
          </a:xfrm>
          <a:prstGeom prst="rect">
            <a:avLst/>
          </a:prstGeom>
        </p:spPr>
      </p:pic>
      <p:sp>
        <p:nvSpPr>
          <p:cNvPr id="5" name="Rectángulo 4"/>
          <p:cNvSpPr/>
          <p:nvPr/>
        </p:nvSpPr>
        <p:spPr>
          <a:xfrm>
            <a:off x="3570514" y="457083"/>
            <a:ext cx="6096000" cy="1569660"/>
          </a:xfrm>
          <a:prstGeom prst="rect">
            <a:avLst/>
          </a:prstGeom>
        </p:spPr>
        <p:txBody>
          <a:bodyPr>
            <a:spAutoFit/>
          </a:bodyPr>
          <a:lstStyle/>
          <a:p>
            <a:pPr algn="ctr"/>
            <a:r>
              <a:rPr lang="es-ES" sz="2400" dirty="0"/>
              <a:t>Centro Universitario Municipal Alquízar</a:t>
            </a:r>
          </a:p>
          <a:p>
            <a:pPr algn="ctr"/>
            <a:r>
              <a:rPr lang="es-ES" sz="2400" dirty="0"/>
              <a:t>Universidad de Artemisa</a:t>
            </a:r>
          </a:p>
          <a:p>
            <a:pPr algn="ctr"/>
            <a:r>
              <a:rPr lang="es-ES" sz="2400" dirty="0"/>
              <a:t>“Julio Díaz González”</a:t>
            </a:r>
          </a:p>
          <a:p>
            <a:pPr algn="ctr"/>
            <a:endParaRPr lang="es-ES" sz="2400" dirty="0"/>
          </a:p>
        </p:txBody>
      </p:sp>
      <p:sp>
        <p:nvSpPr>
          <p:cNvPr id="7" name="Rectángulo 6"/>
          <p:cNvSpPr/>
          <p:nvPr/>
        </p:nvSpPr>
        <p:spPr>
          <a:xfrm>
            <a:off x="2265616" y="2281534"/>
            <a:ext cx="8226932" cy="2123658"/>
          </a:xfrm>
          <a:prstGeom prst="rect">
            <a:avLst/>
          </a:prstGeom>
          <a:noFill/>
        </p:spPr>
        <p:txBody>
          <a:bodyPr wrap="none" lIns="91440" tIns="45720" rIns="91440" bIns="45720">
            <a:spAutoFit/>
          </a:bodyPr>
          <a:lstStyle/>
          <a:p>
            <a:pPr algn="ctr"/>
            <a:r>
              <a:rPr lang="es-ES" sz="6600" b="1" cap="none" spc="0" dirty="0">
                <a:ln w="0"/>
                <a:solidFill>
                  <a:schemeClr val="accent1"/>
                </a:solidFill>
                <a:effectLst>
                  <a:outerShdw blurRad="38100" dist="25400" dir="5400000" algn="ctr" rotWithShape="0">
                    <a:srgbClr val="6E747A">
                      <a:alpha val="43000"/>
                    </a:srgbClr>
                  </a:outerShdw>
                </a:effectLst>
              </a:rPr>
              <a:t>Gestión Económica</a:t>
            </a:r>
          </a:p>
          <a:p>
            <a:pPr algn="ctr"/>
            <a:r>
              <a:rPr lang="es-ES" sz="6600" b="1" cap="none" spc="0" dirty="0">
                <a:ln w="0"/>
                <a:solidFill>
                  <a:schemeClr val="accent1"/>
                </a:solidFill>
                <a:effectLst>
                  <a:outerShdw blurRad="38100" dist="25400" dir="5400000" algn="ctr" rotWithShape="0">
                    <a:srgbClr val="6E747A">
                      <a:alpha val="43000"/>
                    </a:srgbClr>
                  </a:outerShdw>
                </a:effectLst>
              </a:rPr>
              <a:t> </a:t>
            </a:r>
            <a:r>
              <a:rPr lang="es-ES" sz="6600" b="1" dirty="0">
                <a:ln w="0"/>
                <a:solidFill>
                  <a:schemeClr val="accent1"/>
                </a:solidFill>
                <a:effectLst>
                  <a:outerShdw blurRad="38100" dist="25400" dir="5400000" algn="ctr" rotWithShape="0">
                    <a:srgbClr val="6E747A">
                      <a:alpha val="43000"/>
                    </a:srgbClr>
                  </a:outerShdw>
                </a:effectLst>
              </a:rPr>
              <a:t>A</a:t>
            </a:r>
            <a:r>
              <a:rPr lang="es-ES" sz="6600" b="1" cap="none" spc="0" dirty="0">
                <a:ln w="0"/>
                <a:solidFill>
                  <a:schemeClr val="accent1"/>
                </a:solidFill>
                <a:effectLst>
                  <a:outerShdw blurRad="38100" dist="25400" dir="5400000" algn="ctr" rotWithShape="0">
                    <a:srgbClr val="6E747A">
                      <a:alpha val="43000"/>
                    </a:srgbClr>
                  </a:outerShdw>
                </a:effectLst>
              </a:rPr>
              <a:t>gropecuaria</a:t>
            </a:r>
          </a:p>
        </p:txBody>
      </p:sp>
      <p:pic>
        <p:nvPicPr>
          <p:cNvPr id="8" name="Imagen 7"/>
          <p:cNvPicPr>
            <a:picLocks noChangeAspect="1"/>
          </p:cNvPicPr>
          <p:nvPr/>
        </p:nvPicPr>
        <p:blipFill>
          <a:blip r:embed="rId3"/>
          <a:stretch>
            <a:fillRect/>
          </a:stretch>
        </p:blipFill>
        <p:spPr>
          <a:xfrm>
            <a:off x="10174141" y="4405192"/>
            <a:ext cx="1485900" cy="2095500"/>
          </a:xfrm>
          <a:prstGeom prst="rect">
            <a:avLst/>
          </a:prstGeom>
        </p:spPr>
      </p:pic>
      <p:sp>
        <p:nvSpPr>
          <p:cNvPr id="9" name="CuadroTexto 8"/>
          <p:cNvSpPr txBox="1"/>
          <p:nvPr/>
        </p:nvSpPr>
        <p:spPr>
          <a:xfrm>
            <a:off x="1975757" y="5160554"/>
            <a:ext cx="7282543" cy="1077218"/>
          </a:xfrm>
          <a:prstGeom prst="rect">
            <a:avLst/>
          </a:prstGeom>
          <a:noFill/>
        </p:spPr>
        <p:txBody>
          <a:bodyPr wrap="square" rtlCol="0">
            <a:spAutoFit/>
          </a:bodyPr>
          <a:lstStyle/>
          <a:p>
            <a:r>
              <a:rPr lang="es-ES" sz="3200" b="1" dirty="0"/>
              <a:t>MSc. </a:t>
            </a:r>
            <a:r>
              <a:rPr lang="es-ES" sz="3200" b="1" dirty="0" err="1"/>
              <a:t>Deilyn</a:t>
            </a:r>
            <a:r>
              <a:rPr lang="es-ES" sz="3200" b="1" dirty="0"/>
              <a:t> Moreno Ramos</a:t>
            </a:r>
          </a:p>
          <a:p>
            <a:endParaRPr lang="es-ES" sz="3200" b="1" dirty="0"/>
          </a:p>
        </p:txBody>
      </p:sp>
    </p:spTree>
    <p:extLst>
      <p:ext uri="{BB962C8B-B14F-4D97-AF65-F5344CB8AC3E}">
        <p14:creationId xmlns:p14="http://schemas.microsoft.com/office/powerpoint/2010/main" val="383609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090057" y="800100"/>
            <a:ext cx="8703129" cy="3785652"/>
          </a:xfrm>
          <a:prstGeom prst="rect">
            <a:avLst/>
          </a:prstGeom>
          <a:noFill/>
        </p:spPr>
        <p:txBody>
          <a:bodyPr wrap="square" rtlCol="0">
            <a:spAutoFit/>
          </a:bodyPr>
          <a:lstStyle/>
          <a:p>
            <a:r>
              <a:rPr lang="es-ES" sz="2400" b="1" dirty="0"/>
              <a:t>Factores de producción </a:t>
            </a:r>
          </a:p>
          <a:p>
            <a:endParaRPr lang="es-ES" sz="2400" b="1" dirty="0"/>
          </a:p>
          <a:p>
            <a:pPr marL="342900" indent="-342900">
              <a:buFont typeface="Arial" panose="020B0604020202020204" pitchFamily="34" charset="0"/>
              <a:buChar char="•"/>
            </a:pPr>
            <a:r>
              <a:rPr lang="es-ES" sz="2400" dirty="0"/>
              <a:t>Medios utilizados para producir bienes y servicios que van a satisfacer las necesidades humanas </a:t>
            </a:r>
          </a:p>
          <a:p>
            <a:pPr marL="342900" indent="-342900">
              <a:buFont typeface="Arial" panose="020B0604020202020204" pitchFamily="34" charset="0"/>
              <a:buChar char="•"/>
            </a:pPr>
            <a:r>
              <a:rPr lang="es-ES" sz="2400" dirty="0"/>
              <a:t>Son limitados en cantidad o escases </a:t>
            </a:r>
          </a:p>
          <a:p>
            <a:pPr marL="342900" indent="-342900">
              <a:buFont typeface="Arial" panose="020B0604020202020204" pitchFamily="34" charset="0"/>
              <a:buChar char="•"/>
            </a:pPr>
            <a:r>
              <a:rPr lang="es-ES" sz="2400" dirty="0"/>
              <a:t>Son versátiles </a:t>
            </a:r>
          </a:p>
          <a:p>
            <a:pPr marL="342900" indent="-342900">
              <a:buFont typeface="Arial" panose="020B0604020202020204" pitchFamily="34" charset="0"/>
              <a:buChar char="•"/>
            </a:pPr>
            <a:r>
              <a:rPr lang="es-ES" sz="2400" dirty="0"/>
              <a:t>Pueden ser combinados en proporciones para obtener el mayor nivel de producción </a:t>
            </a:r>
          </a:p>
          <a:p>
            <a:pPr marL="342900" indent="-342900">
              <a:buFont typeface="Arial" panose="020B0604020202020204" pitchFamily="34" charset="0"/>
              <a:buChar char="•"/>
            </a:pPr>
            <a:endParaRPr lang="es-ES" sz="2400" dirty="0"/>
          </a:p>
          <a:p>
            <a:pPr marL="342900" indent="-342900">
              <a:buFont typeface="Arial" panose="020B0604020202020204" pitchFamily="34" charset="0"/>
              <a:buChar char="•"/>
            </a:pPr>
            <a:endParaRPr lang="es-ES" sz="2400"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35141">
            <a:off x="9486910" y="3666863"/>
            <a:ext cx="2108626" cy="2815124"/>
          </a:xfrm>
          <a:prstGeom prst="rect">
            <a:avLst/>
          </a:prstGeom>
        </p:spPr>
      </p:pic>
      <p:cxnSp>
        <p:nvCxnSpPr>
          <p:cNvPr id="5" name="Conector recto de flecha 4"/>
          <p:cNvCxnSpPr/>
          <p:nvPr/>
        </p:nvCxnSpPr>
        <p:spPr>
          <a:xfrm flipH="1">
            <a:off x="3249386" y="4000499"/>
            <a:ext cx="767442" cy="702129"/>
          </a:xfrm>
          <a:prstGeom prst="straightConnector1">
            <a:avLst/>
          </a:prstGeom>
          <a:ln w="9525" cap="flat" cmpd="sng" algn="ctr">
            <a:solidFill>
              <a:schemeClr val="accent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6" name="Conector recto de flecha 5"/>
          <p:cNvCxnSpPr/>
          <p:nvPr/>
        </p:nvCxnSpPr>
        <p:spPr>
          <a:xfrm>
            <a:off x="6066744" y="4022270"/>
            <a:ext cx="582386" cy="680358"/>
          </a:xfrm>
          <a:prstGeom prst="straightConnector1">
            <a:avLst/>
          </a:prstGeom>
          <a:ln w="9525" cap="flat" cmpd="sng" algn="ctr">
            <a:solidFill>
              <a:schemeClr val="accent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8" name="CuadroTexto 7"/>
          <p:cNvSpPr txBox="1"/>
          <p:nvPr/>
        </p:nvSpPr>
        <p:spPr>
          <a:xfrm>
            <a:off x="2090057" y="4882243"/>
            <a:ext cx="6711043" cy="369332"/>
          </a:xfrm>
          <a:prstGeom prst="rect">
            <a:avLst/>
          </a:prstGeom>
          <a:noFill/>
        </p:spPr>
        <p:txBody>
          <a:bodyPr wrap="square" rtlCol="0">
            <a:spAutoFit/>
          </a:bodyPr>
          <a:lstStyle/>
          <a:p>
            <a:r>
              <a:rPr lang="es-ES" dirty="0"/>
              <a:t>Recursos Naturales                             Recursos de trabajo</a:t>
            </a:r>
          </a:p>
        </p:txBody>
      </p:sp>
    </p:spTree>
    <p:extLst>
      <p:ext uri="{BB962C8B-B14F-4D97-AF65-F5344CB8AC3E}">
        <p14:creationId xmlns:p14="http://schemas.microsoft.com/office/powerpoint/2010/main" val="2193650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681843" y="555171"/>
            <a:ext cx="9339943" cy="4154984"/>
          </a:xfrm>
          <a:prstGeom prst="rect">
            <a:avLst/>
          </a:prstGeom>
          <a:noFill/>
        </p:spPr>
        <p:txBody>
          <a:bodyPr wrap="square" rtlCol="0">
            <a:spAutoFit/>
          </a:bodyPr>
          <a:lstStyle/>
          <a:p>
            <a:r>
              <a:rPr lang="es-ES" sz="2400" b="1" dirty="0"/>
              <a:t>Recursos de capital: </a:t>
            </a:r>
            <a:r>
              <a:rPr lang="es-ES" sz="2400" dirty="0"/>
              <a:t>son los materiales producidos por el hombre que son utilizados para la producción</a:t>
            </a:r>
          </a:p>
          <a:p>
            <a:endParaRPr lang="es-ES" sz="2400" dirty="0"/>
          </a:p>
          <a:p>
            <a:pPr algn="ctr"/>
            <a:r>
              <a:rPr lang="es-ES" sz="2400" dirty="0"/>
              <a:t>Clasificación</a:t>
            </a:r>
          </a:p>
          <a:p>
            <a:pPr algn="ctr"/>
            <a:endParaRPr lang="es-ES" sz="2400" dirty="0"/>
          </a:p>
          <a:p>
            <a:r>
              <a:rPr lang="es-ES" sz="2400" dirty="0"/>
              <a:t>Individuales                                                                Colectivas </a:t>
            </a:r>
          </a:p>
          <a:p>
            <a:endParaRPr lang="es-ES" sz="2400" dirty="0"/>
          </a:p>
          <a:p>
            <a:r>
              <a:rPr lang="es-ES" sz="2400" dirty="0"/>
              <a:t>Relativas                         Absolutas                                (Salud,</a:t>
            </a:r>
          </a:p>
          <a:p>
            <a:r>
              <a:rPr lang="es-ES" sz="2400" dirty="0"/>
              <a:t>Asociadas ala vida      Depende de la                    educación )</a:t>
            </a:r>
          </a:p>
          <a:p>
            <a:r>
              <a:rPr lang="es-ES" sz="2400" dirty="0"/>
              <a:t>(Hambre y sueño)         sociedad</a:t>
            </a:r>
          </a:p>
          <a:p>
            <a:r>
              <a:rPr lang="es-ES" sz="2400" dirty="0"/>
              <a:t>                                     Comportamiento y costumbres</a:t>
            </a:r>
          </a:p>
        </p:txBody>
      </p:sp>
      <p:cxnSp>
        <p:nvCxnSpPr>
          <p:cNvPr id="4" name="Conector recto de flecha 3"/>
          <p:cNvCxnSpPr/>
          <p:nvPr/>
        </p:nvCxnSpPr>
        <p:spPr>
          <a:xfrm flipH="1">
            <a:off x="4261757" y="2008414"/>
            <a:ext cx="979714" cy="342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ector recto de flecha 5"/>
          <p:cNvCxnSpPr/>
          <p:nvPr/>
        </p:nvCxnSpPr>
        <p:spPr>
          <a:xfrm>
            <a:off x="7445829" y="2024743"/>
            <a:ext cx="783771" cy="3265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ector recto de flecha 8"/>
          <p:cNvCxnSpPr/>
          <p:nvPr/>
        </p:nvCxnSpPr>
        <p:spPr>
          <a:xfrm>
            <a:off x="3020786" y="2792186"/>
            <a:ext cx="1796143"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ector recto de flecha 10"/>
          <p:cNvCxnSpPr/>
          <p:nvPr/>
        </p:nvCxnSpPr>
        <p:spPr>
          <a:xfrm flipH="1">
            <a:off x="2024744" y="2792186"/>
            <a:ext cx="979714" cy="342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2" name="Imagen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97143" y="4697186"/>
            <a:ext cx="1909762" cy="1909762"/>
          </a:xfrm>
          <a:prstGeom prst="rect">
            <a:avLst/>
          </a:prstGeom>
        </p:spPr>
      </p:pic>
    </p:spTree>
    <p:extLst>
      <p:ext uri="{BB962C8B-B14F-4D97-AF65-F5344CB8AC3E}">
        <p14:creationId xmlns:p14="http://schemas.microsoft.com/office/powerpoint/2010/main" val="1032909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714499" y="800100"/>
            <a:ext cx="9780815" cy="4154984"/>
          </a:xfrm>
          <a:prstGeom prst="rect">
            <a:avLst/>
          </a:prstGeom>
          <a:noFill/>
        </p:spPr>
        <p:txBody>
          <a:bodyPr wrap="square" rtlCol="0">
            <a:spAutoFit/>
          </a:bodyPr>
          <a:lstStyle/>
          <a:p>
            <a:r>
              <a:rPr lang="es-ES" sz="2400" b="1" dirty="0"/>
              <a:t>Utilidad: </a:t>
            </a:r>
            <a:r>
              <a:rPr lang="es-ES" sz="2400" dirty="0"/>
              <a:t>grado de educación de un bien o una necesidad y esto influye en los comportamientos productivos. Aporta un beneficio después de ser consumido </a:t>
            </a:r>
          </a:p>
          <a:p>
            <a:endParaRPr lang="es-ES" sz="2400" b="1" dirty="0"/>
          </a:p>
          <a:p>
            <a:endParaRPr lang="es-ES" sz="2400" b="1" dirty="0"/>
          </a:p>
          <a:p>
            <a:r>
              <a:rPr lang="es-ES" sz="2400" b="1" dirty="0"/>
              <a:t>Características</a:t>
            </a:r>
          </a:p>
          <a:p>
            <a:endParaRPr lang="es-ES" sz="2400" b="1" dirty="0"/>
          </a:p>
          <a:p>
            <a:pPr marL="342900" indent="-342900">
              <a:buFont typeface="Arial" panose="020B0604020202020204" pitchFamily="34" charset="0"/>
              <a:buChar char="•"/>
            </a:pPr>
            <a:r>
              <a:rPr lang="es-ES" sz="2400" dirty="0"/>
              <a:t>Puede ser comparable </a:t>
            </a:r>
          </a:p>
          <a:p>
            <a:pPr marL="342900" indent="-342900">
              <a:buFont typeface="Arial" panose="020B0604020202020204" pitchFamily="34" charset="0"/>
              <a:buChar char="•"/>
            </a:pPr>
            <a:r>
              <a:rPr lang="es-ES" sz="2400" dirty="0"/>
              <a:t>Depende de la percepción del individuo  </a:t>
            </a:r>
          </a:p>
          <a:p>
            <a:pPr marL="342900" indent="-342900">
              <a:buFont typeface="Arial" panose="020B0604020202020204" pitchFamily="34" charset="0"/>
              <a:buChar char="•"/>
            </a:pPr>
            <a:endParaRPr lang="es-ES" sz="2400" dirty="0"/>
          </a:p>
          <a:p>
            <a:pPr marL="342900" indent="-342900">
              <a:buFont typeface="Arial" panose="020B0604020202020204" pitchFamily="34" charset="0"/>
              <a:buChar char="•"/>
            </a:pPr>
            <a:endParaRPr lang="es-ES" sz="2400"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62256" y="3404659"/>
            <a:ext cx="3788229" cy="3100849"/>
          </a:xfrm>
          <a:prstGeom prst="rect">
            <a:avLst/>
          </a:prstGeom>
        </p:spPr>
      </p:pic>
    </p:spTree>
    <p:extLst>
      <p:ext uri="{BB962C8B-B14F-4D97-AF65-F5344CB8AC3E}">
        <p14:creationId xmlns:p14="http://schemas.microsoft.com/office/powerpoint/2010/main" val="1631763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959427" y="473528"/>
            <a:ext cx="9323615" cy="3416320"/>
          </a:xfrm>
          <a:prstGeom prst="rect">
            <a:avLst/>
          </a:prstGeom>
          <a:noFill/>
        </p:spPr>
        <p:txBody>
          <a:bodyPr wrap="square" rtlCol="0">
            <a:spAutoFit/>
          </a:bodyPr>
          <a:lstStyle/>
          <a:p>
            <a:r>
              <a:rPr lang="es-ES" sz="2400" b="1" dirty="0"/>
              <a:t>Bienes: </a:t>
            </a:r>
            <a:r>
              <a:rPr lang="es-ES" sz="2400" dirty="0"/>
              <a:t>son los productos y servicios, algo que pueda tocar o sea satisfacer necesidades algo que tiene utilidad</a:t>
            </a:r>
          </a:p>
          <a:p>
            <a:endParaRPr lang="es-ES" sz="2400" dirty="0"/>
          </a:p>
          <a:p>
            <a:r>
              <a:rPr lang="es-ES" sz="2400" b="1" dirty="0"/>
              <a:t>Clasificación</a:t>
            </a:r>
            <a:r>
              <a:rPr lang="es-ES" sz="2400" dirty="0"/>
              <a:t> </a:t>
            </a:r>
          </a:p>
          <a:p>
            <a:endParaRPr lang="es-ES" sz="2400" dirty="0"/>
          </a:p>
          <a:p>
            <a:r>
              <a:rPr lang="es-ES" sz="2400" dirty="0"/>
              <a:t>Bienes libres                                              Bienes económicos </a:t>
            </a:r>
          </a:p>
          <a:p>
            <a:r>
              <a:rPr lang="es-ES" sz="2400" dirty="0"/>
              <a:t>(agua, aire, tierra)                        Escasos, se disponen en                             </a:t>
            </a:r>
          </a:p>
          <a:p>
            <a:r>
              <a:rPr lang="es-ES" sz="2400" dirty="0"/>
              <a:t>                                                        pequeñas cantidades son         </a:t>
            </a:r>
          </a:p>
          <a:p>
            <a:r>
              <a:rPr lang="es-ES" sz="2400" dirty="0"/>
              <a:t>                                                        trasferibles </a:t>
            </a:r>
          </a:p>
        </p:txBody>
      </p:sp>
      <p:cxnSp>
        <p:nvCxnSpPr>
          <p:cNvPr id="4" name="Conector recto de flecha 3"/>
          <p:cNvCxnSpPr/>
          <p:nvPr/>
        </p:nvCxnSpPr>
        <p:spPr>
          <a:xfrm flipH="1">
            <a:off x="3151415" y="2010238"/>
            <a:ext cx="555171" cy="342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ector recto de flecha 5"/>
          <p:cNvCxnSpPr/>
          <p:nvPr/>
        </p:nvCxnSpPr>
        <p:spPr>
          <a:xfrm>
            <a:off x="3771900" y="1992086"/>
            <a:ext cx="3216729" cy="4082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7" name="Imagen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22291" y="4146097"/>
            <a:ext cx="1895475" cy="2419350"/>
          </a:xfrm>
          <a:prstGeom prst="rect">
            <a:avLst/>
          </a:prstGeom>
        </p:spPr>
      </p:pic>
    </p:spTree>
    <p:extLst>
      <p:ext uri="{BB962C8B-B14F-4D97-AF65-F5344CB8AC3E}">
        <p14:creationId xmlns:p14="http://schemas.microsoft.com/office/powerpoint/2010/main" val="1549715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796143" y="702129"/>
            <a:ext cx="9878786" cy="4154984"/>
          </a:xfrm>
          <a:prstGeom prst="rect">
            <a:avLst/>
          </a:prstGeom>
          <a:noFill/>
        </p:spPr>
        <p:txBody>
          <a:bodyPr wrap="square" rtlCol="0">
            <a:spAutoFit/>
          </a:bodyPr>
          <a:lstStyle/>
          <a:p>
            <a:pPr algn="just"/>
            <a:r>
              <a:rPr lang="es-ES" sz="2400" b="1" dirty="0"/>
              <a:t>Eficiencia: </a:t>
            </a:r>
            <a:r>
              <a:rPr lang="es-ES" sz="2400" dirty="0"/>
              <a:t>Capacidad de disponer de alguien o de algo para conseguir un efecto determinado. Capacidad de lograr los resultados deseados con el mínimo posible de recursos</a:t>
            </a:r>
          </a:p>
          <a:p>
            <a:pPr algn="just"/>
            <a:endParaRPr lang="es-ES" sz="2400" b="1" dirty="0"/>
          </a:p>
          <a:p>
            <a:pPr algn="just"/>
            <a:r>
              <a:rPr lang="es-ES" sz="2400" b="1" dirty="0"/>
              <a:t>Eficiencia económica: </a:t>
            </a:r>
            <a:r>
              <a:rPr lang="es-ES" sz="2400" dirty="0"/>
              <a:t>surge cuando los insumos se utilizan de tal manera que un determinado nivel de producción se consigue al menor costo posible. Un aumento en la eficiencia ocurre cuando se logra una producción existente o en una escala mayor a un costo menor </a:t>
            </a:r>
          </a:p>
          <a:p>
            <a:pPr algn="just"/>
            <a:endParaRPr lang="es-ES" sz="2400" b="1" dirty="0"/>
          </a:p>
          <a:p>
            <a:pPr algn="just"/>
            <a:endParaRPr lang="es-ES" sz="2400"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1354" y="4093029"/>
            <a:ext cx="1933575" cy="2362200"/>
          </a:xfrm>
          <a:prstGeom prst="rect">
            <a:avLst/>
          </a:prstGeom>
        </p:spPr>
      </p:pic>
    </p:spTree>
    <p:extLst>
      <p:ext uri="{BB962C8B-B14F-4D97-AF65-F5344CB8AC3E}">
        <p14:creationId xmlns:p14="http://schemas.microsoft.com/office/powerpoint/2010/main" val="1524533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692728" y="355938"/>
            <a:ext cx="9786257" cy="4524315"/>
          </a:xfrm>
          <a:prstGeom prst="rect">
            <a:avLst/>
          </a:prstGeom>
        </p:spPr>
        <p:txBody>
          <a:bodyPr wrap="square">
            <a:spAutoFit/>
          </a:bodyPr>
          <a:lstStyle/>
          <a:p>
            <a:pPr algn="just"/>
            <a:r>
              <a:rPr lang="es-ES" sz="2400" b="1" dirty="0"/>
              <a:t>Consumo: </a:t>
            </a:r>
            <a:r>
              <a:rPr lang="es-ES" sz="2400" dirty="0"/>
              <a:t>son las acciones diarias de usar servicios básicos, como la electricidad, el agua potable, y el gas doméstico. En el ámbito económico, el consumo hace referencia a la última fase de un proceso de producción, momento en el cual determinado producto o servicio brinda utilidad al consumidor</a:t>
            </a:r>
          </a:p>
          <a:p>
            <a:pPr algn="just"/>
            <a:endParaRPr lang="es-ES" sz="2400" dirty="0"/>
          </a:p>
          <a:p>
            <a:pPr algn="just"/>
            <a:endParaRPr lang="es-ES" sz="2400" dirty="0"/>
          </a:p>
          <a:p>
            <a:pPr algn="just"/>
            <a:r>
              <a:rPr lang="es-ES" sz="2400" dirty="0"/>
              <a:t>La </a:t>
            </a:r>
            <a:r>
              <a:rPr lang="es-ES" sz="2400" b="1" dirty="0"/>
              <a:t>distribución </a:t>
            </a:r>
            <a:r>
              <a:rPr lang="es-ES" sz="2400" dirty="0"/>
              <a:t>tiene como objetivo relacionar la producción con el consumo, es decir, poner en contacto a productores con consumidores o compradores, de forma que los productos puedan adquirirse en la cantidad que se desee, en el momento preciso y en el lugar adecuado</a:t>
            </a: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16785" y="4633912"/>
            <a:ext cx="2362200" cy="1933575"/>
          </a:xfrm>
          <a:prstGeom prst="rect">
            <a:avLst/>
          </a:prstGeom>
        </p:spPr>
      </p:pic>
    </p:spTree>
    <p:extLst>
      <p:ext uri="{BB962C8B-B14F-4D97-AF65-F5344CB8AC3E}">
        <p14:creationId xmlns:p14="http://schemas.microsoft.com/office/powerpoint/2010/main" val="2113733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175656" y="1159325"/>
            <a:ext cx="10036629" cy="2308324"/>
          </a:xfrm>
          <a:prstGeom prst="rect">
            <a:avLst/>
          </a:prstGeom>
          <a:noFill/>
        </p:spPr>
        <p:txBody>
          <a:bodyPr wrap="square" rtlCol="0">
            <a:spAutoFit/>
          </a:bodyPr>
          <a:lstStyle/>
          <a:p>
            <a:r>
              <a:rPr lang="es-ES" sz="3600" b="1" dirty="0"/>
              <a:t>Estudio independiente</a:t>
            </a:r>
          </a:p>
          <a:p>
            <a:endParaRPr lang="es-ES" sz="3600" dirty="0"/>
          </a:p>
          <a:p>
            <a:r>
              <a:rPr lang="es-ES" sz="3600" dirty="0"/>
              <a:t>Investigar quienes han sido los especialistas en la evolución de la economía </a:t>
            </a: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25544" y="3439886"/>
            <a:ext cx="3101748" cy="3101748"/>
          </a:xfrm>
          <a:prstGeom prst="rect">
            <a:avLst/>
          </a:prstGeom>
        </p:spPr>
      </p:pic>
    </p:spTree>
    <p:extLst>
      <p:ext uri="{BB962C8B-B14F-4D97-AF65-F5344CB8AC3E}">
        <p14:creationId xmlns:p14="http://schemas.microsoft.com/office/powerpoint/2010/main" val="849376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918519" y="232287"/>
            <a:ext cx="1612409" cy="1794456"/>
          </a:xfrm>
          <a:prstGeom prst="rect">
            <a:avLst/>
          </a:prstGeom>
        </p:spPr>
      </p:pic>
      <p:sp>
        <p:nvSpPr>
          <p:cNvPr id="5" name="Rectángulo 4"/>
          <p:cNvSpPr/>
          <p:nvPr/>
        </p:nvSpPr>
        <p:spPr>
          <a:xfrm>
            <a:off x="3570514" y="457083"/>
            <a:ext cx="6096000" cy="1569660"/>
          </a:xfrm>
          <a:prstGeom prst="rect">
            <a:avLst/>
          </a:prstGeom>
        </p:spPr>
        <p:txBody>
          <a:bodyPr>
            <a:spAutoFit/>
          </a:bodyPr>
          <a:lstStyle/>
          <a:p>
            <a:pPr algn="ctr"/>
            <a:r>
              <a:rPr lang="es-ES" sz="2400" dirty="0"/>
              <a:t>Centro Universitario Municipal Alquízar</a:t>
            </a:r>
          </a:p>
          <a:p>
            <a:pPr algn="ctr"/>
            <a:r>
              <a:rPr lang="es-ES" sz="2400" dirty="0"/>
              <a:t>Universidad de Artemisa</a:t>
            </a:r>
          </a:p>
          <a:p>
            <a:pPr algn="ctr"/>
            <a:r>
              <a:rPr lang="es-ES" sz="2400" dirty="0"/>
              <a:t>“Julio Díaz González”</a:t>
            </a:r>
          </a:p>
          <a:p>
            <a:pPr algn="ctr"/>
            <a:endParaRPr lang="es-ES" sz="2400" dirty="0"/>
          </a:p>
        </p:txBody>
      </p:sp>
      <p:sp>
        <p:nvSpPr>
          <p:cNvPr id="7" name="Rectángulo 6"/>
          <p:cNvSpPr/>
          <p:nvPr/>
        </p:nvSpPr>
        <p:spPr>
          <a:xfrm>
            <a:off x="2265616" y="2281534"/>
            <a:ext cx="8226932" cy="2123658"/>
          </a:xfrm>
          <a:prstGeom prst="rect">
            <a:avLst/>
          </a:prstGeom>
          <a:noFill/>
        </p:spPr>
        <p:txBody>
          <a:bodyPr wrap="none" lIns="91440" tIns="45720" rIns="91440" bIns="45720">
            <a:spAutoFit/>
          </a:bodyPr>
          <a:lstStyle/>
          <a:p>
            <a:pPr algn="ctr"/>
            <a:r>
              <a:rPr lang="es-ES" sz="6600" b="1" cap="none" spc="0" dirty="0">
                <a:ln w="0"/>
                <a:solidFill>
                  <a:schemeClr val="accent1"/>
                </a:solidFill>
                <a:effectLst>
                  <a:outerShdw blurRad="38100" dist="25400" dir="5400000" algn="ctr" rotWithShape="0">
                    <a:srgbClr val="6E747A">
                      <a:alpha val="43000"/>
                    </a:srgbClr>
                  </a:outerShdw>
                </a:effectLst>
              </a:rPr>
              <a:t>Gestión Económica</a:t>
            </a:r>
          </a:p>
          <a:p>
            <a:pPr algn="ctr"/>
            <a:r>
              <a:rPr lang="es-ES" sz="6600" b="1" cap="none" spc="0" dirty="0">
                <a:ln w="0"/>
                <a:solidFill>
                  <a:schemeClr val="accent1"/>
                </a:solidFill>
                <a:effectLst>
                  <a:outerShdw blurRad="38100" dist="25400" dir="5400000" algn="ctr" rotWithShape="0">
                    <a:srgbClr val="6E747A">
                      <a:alpha val="43000"/>
                    </a:srgbClr>
                  </a:outerShdw>
                </a:effectLst>
              </a:rPr>
              <a:t> </a:t>
            </a:r>
            <a:r>
              <a:rPr lang="es-ES" sz="6600" b="1" dirty="0">
                <a:ln w="0"/>
                <a:solidFill>
                  <a:schemeClr val="accent1"/>
                </a:solidFill>
                <a:effectLst>
                  <a:outerShdw blurRad="38100" dist="25400" dir="5400000" algn="ctr" rotWithShape="0">
                    <a:srgbClr val="6E747A">
                      <a:alpha val="43000"/>
                    </a:srgbClr>
                  </a:outerShdw>
                </a:effectLst>
              </a:rPr>
              <a:t>A</a:t>
            </a:r>
            <a:r>
              <a:rPr lang="es-ES" sz="6600" b="1" cap="none" spc="0" dirty="0">
                <a:ln w="0"/>
                <a:solidFill>
                  <a:schemeClr val="accent1"/>
                </a:solidFill>
                <a:effectLst>
                  <a:outerShdw blurRad="38100" dist="25400" dir="5400000" algn="ctr" rotWithShape="0">
                    <a:srgbClr val="6E747A">
                      <a:alpha val="43000"/>
                    </a:srgbClr>
                  </a:outerShdw>
                </a:effectLst>
              </a:rPr>
              <a:t>gropecuaria</a:t>
            </a:r>
          </a:p>
        </p:txBody>
      </p:sp>
      <p:pic>
        <p:nvPicPr>
          <p:cNvPr id="8" name="Imagen 7"/>
          <p:cNvPicPr>
            <a:picLocks noChangeAspect="1"/>
          </p:cNvPicPr>
          <p:nvPr/>
        </p:nvPicPr>
        <p:blipFill>
          <a:blip r:embed="rId3"/>
          <a:stretch>
            <a:fillRect/>
          </a:stretch>
        </p:blipFill>
        <p:spPr>
          <a:xfrm>
            <a:off x="10174141" y="4405192"/>
            <a:ext cx="1485900" cy="2095500"/>
          </a:xfrm>
          <a:prstGeom prst="rect">
            <a:avLst/>
          </a:prstGeom>
        </p:spPr>
      </p:pic>
      <p:sp>
        <p:nvSpPr>
          <p:cNvPr id="9" name="CuadroTexto 8"/>
          <p:cNvSpPr txBox="1"/>
          <p:nvPr/>
        </p:nvSpPr>
        <p:spPr>
          <a:xfrm>
            <a:off x="1975757" y="5160554"/>
            <a:ext cx="7282543" cy="1569660"/>
          </a:xfrm>
          <a:prstGeom prst="rect">
            <a:avLst/>
          </a:prstGeom>
          <a:noFill/>
        </p:spPr>
        <p:txBody>
          <a:bodyPr wrap="square" rtlCol="0">
            <a:spAutoFit/>
          </a:bodyPr>
          <a:lstStyle/>
          <a:p>
            <a:r>
              <a:rPr lang="es-ES" sz="3200" b="1" dirty="0"/>
              <a:t>MSc. </a:t>
            </a:r>
            <a:r>
              <a:rPr lang="es-ES" sz="3200" b="1" dirty="0" err="1"/>
              <a:t>Deilyn</a:t>
            </a:r>
            <a:r>
              <a:rPr lang="es-ES" sz="3200" b="1" dirty="0"/>
              <a:t> Moreno Ramos</a:t>
            </a:r>
          </a:p>
          <a:p>
            <a:endParaRPr lang="es-ES" sz="3200" b="1" dirty="0"/>
          </a:p>
          <a:p>
            <a:pPr algn="ctr"/>
            <a:r>
              <a:rPr lang="es-ES" sz="3200" b="1" dirty="0"/>
              <a:t>Curso 2024-2025</a:t>
            </a:r>
          </a:p>
        </p:txBody>
      </p:sp>
    </p:spTree>
    <p:extLst>
      <p:ext uri="{BB962C8B-B14F-4D97-AF65-F5344CB8AC3E}">
        <p14:creationId xmlns:p14="http://schemas.microsoft.com/office/powerpoint/2010/main" val="1319160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730829" y="440871"/>
            <a:ext cx="8899071" cy="2308324"/>
          </a:xfrm>
          <a:prstGeom prst="rect">
            <a:avLst/>
          </a:prstGeom>
          <a:noFill/>
        </p:spPr>
        <p:txBody>
          <a:bodyPr wrap="square" rtlCol="0">
            <a:spAutoFit/>
          </a:bodyPr>
          <a:lstStyle/>
          <a:p>
            <a:r>
              <a:rPr lang="es-ES" sz="2400" u="sng" dirty="0"/>
              <a:t>Gestión Económica Agropecuaria </a:t>
            </a:r>
          </a:p>
          <a:p>
            <a:endParaRPr lang="es-ES" sz="2400" u="sng" dirty="0"/>
          </a:p>
          <a:p>
            <a:r>
              <a:rPr lang="es-ES" sz="2400" dirty="0"/>
              <a:t>1er Período </a:t>
            </a:r>
          </a:p>
          <a:p>
            <a:r>
              <a:rPr lang="es-ES" sz="2400" dirty="0"/>
              <a:t>40 horas/clases</a:t>
            </a:r>
          </a:p>
          <a:p>
            <a:endParaRPr lang="es-ES" sz="2400" dirty="0"/>
          </a:p>
          <a:p>
            <a:endParaRPr lang="es-ES" sz="2400" dirty="0"/>
          </a:p>
        </p:txBody>
      </p:sp>
      <p:graphicFrame>
        <p:nvGraphicFramePr>
          <p:cNvPr id="3" name="Tabla 2"/>
          <p:cNvGraphicFramePr>
            <a:graphicFrameLocks noGrp="1"/>
          </p:cNvGraphicFramePr>
          <p:nvPr>
            <p:extLst>
              <p:ext uri="{D42A27DB-BD31-4B8C-83A1-F6EECF244321}">
                <p14:modId xmlns:p14="http://schemas.microsoft.com/office/powerpoint/2010/main" val="940446772"/>
              </p:ext>
            </p:extLst>
          </p:nvPr>
        </p:nvGraphicFramePr>
        <p:xfrm>
          <a:off x="832757" y="2156581"/>
          <a:ext cx="10107385" cy="4146732"/>
        </p:xfrm>
        <a:graphic>
          <a:graphicData uri="http://schemas.openxmlformats.org/drawingml/2006/table">
            <a:tbl>
              <a:tblPr firstRow="1" bandRow="1">
                <a:tableStyleId>{BC89EF96-8CEA-46FF-86C4-4CE0E7609802}</a:tableStyleId>
              </a:tblPr>
              <a:tblGrid>
                <a:gridCol w="1143000">
                  <a:extLst>
                    <a:ext uri="{9D8B030D-6E8A-4147-A177-3AD203B41FA5}">
                      <a16:colId xmlns:a16="http://schemas.microsoft.com/office/drawing/2014/main" xmlns="" val="2223313182"/>
                    </a:ext>
                  </a:extLst>
                </a:gridCol>
                <a:gridCol w="5943600">
                  <a:extLst>
                    <a:ext uri="{9D8B030D-6E8A-4147-A177-3AD203B41FA5}">
                      <a16:colId xmlns:a16="http://schemas.microsoft.com/office/drawing/2014/main" xmlns="" val="1950219136"/>
                    </a:ext>
                  </a:extLst>
                </a:gridCol>
                <a:gridCol w="947057">
                  <a:extLst>
                    <a:ext uri="{9D8B030D-6E8A-4147-A177-3AD203B41FA5}">
                      <a16:colId xmlns:a16="http://schemas.microsoft.com/office/drawing/2014/main" xmlns="" val="1354693615"/>
                    </a:ext>
                  </a:extLst>
                </a:gridCol>
                <a:gridCol w="963386">
                  <a:extLst>
                    <a:ext uri="{9D8B030D-6E8A-4147-A177-3AD203B41FA5}">
                      <a16:colId xmlns:a16="http://schemas.microsoft.com/office/drawing/2014/main" xmlns="" val="3082365291"/>
                    </a:ext>
                  </a:extLst>
                </a:gridCol>
                <a:gridCol w="1110342">
                  <a:extLst>
                    <a:ext uri="{9D8B030D-6E8A-4147-A177-3AD203B41FA5}">
                      <a16:colId xmlns:a16="http://schemas.microsoft.com/office/drawing/2014/main" xmlns="" val="2483949034"/>
                    </a:ext>
                  </a:extLst>
                </a:gridCol>
              </a:tblGrid>
              <a:tr h="711684">
                <a:tc>
                  <a:txBody>
                    <a:bodyPr/>
                    <a:lstStyle/>
                    <a:p>
                      <a:pPr algn="ctr"/>
                      <a:r>
                        <a:rPr lang="es-ES" sz="2400" kern="1200" dirty="0"/>
                        <a:t>Temas</a:t>
                      </a:r>
                      <a:endParaRPr lang="es-ES" sz="2400" kern="1200" dirty="0">
                        <a:solidFill>
                          <a:schemeClr val="tx1"/>
                        </a:solidFill>
                        <a:latin typeface="+mn-lt"/>
                        <a:ea typeface="+mn-ea"/>
                        <a:cs typeface="+mn-cs"/>
                      </a:endParaRPr>
                    </a:p>
                  </a:txBody>
                  <a:tcPr/>
                </a:tc>
                <a:tc>
                  <a:txBody>
                    <a:bodyPr/>
                    <a:lstStyle/>
                    <a:p>
                      <a:pPr marL="0" algn="ctr" defTabSz="457200" rtl="0" eaLnBrk="1" latinLnBrk="0" hangingPunct="1"/>
                      <a:r>
                        <a:rPr lang="es-ES" sz="2400" b="1" kern="1200" dirty="0">
                          <a:solidFill>
                            <a:schemeClr val="tx1"/>
                          </a:solidFill>
                          <a:latin typeface="+mn-lt"/>
                          <a:ea typeface="+mn-ea"/>
                          <a:cs typeface="+mn-cs"/>
                        </a:rPr>
                        <a:t>Títulos </a:t>
                      </a:r>
                    </a:p>
                  </a:txBody>
                  <a:tcPr/>
                </a:tc>
                <a:tc>
                  <a:txBody>
                    <a:bodyPr/>
                    <a:lstStyle/>
                    <a:p>
                      <a:pPr marL="0" algn="ctr" defTabSz="457200" rtl="0" eaLnBrk="1" latinLnBrk="0" hangingPunct="1"/>
                      <a:r>
                        <a:rPr lang="es-ES" sz="2400" b="1" kern="1200" dirty="0">
                          <a:solidFill>
                            <a:schemeClr val="tx1"/>
                          </a:solidFill>
                          <a:latin typeface="+mn-lt"/>
                          <a:ea typeface="+mn-ea"/>
                          <a:cs typeface="+mn-cs"/>
                        </a:rPr>
                        <a:t>CEO</a:t>
                      </a:r>
                    </a:p>
                  </a:txBody>
                  <a:tcPr/>
                </a:tc>
                <a:tc>
                  <a:txBody>
                    <a:bodyPr/>
                    <a:lstStyle/>
                    <a:p>
                      <a:pPr marL="0" algn="ctr" defTabSz="457200" rtl="0" eaLnBrk="1" latinLnBrk="0" hangingPunct="1"/>
                      <a:r>
                        <a:rPr lang="es-ES" sz="2400" b="1" kern="1200" dirty="0">
                          <a:solidFill>
                            <a:schemeClr val="tx1"/>
                          </a:solidFill>
                          <a:latin typeface="+mn-lt"/>
                          <a:ea typeface="+mn-ea"/>
                          <a:cs typeface="+mn-cs"/>
                        </a:rPr>
                        <a:t>CEE</a:t>
                      </a:r>
                    </a:p>
                  </a:txBody>
                  <a:tcPr/>
                </a:tc>
                <a:tc>
                  <a:txBody>
                    <a:bodyPr/>
                    <a:lstStyle/>
                    <a:p>
                      <a:pPr marL="0" algn="ctr" defTabSz="457200" rtl="0" eaLnBrk="1" latinLnBrk="0" hangingPunct="1"/>
                      <a:r>
                        <a:rPr lang="es-ES" sz="2400" b="1" kern="1200" dirty="0">
                          <a:solidFill>
                            <a:schemeClr val="tx1"/>
                          </a:solidFill>
                          <a:latin typeface="+mn-lt"/>
                          <a:ea typeface="+mn-ea"/>
                          <a:cs typeface="+mn-cs"/>
                        </a:rPr>
                        <a:t>TOTAL</a:t>
                      </a:r>
                    </a:p>
                  </a:txBody>
                  <a:tcPr/>
                </a:tc>
                <a:extLst>
                  <a:ext uri="{0D108BD9-81ED-4DB2-BD59-A6C34878D82A}">
                    <a16:rowId xmlns:a16="http://schemas.microsoft.com/office/drawing/2014/main" xmlns="" val="1436153893"/>
                  </a:ext>
                </a:extLst>
              </a:tr>
              <a:tr h="711684">
                <a:tc>
                  <a:txBody>
                    <a:bodyPr/>
                    <a:lstStyle/>
                    <a:p>
                      <a:pPr marL="0" algn="ctr" defTabSz="457200" rtl="0" eaLnBrk="1" latinLnBrk="0" hangingPunct="1"/>
                      <a:r>
                        <a:rPr lang="es-ES" sz="2400" b="1" kern="1200" dirty="0">
                          <a:solidFill>
                            <a:schemeClr val="tx1"/>
                          </a:solidFill>
                          <a:latin typeface="+mn-lt"/>
                          <a:ea typeface="+mn-ea"/>
                          <a:cs typeface="+mn-cs"/>
                        </a:rPr>
                        <a:t>I</a:t>
                      </a:r>
                    </a:p>
                  </a:txBody>
                  <a:tcPr/>
                </a:tc>
                <a:tc>
                  <a:txBody>
                    <a:bodyPr/>
                    <a:lstStyle/>
                    <a:p>
                      <a:pPr marL="0" algn="ctr" defTabSz="457200" rtl="0" eaLnBrk="1" latinLnBrk="0" hangingPunct="1"/>
                      <a:r>
                        <a:rPr lang="es-ES" sz="2400" b="1" kern="1200" dirty="0">
                          <a:solidFill>
                            <a:schemeClr val="tx1"/>
                          </a:solidFill>
                          <a:latin typeface="+mn-lt"/>
                          <a:ea typeface="+mn-ea"/>
                          <a:cs typeface="+mn-cs"/>
                        </a:rPr>
                        <a:t>Papel del Sector Agropecuario</a:t>
                      </a:r>
                      <a:r>
                        <a:rPr lang="es-ES" sz="2400" b="1" kern="1200" baseline="0" dirty="0">
                          <a:solidFill>
                            <a:schemeClr val="tx1"/>
                          </a:solidFill>
                          <a:latin typeface="+mn-lt"/>
                          <a:ea typeface="+mn-ea"/>
                          <a:cs typeface="+mn-cs"/>
                        </a:rPr>
                        <a:t> en la Economía Cubana</a:t>
                      </a:r>
                      <a:endParaRPr lang="es-ES" sz="2400" b="1" kern="1200" dirty="0">
                        <a:solidFill>
                          <a:schemeClr val="tx1"/>
                        </a:solidFill>
                        <a:latin typeface="+mn-lt"/>
                        <a:ea typeface="+mn-ea"/>
                        <a:cs typeface="+mn-cs"/>
                      </a:endParaRPr>
                    </a:p>
                  </a:txBody>
                  <a:tcPr/>
                </a:tc>
                <a:tc>
                  <a:txBody>
                    <a:bodyPr/>
                    <a:lstStyle/>
                    <a:p>
                      <a:pPr marL="0" algn="ctr" defTabSz="457200" rtl="0" eaLnBrk="1" latinLnBrk="0" hangingPunct="1"/>
                      <a:r>
                        <a:rPr lang="es-ES" sz="2400" b="1" kern="1200" dirty="0">
                          <a:solidFill>
                            <a:schemeClr val="tx1"/>
                          </a:solidFill>
                          <a:latin typeface="+mn-lt"/>
                          <a:ea typeface="+mn-ea"/>
                          <a:cs typeface="+mn-cs"/>
                        </a:rPr>
                        <a:t>4</a:t>
                      </a:r>
                    </a:p>
                  </a:txBody>
                  <a:tcPr/>
                </a:tc>
                <a:tc>
                  <a:txBody>
                    <a:bodyPr/>
                    <a:lstStyle/>
                    <a:p>
                      <a:pPr marL="0" algn="ctr" defTabSz="457200" rtl="0" eaLnBrk="1" latinLnBrk="0" hangingPunct="1"/>
                      <a:r>
                        <a:rPr lang="es-ES" sz="2400" b="1" kern="1200" dirty="0">
                          <a:solidFill>
                            <a:schemeClr val="tx1"/>
                          </a:solidFill>
                          <a:latin typeface="+mn-lt"/>
                          <a:ea typeface="+mn-ea"/>
                          <a:cs typeface="+mn-cs"/>
                        </a:rPr>
                        <a:t>2</a:t>
                      </a:r>
                    </a:p>
                  </a:txBody>
                  <a:tcPr/>
                </a:tc>
                <a:tc>
                  <a:txBody>
                    <a:bodyPr/>
                    <a:lstStyle/>
                    <a:p>
                      <a:pPr marL="0" algn="ctr" defTabSz="457200" rtl="0" eaLnBrk="1" latinLnBrk="0" hangingPunct="1"/>
                      <a:r>
                        <a:rPr lang="es-ES" sz="2400" b="1" kern="1200" dirty="0">
                          <a:solidFill>
                            <a:schemeClr val="tx1"/>
                          </a:solidFill>
                          <a:latin typeface="+mn-lt"/>
                          <a:ea typeface="+mn-ea"/>
                          <a:cs typeface="+mn-cs"/>
                        </a:rPr>
                        <a:t>6</a:t>
                      </a:r>
                    </a:p>
                  </a:txBody>
                  <a:tcPr/>
                </a:tc>
                <a:extLst>
                  <a:ext uri="{0D108BD9-81ED-4DB2-BD59-A6C34878D82A}">
                    <a16:rowId xmlns:a16="http://schemas.microsoft.com/office/drawing/2014/main" xmlns="" val="2221783619"/>
                  </a:ext>
                </a:extLst>
              </a:tr>
              <a:tr h="711684">
                <a:tc>
                  <a:txBody>
                    <a:bodyPr/>
                    <a:lstStyle/>
                    <a:p>
                      <a:pPr marL="0" algn="ctr" defTabSz="457200" rtl="0" eaLnBrk="1" latinLnBrk="0" hangingPunct="1"/>
                      <a:r>
                        <a:rPr lang="es-ES" sz="2400" b="1" kern="1200" dirty="0">
                          <a:solidFill>
                            <a:schemeClr val="tx1"/>
                          </a:solidFill>
                          <a:latin typeface="+mn-lt"/>
                          <a:ea typeface="+mn-ea"/>
                          <a:cs typeface="+mn-cs"/>
                        </a:rPr>
                        <a:t>II</a:t>
                      </a:r>
                    </a:p>
                  </a:txBody>
                  <a:tcPr/>
                </a:tc>
                <a:tc>
                  <a:txBody>
                    <a:bodyPr/>
                    <a:lstStyle/>
                    <a:p>
                      <a:pPr marL="0" algn="ctr" defTabSz="457200" rtl="0" eaLnBrk="1" latinLnBrk="0" hangingPunct="1"/>
                      <a:r>
                        <a:rPr lang="es-ES" sz="2400" b="1" kern="1200" dirty="0">
                          <a:solidFill>
                            <a:schemeClr val="tx1"/>
                          </a:solidFill>
                          <a:latin typeface="+mn-lt"/>
                          <a:ea typeface="+mn-ea"/>
                          <a:cs typeface="+mn-cs"/>
                        </a:rPr>
                        <a:t>Análisi</a:t>
                      </a:r>
                      <a:r>
                        <a:rPr lang="es-ES" sz="2400" b="1" kern="1200" baseline="0" dirty="0">
                          <a:solidFill>
                            <a:schemeClr val="tx1"/>
                          </a:solidFill>
                          <a:latin typeface="+mn-lt"/>
                          <a:ea typeface="+mn-ea"/>
                          <a:cs typeface="+mn-cs"/>
                        </a:rPr>
                        <a:t>s productivo, económico y financiero de la producción agropecuaria</a:t>
                      </a:r>
                      <a:endParaRPr lang="es-ES" sz="2400" b="1" kern="1200" dirty="0">
                        <a:solidFill>
                          <a:schemeClr val="tx1"/>
                        </a:solidFill>
                        <a:latin typeface="+mn-lt"/>
                        <a:ea typeface="+mn-ea"/>
                        <a:cs typeface="+mn-cs"/>
                      </a:endParaRPr>
                    </a:p>
                  </a:txBody>
                  <a:tcPr/>
                </a:tc>
                <a:tc>
                  <a:txBody>
                    <a:bodyPr/>
                    <a:lstStyle/>
                    <a:p>
                      <a:pPr marL="0" algn="ctr" defTabSz="457200" rtl="0" eaLnBrk="1" latinLnBrk="0" hangingPunct="1"/>
                      <a:r>
                        <a:rPr lang="es-ES" sz="2400" b="1" kern="1200" dirty="0">
                          <a:solidFill>
                            <a:schemeClr val="tx1"/>
                          </a:solidFill>
                          <a:latin typeface="+mn-lt"/>
                          <a:ea typeface="+mn-ea"/>
                          <a:cs typeface="+mn-cs"/>
                        </a:rPr>
                        <a:t>8</a:t>
                      </a:r>
                    </a:p>
                  </a:txBody>
                  <a:tcPr/>
                </a:tc>
                <a:tc>
                  <a:txBody>
                    <a:bodyPr/>
                    <a:lstStyle/>
                    <a:p>
                      <a:pPr marL="0" algn="ctr" defTabSz="457200" rtl="0" eaLnBrk="1" latinLnBrk="0" hangingPunct="1"/>
                      <a:r>
                        <a:rPr lang="es-ES" sz="2400" b="1" kern="1200" dirty="0">
                          <a:solidFill>
                            <a:schemeClr val="tx1"/>
                          </a:solidFill>
                          <a:latin typeface="+mn-lt"/>
                          <a:ea typeface="+mn-ea"/>
                          <a:cs typeface="+mn-cs"/>
                        </a:rPr>
                        <a:t>10</a:t>
                      </a:r>
                    </a:p>
                  </a:txBody>
                  <a:tcPr/>
                </a:tc>
                <a:tc>
                  <a:txBody>
                    <a:bodyPr/>
                    <a:lstStyle/>
                    <a:p>
                      <a:pPr marL="0" algn="ctr" defTabSz="457200" rtl="0" eaLnBrk="1" latinLnBrk="0" hangingPunct="1"/>
                      <a:r>
                        <a:rPr lang="es-ES" sz="2400" b="1" kern="1200" dirty="0">
                          <a:solidFill>
                            <a:schemeClr val="tx1"/>
                          </a:solidFill>
                          <a:latin typeface="+mn-lt"/>
                          <a:ea typeface="+mn-ea"/>
                          <a:cs typeface="+mn-cs"/>
                        </a:rPr>
                        <a:t>18</a:t>
                      </a:r>
                    </a:p>
                  </a:txBody>
                  <a:tcPr/>
                </a:tc>
                <a:extLst>
                  <a:ext uri="{0D108BD9-81ED-4DB2-BD59-A6C34878D82A}">
                    <a16:rowId xmlns:a16="http://schemas.microsoft.com/office/drawing/2014/main" xmlns="" val="907954905"/>
                  </a:ext>
                </a:extLst>
              </a:tr>
              <a:tr h="711684">
                <a:tc>
                  <a:txBody>
                    <a:bodyPr/>
                    <a:lstStyle/>
                    <a:p>
                      <a:pPr marL="0" algn="ctr" defTabSz="457200" rtl="0" eaLnBrk="1" latinLnBrk="0" hangingPunct="1"/>
                      <a:r>
                        <a:rPr lang="es-ES" sz="2400" b="1" kern="1200" dirty="0">
                          <a:solidFill>
                            <a:schemeClr val="tx1"/>
                          </a:solidFill>
                          <a:latin typeface="+mn-lt"/>
                          <a:ea typeface="+mn-ea"/>
                          <a:cs typeface="+mn-cs"/>
                        </a:rPr>
                        <a:t>III</a:t>
                      </a:r>
                    </a:p>
                  </a:txBody>
                  <a:tcPr/>
                </a:tc>
                <a:tc>
                  <a:txBody>
                    <a:bodyPr/>
                    <a:lstStyle/>
                    <a:p>
                      <a:pPr marL="0" algn="ctr" defTabSz="457200" rtl="0" eaLnBrk="1" latinLnBrk="0" hangingPunct="1"/>
                      <a:r>
                        <a:rPr lang="es-ES" sz="2400" b="1" kern="1200" dirty="0">
                          <a:solidFill>
                            <a:schemeClr val="tx1"/>
                          </a:solidFill>
                          <a:latin typeface="+mn-lt"/>
                          <a:ea typeface="+mn-ea"/>
                          <a:cs typeface="+mn-cs"/>
                        </a:rPr>
                        <a:t>Administración Agrícola </a:t>
                      </a:r>
                    </a:p>
                  </a:txBody>
                  <a:tcPr/>
                </a:tc>
                <a:tc>
                  <a:txBody>
                    <a:bodyPr/>
                    <a:lstStyle/>
                    <a:p>
                      <a:pPr marL="0" algn="ctr" defTabSz="457200" rtl="0" eaLnBrk="1" latinLnBrk="0" hangingPunct="1"/>
                      <a:r>
                        <a:rPr lang="es-ES" sz="2400" b="1" kern="1200" dirty="0">
                          <a:solidFill>
                            <a:schemeClr val="tx1"/>
                          </a:solidFill>
                          <a:latin typeface="+mn-lt"/>
                          <a:ea typeface="+mn-ea"/>
                          <a:cs typeface="+mn-cs"/>
                        </a:rPr>
                        <a:t>10</a:t>
                      </a:r>
                    </a:p>
                  </a:txBody>
                  <a:tcPr/>
                </a:tc>
                <a:tc>
                  <a:txBody>
                    <a:bodyPr/>
                    <a:lstStyle/>
                    <a:p>
                      <a:pPr marL="0" algn="ctr" defTabSz="457200" rtl="0" eaLnBrk="1" latinLnBrk="0" hangingPunct="1"/>
                      <a:r>
                        <a:rPr lang="es-ES" sz="2400" b="1" kern="1200" dirty="0">
                          <a:solidFill>
                            <a:schemeClr val="tx1"/>
                          </a:solidFill>
                          <a:latin typeface="+mn-lt"/>
                          <a:ea typeface="+mn-ea"/>
                          <a:cs typeface="+mn-cs"/>
                        </a:rPr>
                        <a:t>6</a:t>
                      </a:r>
                    </a:p>
                  </a:txBody>
                  <a:tcPr/>
                </a:tc>
                <a:tc>
                  <a:txBody>
                    <a:bodyPr/>
                    <a:lstStyle/>
                    <a:p>
                      <a:pPr marL="0" algn="ctr" defTabSz="457200" rtl="0" eaLnBrk="1" latinLnBrk="0" hangingPunct="1"/>
                      <a:r>
                        <a:rPr lang="es-ES" sz="2400" b="1" kern="1200" dirty="0">
                          <a:solidFill>
                            <a:schemeClr val="tx1"/>
                          </a:solidFill>
                          <a:latin typeface="+mn-lt"/>
                          <a:ea typeface="+mn-ea"/>
                          <a:cs typeface="+mn-cs"/>
                        </a:rPr>
                        <a:t>16</a:t>
                      </a:r>
                    </a:p>
                  </a:txBody>
                  <a:tcPr/>
                </a:tc>
                <a:extLst>
                  <a:ext uri="{0D108BD9-81ED-4DB2-BD59-A6C34878D82A}">
                    <a16:rowId xmlns:a16="http://schemas.microsoft.com/office/drawing/2014/main" xmlns="" val="1239148839"/>
                  </a:ext>
                </a:extLst>
              </a:tr>
              <a:tr h="711684">
                <a:tc gridSpan="2">
                  <a:txBody>
                    <a:bodyPr/>
                    <a:lstStyle/>
                    <a:p>
                      <a:pPr marL="0" algn="ctr" defTabSz="457200" rtl="0" eaLnBrk="1" latinLnBrk="0" hangingPunct="1"/>
                      <a:r>
                        <a:rPr lang="es-ES" sz="2400" b="1" kern="1200" dirty="0">
                          <a:solidFill>
                            <a:schemeClr val="tx1"/>
                          </a:solidFill>
                          <a:latin typeface="+mn-lt"/>
                          <a:ea typeface="+mn-ea"/>
                          <a:cs typeface="+mn-cs"/>
                        </a:rPr>
                        <a:t>TOTAL</a:t>
                      </a:r>
                    </a:p>
                  </a:txBody>
                  <a:tcPr/>
                </a:tc>
                <a:tc hMerge="1">
                  <a:txBody>
                    <a:bodyPr/>
                    <a:lstStyle/>
                    <a:p>
                      <a:pPr marL="0" algn="ctr" defTabSz="457200" rtl="0" eaLnBrk="1" latinLnBrk="0" hangingPunct="1"/>
                      <a:endParaRPr lang="es-ES" sz="2400" b="1" kern="1200" dirty="0">
                        <a:solidFill>
                          <a:schemeClr val="tx1"/>
                        </a:solidFill>
                        <a:latin typeface="+mn-lt"/>
                        <a:ea typeface="+mn-ea"/>
                        <a:cs typeface="+mn-cs"/>
                      </a:endParaRPr>
                    </a:p>
                  </a:txBody>
                  <a:tcPr/>
                </a:tc>
                <a:tc>
                  <a:txBody>
                    <a:bodyPr/>
                    <a:lstStyle/>
                    <a:p>
                      <a:pPr marL="0" algn="ctr" defTabSz="457200" rtl="0" eaLnBrk="1" latinLnBrk="0" hangingPunct="1"/>
                      <a:r>
                        <a:rPr lang="es-ES" sz="2400" b="1" kern="1200" dirty="0">
                          <a:solidFill>
                            <a:schemeClr val="tx1"/>
                          </a:solidFill>
                          <a:latin typeface="+mn-lt"/>
                          <a:ea typeface="+mn-ea"/>
                          <a:cs typeface="+mn-cs"/>
                        </a:rPr>
                        <a:t>22</a:t>
                      </a:r>
                    </a:p>
                  </a:txBody>
                  <a:tcPr/>
                </a:tc>
                <a:tc>
                  <a:txBody>
                    <a:bodyPr/>
                    <a:lstStyle/>
                    <a:p>
                      <a:pPr marL="0" algn="ctr" defTabSz="457200" rtl="0" eaLnBrk="1" latinLnBrk="0" hangingPunct="1"/>
                      <a:r>
                        <a:rPr lang="es-ES" sz="2400" b="1" kern="1200" dirty="0">
                          <a:solidFill>
                            <a:schemeClr val="tx1"/>
                          </a:solidFill>
                          <a:latin typeface="+mn-lt"/>
                          <a:ea typeface="+mn-ea"/>
                          <a:cs typeface="+mn-cs"/>
                        </a:rPr>
                        <a:t>18</a:t>
                      </a:r>
                    </a:p>
                  </a:txBody>
                  <a:tcPr/>
                </a:tc>
                <a:tc>
                  <a:txBody>
                    <a:bodyPr/>
                    <a:lstStyle/>
                    <a:p>
                      <a:pPr marL="0" algn="ctr" defTabSz="457200" rtl="0" eaLnBrk="1" latinLnBrk="0" hangingPunct="1"/>
                      <a:r>
                        <a:rPr lang="es-ES" sz="2400" b="1" kern="1200" dirty="0">
                          <a:solidFill>
                            <a:schemeClr val="tx1"/>
                          </a:solidFill>
                          <a:latin typeface="+mn-lt"/>
                          <a:ea typeface="+mn-ea"/>
                          <a:cs typeface="+mn-cs"/>
                        </a:rPr>
                        <a:t>40</a:t>
                      </a:r>
                    </a:p>
                  </a:txBody>
                  <a:tcPr/>
                </a:tc>
                <a:extLst>
                  <a:ext uri="{0D108BD9-81ED-4DB2-BD59-A6C34878D82A}">
                    <a16:rowId xmlns:a16="http://schemas.microsoft.com/office/drawing/2014/main" xmlns="" val="227487897"/>
                  </a:ext>
                </a:extLst>
              </a:tr>
            </a:tbl>
          </a:graphicData>
        </a:graphic>
      </p:graphicFrame>
    </p:spTree>
    <p:extLst>
      <p:ext uri="{BB962C8B-B14F-4D97-AF65-F5344CB8AC3E}">
        <p14:creationId xmlns:p14="http://schemas.microsoft.com/office/powerpoint/2010/main" val="253910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669723" y="150364"/>
            <a:ext cx="9127671" cy="1077218"/>
          </a:xfrm>
          <a:prstGeom prst="rect">
            <a:avLst/>
          </a:prstGeom>
        </p:spPr>
        <p:txBody>
          <a:bodyPr wrap="square">
            <a:spAutoFit/>
          </a:bodyPr>
          <a:lstStyle/>
          <a:p>
            <a:pPr algn="ctr"/>
            <a:r>
              <a:rPr lang="es-ES" sz="3200" b="1" dirty="0"/>
              <a:t>Tema I: Papel del Sector Agropecuario en la Economía Cubana</a:t>
            </a:r>
          </a:p>
        </p:txBody>
      </p:sp>
      <p:sp>
        <p:nvSpPr>
          <p:cNvPr id="3" name="CuadroTexto 2"/>
          <p:cNvSpPr txBox="1"/>
          <p:nvPr/>
        </p:nvSpPr>
        <p:spPr>
          <a:xfrm>
            <a:off x="2286002" y="1341888"/>
            <a:ext cx="9895114" cy="5139869"/>
          </a:xfrm>
          <a:prstGeom prst="rect">
            <a:avLst/>
          </a:prstGeom>
          <a:noFill/>
        </p:spPr>
        <p:txBody>
          <a:bodyPr wrap="square" rtlCol="0">
            <a:spAutoFit/>
          </a:bodyPr>
          <a:lstStyle/>
          <a:p>
            <a:pPr algn="just"/>
            <a:r>
              <a:rPr lang="es-ES" sz="4000" b="1" dirty="0"/>
              <a:t>Sumario:</a:t>
            </a:r>
          </a:p>
          <a:p>
            <a:pPr marL="457200" indent="-457200" algn="just">
              <a:buFont typeface="Wingdings" panose="05000000000000000000" pitchFamily="2" charset="2"/>
              <a:buChar char="ü"/>
            </a:pPr>
            <a:r>
              <a:rPr lang="es-ES" sz="3200" dirty="0"/>
              <a:t>Elementos generales de la economía </a:t>
            </a:r>
          </a:p>
          <a:p>
            <a:pPr marL="457200" indent="-457200" algn="just">
              <a:buFont typeface="Wingdings" panose="05000000000000000000" pitchFamily="2" charset="2"/>
              <a:buChar char="ü"/>
            </a:pPr>
            <a:r>
              <a:rPr lang="es-ES" sz="3200" dirty="0"/>
              <a:t>Importancia, particularidades y lugar del sector agropecuario en la economía nacional.</a:t>
            </a:r>
          </a:p>
          <a:p>
            <a:pPr marL="457200" indent="-457200" algn="just">
              <a:buFont typeface="Wingdings" panose="05000000000000000000" pitchFamily="2" charset="2"/>
              <a:buChar char="ü"/>
            </a:pPr>
            <a:r>
              <a:rPr lang="es-ES" sz="3200" dirty="0">
                <a:solidFill>
                  <a:srgbClr val="FF0000"/>
                </a:solidFill>
              </a:rPr>
              <a:t>Tendencias mundiales del desarrollo de la agricultura.</a:t>
            </a:r>
          </a:p>
          <a:p>
            <a:pPr marL="457200" indent="-457200" algn="just">
              <a:buFont typeface="Wingdings" panose="05000000000000000000" pitchFamily="2" charset="2"/>
              <a:buChar char="ü"/>
            </a:pPr>
            <a:r>
              <a:rPr lang="es-ES" sz="3200" dirty="0">
                <a:solidFill>
                  <a:srgbClr val="FF0000"/>
                </a:solidFill>
              </a:rPr>
              <a:t>Información económica, su utilización y características </a:t>
            </a:r>
          </a:p>
          <a:p>
            <a:pPr marL="457200" indent="-457200" algn="just">
              <a:buFont typeface="Wingdings" panose="05000000000000000000" pitchFamily="2" charset="2"/>
              <a:buChar char="ü"/>
            </a:pPr>
            <a:r>
              <a:rPr lang="es-ES" sz="3200" dirty="0"/>
              <a:t>Registros estadísticos y contables.</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2143125" cy="6858000"/>
          </a:xfrm>
          <a:prstGeom prst="rect">
            <a:avLst/>
          </a:prstGeom>
        </p:spPr>
      </p:pic>
    </p:spTree>
    <p:extLst>
      <p:ext uri="{BB962C8B-B14F-4D97-AF65-F5344CB8AC3E}">
        <p14:creationId xmlns:p14="http://schemas.microsoft.com/office/powerpoint/2010/main" val="4089764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CuadroTexto 1"/>
          <p:cNvSpPr txBox="1"/>
          <p:nvPr/>
        </p:nvSpPr>
        <p:spPr>
          <a:xfrm>
            <a:off x="2024746" y="408214"/>
            <a:ext cx="9878786" cy="5262979"/>
          </a:xfrm>
          <a:prstGeom prst="rect">
            <a:avLst/>
          </a:prstGeom>
          <a:noFill/>
        </p:spPr>
        <p:txBody>
          <a:bodyPr wrap="square" rtlCol="0">
            <a:spAutoFit/>
          </a:bodyPr>
          <a:lstStyle/>
          <a:p>
            <a:pPr algn="just"/>
            <a:r>
              <a:rPr lang="es-ES" sz="2400" b="1" dirty="0"/>
              <a:t>Economía: </a:t>
            </a:r>
            <a:r>
              <a:rPr lang="es-ES" sz="2400" dirty="0"/>
              <a:t>Ciencia que estudia los métodos más eficaces para satisfacer las necesidades humanas materiales, mediante el empleo de bienes escasos. </a:t>
            </a:r>
          </a:p>
          <a:p>
            <a:pPr algn="just"/>
            <a:endParaRPr lang="es-ES" sz="2400" dirty="0"/>
          </a:p>
          <a:p>
            <a:pPr algn="just"/>
            <a:r>
              <a:rPr lang="es-ES" sz="2400" dirty="0"/>
              <a:t>Ciencia social que estudia como los individuos pueden elegir y seleccionar los recursos, los cuales son utilizados en la producción y los distribuyen para la sociedad.</a:t>
            </a:r>
          </a:p>
          <a:p>
            <a:pPr algn="just"/>
            <a:endParaRPr lang="es-ES" sz="2400" dirty="0"/>
          </a:p>
          <a:p>
            <a:pPr algn="just"/>
            <a:endParaRPr lang="es-ES" sz="2400" dirty="0"/>
          </a:p>
          <a:p>
            <a:pPr algn="just"/>
            <a:r>
              <a:rPr lang="es-ES" sz="2400" b="1" dirty="0"/>
              <a:t>Economía Agropecuaria: </a:t>
            </a:r>
            <a:r>
              <a:rPr lang="es-ES" sz="2400" dirty="0"/>
              <a:t>Es una ciencia aplicada que estudia como elige la sociedad usar los conocimientos y los recursos productivos como tierra, fuerza de trabajo, capital así como la capacidad administrativa para producir alimentos y otros insumos para distribuirlos en la sociedad. </a:t>
            </a:r>
            <a:r>
              <a:rPr lang="es-ES" sz="2400" b="1" dirty="0"/>
              <a:t> </a:t>
            </a:r>
          </a:p>
        </p:txBody>
      </p:sp>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29587"/>
            <a:ext cx="2024746" cy="2528414"/>
          </a:xfrm>
          <a:prstGeom prst="rect">
            <a:avLst/>
          </a:prstGeom>
        </p:spPr>
      </p:pic>
    </p:spTree>
    <p:extLst>
      <p:ext uri="{BB962C8B-B14F-4D97-AF65-F5344CB8AC3E}">
        <p14:creationId xmlns:p14="http://schemas.microsoft.com/office/powerpoint/2010/main" val="665848108"/>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649186" y="489857"/>
            <a:ext cx="9780814" cy="5539978"/>
          </a:xfrm>
          <a:prstGeom prst="rect">
            <a:avLst/>
          </a:prstGeom>
          <a:noFill/>
        </p:spPr>
        <p:txBody>
          <a:bodyPr wrap="square" rtlCol="0">
            <a:spAutoFit/>
          </a:bodyPr>
          <a:lstStyle/>
          <a:p>
            <a:pPr algn="just"/>
            <a:r>
              <a:rPr lang="es-ES" sz="2400" b="1" dirty="0"/>
              <a:t>Importancia de la Gestión Económica Agropecuaria</a:t>
            </a:r>
          </a:p>
          <a:p>
            <a:pPr algn="just"/>
            <a:endParaRPr lang="es-ES" sz="2400" b="1" dirty="0"/>
          </a:p>
          <a:p>
            <a:pPr algn="just"/>
            <a:r>
              <a:rPr lang="es-ES" sz="2400" dirty="0"/>
              <a:t>Se ocupa del estudio y análisis de los problemas básicos de la administración  </a:t>
            </a:r>
          </a:p>
          <a:p>
            <a:pPr algn="just"/>
            <a:endParaRPr lang="es-ES" sz="2400" dirty="0"/>
          </a:p>
          <a:p>
            <a:pPr algn="just"/>
            <a:r>
              <a:rPr lang="es-ES" sz="2400" dirty="0"/>
              <a:t>Más del 50% de la población mundial vive de la agricultura</a:t>
            </a:r>
          </a:p>
          <a:p>
            <a:pPr algn="just"/>
            <a:endParaRPr lang="es-ES" sz="2400" dirty="0"/>
          </a:p>
          <a:p>
            <a:pPr algn="just"/>
            <a:r>
              <a:rPr lang="es-ES" sz="2400" dirty="0"/>
              <a:t>Es la fuente de materia prima para diferentes industrias </a:t>
            </a:r>
          </a:p>
          <a:p>
            <a:pPr algn="just"/>
            <a:endParaRPr lang="es-ES" sz="2400" dirty="0"/>
          </a:p>
          <a:p>
            <a:r>
              <a:rPr lang="es-ES" dirty="0"/>
              <a:t> </a:t>
            </a:r>
          </a:p>
          <a:p>
            <a:pPr algn="just"/>
            <a:r>
              <a:rPr lang="es-ES" sz="2400" dirty="0"/>
              <a:t>El sector agropecuario cubano aporta aproximadamente el 60 % de las calorías y el 45 % de las proteínas totales diarias que consume la población, mientras la satisfacción del resto de las necesidades alimentarias queda sujeta a dichas importaciones.</a:t>
            </a:r>
          </a:p>
          <a:p>
            <a:pPr algn="just"/>
            <a:r>
              <a:rPr lang="es-ES" sz="2400" dirty="0"/>
              <a:t> </a:t>
            </a:r>
          </a:p>
        </p:txBody>
      </p:sp>
    </p:spTree>
    <p:extLst>
      <p:ext uri="{BB962C8B-B14F-4D97-AF65-F5344CB8AC3E}">
        <p14:creationId xmlns:p14="http://schemas.microsoft.com/office/powerpoint/2010/main" val="2412868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828800" y="209263"/>
            <a:ext cx="10123713" cy="935000"/>
          </a:xfrm>
          <a:prstGeom prst="rect">
            <a:avLst/>
          </a:prstGeom>
        </p:spPr>
        <p:txBody>
          <a:bodyPr wrap="square">
            <a:spAutoFit/>
          </a:bodyPr>
          <a:lstStyle/>
          <a:p>
            <a:pPr algn="ctr">
              <a:lnSpc>
                <a:spcPct val="120000"/>
              </a:lnSpc>
              <a:spcAft>
                <a:spcPts val="0"/>
              </a:spcAft>
            </a:pPr>
            <a:r>
              <a:rPr lang="es-ES" sz="2400" b="1" dirty="0"/>
              <a:t>¿Qué importancia tiene la actividad agropecuaria para el desarrollo del país?</a:t>
            </a:r>
          </a:p>
        </p:txBody>
      </p:sp>
      <p:sp>
        <p:nvSpPr>
          <p:cNvPr id="4" name="Rectángulo 3"/>
          <p:cNvSpPr/>
          <p:nvPr/>
        </p:nvSpPr>
        <p:spPr>
          <a:xfrm>
            <a:off x="1992084" y="1294535"/>
            <a:ext cx="9797143" cy="1938992"/>
          </a:xfrm>
          <a:prstGeom prst="rect">
            <a:avLst/>
          </a:prstGeom>
        </p:spPr>
        <p:txBody>
          <a:bodyPr wrap="square">
            <a:spAutoFit/>
          </a:bodyPr>
          <a:lstStyle/>
          <a:p>
            <a:pPr algn="just"/>
            <a:r>
              <a:rPr lang="es-ES" sz="2400" dirty="0"/>
              <a:t>La agricultura tiene una gran importancia en la economía de muchos países en desarrollo debido a su significativa contribución a la producción interna y el empleo, así como por su aporte a la seguridad alimentaria, esencial sobre todo para los países menos industrializados.</a:t>
            </a:r>
          </a:p>
        </p:txBody>
      </p:sp>
      <p:sp>
        <p:nvSpPr>
          <p:cNvPr id="5" name="Rectángulo 4"/>
          <p:cNvSpPr/>
          <p:nvPr/>
        </p:nvSpPr>
        <p:spPr>
          <a:xfrm>
            <a:off x="1992084" y="3875814"/>
            <a:ext cx="9927771" cy="2751522"/>
          </a:xfrm>
          <a:prstGeom prst="rect">
            <a:avLst/>
          </a:prstGeom>
        </p:spPr>
        <p:txBody>
          <a:bodyPr wrap="square">
            <a:spAutoFit/>
          </a:bodyPr>
          <a:lstStyle/>
          <a:p>
            <a:pPr>
              <a:lnSpc>
                <a:spcPct val="120000"/>
              </a:lnSpc>
              <a:spcAft>
                <a:spcPts val="0"/>
              </a:spcAft>
            </a:pPr>
            <a:r>
              <a:rPr lang="es-ES" sz="2400" b="1" dirty="0"/>
              <a:t>¿Qué importancia tiene la producción agropecuaria en Cuba?</a:t>
            </a:r>
          </a:p>
          <a:p>
            <a:pPr algn="just">
              <a:lnSpc>
                <a:spcPct val="120000"/>
              </a:lnSpc>
              <a:spcAft>
                <a:spcPts val="0"/>
              </a:spcAft>
            </a:pPr>
            <a:r>
              <a:rPr lang="es-ES" sz="2400" dirty="0"/>
              <a:t>El sector agropecuario desempeña un importante papel en la economía cubana por su participación directa e indirecta en la conformación del PIB y, en un sentido más general, por el efecto multiplicador que genera. Resulta decisivo y estratégico.</a:t>
            </a:r>
          </a:p>
          <a:p>
            <a:pPr algn="just">
              <a:lnSpc>
                <a:spcPct val="120000"/>
              </a:lnSpc>
              <a:spcAft>
                <a:spcPts val="1000"/>
              </a:spcAft>
            </a:pPr>
            <a:r>
              <a:rPr lang="es-ES" sz="2400" dirty="0"/>
              <a:t> </a:t>
            </a:r>
          </a:p>
        </p:txBody>
      </p:sp>
    </p:spTree>
    <p:extLst>
      <p:ext uri="{BB962C8B-B14F-4D97-AF65-F5344CB8AC3E}">
        <p14:creationId xmlns:p14="http://schemas.microsoft.com/office/powerpoint/2010/main" val="743279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823358" y="430486"/>
            <a:ext cx="10112828" cy="3194721"/>
          </a:xfrm>
          <a:prstGeom prst="rect">
            <a:avLst/>
          </a:prstGeom>
        </p:spPr>
        <p:txBody>
          <a:bodyPr wrap="square">
            <a:spAutoFit/>
          </a:bodyPr>
          <a:lstStyle/>
          <a:p>
            <a:pPr>
              <a:lnSpc>
                <a:spcPct val="120000"/>
              </a:lnSpc>
              <a:spcAft>
                <a:spcPts val="0"/>
              </a:spcAft>
            </a:pPr>
            <a:r>
              <a:rPr lang="es-ES" sz="2400" b="1" dirty="0"/>
              <a:t>¿Qué es el sector agropecuario? </a:t>
            </a:r>
          </a:p>
          <a:p>
            <a:pPr>
              <a:lnSpc>
                <a:spcPct val="120000"/>
              </a:lnSpc>
              <a:spcAft>
                <a:spcPts val="0"/>
              </a:spcAft>
            </a:pPr>
            <a:endParaRPr lang="es-ES" sz="2400" b="1" dirty="0"/>
          </a:p>
          <a:p>
            <a:pPr algn="just">
              <a:lnSpc>
                <a:spcPct val="120000"/>
              </a:lnSpc>
              <a:spcAft>
                <a:spcPts val="0"/>
              </a:spcAft>
            </a:pPr>
            <a:r>
              <a:rPr lang="es-ES" sz="2400" dirty="0"/>
              <a:t>Entre los sectores que componen la economía, se entiende por sector agropecuario al que se dedica a la obtención de materia prima de origen vegetal y animal, destinada a la industria alimentaria o manufacturera.</a:t>
            </a:r>
          </a:p>
          <a:p>
            <a:pPr algn="just">
              <a:lnSpc>
                <a:spcPct val="120000"/>
              </a:lnSpc>
              <a:spcAft>
                <a:spcPts val="1000"/>
              </a:spcAft>
            </a:pPr>
            <a:r>
              <a:rPr lang="es-ES" sz="2400" dirty="0"/>
              <a:t> </a:t>
            </a: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8200" y="3145971"/>
            <a:ext cx="3248705" cy="3248705"/>
          </a:xfrm>
          <a:prstGeom prst="rect">
            <a:avLst/>
          </a:prstGeom>
        </p:spPr>
      </p:pic>
    </p:spTree>
    <p:extLst>
      <p:ext uri="{BB962C8B-B14F-4D97-AF65-F5344CB8AC3E}">
        <p14:creationId xmlns:p14="http://schemas.microsoft.com/office/powerpoint/2010/main" val="783306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85257" y="323417"/>
            <a:ext cx="10014857" cy="5095754"/>
          </a:xfrm>
          <a:prstGeom prst="rect">
            <a:avLst/>
          </a:prstGeom>
        </p:spPr>
        <p:txBody>
          <a:bodyPr wrap="square">
            <a:spAutoFit/>
          </a:bodyPr>
          <a:lstStyle/>
          <a:p>
            <a:pPr algn="just">
              <a:lnSpc>
                <a:spcPct val="120000"/>
              </a:lnSpc>
              <a:spcAft>
                <a:spcPts val="0"/>
              </a:spcAft>
            </a:pPr>
            <a:r>
              <a:rPr lang="es-ES" sz="2400" b="1" dirty="0"/>
              <a:t>¿Cómo se caracteriza el sector agropecuario en Cuba?</a:t>
            </a:r>
          </a:p>
          <a:p>
            <a:pPr algn="just">
              <a:lnSpc>
                <a:spcPct val="120000"/>
              </a:lnSpc>
              <a:spcAft>
                <a:spcPts val="0"/>
              </a:spcAft>
            </a:pPr>
            <a:r>
              <a:rPr lang="es-ES" sz="2400" dirty="0"/>
              <a:t>Hoy la producción agropecuaria se caracteriza por diferentes formas de tenencia de la tierra y una apertura a la comercialización de los productos, que permiten una participación diferente de los productores en el resultado final.</a:t>
            </a:r>
          </a:p>
          <a:p>
            <a:pPr algn="just">
              <a:lnSpc>
                <a:spcPct val="120000"/>
              </a:lnSpc>
              <a:spcAft>
                <a:spcPts val="1000"/>
              </a:spcAft>
            </a:pPr>
            <a:r>
              <a:rPr lang="es-ES" sz="2400" dirty="0"/>
              <a:t> </a:t>
            </a:r>
          </a:p>
          <a:p>
            <a:pPr algn="just">
              <a:lnSpc>
                <a:spcPct val="120000"/>
              </a:lnSpc>
              <a:spcAft>
                <a:spcPts val="0"/>
              </a:spcAft>
            </a:pPr>
            <a:r>
              <a:rPr lang="es-ES" sz="2400" b="1" dirty="0"/>
              <a:t>¿Cuál es la principal actividad económica de Cuba?</a:t>
            </a:r>
          </a:p>
          <a:p>
            <a:pPr algn="just">
              <a:lnSpc>
                <a:spcPct val="120000"/>
              </a:lnSpc>
              <a:spcAft>
                <a:spcPts val="0"/>
              </a:spcAft>
            </a:pPr>
            <a:r>
              <a:rPr lang="es-ES" sz="2400" dirty="0"/>
              <a:t>En los últimos años, se ha iniciado un período de alto crecimiento económico, impulsado por la industria del turismo, la principal del país, seguida del azúcar, el petróleo y el tabaco.</a:t>
            </a:r>
          </a:p>
          <a:p>
            <a:pPr algn="just">
              <a:lnSpc>
                <a:spcPct val="120000"/>
              </a:lnSpc>
              <a:spcAft>
                <a:spcPts val="1000"/>
              </a:spcAft>
            </a:pPr>
            <a:r>
              <a:rPr lang="es-ES" sz="2400" dirty="0"/>
              <a:t> </a:t>
            </a: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2202" y="4868636"/>
            <a:ext cx="2562225" cy="1790700"/>
          </a:xfrm>
          <a:prstGeom prst="rect">
            <a:avLst/>
          </a:prstGeom>
        </p:spPr>
      </p:pic>
    </p:spTree>
    <p:extLst>
      <p:ext uri="{BB962C8B-B14F-4D97-AF65-F5344CB8AC3E}">
        <p14:creationId xmlns:p14="http://schemas.microsoft.com/office/powerpoint/2010/main" val="1199780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090057" y="633524"/>
            <a:ext cx="9192985" cy="2677656"/>
          </a:xfrm>
          <a:prstGeom prst="rect">
            <a:avLst/>
          </a:prstGeom>
        </p:spPr>
        <p:txBody>
          <a:bodyPr wrap="square">
            <a:spAutoFit/>
          </a:bodyPr>
          <a:lstStyle/>
          <a:p>
            <a:r>
              <a:rPr lang="es-ES" sz="2400" b="1" dirty="0"/>
              <a:t>¿Cuáles son los registros contables?</a:t>
            </a:r>
          </a:p>
          <a:p>
            <a:endParaRPr lang="es-ES" sz="2400" b="1" dirty="0"/>
          </a:p>
          <a:p>
            <a:pPr algn="just"/>
            <a:r>
              <a:rPr lang="es-ES" sz="2400" dirty="0"/>
              <a:t>El registro contable es el ingreso de información de los movimientos de recursos en los libros de contabilidad, de tal forma de llevar una bitácora de cada operación realizada. Cada movimiento se registra en dos cuentas, mostrando el uso y el origen de los recursos.</a:t>
            </a: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4529" y="3743892"/>
            <a:ext cx="2808513" cy="2808513"/>
          </a:xfrm>
          <a:prstGeom prst="rect">
            <a:avLst/>
          </a:prstGeom>
        </p:spPr>
      </p:pic>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3266" y="3652800"/>
            <a:ext cx="2891877" cy="2891877"/>
          </a:xfrm>
          <a:prstGeom prst="rect">
            <a:avLst/>
          </a:prstGeom>
        </p:spPr>
      </p:pic>
    </p:spTree>
    <p:extLst>
      <p:ext uri="{BB962C8B-B14F-4D97-AF65-F5344CB8AC3E}">
        <p14:creationId xmlns:p14="http://schemas.microsoft.com/office/powerpoint/2010/main" val="2368589932"/>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89</TotalTime>
  <Words>892</Words>
  <Application>Microsoft Office PowerPoint</Application>
  <PresentationFormat>Personalizado</PresentationFormat>
  <Paragraphs>126</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Espiral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hola</dc:creator>
  <cp:lastModifiedBy>Rolando</cp:lastModifiedBy>
  <cp:revision>24</cp:revision>
  <dcterms:created xsi:type="dcterms:W3CDTF">2024-01-25T09:38:56Z</dcterms:created>
  <dcterms:modified xsi:type="dcterms:W3CDTF">2025-11-28T23:40:19Z</dcterms:modified>
</cp:coreProperties>
</file>