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42" r:id="rId68"/>
    <p:sldId id="343" r:id="rId69"/>
    <p:sldId id="344" r:id="rId70"/>
    <p:sldId id="345" r:id="rId71"/>
    <p:sldId id="346" r:id="rId72"/>
    <p:sldId id="347" r:id="rId73"/>
    <p:sldId id="348" r:id="rId74"/>
    <p:sldId id="349" r:id="rId75"/>
    <p:sldId id="350" r:id="rId76"/>
    <p:sldId id="351" r:id="rId77"/>
    <p:sldId id="352" r:id="rId78"/>
    <p:sldId id="353" r:id="rId7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4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e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e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3.wmf"/><Relationship Id="rId4" Type="http://schemas.openxmlformats.org/officeDocument/2006/relationships/image" Target="../media/image2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3.wmf"/><Relationship Id="rId1" Type="http://schemas.openxmlformats.org/officeDocument/2006/relationships/image" Target="../media/image2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3.wmf"/><Relationship Id="rId1" Type="http://schemas.openxmlformats.org/officeDocument/2006/relationships/image" Target="../media/image2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3.wmf"/><Relationship Id="rId1" Type="http://schemas.openxmlformats.org/officeDocument/2006/relationships/image" Target="../media/image2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3.wmf"/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3.wmf"/><Relationship Id="rId1" Type="http://schemas.openxmlformats.org/officeDocument/2006/relationships/image" Target="../media/image3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3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25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25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4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4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5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5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6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7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7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8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5.wmf"/><Relationship Id="rId1" Type="http://schemas.openxmlformats.org/officeDocument/2006/relationships/image" Target="../media/image39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3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5.wmf"/></Relationships>
</file>

<file path=ppt/drawings/_rels/vmlDrawing3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23.wmf"/><Relationship Id="rId1" Type="http://schemas.openxmlformats.org/officeDocument/2006/relationships/image" Target="../media/image25.wmf"/><Relationship Id="rId4" Type="http://schemas.openxmlformats.org/officeDocument/2006/relationships/image" Target="../media/image41.wmf"/></Relationships>
</file>

<file path=ppt/drawings/_rels/vmlDrawing3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25.wmf"/></Relationships>
</file>

<file path=ppt/drawings/_rels/vmlDrawing3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4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4.wmf"/><Relationship Id="rId4" Type="http://schemas.openxmlformats.org/officeDocument/2006/relationships/image" Target="../media/image45.wmf"/></Relationships>
</file>

<file path=ppt/drawings/_rels/vmlDrawing5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5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5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5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2.wmf"/></Relationships>
</file>

<file path=ppt/drawings/_rels/vmlDrawing5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5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5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7743D-5AD5-438A-93BB-CEEBC7D6686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53B39-E539-44CE-9C26-93901F2010B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70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ED8134A-1E6A-443C-92C4-82553F2A3D98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4157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4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1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240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9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2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9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7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9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9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5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9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e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0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3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8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3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68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23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23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28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28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29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29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30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23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5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2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25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34.w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34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35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35.w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36.w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36.w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37.wmf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37.wmf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3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39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4" Type="http://schemas.openxmlformats.org/officeDocument/2006/relationships/image" Target="../media/image25.w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96.bin"/><Relationship Id="rId4" Type="http://schemas.openxmlformats.org/officeDocument/2006/relationships/image" Target="../media/image25.wmf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12" Type="http://schemas.openxmlformats.org/officeDocument/2006/relationships/oleObject" Target="../embeddings/oleObject10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8.bin"/><Relationship Id="rId10" Type="http://schemas.openxmlformats.org/officeDocument/2006/relationships/image" Target="../media/image41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00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104.bin"/><Relationship Id="rId4" Type="http://schemas.openxmlformats.org/officeDocument/2006/relationships/image" Target="../media/image25.wmf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06.bin"/><Relationship Id="rId4" Type="http://schemas.openxmlformats.org/officeDocument/2006/relationships/image" Target="../media/image24.wmf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24.wmf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12.bin"/><Relationship Id="rId4" Type="http://schemas.openxmlformats.org/officeDocument/2006/relationships/image" Target="../media/image24.wmf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2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15.bin"/><Relationship Id="rId4" Type="http://schemas.openxmlformats.org/officeDocument/2006/relationships/image" Target="../media/image24.wmf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17.bin"/><Relationship Id="rId7" Type="http://schemas.openxmlformats.org/officeDocument/2006/relationships/oleObject" Target="../embeddings/oleObject1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3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20.bin"/><Relationship Id="rId7" Type="http://schemas.openxmlformats.org/officeDocument/2006/relationships/oleObject" Target="../embeddings/oleObject1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4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21.bin"/><Relationship Id="rId4" Type="http://schemas.openxmlformats.org/officeDocument/2006/relationships/image" Target="../media/image24.wmf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23.bin"/><Relationship Id="rId7" Type="http://schemas.openxmlformats.org/officeDocument/2006/relationships/oleObject" Target="../embeddings/oleObject1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5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24.bin"/><Relationship Id="rId4" Type="http://schemas.openxmlformats.org/officeDocument/2006/relationships/image" Target="../media/image24.wmf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6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27.bin"/><Relationship Id="rId4" Type="http://schemas.openxmlformats.org/officeDocument/2006/relationships/image" Target="../media/image24.wmf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29.bin"/><Relationship Id="rId7" Type="http://schemas.openxmlformats.org/officeDocument/2006/relationships/oleObject" Target="../embeddings/oleObject1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7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30.bin"/><Relationship Id="rId4" Type="http://schemas.openxmlformats.org/officeDocument/2006/relationships/image" Target="../media/image24.wmf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32.bin"/><Relationship Id="rId7" Type="http://schemas.openxmlformats.org/officeDocument/2006/relationships/oleObject" Target="../embeddings/oleObject1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33.bin"/><Relationship Id="rId4" Type="http://schemas.openxmlformats.org/officeDocument/2006/relationships/image" Target="../media/image24.wmf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35.bin"/><Relationship Id="rId7" Type="http://schemas.openxmlformats.org/officeDocument/2006/relationships/oleObject" Target="../embeddings/oleObject1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36.bin"/><Relationship Id="rId4" Type="http://schemas.openxmlformats.org/officeDocument/2006/relationships/image" Target="../media/image24.wmf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39.bin"/><Relationship Id="rId10" Type="http://schemas.openxmlformats.org/officeDocument/2006/relationships/image" Target="../media/image45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141.bin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" Target="slide69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76.xml"/><Relationship Id="rId2" Type="http://schemas.openxmlformats.org/officeDocument/2006/relationships/slide" Target="slide70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0.wmf"/><Relationship Id="rId3" Type="http://schemas.openxmlformats.org/officeDocument/2006/relationships/oleObject" Target="../embeddings/oleObject142.bin"/><Relationship Id="rId7" Type="http://schemas.openxmlformats.org/officeDocument/2006/relationships/oleObject" Target="../embeddings/oleObject144.bin"/><Relationship Id="rId12" Type="http://schemas.openxmlformats.org/officeDocument/2006/relationships/oleObject" Target="../embeddings/oleObject1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1.vml"/><Relationship Id="rId6" Type="http://schemas.openxmlformats.org/officeDocument/2006/relationships/image" Target="../media/image47.wmf"/><Relationship Id="rId11" Type="http://schemas.openxmlformats.org/officeDocument/2006/relationships/image" Target="../media/image49.wmf"/><Relationship Id="rId5" Type="http://schemas.openxmlformats.org/officeDocument/2006/relationships/oleObject" Target="../embeddings/oleObject143.bin"/><Relationship Id="rId10" Type="http://schemas.openxmlformats.org/officeDocument/2006/relationships/oleObject" Target="../embeddings/oleObject146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14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0.wmf"/><Relationship Id="rId3" Type="http://schemas.openxmlformats.org/officeDocument/2006/relationships/oleObject" Target="../embeddings/oleObject148.bin"/><Relationship Id="rId7" Type="http://schemas.openxmlformats.org/officeDocument/2006/relationships/oleObject" Target="../embeddings/oleObject150.bin"/><Relationship Id="rId12" Type="http://schemas.openxmlformats.org/officeDocument/2006/relationships/oleObject" Target="../embeddings/oleObject1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2.vml"/><Relationship Id="rId6" Type="http://schemas.openxmlformats.org/officeDocument/2006/relationships/image" Target="../media/image47.wmf"/><Relationship Id="rId11" Type="http://schemas.openxmlformats.org/officeDocument/2006/relationships/image" Target="../media/image49.wmf"/><Relationship Id="rId5" Type="http://schemas.openxmlformats.org/officeDocument/2006/relationships/oleObject" Target="../embeddings/oleObject149.bin"/><Relationship Id="rId10" Type="http://schemas.openxmlformats.org/officeDocument/2006/relationships/oleObject" Target="../embeddings/oleObject152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151.bin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image" Target="../media/image55.wmf"/><Relationship Id="rId3" Type="http://schemas.openxmlformats.org/officeDocument/2006/relationships/oleObject" Target="../embeddings/oleObject154.bin"/><Relationship Id="rId7" Type="http://schemas.openxmlformats.org/officeDocument/2006/relationships/oleObject" Target="../embeddings/oleObject156.bin"/><Relationship Id="rId12" Type="http://schemas.openxmlformats.org/officeDocument/2006/relationships/oleObject" Target="../embeddings/oleObject15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3.vml"/><Relationship Id="rId6" Type="http://schemas.openxmlformats.org/officeDocument/2006/relationships/image" Target="../media/image52.wmf"/><Relationship Id="rId11" Type="http://schemas.openxmlformats.org/officeDocument/2006/relationships/image" Target="../media/image54.wmf"/><Relationship Id="rId5" Type="http://schemas.openxmlformats.org/officeDocument/2006/relationships/oleObject" Target="../embeddings/oleObject155.bin"/><Relationship Id="rId10" Type="http://schemas.openxmlformats.org/officeDocument/2006/relationships/oleObject" Target="../embeddings/oleObject158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157.bin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160.bin"/><Relationship Id="rId7" Type="http://schemas.openxmlformats.org/officeDocument/2006/relationships/oleObject" Target="../embeddings/oleObject16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4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161.bin"/><Relationship Id="rId4" Type="http://schemas.openxmlformats.org/officeDocument/2006/relationships/image" Target="../media/image52.wmf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slide" Target="slide69.xml"/><Relationship Id="rId3" Type="http://schemas.openxmlformats.org/officeDocument/2006/relationships/oleObject" Target="../embeddings/oleObject163.bin"/><Relationship Id="rId7" Type="http://schemas.openxmlformats.org/officeDocument/2006/relationships/oleObject" Target="../embeddings/oleObject1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5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164.bin"/><Relationship Id="rId4" Type="http://schemas.openxmlformats.org/officeDocument/2006/relationships/image" Target="../media/image58.wmf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166.bin"/><Relationship Id="rId7" Type="http://schemas.openxmlformats.org/officeDocument/2006/relationships/oleObject" Target="../embeddings/oleObject1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6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167.bin"/><Relationship Id="rId4" Type="http://schemas.openxmlformats.org/officeDocument/2006/relationships/image" Target="../media/image60.wmf"/></Relationships>
</file>

<file path=ppt/slides/_rels/slide7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174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169.bin"/><Relationship Id="rId7" Type="http://schemas.openxmlformats.org/officeDocument/2006/relationships/oleObject" Target="../embeddings/oleObject171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17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vmlDrawing" Target="../drawings/vmlDrawing57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173.bin"/><Relationship Id="rId5" Type="http://schemas.openxmlformats.org/officeDocument/2006/relationships/oleObject" Target="../embeddings/oleObject170.bin"/><Relationship Id="rId15" Type="http://schemas.openxmlformats.org/officeDocument/2006/relationships/oleObject" Target="../embeddings/oleObject176.bin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178.bin"/><Relationship Id="rId4" Type="http://schemas.openxmlformats.org/officeDocument/2006/relationships/image" Target="../media/image63.wmf"/><Relationship Id="rId9" Type="http://schemas.openxmlformats.org/officeDocument/2006/relationships/oleObject" Target="../embeddings/oleObject172.bin"/><Relationship Id="rId14" Type="http://schemas.openxmlformats.org/officeDocument/2006/relationships/oleObject" Target="../embeddings/oleObject17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9" name="Oval 7"/>
          <p:cNvSpPr>
            <a:spLocks noChangeArrowheads="1"/>
          </p:cNvSpPr>
          <p:nvPr/>
        </p:nvSpPr>
        <p:spPr bwMode="auto">
          <a:xfrm>
            <a:off x="4872038" y="382181"/>
            <a:ext cx="2735262" cy="908864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680" name="Text Box 8"/>
          <p:cNvSpPr txBox="1">
            <a:spLocks noChangeArrowheads="1"/>
          </p:cNvSpPr>
          <p:nvPr/>
        </p:nvSpPr>
        <p:spPr bwMode="auto">
          <a:xfrm>
            <a:off x="5016500" y="549275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2400" b="1" i="0">
                <a:hlinkClick r:id="" action="ppaction://noaction"/>
              </a:rPr>
              <a:t>MATRICES</a:t>
            </a:r>
            <a:endParaRPr lang="es-ES" sz="2400" b="1" i="0"/>
          </a:p>
        </p:txBody>
      </p:sp>
      <p:sp>
        <p:nvSpPr>
          <p:cNvPr id="156681" name="Oval 9"/>
          <p:cNvSpPr>
            <a:spLocks noChangeArrowheads="1"/>
          </p:cNvSpPr>
          <p:nvPr/>
        </p:nvSpPr>
        <p:spPr bwMode="auto">
          <a:xfrm>
            <a:off x="2711450" y="1570425"/>
            <a:ext cx="2305050" cy="908864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682" name="Oval 10"/>
          <p:cNvSpPr>
            <a:spLocks noChangeArrowheads="1"/>
          </p:cNvSpPr>
          <p:nvPr/>
        </p:nvSpPr>
        <p:spPr bwMode="auto">
          <a:xfrm>
            <a:off x="7824788" y="1570425"/>
            <a:ext cx="2303462" cy="908864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683" name="Oval 11"/>
          <p:cNvSpPr>
            <a:spLocks noChangeArrowheads="1"/>
          </p:cNvSpPr>
          <p:nvPr/>
        </p:nvSpPr>
        <p:spPr bwMode="auto">
          <a:xfrm>
            <a:off x="3792539" y="4005264"/>
            <a:ext cx="4752975" cy="936625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684" name="Oval 12"/>
          <p:cNvSpPr>
            <a:spLocks noChangeArrowheads="1"/>
          </p:cNvSpPr>
          <p:nvPr/>
        </p:nvSpPr>
        <p:spPr bwMode="auto">
          <a:xfrm>
            <a:off x="5016500" y="1535500"/>
            <a:ext cx="2808288" cy="908864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685" name="Text Box 13"/>
          <p:cNvSpPr txBox="1">
            <a:spLocks noChangeArrowheads="1"/>
          </p:cNvSpPr>
          <p:nvPr/>
        </p:nvSpPr>
        <p:spPr bwMode="auto">
          <a:xfrm>
            <a:off x="2782888" y="1700214"/>
            <a:ext cx="20875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2000" b="1" i="0">
                <a:hlinkClick r:id="rId3" action="ppaction://hlinksldjump"/>
              </a:rPr>
              <a:t>Rango de una matriz</a:t>
            </a:r>
            <a:endParaRPr lang="es-ES" sz="2000" b="1" i="0"/>
          </a:p>
        </p:txBody>
      </p:sp>
      <p:sp>
        <p:nvSpPr>
          <p:cNvPr id="156687" name="Text Box 15"/>
          <p:cNvSpPr txBox="1">
            <a:spLocks noChangeArrowheads="1"/>
          </p:cNvSpPr>
          <p:nvPr/>
        </p:nvSpPr>
        <p:spPr bwMode="auto">
          <a:xfrm>
            <a:off x="7967664" y="1773238"/>
            <a:ext cx="2232025" cy="406400"/>
          </a:xfrm>
          <a:prstGeom prst="rect">
            <a:avLst/>
          </a:prstGeom>
          <a:noFill/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000" b="1" i="0">
                <a:hlinkClick r:id="" action="ppaction://noaction"/>
              </a:rPr>
              <a:t>Matriz Inversa</a:t>
            </a:r>
            <a:endParaRPr lang="es-ES" sz="2000" b="1" i="0"/>
          </a:p>
        </p:txBody>
      </p:sp>
      <p:sp>
        <p:nvSpPr>
          <p:cNvPr id="156688" name="Text Box 16"/>
          <p:cNvSpPr txBox="1">
            <a:spLocks noChangeArrowheads="1"/>
          </p:cNvSpPr>
          <p:nvPr/>
        </p:nvSpPr>
        <p:spPr bwMode="auto">
          <a:xfrm>
            <a:off x="5016500" y="1700214"/>
            <a:ext cx="28082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2000" b="1" i="0">
                <a:hlinkClick r:id="" action="ppaction://noaction"/>
              </a:rPr>
              <a:t>Determinante de una matriz cuadrada</a:t>
            </a:r>
            <a:endParaRPr lang="es-ES" sz="2000" b="1" i="0"/>
          </a:p>
        </p:txBody>
      </p:sp>
      <p:sp>
        <p:nvSpPr>
          <p:cNvPr id="156689" name="Text Box 17"/>
          <p:cNvSpPr txBox="1">
            <a:spLocks noChangeArrowheads="1"/>
          </p:cNvSpPr>
          <p:nvPr/>
        </p:nvSpPr>
        <p:spPr bwMode="auto">
          <a:xfrm>
            <a:off x="4008439" y="4292601"/>
            <a:ext cx="43195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2000" b="1" i="0">
                <a:hlinkClick r:id="" action="ppaction://noaction"/>
              </a:rPr>
              <a:t>Sistemas de Ecuaciones Lineales</a:t>
            </a:r>
            <a:endParaRPr lang="es-ES" sz="2000" b="1" i="0"/>
          </a:p>
        </p:txBody>
      </p:sp>
      <p:sp>
        <p:nvSpPr>
          <p:cNvPr id="156690" name="Line 18"/>
          <p:cNvSpPr>
            <a:spLocks noChangeShapeType="1"/>
          </p:cNvSpPr>
          <p:nvPr/>
        </p:nvSpPr>
        <p:spPr bwMode="auto">
          <a:xfrm flipH="1">
            <a:off x="4151313" y="1052513"/>
            <a:ext cx="1079500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1" name="Line 19"/>
          <p:cNvSpPr>
            <a:spLocks noChangeShapeType="1"/>
          </p:cNvSpPr>
          <p:nvPr/>
        </p:nvSpPr>
        <p:spPr bwMode="auto">
          <a:xfrm>
            <a:off x="7248526" y="1125539"/>
            <a:ext cx="1223963" cy="5746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2" name="Line 20"/>
          <p:cNvSpPr>
            <a:spLocks noChangeShapeType="1"/>
          </p:cNvSpPr>
          <p:nvPr/>
        </p:nvSpPr>
        <p:spPr bwMode="auto">
          <a:xfrm>
            <a:off x="6240463" y="1196976"/>
            <a:ext cx="0" cy="3603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3" name="Line 21"/>
          <p:cNvSpPr>
            <a:spLocks noChangeShapeType="1"/>
          </p:cNvSpPr>
          <p:nvPr/>
        </p:nvSpPr>
        <p:spPr bwMode="auto">
          <a:xfrm>
            <a:off x="3575051" y="2420939"/>
            <a:ext cx="1008063" cy="17287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5" name="Line 23"/>
          <p:cNvSpPr>
            <a:spLocks noChangeShapeType="1"/>
          </p:cNvSpPr>
          <p:nvPr/>
        </p:nvSpPr>
        <p:spPr bwMode="auto">
          <a:xfrm>
            <a:off x="6240463" y="2420939"/>
            <a:ext cx="0" cy="15843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6" name="Line 24"/>
          <p:cNvSpPr>
            <a:spLocks noChangeShapeType="1"/>
          </p:cNvSpPr>
          <p:nvPr/>
        </p:nvSpPr>
        <p:spPr bwMode="auto">
          <a:xfrm flipH="1">
            <a:off x="7896226" y="2420939"/>
            <a:ext cx="1152525" cy="17287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6697" name="Line 25"/>
          <p:cNvSpPr>
            <a:spLocks noChangeShapeType="1"/>
          </p:cNvSpPr>
          <p:nvPr/>
        </p:nvSpPr>
        <p:spPr bwMode="auto">
          <a:xfrm>
            <a:off x="6167438" y="4941888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15" name="Oval 27"/>
          <p:cNvSpPr>
            <a:spLocks noChangeArrowheads="1"/>
          </p:cNvSpPr>
          <p:nvPr/>
        </p:nvSpPr>
        <p:spPr bwMode="auto">
          <a:xfrm>
            <a:off x="6038348" y="5639187"/>
            <a:ext cx="259766" cy="90886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700" name="Oval 28"/>
          <p:cNvSpPr>
            <a:spLocks noChangeArrowheads="1"/>
          </p:cNvSpPr>
          <p:nvPr/>
        </p:nvSpPr>
        <p:spPr bwMode="auto">
          <a:xfrm>
            <a:off x="3935414" y="5423287"/>
            <a:ext cx="4321175" cy="908864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56701" name="Text Box 29"/>
          <p:cNvSpPr txBox="1">
            <a:spLocks noChangeArrowheads="1"/>
          </p:cNvSpPr>
          <p:nvPr/>
        </p:nvSpPr>
        <p:spPr bwMode="auto">
          <a:xfrm>
            <a:off x="4008439" y="5589589"/>
            <a:ext cx="41052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  <a:hlinkClick r:id="" action="ppaction://noaction"/>
              </a:rPr>
              <a:t>Elementos de los espacios vectoriales</a:t>
            </a:r>
            <a:endParaRPr lang="es-ES" sz="20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18" name="Line 31"/>
          <p:cNvSpPr>
            <a:spLocks noChangeShapeType="1"/>
          </p:cNvSpPr>
          <p:nvPr/>
        </p:nvSpPr>
        <p:spPr bwMode="auto">
          <a:xfrm>
            <a:off x="4800600" y="1916113"/>
            <a:ext cx="2159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371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5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5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5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5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5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5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5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56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56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56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9" grpId="0" animBg="1"/>
      <p:bldP spid="156680" grpId="0" autoUpdateAnimBg="0"/>
      <p:bldP spid="156681" grpId="0" animBg="1"/>
      <p:bldP spid="156682" grpId="0" animBg="1"/>
      <p:bldP spid="156683" grpId="0" animBg="1"/>
      <p:bldP spid="156684" grpId="0" animBg="1"/>
      <p:bldP spid="156685" grpId="0" autoUpdateAnimBg="0"/>
      <p:bldP spid="156687" grpId="0" animBg="1" autoUpdateAnimBg="0"/>
      <p:bldP spid="156688" grpId="0" autoUpdateAnimBg="0"/>
      <p:bldP spid="156689" grpId="0" autoUpdateAnimBg="0"/>
      <p:bldP spid="156690" grpId="0" animBg="1"/>
      <p:bldP spid="156691" grpId="0" animBg="1"/>
      <p:bldP spid="156692" grpId="0" animBg="1"/>
      <p:bldP spid="156693" grpId="0" animBg="1"/>
      <p:bldP spid="156695" grpId="0" animBg="1"/>
      <p:bldP spid="156696" grpId="0" animBg="1"/>
      <p:bldP spid="156697" grpId="0" animBg="1"/>
      <p:bldP spid="156700" grpId="0" animBg="1"/>
      <p:bldP spid="156701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</a:p>
        </p:txBody>
      </p:sp>
      <p:sp>
        <p:nvSpPr>
          <p:cNvPr id="538627" name="Text Box 3"/>
          <p:cNvSpPr txBox="1">
            <a:spLocks noChangeArrowheads="1"/>
          </p:cNvSpPr>
          <p:nvPr/>
        </p:nvSpPr>
        <p:spPr bwMode="auto">
          <a:xfrm>
            <a:off x="1524000" y="1371600"/>
            <a:ext cx="9144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NULA: Es una matriz de cualquier orden en que todos sus elementos son iguales a cero.</a:t>
            </a:r>
          </a:p>
        </p:txBody>
      </p:sp>
    </p:spTree>
    <p:extLst>
      <p:ext uri="{BB962C8B-B14F-4D97-AF65-F5344CB8AC3E}">
        <p14:creationId xmlns:p14="http://schemas.microsoft.com/office/powerpoint/2010/main" val="329387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8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8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62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39651" name="Text Box 3"/>
          <p:cNvSpPr txBox="1">
            <a:spLocks noChangeArrowheads="1"/>
          </p:cNvSpPr>
          <p:nvPr/>
        </p:nvSpPr>
        <p:spPr bwMode="auto">
          <a:xfrm>
            <a:off x="1524000" y="1371600"/>
            <a:ext cx="9144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NULA: Es una matriz de cualquier orden en que </a:t>
            </a:r>
            <a:r>
              <a:rPr lang="es-ES_tradnl" b="1" i="0" u="sng">
                <a:solidFill>
                  <a:srgbClr val="FF5050"/>
                </a:solidFill>
              </a:rPr>
              <a:t>todos sus elementos son iguales a cero</a:t>
            </a:r>
            <a:r>
              <a:rPr lang="es-ES_tradnl" b="1" i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273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9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9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9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9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9650" grpId="0" autoUpdateAnimBg="0"/>
      <p:bldP spid="539651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0675" name="Text Box 3"/>
          <p:cNvSpPr txBox="1">
            <a:spLocks noChangeArrowheads="1"/>
          </p:cNvSpPr>
          <p:nvPr/>
        </p:nvSpPr>
        <p:spPr bwMode="auto">
          <a:xfrm>
            <a:off x="1524000" y="1371600"/>
            <a:ext cx="9144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NULA: Es una matriz de cualquier orden en que </a:t>
            </a:r>
            <a:r>
              <a:rPr lang="es-ES_tradnl" b="1" i="0">
                <a:solidFill>
                  <a:srgbClr val="FF5050"/>
                </a:solidFill>
              </a:rPr>
              <a:t>todos sus elementos son iguales a cero</a:t>
            </a:r>
            <a:r>
              <a:rPr lang="es-ES_tradnl" b="1" i="0"/>
              <a:t>.</a:t>
            </a:r>
          </a:p>
        </p:txBody>
      </p:sp>
      <p:graphicFrame>
        <p:nvGraphicFramePr>
          <p:cNvPr id="540676" name="Object 4"/>
          <p:cNvGraphicFramePr>
            <a:graphicFrameLocks noChangeAspect="1"/>
          </p:cNvGraphicFramePr>
          <p:nvPr/>
        </p:nvGraphicFramePr>
        <p:xfrm>
          <a:off x="3030539" y="3109913"/>
          <a:ext cx="5597525" cy="336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cuación" r:id="rId3" imgW="2476500" imgH="1854200" progId="Equation.3">
                  <p:embed/>
                </p:oleObj>
              </mc:Choice>
              <mc:Fallback>
                <p:oleObj name="Ecuación" r:id="rId3" imgW="2476500" imgH="1854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0539" y="3109913"/>
                        <a:ext cx="5597525" cy="336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671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0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0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674" grpId="0" autoUpdateAnimBg="0"/>
      <p:bldP spid="54067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1699" name="Text Box 3"/>
          <p:cNvSpPr txBox="1">
            <a:spLocks noChangeArrowheads="1"/>
          </p:cNvSpPr>
          <p:nvPr/>
        </p:nvSpPr>
        <p:spPr bwMode="auto">
          <a:xfrm>
            <a:off x="1524000" y="1371601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DIAGONAL: Es una matriz cuadrada en que todos los elementos que no están en la diagonal principal son iguales a cero.</a:t>
            </a:r>
          </a:p>
        </p:txBody>
      </p:sp>
    </p:spTree>
    <p:extLst>
      <p:ext uri="{BB962C8B-B14F-4D97-AF65-F5344CB8AC3E}">
        <p14:creationId xmlns:p14="http://schemas.microsoft.com/office/powerpoint/2010/main" val="422273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1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1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69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</a:p>
        </p:txBody>
      </p:sp>
      <p:sp>
        <p:nvSpPr>
          <p:cNvPr id="542723" name="Text Box 3"/>
          <p:cNvSpPr txBox="1">
            <a:spLocks noChangeArrowheads="1"/>
          </p:cNvSpPr>
          <p:nvPr/>
        </p:nvSpPr>
        <p:spPr bwMode="auto">
          <a:xfrm>
            <a:off x="1524000" y="1371601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DIAGONAL: Es una </a:t>
            </a:r>
            <a:r>
              <a:rPr lang="es-ES_tradnl" b="1" i="0">
                <a:solidFill>
                  <a:srgbClr val="FF0000"/>
                </a:solidFill>
              </a:rPr>
              <a:t>matriz cuadrada</a:t>
            </a:r>
            <a:r>
              <a:rPr lang="es-ES_tradnl" b="1" i="0"/>
              <a:t> en que todos los </a:t>
            </a:r>
            <a:r>
              <a:rPr lang="es-ES_tradnl" b="1" i="0">
                <a:solidFill>
                  <a:srgbClr val="FF5050"/>
                </a:solidFill>
              </a:rPr>
              <a:t>elementos que no están en la</a:t>
            </a:r>
            <a:r>
              <a:rPr lang="es-ES_tradnl" b="1" i="0"/>
              <a:t> </a:t>
            </a:r>
            <a:r>
              <a:rPr lang="es-ES_tradnl" b="1" i="0">
                <a:solidFill>
                  <a:srgbClr val="FF5050"/>
                </a:solidFill>
              </a:rPr>
              <a:t>diagonal principal son iguales a cero</a:t>
            </a:r>
            <a:r>
              <a:rPr lang="es-ES_tradnl" b="1" i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677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22" grpId="0" autoUpdateAnimBg="0"/>
      <p:bldP spid="54272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1524000" y="1371601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DIAGONAL: Es una </a:t>
            </a:r>
            <a:r>
              <a:rPr lang="es-ES_tradnl" b="1" i="0">
                <a:solidFill>
                  <a:srgbClr val="FF0000"/>
                </a:solidFill>
              </a:rPr>
              <a:t>matriz cuadrada</a:t>
            </a:r>
            <a:r>
              <a:rPr lang="es-ES_tradnl" b="1" i="0"/>
              <a:t> en que </a:t>
            </a:r>
            <a:r>
              <a:rPr lang="es-ES_tradnl" b="1" i="0">
                <a:solidFill>
                  <a:srgbClr val="FF0000"/>
                </a:solidFill>
              </a:rPr>
              <a:t>todos los elementos que no están en la diagonal principal son iguales a cero</a:t>
            </a:r>
            <a:r>
              <a:rPr lang="es-ES_tradnl" b="1" i="0"/>
              <a:t>.</a:t>
            </a:r>
          </a:p>
        </p:txBody>
      </p:sp>
      <p:graphicFrame>
        <p:nvGraphicFramePr>
          <p:cNvPr id="543748" name="Object 4"/>
          <p:cNvGraphicFramePr>
            <a:graphicFrameLocks noChangeAspect="1"/>
          </p:cNvGraphicFramePr>
          <p:nvPr/>
        </p:nvGraphicFramePr>
        <p:xfrm>
          <a:off x="3581400" y="3962400"/>
          <a:ext cx="44958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cuación" r:id="rId3" imgW="1129810" imgH="799753" progId="Equation.3">
                  <p:embed/>
                </p:oleObj>
              </mc:Choice>
              <mc:Fallback>
                <p:oleObj name="Ecuación" r:id="rId3" imgW="1129810" imgH="79975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962400"/>
                        <a:ext cx="44958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749" name="Object 5"/>
          <p:cNvGraphicFramePr>
            <a:graphicFrameLocks noChangeAspect="1"/>
          </p:cNvGraphicFramePr>
          <p:nvPr/>
        </p:nvGraphicFramePr>
        <p:xfrm>
          <a:off x="5065714" y="3995739"/>
          <a:ext cx="2638425" cy="206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cuación" r:id="rId5" imgW="624763" imgH="769608" progId="Equation.3">
                  <p:embed/>
                </p:oleObj>
              </mc:Choice>
              <mc:Fallback>
                <p:oleObj name="Ecuación" r:id="rId5" imgW="624763" imgH="76960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4" y="3995739"/>
                        <a:ext cx="2638425" cy="206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870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3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3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3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46" grpId="0" autoUpdateAnimBg="0"/>
      <p:bldP spid="54374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</a:p>
        </p:txBody>
      </p:sp>
      <p:sp>
        <p:nvSpPr>
          <p:cNvPr id="544771" name="Text Box 3"/>
          <p:cNvSpPr txBox="1">
            <a:spLocks noChangeArrowheads="1"/>
          </p:cNvSpPr>
          <p:nvPr/>
        </p:nvSpPr>
        <p:spPr bwMode="auto">
          <a:xfrm>
            <a:off x="1524000" y="1371601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UNITARIA o IDENTIDAD: Es una matriz </a:t>
            </a:r>
            <a:r>
              <a:rPr lang="es-ES_tradnl" b="1" i="0">
                <a:solidFill>
                  <a:srgbClr val="FF5050"/>
                </a:solidFill>
              </a:rPr>
              <a:t>diagonal</a:t>
            </a:r>
            <a:r>
              <a:rPr lang="es-ES_tradnl" b="1" i="0"/>
              <a:t> en que </a:t>
            </a:r>
            <a:r>
              <a:rPr lang="es-ES_tradnl" b="1" i="0">
                <a:solidFill>
                  <a:srgbClr val="FF5050"/>
                </a:solidFill>
              </a:rPr>
              <a:t>todos los elementos de la diagonal principal son iguales a uno</a:t>
            </a:r>
            <a:r>
              <a:rPr lang="es-ES_tradnl" b="1" i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04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4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4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4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4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0" grpId="0" autoUpdateAnimBg="0"/>
      <p:bldP spid="544771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5795" name="Text Box 3"/>
          <p:cNvSpPr txBox="1">
            <a:spLocks noChangeArrowheads="1"/>
          </p:cNvSpPr>
          <p:nvPr/>
        </p:nvSpPr>
        <p:spPr bwMode="auto">
          <a:xfrm>
            <a:off x="1524000" y="1371600"/>
            <a:ext cx="9144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UNITARIA o IDENTIDAD: Es una </a:t>
            </a:r>
            <a:r>
              <a:rPr lang="es-ES_tradnl" b="1" i="0">
                <a:solidFill>
                  <a:srgbClr val="FF0000"/>
                </a:solidFill>
              </a:rPr>
              <a:t>matriz diagonal</a:t>
            </a:r>
            <a:r>
              <a:rPr lang="es-ES_tradnl" b="1" i="0"/>
              <a:t> en que todos los elementos de la diagonal principal son iguales a uno y los restantes iguales a cero.</a:t>
            </a:r>
          </a:p>
        </p:txBody>
      </p:sp>
    </p:spTree>
    <p:extLst>
      <p:ext uri="{BB962C8B-B14F-4D97-AF65-F5344CB8AC3E}">
        <p14:creationId xmlns:p14="http://schemas.microsoft.com/office/powerpoint/2010/main" val="247464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794" grpId="0" autoUpdateAnimBg="0"/>
      <p:bldP spid="54579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6819" name="Text Box 3"/>
          <p:cNvSpPr txBox="1">
            <a:spLocks noChangeArrowheads="1"/>
          </p:cNvSpPr>
          <p:nvPr/>
        </p:nvSpPr>
        <p:spPr bwMode="auto">
          <a:xfrm>
            <a:off x="1524000" y="1371600"/>
            <a:ext cx="9144000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UNITARIA o IDENTIDAD: </a:t>
            </a:r>
            <a:r>
              <a:rPr lang="es-ES_tradnl" sz="3200" b="1" i="0"/>
              <a:t>Es una </a:t>
            </a:r>
            <a:r>
              <a:rPr lang="es-ES_tradnl" sz="3200" b="1" i="0">
                <a:solidFill>
                  <a:srgbClr val="FF0000"/>
                </a:solidFill>
              </a:rPr>
              <a:t>matriz diagonal</a:t>
            </a:r>
            <a:r>
              <a:rPr lang="es-ES_tradnl" sz="3200" b="1" i="0"/>
              <a:t> en que </a:t>
            </a:r>
            <a:r>
              <a:rPr lang="es-ES_tradnl" sz="3200" b="1" i="0">
                <a:solidFill>
                  <a:srgbClr val="FF0000"/>
                </a:solidFill>
              </a:rPr>
              <a:t>todos los elementos de la diagonal principal son iguales a uno</a:t>
            </a:r>
            <a:r>
              <a:rPr lang="es-ES_tradnl" sz="3200" b="1" i="0"/>
              <a:t> y los restantes iguales a cero</a:t>
            </a:r>
          </a:p>
        </p:txBody>
      </p:sp>
      <p:graphicFrame>
        <p:nvGraphicFramePr>
          <p:cNvPr id="546820" name="Object 4"/>
          <p:cNvGraphicFramePr>
            <a:graphicFrameLocks noChangeAspect="1"/>
          </p:cNvGraphicFramePr>
          <p:nvPr/>
        </p:nvGraphicFramePr>
        <p:xfrm>
          <a:off x="3886200" y="3962400"/>
          <a:ext cx="42672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cuación" r:id="rId3" imgW="1308100" imgH="1054100" progId="Equation.3">
                  <p:embed/>
                </p:oleObj>
              </mc:Choice>
              <mc:Fallback>
                <p:oleObj name="Ecuación" r:id="rId3" imgW="1308100" imgH="1054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62400"/>
                        <a:ext cx="42672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6821" name="Object 5"/>
          <p:cNvGraphicFramePr>
            <a:graphicFrameLocks noChangeAspect="1"/>
          </p:cNvGraphicFramePr>
          <p:nvPr/>
        </p:nvGraphicFramePr>
        <p:xfrm>
          <a:off x="4724400" y="3962401"/>
          <a:ext cx="3168650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cuación" r:id="rId5" imgW="906782" imgH="1021032" progId="Equation.3">
                  <p:embed/>
                </p:oleObj>
              </mc:Choice>
              <mc:Fallback>
                <p:oleObj name="Ecuación" r:id="rId5" imgW="906782" imgH="102103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962401"/>
                        <a:ext cx="3168650" cy="215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267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6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6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6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6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18" grpId="0" autoUpdateAnimBg="0"/>
      <p:bldP spid="54681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7843" name="Text Box 3"/>
          <p:cNvSpPr txBox="1">
            <a:spLocks noChangeArrowheads="1"/>
          </p:cNvSpPr>
          <p:nvPr/>
        </p:nvSpPr>
        <p:spPr bwMode="auto">
          <a:xfrm>
            <a:off x="1524000" y="1143001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TRIANGULAR: Es toda matriz cuadrada donde todos los elementos que están por debajo (por encima) de la diagonal principal son iguales a cero. </a:t>
            </a:r>
          </a:p>
        </p:txBody>
      </p:sp>
    </p:spTree>
    <p:extLst>
      <p:ext uri="{BB962C8B-B14F-4D97-AF65-F5344CB8AC3E}">
        <p14:creationId xmlns:p14="http://schemas.microsoft.com/office/powerpoint/2010/main" val="42201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7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7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7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7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842" grpId="0" autoUpdateAnimBg="0"/>
      <p:bldP spid="54784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Oval 2"/>
          <p:cNvSpPr>
            <a:spLocks noChangeArrowheads="1"/>
          </p:cNvSpPr>
          <p:nvPr/>
        </p:nvSpPr>
        <p:spPr bwMode="auto">
          <a:xfrm>
            <a:off x="2927351" y="3119031"/>
            <a:ext cx="5903913" cy="908864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30435" name="Text Box 3"/>
          <p:cNvSpPr txBox="1">
            <a:spLocks noChangeArrowheads="1"/>
          </p:cNvSpPr>
          <p:nvPr/>
        </p:nvSpPr>
        <p:spPr bwMode="auto">
          <a:xfrm>
            <a:off x="4008438" y="2997200"/>
            <a:ext cx="3816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4400" b="1" i="0">
                <a:hlinkClick r:id="" action="ppaction://noaction"/>
              </a:rPr>
              <a:t>MATRICES</a:t>
            </a:r>
            <a:endParaRPr lang="es-ES" sz="4400" b="1" i="0"/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6038348" y="5639187"/>
            <a:ext cx="259766" cy="90886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6096000" y="3429001"/>
            <a:ext cx="0" cy="115252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6240463" y="3429001"/>
            <a:ext cx="0" cy="1152525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059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3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3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34" grpId="0" animBg="1"/>
      <p:bldP spid="53043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8867" name="Text Box 3"/>
          <p:cNvSpPr txBox="1">
            <a:spLocks noChangeArrowheads="1"/>
          </p:cNvSpPr>
          <p:nvPr/>
        </p:nvSpPr>
        <p:spPr bwMode="auto">
          <a:xfrm>
            <a:off x="1524000" y="1143001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TRIANGULAR: Es toda </a:t>
            </a:r>
            <a:r>
              <a:rPr lang="es-ES_tradnl" b="1" i="0">
                <a:solidFill>
                  <a:srgbClr val="FF0000"/>
                </a:solidFill>
              </a:rPr>
              <a:t>matriz cuadrada</a:t>
            </a:r>
            <a:r>
              <a:rPr lang="es-ES_tradnl" b="1" i="0"/>
              <a:t> donde todos los elementos que están </a:t>
            </a:r>
            <a:r>
              <a:rPr lang="es-ES_tradnl" b="1" i="0">
                <a:solidFill>
                  <a:srgbClr val="FF5050"/>
                </a:solidFill>
              </a:rPr>
              <a:t>por debajo (por encima) de la diagonal principal son iguales a cero</a:t>
            </a:r>
            <a:r>
              <a:rPr lang="es-ES_tradnl" b="1" i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042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8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8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8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8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8866" grpId="0" autoUpdateAnimBg="0"/>
      <p:bldP spid="54886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9891" name="Text Box 3"/>
          <p:cNvSpPr txBox="1">
            <a:spLocks noChangeArrowheads="1"/>
          </p:cNvSpPr>
          <p:nvPr/>
        </p:nvSpPr>
        <p:spPr bwMode="auto">
          <a:xfrm>
            <a:off x="1524000" y="1143001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TRIANGULAR: Es toda </a:t>
            </a:r>
            <a:r>
              <a:rPr lang="es-ES_tradnl" b="1" i="0">
                <a:solidFill>
                  <a:srgbClr val="FF0000"/>
                </a:solidFill>
              </a:rPr>
              <a:t>matriz cuadrada</a:t>
            </a:r>
            <a:r>
              <a:rPr lang="es-ES_tradnl" b="1" i="0"/>
              <a:t> donde </a:t>
            </a:r>
            <a:r>
              <a:rPr lang="es-ES_tradnl" b="1" i="0">
                <a:solidFill>
                  <a:srgbClr val="FF0000"/>
                </a:solidFill>
              </a:rPr>
              <a:t>todos los elementos que están por debajo (por encima) de la diagonal principal son iguales a cero</a:t>
            </a:r>
            <a:r>
              <a:rPr lang="es-ES_tradnl" b="1" i="0"/>
              <a:t>. </a:t>
            </a:r>
          </a:p>
        </p:txBody>
      </p:sp>
      <p:graphicFrame>
        <p:nvGraphicFramePr>
          <p:cNvPr id="549892" name="Object 4"/>
          <p:cNvGraphicFramePr>
            <a:graphicFrameLocks noChangeAspect="1"/>
          </p:cNvGraphicFramePr>
          <p:nvPr/>
        </p:nvGraphicFramePr>
        <p:xfrm>
          <a:off x="2514600" y="4114800"/>
          <a:ext cx="2933700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cuación" r:id="rId3" imgW="1295400" imgH="800100" progId="Equation.3">
                  <p:embed/>
                </p:oleObj>
              </mc:Choice>
              <mc:Fallback>
                <p:oleObj name="Ecuación" r:id="rId3" imgW="1295400" imgH="800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14800"/>
                        <a:ext cx="2933700" cy="192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9893" name="Text Box 5"/>
          <p:cNvSpPr txBox="1">
            <a:spLocks noChangeArrowheads="1"/>
          </p:cNvSpPr>
          <p:nvPr/>
        </p:nvSpPr>
        <p:spPr bwMode="auto">
          <a:xfrm>
            <a:off x="5257800" y="4038600"/>
            <a:ext cx="4800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b="1" i="0"/>
              <a:t>Matriz </a:t>
            </a:r>
          </a:p>
          <a:p>
            <a:pPr>
              <a:spcBef>
                <a:spcPct val="0"/>
              </a:spcBef>
            </a:pPr>
            <a:r>
              <a:rPr lang="es-ES_tradnl" b="1" i="0"/>
              <a:t>TRIANGULAR SUPERIOR</a:t>
            </a:r>
          </a:p>
        </p:txBody>
      </p:sp>
      <p:graphicFrame>
        <p:nvGraphicFramePr>
          <p:cNvPr id="549894" name="Object 6"/>
          <p:cNvGraphicFramePr>
            <a:graphicFrameLocks noChangeAspect="1"/>
          </p:cNvGraphicFramePr>
          <p:nvPr/>
        </p:nvGraphicFramePr>
        <p:xfrm>
          <a:off x="3346451" y="4114801"/>
          <a:ext cx="1776413" cy="186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cuación" r:id="rId5" imgW="640107" imgH="769608" progId="Equation.3">
                  <p:embed/>
                </p:oleObj>
              </mc:Choice>
              <mc:Fallback>
                <p:oleObj name="Ecuación" r:id="rId5" imgW="640107" imgH="76960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1" y="4114801"/>
                        <a:ext cx="1776413" cy="186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002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9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9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9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9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9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9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49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49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49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49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9890" grpId="0" autoUpdateAnimBg="0"/>
      <p:bldP spid="549891" grpId="0" autoUpdateAnimBg="0"/>
      <p:bldP spid="54989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</a:p>
        </p:txBody>
      </p:sp>
      <p:sp>
        <p:nvSpPr>
          <p:cNvPr id="550915" name="Text Box 3"/>
          <p:cNvSpPr txBox="1">
            <a:spLocks noChangeArrowheads="1"/>
          </p:cNvSpPr>
          <p:nvPr/>
        </p:nvSpPr>
        <p:spPr bwMode="auto">
          <a:xfrm>
            <a:off x="1524000" y="1143001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TRIANGULAR: Es toda </a:t>
            </a:r>
            <a:r>
              <a:rPr lang="es-ES_tradnl" b="1" i="0">
                <a:solidFill>
                  <a:srgbClr val="FF0000"/>
                </a:solidFill>
              </a:rPr>
              <a:t>matriz cuadrada</a:t>
            </a:r>
            <a:r>
              <a:rPr lang="es-ES_tradnl" b="1" i="0"/>
              <a:t> donde </a:t>
            </a:r>
            <a:r>
              <a:rPr lang="es-ES_tradnl" b="1" i="0">
                <a:solidFill>
                  <a:srgbClr val="FF0000"/>
                </a:solidFill>
              </a:rPr>
              <a:t>todos los elementos que están por debajo (por encima) de la diagonal principal son iguales a cero</a:t>
            </a:r>
            <a:r>
              <a:rPr lang="es-ES_tradnl" b="1" i="0"/>
              <a:t>. </a:t>
            </a:r>
          </a:p>
        </p:txBody>
      </p:sp>
      <p:sp>
        <p:nvSpPr>
          <p:cNvPr id="550916" name="Text Box 4"/>
          <p:cNvSpPr txBox="1">
            <a:spLocks noChangeArrowheads="1"/>
          </p:cNvSpPr>
          <p:nvPr/>
        </p:nvSpPr>
        <p:spPr bwMode="auto">
          <a:xfrm>
            <a:off x="7315200" y="4114800"/>
            <a:ext cx="33528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b="1" i="0"/>
              <a:t>Matriz </a:t>
            </a:r>
          </a:p>
          <a:p>
            <a:pPr>
              <a:spcBef>
                <a:spcPct val="0"/>
              </a:spcBef>
            </a:pPr>
            <a:r>
              <a:rPr lang="es-ES_tradnl" b="1" i="0"/>
              <a:t>TRIANGULAR INFERIOR</a:t>
            </a:r>
          </a:p>
        </p:txBody>
      </p:sp>
      <p:graphicFrame>
        <p:nvGraphicFramePr>
          <p:cNvPr id="550917" name="Object 5"/>
          <p:cNvGraphicFramePr>
            <a:graphicFrameLocks noChangeAspect="1"/>
          </p:cNvGraphicFramePr>
          <p:nvPr/>
        </p:nvGraphicFramePr>
        <p:xfrm>
          <a:off x="4495800" y="3886200"/>
          <a:ext cx="26670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cuación" r:id="rId3" imgW="1308100" imgH="800100" progId="Equation.3">
                  <p:embed/>
                </p:oleObj>
              </mc:Choice>
              <mc:Fallback>
                <p:oleObj name="Ecuación" r:id="rId3" imgW="1308100" imgH="800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886200"/>
                        <a:ext cx="26670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0919" name="Object 7"/>
          <p:cNvGraphicFramePr>
            <a:graphicFrameLocks noChangeAspect="1"/>
          </p:cNvGraphicFramePr>
          <p:nvPr/>
        </p:nvGraphicFramePr>
        <p:xfrm>
          <a:off x="5461000" y="3886201"/>
          <a:ext cx="1549400" cy="199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cuación" r:id="rId5" imgW="640107" imgH="769608" progId="Equation.3">
                  <p:embed/>
                </p:oleObj>
              </mc:Choice>
              <mc:Fallback>
                <p:oleObj name="Ecuación" r:id="rId5" imgW="640107" imgH="76960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3886201"/>
                        <a:ext cx="1549400" cy="199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092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747754" y="6022073"/>
            <a:ext cx="184730" cy="646331"/>
          </a:xfrm>
          <a:prstGeom prst="actionButtonReturn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4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0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0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0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0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50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50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0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0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14" grpId="0" autoUpdateAnimBg="0"/>
      <p:bldP spid="550915" grpId="0" autoUpdateAnimBg="0"/>
      <p:bldP spid="550916" grpId="0" autoUpdateAnimBg="0"/>
      <p:bldP spid="55092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IGUALDAD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51939" name="Text Box 3"/>
          <p:cNvSpPr txBox="1">
            <a:spLocks noChangeArrowheads="1"/>
          </p:cNvSpPr>
          <p:nvPr/>
        </p:nvSpPr>
        <p:spPr bwMode="auto">
          <a:xfrm>
            <a:off x="1524000" y="1143000"/>
            <a:ext cx="9144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b="1" i="0"/>
              <a:t>Dos matrices  “A”  y  “B” del mismo orden son iguales si sus elementos correspondientes son iguales.</a:t>
            </a:r>
          </a:p>
        </p:txBody>
      </p:sp>
      <p:graphicFrame>
        <p:nvGraphicFramePr>
          <p:cNvPr id="551940" name="Object 4"/>
          <p:cNvGraphicFramePr>
            <a:graphicFrameLocks noChangeAspect="1"/>
          </p:cNvGraphicFramePr>
          <p:nvPr/>
        </p:nvGraphicFramePr>
        <p:xfrm>
          <a:off x="2057400" y="3276600"/>
          <a:ext cx="815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cuación" r:id="rId3" imgW="3543300" imgH="266700" progId="Equation.3">
                  <p:embed/>
                </p:oleObj>
              </mc:Choice>
              <mc:Fallback>
                <p:oleObj name="Ecuación" r:id="rId3" imgW="3543300" imgH="266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276600"/>
                        <a:ext cx="815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1941" name="Object 5"/>
          <p:cNvGraphicFramePr>
            <a:graphicFrameLocks noChangeAspect="1"/>
          </p:cNvGraphicFramePr>
          <p:nvPr/>
        </p:nvGraphicFramePr>
        <p:xfrm>
          <a:off x="1524001" y="3733800"/>
          <a:ext cx="1857375" cy="285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Imagen" r:id="rId5" imgW="1857375" imgH="3995738" progId="MS_ClipArt_Gallery.2">
                  <p:embed/>
                </p:oleObj>
              </mc:Choice>
              <mc:Fallback>
                <p:oleObj name="Imagen" r:id="rId5" imgW="1857375" imgH="3995738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3733800"/>
                        <a:ext cx="1857375" cy="285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1942" name="Object 6"/>
          <p:cNvGraphicFramePr>
            <a:graphicFrameLocks noChangeAspect="1"/>
          </p:cNvGraphicFramePr>
          <p:nvPr/>
        </p:nvGraphicFramePr>
        <p:xfrm>
          <a:off x="3792538" y="5876925"/>
          <a:ext cx="2286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cuación" r:id="rId7" imgW="761669" imgH="241195" progId="Equation.3">
                  <p:embed/>
                </p:oleObj>
              </mc:Choice>
              <mc:Fallback>
                <p:oleObj name="Ecuación" r:id="rId7" imgW="76166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5876925"/>
                        <a:ext cx="2286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1943" name="Group 7"/>
          <p:cNvGrpSpPr>
            <a:grpSpLocks/>
          </p:cNvGrpSpPr>
          <p:nvPr/>
        </p:nvGrpSpPr>
        <p:grpSpPr bwMode="auto">
          <a:xfrm>
            <a:off x="3657601" y="3962401"/>
            <a:ext cx="6069013" cy="1662113"/>
            <a:chOff x="1344" y="2496"/>
            <a:chExt cx="3823" cy="1047"/>
          </a:xfrm>
        </p:grpSpPr>
        <p:graphicFrame>
          <p:nvGraphicFramePr>
            <p:cNvPr id="27661" name="Object 8"/>
            <p:cNvGraphicFramePr>
              <a:graphicFrameLocks noChangeAspect="1"/>
            </p:cNvGraphicFramePr>
            <p:nvPr/>
          </p:nvGraphicFramePr>
          <p:xfrm>
            <a:off x="1344" y="2544"/>
            <a:ext cx="1632" cy="9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5" name="Ecuación" r:id="rId9" imgW="1308100" imgH="800100" progId="Equation.3">
                    <p:embed/>
                  </p:oleObj>
                </mc:Choice>
                <mc:Fallback>
                  <p:oleObj name="Ecuación" r:id="rId9" imgW="13081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2544"/>
                          <a:ext cx="1632" cy="9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662" name="Object 9"/>
            <p:cNvGraphicFramePr>
              <a:graphicFrameLocks noChangeAspect="1"/>
            </p:cNvGraphicFramePr>
            <p:nvPr/>
          </p:nvGraphicFramePr>
          <p:xfrm>
            <a:off x="3456" y="2496"/>
            <a:ext cx="1711" cy="9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6" name="Ecuación" r:id="rId11" imgW="1371600" imgH="800100" progId="Equation.3">
                    <p:embed/>
                  </p:oleObj>
                </mc:Choice>
                <mc:Fallback>
                  <p:oleObj name="Ecuación" r:id="rId11" imgW="13716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6" y="2496"/>
                          <a:ext cx="1711" cy="9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51946" name="Group 10"/>
          <p:cNvGrpSpPr>
            <a:grpSpLocks/>
          </p:cNvGrpSpPr>
          <p:nvPr/>
        </p:nvGrpSpPr>
        <p:grpSpPr bwMode="auto">
          <a:xfrm>
            <a:off x="5794376" y="4524375"/>
            <a:ext cx="3751263" cy="476250"/>
            <a:chOff x="2690" y="2850"/>
            <a:chExt cx="2363" cy="300"/>
          </a:xfrm>
        </p:grpSpPr>
        <p:graphicFrame>
          <p:nvGraphicFramePr>
            <p:cNvPr id="27659" name="Object 11"/>
            <p:cNvGraphicFramePr>
              <a:graphicFrameLocks noChangeAspect="1"/>
            </p:cNvGraphicFramePr>
            <p:nvPr/>
          </p:nvGraphicFramePr>
          <p:xfrm>
            <a:off x="2690" y="2928"/>
            <a:ext cx="190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7" name="Ecuación" r:id="rId13" imgW="144791" imgH="167616" progId="Equation.3">
                    <p:embed/>
                  </p:oleObj>
                </mc:Choice>
                <mc:Fallback>
                  <p:oleObj name="Ecuación" r:id="rId13" imgW="144791" imgH="16761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0" y="2928"/>
                          <a:ext cx="190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35921" dir="2700000" algn="ctr" rotWithShape="0">
                            <a:schemeClr val="tx1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660" name="Object 12"/>
            <p:cNvGraphicFramePr>
              <a:graphicFrameLocks noChangeAspect="1"/>
            </p:cNvGraphicFramePr>
            <p:nvPr/>
          </p:nvGraphicFramePr>
          <p:xfrm>
            <a:off x="4752" y="2850"/>
            <a:ext cx="301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8" name="Ecuación" r:id="rId15" imgW="236204" imgH="167616" progId="Equation.3">
                    <p:embed/>
                  </p:oleObj>
                </mc:Choice>
                <mc:Fallback>
                  <p:oleObj name="Ecuación" r:id="rId15" imgW="236204" imgH="16761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" y="2850"/>
                          <a:ext cx="301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35921" dir="2700000" algn="ctr" rotWithShape="0">
                            <a:schemeClr val="tx1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51949" name="Object 13"/>
          <p:cNvGraphicFramePr>
            <a:graphicFrameLocks noChangeAspect="1"/>
          </p:cNvGraphicFramePr>
          <p:nvPr/>
        </p:nvGraphicFramePr>
        <p:xfrm>
          <a:off x="6456364" y="5949951"/>
          <a:ext cx="244792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cuación" r:id="rId17" imgW="2159000" imgH="533400" progId="Equation.3">
                  <p:embed/>
                </p:oleObj>
              </mc:Choice>
              <mc:Fallback>
                <p:oleObj name="Ecuación" r:id="rId17" imgW="21590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4" y="5949951"/>
                        <a:ext cx="2447925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1950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784267" y="5949842"/>
            <a:ext cx="184731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3554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1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1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1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1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1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1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1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1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1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51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38" grpId="0" autoUpdateAnimBg="0"/>
      <p:bldP spid="551939" grpId="0" autoUpdateAnimBg="0"/>
      <p:bldP spid="55195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Text Box 2"/>
          <p:cNvSpPr txBox="1">
            <a:spLocks noChangeArrowheads="1"/>
          </p:cNvSpPr>
          <p:nvPr/>
        </p:nvSpPr>
        <p:spPr bwMode="auto">
          <a:xfrm>
            <a:off x="2063750" y="304800"/>
            <a:ext cx="76327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552963" name="Text Box 3"/>
          <p:cNvSpPr txBox="1">
            <a:spLocks noChangeArrowheads="1"/>
          </p:cNvSpPr>
          <p:nvPr/>
        </p:nvSpPr>
        <p:spPr bwMode="auto">
          <a:xfrm>
            <a:off x="1524000" y="2060575"/>
            <a:ext cx="91440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sz="4400" b="1" i="0"/>
              <a:t> Adición y Sustracción de matrices.</a:t>
            </a:r>
          </a:p>
        </p:txBody>
      </p:sp>
    </p:spTree>
    <p:extLst>
      <p:ext uri="{BB962C8B-B14F-4D97-AF65-F5344CB8AC3E}">
        <p14:creationId xmlns:p14="http://schemas.microsoft.com/office/powerpoint/2010/main" val="194074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2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2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2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2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62" grpId="0" autoUpdateAnimBg="0"/>
      <p:bldP spid="552963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555011" name="Text Box 3"/>
          <p:cNvSpPr txBox="1">
            <a:spLocks noChangeArrowheads="1"/>
          </p:cNvSpPr>
          <p:nvPr/>
        </p:nvSpPr>
        <p:spPr bwMode="auto">
          <a:xfrm>
            <a:off x="1524000" y="14478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es-ES_tradnl" sz="4400" b="1" i="0"/>
              <a:t> </a:t>
            </a:r>
            <a:r>
              <a:rPr lang="es-ES_tradnl" b="1" i="0">
                <a:solidFill>
                  <a:srgbClr val="FF0000"/>
                </a:solidFill>
              </a:rPr>
              <a:t>Adición</a:t>
            </a:r>
            <a:r>
              <a:rPr lang="es-ES_tradnl" b="1" i="0"/>
              <a:t> y </a:t>
            </a:r>
            <a:r>
              <a:rPr lang="es-ES_tradnl" b="1" i="0">
                <a:solidFill>
                  <a:srgbClr val="FF0000"/>
                </a:solidFill>
              </a:rPr>
              <a:t>Sustracción</a:t>
            </a:r>
            <a:r>
              <a:rPr lang="es-ES_tradnl" b="1" i="0"/>
              <a:t> de matrices.</a:t>
            </a:r>
          </a:p>
        </p:txBody>
      </p:sp>
      <p:sp>
        <p:nvSpPr>
          <p:cNvPr id="555012" name="Text Box 4"/>
          <p:cNvSpPr txBox="1">
            <a:spLocks noChangeArrowheads="1"/>
          </p:cNvSpPr>
          <p:nvPr/>
        </p:nvSpPr>
        <p:spPr bwMode="auto">
          <a:xfrm>
            <a:off x="1524000" y="3429001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es-ES_tradnl" sz="4400" b="1" i="0"/>
              <a:t> </a:t>
            </a:r>
            <a:r>
              <a:rPr lang="es-ES_tradnl" b="1" i="0">
                <a:solidFill>
                  <a:srgbClr val="FF0000"/>
                </a:solidFill>
              </a:rPr>
              <a:t>Producto de un número real </a:t>
            </a:r>
            <a:r>
              <a:rPr lang="es-ES_tradnl" b="1" i="0"/>
              <a:t>por una matriz.</a:t>
            </a:r>
          </a:p>
        </p:txBody>
      </p:sp>
      <p:sp>
        <p:nvSpPr>
          <p:cNvPr id="555013" name="Text Box 5"/>
          <p:cNvSpPr txBox="1">
            <a:spLocks noChangeArrowheads="1"/>
          </p:cNvSpPr>
          <p:nvPr/>
        </p:nvSpPr>
        <p:spPr bwMode="auto">
          <a:xfrm>
            <a:off x="1524000" y="53340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es-ES_tradnl" sz="4400" b="1" i="0"/>
              <a:t> </a:t>
            </a:r>
            <a:r>
              <a:rPr lang="es-ES_tradnl" b="1" i="0">
                <a:solidFill>
                  <a:srgbClr val="FF5050"/>
                </a:solidFill>
              </a:rPr>
              <a:t>Producto</a:t>
            </a:r>
            <a:r>
              <a:rPr lang="es-ES_tradnl" b="1" i="0"/>
              <a:t> de matrices.</a:t>
            </a:r>
          </a:p>
        </p:txBody>
      </p:sp>
    </p:spTree>
    <p:extLst>
      <p:ext uri="{BB962C8B-B14F-4D97-AF65-F5344CB8AC3E}">
        <p14:creationId xmlns:p14="http://schemas.microsoft.com/office/powerpoint/2010/main" val="365453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5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5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5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5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55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5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55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55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10" grpId="0" autoUpdateAnimBg="0"/>
      <p:bldP spid="555011" grpId="0" autoUpdateAnimBg="0"/>
      <p:bldP spid="555012" grpId="0" autoUpdateAnimBg="0"/>
      <p:bldP spid="55501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Text Box 2"/>
          <p:cNvSpPr txBox="1">
            <a:spLocks noChangeArrowheads="1"/>
          </p:cNvSpPr>
          <p:nvPr/>
        </p:nvSpPr>
        <p:spPr bwMode="auto">
          <a:xfrm>
            <a:off x="3429000" y="1219200"/>
            <a:ext cx="59436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Suma de Matrices</a:t>
            </a:r>
          </a:p>
        </p:txBody>
      </p:sp>
      <p:grpSp>
        <p:nvGrpSpPr>
          <p:cNvPr id="557059" name="Group 3"/>
          <p:cNvGrpSpPr>
            <a:grpSpLocks/>
          </p:cNvGrpSpPr>
          <p:nvPr/>
        </p:nvGrpSpPr>
        <p:grpSpPr bwMode="auto">
          <a:xfrm>
            <a:off x="6858000" y="4602164"/>
            <a:ext cx="3200400" cy="1646237"/>
            <a:chOff x="2016" y="2755"/>
            <a:chExt cx="2016" cy="1037"/>
          </a:xfrm>
        </p:grpSpPr>
        <p:graphicFrame>
          <p:nvGraphicFramePr>
            <p:cNvPr id="30727" name="Object 4"/>
            <p:cNvGraphicFramePr>
              <a:graphicFrameLocks noChangeAspect="1"/>
            </p:cNvGraphicFramePr>
            <p:nvPr/>
          </p:nvGraphicFramePr>
          <p:xfrm>
            <a:off x="2016" y="2755"/>
            <a:ext cx="1876" cy="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1" name="Ecuación" r:id="rId3" imgW="927100" imgH="457200" progId="Equation.3">
                    <p:embed/>
                  </p:oleObj>
                </mc:Choice>
                <mc:Fallback>
                  <p:oleObj name="Ecuación" r:id="rId3" imgW="9271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2755"/>
                          <a:ext cx="1876" cy="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28" name="Text Box 5"/>
            <p:cNvSpPr txBox="1">
              <a:spLocks noChangeArrowheads="1"/>
            </p:cNvSpPr>
            <p:nvPr/>
          </p:nvSpPr>
          <p:spPr bwMode="auto">
            <a:xfrm>
              <a:off x="3792" y="342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sp>
        <p:nvSpPr>
          <p:cNvPr id="557062" name="Text Box 6"/>
          <p:cNvSpPr txBox="1">
            <a:spLocks noChangeArrowheads="1"/>
          </p:cNvSpPr>
          <p:nvPr/>
        </p:nvSpPr>
        <p:spPr bwMode="auto">
          <a:xfrm>
            <a:off x="1774826" y="1989139"/>
            <a:ext cx="85693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800" b="1" i="0"/>
              <a:t>Dos  matrices  pueden  sumarse cuando son del mismo orden (tienen el mismo número de filas y de   columnas)    y    esta   operación   se  realiza elemento  a  elemento.</a:t>
            </a:r>
            <a:endParaRPr lang="es-ES_tradnl" sz="2400" b="1" i="0"/>
          </a:p>
        </p:txBody>
      </p:sp>
      <p:sp>
        <p:nvSpPr>
          <p:cNvPr id="557063" name="Text Box 7"/>
          <p:cNvSpPr txBox="1">
            <a:spLocks noChangeArrowheads="1"/>
          </p:cNvSpPr>
          <p:nvPr/>
        </p:nvSpPr>
        <p:spPr bwMode="auto">
          <a:xfrm>
            <a:off x="2819400" y="4343400"/>
            <a:ext cx="3886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400" b="1" i="0">
                <a:solidFill>
                  <a:srgbClr val="FF0000"/>
                </a:solidFill>
              </a:rPr>
              <a:t>Por ejemplo</a:t>
            </a:r>
            <a:r>
              <a:rPr lang="es-ES_tradnl" sz="2400" b="1" i="0"/>
              <a:t> : esta matriz de orden dos, solo puede ser sumada con matrices de igual orden que ella.</a:t>
            </a:r>
          </a:p>
        </p:txBody>
      </p:sp>
      <p:sp>
        <p:nvSpPr>
          <p:cNvPr id="557064" name="Text Box 8"/>
          <p:cNvSpPr txBox="1">
            <a:spLocks noChangeArrowheads="1"/>
          </p:cNvSpPr>
          <p:nvPr/>
        </p:nvSpPr>
        <p:spPr bwMode="auto">
          <a:xfrm>
            <a:off x="2495550" y="404813"/>
            <a:ext cx="7848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MATRICES.</a:t>
            </a:r>
          </a:p>
        </p:txBody>
      </p:sp>
    </p:spTree>
    <p:extLst>
      <p:ext uri="{BB962C8B-B14F-4D97-AF65-F5344CB8AC3E}">
        <p14:creationId xmlns:p14="http://schemas.microsoft.com/office/powerpoint/2010/main" val="324883339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7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7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058" grpId="0" autoUpdateAnimBg="0"/>
      <p:bldP spid="557062" grpId="0" autoUpdateAnimBg="0"/>
      <p:bldP spid="557063" grpId="0" autoUpdateAnimBg="0"/>
      <p:bldP spid="557064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046" name="Text Box 6"/>
          <p:cNvSpPr txBox="1">
            <a:spLocks noChangeArrowheads="1"/>
          </p:cNvSpPr>
          <p:nvPr/>
        </p:nvSpPr>
        <p:spPr bwMode="auto">
          <a:xfrm>
            <a:off x="1992314" y="981075"/>
            <a:ext cx="8675687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Suma de matrices</a:t>
            </a:r>
          </a:p>
        </p:txBody>
      </p: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2239964" y="1743075"/>
            <a:ext cx="7685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sz="2400" b="1" i="0"/>
          </a:p>
        </p:txBody>
      </p:sp>
      <p:sp>
        <p:nvSpPr>
          <p:cNvPr id="855048" name="Text Box 8"/>
          <p:cNvSpPr txBox="1">
            <a:spLocks noChangeArrowheads="1"/>
          </p:cNvSpPr>
          <p:nvPr/>
        </p:nvSpPr>
        <p:spPr bwMode="auto">
          <a:xfrm>
            <a:off x="2208213" y="2420939"/>
            <a:ext cx="80645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Veamos con cual de las siguientes matrices podemos sumar a la matriz “A” dada</a:t>
            </a:r>
          </a:p>
        </p:txBody>
      </p:sp>
      <p:sp>
        <p:nvSpPr>
          <p:cNvPr id="855049" name="Rectangle 9"/>
          <p:cNvSpPr>
            <a:spLocks noChangeArrowheads="1"/>
          </p:cNvSpPr>
          <p:nvPr/>
        </p:nvSpPr>
        <p:spPr bwMode="auto">
          <a:xfrm>
            <a:off x="4649750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382575452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5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5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5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5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5046" grpId="0" autoUpdateAnimBg="0"/>
      <p:bldP spid="855048" grpId="0" autoUpdateAnimBg="0"/>
      <p:bldP spid="855049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6082" name="Group 18"/>
          <p:cNvGrpSpPr>
            <a:grpSpLocks/>
          </p:cNvGrpSpPr>
          <p:nvPr/>
        </p:nvGrpSpPr>
        <p:grpSpPr bwMode="auto">
          <a:xfrm>
            <a:off x="4572000" y="476250"/>
            <a:ext cx="3900488" cy="2439988"/>
            <a:chOff x="1920" y="300"/>
            <a:chExt cx="2457" cy="1537"/>
          </a:xfrm>
        </p:grpSpPr>
        <p:graphicFrame>
          <p:nvGraphicFramePr>
            <p:cNvPr id="32780" name="Object 5"/>
            <p:cNvGraphicFramePr>
              <a:graphicFrameLocks noChangeAspect="1"/>
            </p:cNvGraphicFramePr>
            <p:nvPr/>
          </p:nvGraphicFramePr>
          <p:xfrm>
            <a:off x="1920" y="300"/>
            <a:ext cx="1780" cy="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0" name="Ecuación" r:id="rId3" imgW="927100" imgH="457200" progId="Equation.3">
                    <p:embed/>
                  </p:oleObj>
                </mc:Choice>
                <mc:Fallback>
                  <p:oleObj name="Ecuación" r:id="rId3" imgW="9271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300"/>
                          <a:ext cx="1780" cy="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781" name="Text Box 6"/>
            <p:cNvSpPr txBox="1">
              <a:spLocks noChangeArrowheads="1"/>
            </p:cNvSpPr>
            <p:nvPr/>
          </p:nvSpPr>
          <p:spPr bwMode="auto">
            <a:xfrm>
              <a:off x="3605" y="972"/>
              <a:ext cx="772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66FF"/>
                  </a:solidFill>
                </a:rPr>
                <a:t>2</a:t>
              </a:r>
              <a:r>
                <a:rPr lang="es-ES_tradnl" b="1" i="0">
                  <a:solidFill>
                    <a:srgbClr val="000000"/>
                  </a:solidFill>
                </a:rPr>
                <a:t>x</a:t>
              </a:r>
              <a:r>
                <a:rPr lang="es-ES_tradnl" b="1" i="0">
                  <a:solidFill>
                    <a:srgbClr val="6600CC"/>
                  </a:solidFill>
                </a:rPr>
                <a:t>2</a:t>
              </a:r>
            </a:p>
            <a:p>
              <a:pPr algn="l"/>
              <a:endParaRPr lang="es-ES_tradnl" sz="3200" b="1" i="0">
                <a:solidFill>
                  <a:srgbClr val="FF5050"/>
                </a:solidFill>
              </a:endParaRPr>
            </a:p>
          </p:txBody>
        </p:sp>
      </p:grpSp>
      <p:grpSp>
        <p:nvGrpSpPr>
          <p:cNvPr id="856071" name="Group 7"/>
          <p:cNvGrpSpPr>
            <a:grpSpLocks/>
          </p:cNvGrpSpPr>
          <p:nvPr/>
        </p:nvGrpSpPr>
        <p:grpSpPr bwMode="auto">
          <a:xfrm>
            <a:off x="2286000" y="2133600"/>
            <a:ext cx="4114800" cy="2559050"/>
            <a:chOff x="480" y="1200"/>
            <a:chExt cx="2592" cy="1612"/>
          </a:xfrm>
        </p:grpSpPr>
        <p:graphicFrame>
          <p:nvGraphicFramePr>
            <p:cNvPr id="32778" name="Object 8"/>
            <p:cNvGraphicFramePr>
              <a:graphicFrameLocks noChangeAspect="1"/>
            </p:cNvGraphicFramePr>
            <p:nvPr/>
          </p:nvGraphicFramePr>
          <p:xfrm>
            <a:off x="480" y="1200"/>
            <a:ext cx="2016" cy="1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1" name="Ecuación" r:id="rId5" imgW="888614" imgH="710891" progId="Equation.3">
                    <p:embed/>
                  </p:oleObj>
                </mc:Choice>
                <mc:Fallback>
                  <p:oleObj name="Ecuación" r:id="rId5" imgW="888614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1200"/>
                          <a:ext cx="2016" cy="1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779" name="Text Box 9"/>
            <p:cNvSpPr txBox="1">
              <a:spLocks noChangeArrowheads="1"/>
            </p:cNvSpPr>
            <p:nvPr/>
          </p:nvSpPr>
          <p:spPr bwMode="auto">
            <a:xfrm>
              <a:off x="2448" y="2400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66FF"/>
                  </a:solidFill>
                </a:rPr>
                <a:t>3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856074" name="Group 10"/>
          <p:cNvGrpSpPr>
            <a:grpSpLocks/>
          </p:cNvGrpSpPr>
          <p:nvPr/>
        </p:nvGrpSpPr>
        <p:grpSpPr bwMode="auto">
          <a:xfrm>
            <a:off x="3733800" y="4941889"/>
            <a:ext cx="5943600" cy="1798637"/>
            <a:chOff x="1392" y="2976"/>
            <a:chExt cx="3744" cy="1133"/>
          </a:xfrm>
        </p:grpSpPr>
        <p:graphicFrame>
          <p:nvGraphicFramePr>
            <p:cNvPr id="32776" name="Object 11"/>
            <p:cNvGraphicFramePr>
              <a:graphicFrameLocks noChangeAspect="1"/>
            </p:cNvGraphicFramePr>
            <p:nvPr/>
          </p:nvGraphicFramePr>
          <p:xfrm>
            <a:off x="1392" y="2976"/>
            <a:ext cx="3072" cy="10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2" name="Ecuación" r:id="rId7" imgW="1282700" imgH="457200" progId="Equation.3">
                    <p:embed/>
                  </p:oleObj>
                </mc:Choice>
                <mc:Fallback>
                  <p:oleObj name="Ecuación" r:id="rId7" imgW="12827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" y="2976"/>
                          <a:ext cx="3072" cy="10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777" name="Text Box 12"/>
            <p:cNvSpPr txBox="1">
              <a:spLocks noChangeArrowheads="1"/>
            </p:cNvSpPr>
            <p:nvPr/>
          </p:nvSpPr>
          <p:spPr bwMode="auto">
            <a:xfrm>
              <a:off x="4368" y="3744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66FF"/>
                  </a:solidFill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</a:p>
          </p:txBody>
        </p:sp>
      </p:grpSp>
      <p:grpSp>
        <p:nvGrpSpPr>
          <p:cNvPr id="856081" name="Group 17"/>
          <p:cNvGrpSpPr>
            <a:grpSpLocks/>
          </p:cNvGrpSpPr>
          <p:nvPr/>
        </p:nvGrpSpPr>
        <p:grpSpPr bwMode="auto">
          <a:xfrm>
            <a:off x="6629401" y="2565400"/>
            <a:ext cx="4003675" cy="2592388"/>
            <a:chOff x="3216" y="1616"/>
            <a:chExt cx="2522" cy="1633"/>
          </a:xfrm>
        </p:grpSpPr>
        <p:graphicFrame>
          <p:nvGraphicFramePr>
            <p:cNvPr id="32774" name="Object 14"/>
            <p:cNvGraphicFramePr>
              <a:graphicFrameLocks noChangeAspect="1"/>
            </p:cNvGraphicFramePr>
            <p:nvPr/>
          </p:nvGraphicFramePr>
          <p:xfrm>
            <a:off x="3216" y="1616"/>
            <a:ext cx="1872" cy="10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3" name="Ecuación" r:id="rId9" imgW="800100" imgH="457200" progId="Equation.3">
                    <p:embed/>
                  </p:oleObj>
                </mc:Choice>
                <mc:Fallback>
                  <p:oleObj name="Ecuación" r:id="rId9" imgW="8001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1616"/>
                          <a:ext cx="1872" cy="10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775" name="Text Box 16"/>
            <p:cNvSpPr txBox="1">
              <a:spLocks noChangeArrowheads="1"/>
            </p:cNvSpPr>
            <p:nvPr/>
          </p:nvSpPr>
          <p:spPr bwMode="auto">
            <a:xfrm>
              <a:off x="4966" y="2384"/>
              <a:ext cx="772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66FF"/>
                  </a:solidFill>
                </a:rPr>
                <a:t>2</a:t>
              </a:r>
              <a:r>
                <a:rPr lang="es-ES_tradnl" b="1" i="0">
                  <a:solidFill>
                    <a:srgbClr val="000000"/>
                  </a:solidFill>
                </a:rPr>
                <a:t>x</a:t>
              </a:r>
              <a:r>
                <a:rPr lang="es-ES_tradnl" b="1" i="0">
                  <a:solidFill>
                    <a:srgbClr val="6600CC"/>
                  </a:solidFill>
                </a:rPr>
                <a:t>2</a:t>
              </a:r>
            </a:p>
            <a:p>
              <a:pPr algn="l"/>
              <a:endParaRPr lang="es-ES_tradnl" sz="3200" b="1" i="0">
                <a:solidFill>
                  <a:srgbClr val="FF5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871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6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5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5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8082" name="Group 2"/>
          <p:cNvGrpSpPr>
            <a:grpSpLocks/>
          </p:cNvGrpSpPr>
          <p:nvPr/>
        </p:nvGrpSpPr>
        <p:grpSpPr bwMode="auto">
          <a:xfrm>
            <a:off x="4572000" y="381000"/>
            <a:ext cx="3200400" cy="1646238"/>
            <a:chOff x="1920" y="240"/>
            <a:chExt cx="2016" cy="1037"/>
          </a:xfrm>
        </p:grpSpPr>
        <p:graphicFrame>
          <p:nvGraphicFramePr>
            <p:cNvPr id="33810" name="Object 3"/>
            <p:cNvGraphicFramePr>
              <a:graphicFrameLocks noChangeAspect="1"/>
            </p:cNvGraphicFramePr>
            <p:nvPr/>
          </p:nvGraphicFramePr>
          <p:xfrm>
            <a:off x="1920" y="240"/>
            <a:ext cx="1876" cy="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4" name="Ecuación" r:id="rId3" imgW="927100" imgH="457200" progId="Equation.3">
                    <p:embed/>
                  </p:oleObj>
                </mc:Choice>
                <mc:Fallback>
                  <p:oleObj name="Ecuación" r:id="rId3" imgW="9271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240"/>
                          <a:ext cx="1876" cy="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811" name="Text Box 4"/>
            <p:cNvSpPr txBox="1">
              <a:spLocks noChangeArrowheads="1"/>
            </p:cNvSpPr>
            <p:nvPr/>
          </p:nvSpPr>
          <p:spPr bwMode="auto">
            <a:xfrm>
              <a:off x="3696" y="912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558085" name="Group 5"/>
          <p:cNvGrpSpPr>
            <a:grpSpLocks/>
          </p:cNvGrpSpPr>
          <p:nvPr/>
        </p:nvGrpSpPr>
        <p:grpSpPr bwMode="auto">
          <a:xfrm>
            <a:off x="3733800" y="4724400"/>
            <a:ext cx="5943600" cy="1798638"/>
            <a:chOff x="1392" y="2976"/>
            <a:chExt cx="3744" cy="1133"/>
          </a:xfrm>
        </p:grpSpPr>
        <p:graphicFrame>
          <p:nvGraphicFramePr>
            <p:cNvPr id="33808" name="Object 6"/>
            <p:cNvGraphicFramePr>
              <a:graphicFrameLocks noChangeAspect="1"/>
            </p:cNvGraphicFramePr>
            <p:nvPr/>
          </p:nvGraphicFramePr>
          <p:xfrm>
            <a:off x="1392" y="2976"/>
            <a:ext cx="3072" cy="10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5" name="Ecuación" r:id="rId5" imgW="1282700" imgH="457200" progId="Equation.3">
                    <p:embed/>
                  </p:oleObj>
                </mc:Choice>
                <mc:Fallback>
                  <p:oleObj name="Ecuación" r:id="rId5" imgW="12827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" y="2976"/>
                          <a:ext cx="3072" cy="10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809" name="Text Box 7"/>
            <p:cNvSpPr txBox="1">
              <a:spLocks noChangeArrowheads="1"/>
            </p:cNvSpPr>
            <p:nvPr/>
          </p:nvSpPr>
          <p:spPr bwMode="auto">
            <a:xfrm>
              <a:off x="4368" y="3744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66FF"/>
                  </a:solidFill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</a:p>
          </p:txBody>
        </p:sp>
      </p:grpSp>
      <p:grpSp>
        <p:nvGrpSpPr>
          <p:cNvPr id="558088" name="Group 8"/>
          <p:cNvGrpSpPr>
            <a:grpSpLocks/>
          </p:cNvGrpSpPr>
          <p:nvPr/>
        </p:nvGrpSpPr>
        <p:grpSpPr bwMode="auto">
          <a:xfrm>
            <a:off x="6629400" y="2438400"/>
            <a:ext cx="3733800" cy="1798638"/>
            <a:chOff x="3216" y="1536"/>
            <a:chExt cx="2352" cy="1133"/>
          </a:xfrm>
        </p:grpSpPr>
        <p:graphicFrame>
          <p:nvGraphicFramePr>
            <p:cNvPr id="33806" name="Object 9"/>
            <p:cNvGraphicFramePr>
              <a:graphicFrameLocks noChangeAspect="1"/>
            </p:cNvGraphicFramePr>
            <p:nvPr/>
          </p:nvGraphicFramePr>
          <p:xfrm>
            <a:off x="3216" y="1536"/>
            <a:ext cx="1872" cy="10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6" name="Ecuación" r:id="rId7" imgW="800100" imgH="457200" progId="Equation.3">
                    <p:embed/>
                  </p:oleObj>
                </mc:Choice>
                <mc:Fallback>
                  <p:oleObj name="Ecuación" r:id="rId7" imgW="8001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1536"/>
                          <a:ext cx="1872" cy="10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807" name="Text Box 10"/>
            <p:cNvSpPr txBox="1">
              <a:spLocks noChangeArrowheads="1"/>
            </p:cNvSpPr>
            <p:nvPr/>
          </p:nvSpPr>
          <p:spPr bwMode="auto">
            <a:xfrm>
              <a:off x="4944" y="2304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558091" name="Group 11"/>
          <p:cNvGrpSpPr>
            <a:grpSpLocks/>
          </p:cNvGrpSpPr>
          <p:nvPr/>
        </p:nvGrpSpPr>
        <p:grpSpPr bwMode="auto">
          <a:xfrm>
            <a:off x="2286000" y="1905000"/>
            <a:ext cx="4114800" cy="2559050"/>
            <a:chOff x="480" y="1200"/>
            <a:chExt cx="2592" cy="1612"/>
          </a:xfrm>
        </p:grpSpPr>
        <p:graphicFrame>
          <p:nvGraphicFramePr>
            <p:cNvPr id="33804" name="Object 12"/>
            <p:cNvGraphicFramePr>
              <a:graphicFrameLocks noChangeAspect="1"/>
            </p:cNvGraphicFramePr>
            <p:nvPr/>
          </p:nvGraphicFramePr>
          <p:xfrm>
            <a:off x="480" y="1200"/>
            <a:ext cx="2016" cy="1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7" name="Ecuación" r:id="rId9" imgW="888614" imgH="710891" progId="Equation.3">
                    <p:embed/>
                  </p:oleObj>
                </mc:Choice>
                <mc:Fallback>
                  <p:oleObj name="Ecuación" r:id="rId9" imgW="888614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1200"/>
                          <a:ext cx="2016" cy="1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805" name="Text Box 13"/>
            <p:cNvSpPr txBox="1">
              <a:spLocks noChangeArrowheads="1"/>
            </p:cNvSpPr>
            <p:nvPr/>
          </p:nvSpPr>
          <p:spPr bwMode="auto">
            <a:xfrm>
              <a:off x="2448" y="2400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66FF"/>
                  </a:solidFill>
                </a:rPr>
                <a:t>3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558094" name="Group 14"/>
          <p:cNvGrpSpPr>
            <a:grpSpLocks/>
          </p:cNvGrpSpPr>
          <p:nvPr/>
        </p:nvGrpSpPr>
        <p:grpSpPr bwMode="auto">
          <a:xfrm>
            <a:off x="2438400" y="1981200"/>
            <a:ext cx="3810000" cy="2514600"/>
            <a:chOff x="576" y="1296"/>
            <a:chExt cx="2400" cy="1584"/>
          </a:xfrm>
        </p:grpSpPr>
        <p:sp>
          <p:nvSpPr>
            <p:cNvPr id="33802" name="Line 15"/>
            <p:cNvSpPr>
              <a:spLocks noChangeShapeType="1"/>
            </p:cNvSpPr>
            <p:nvPr/>
          </p:nvSpPr>
          <p:spPr bwMode="auto">
            <a:xfrm>
              <a:off x="576" y="1296"/>
              <a:ext cx="2304" cy="148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3" name="Line 16"/>
            <p:cNvSpPr>
              <a:spLocks noChangeShapeType="1"/>
            </p:cNvSpPr>
            <p:nvPr/>
          </p:nvSpPr>
          <p:spPr bwMode="auto">
            <a:xfrm flipH="1">
              <a:off x="672" y="1392"/>
              <a:ext cx="2304" cy="148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8097" name="Group 17"/>
          <p:cNvGrpSpPr>
            <a:grpSpLocks/>
          </p:cNvGrpSpPr>
          <p:nvPr/>
        </p:nvGrpSpPr>
        <p:grpSpPr bwMode="auto">
          <a:xfrm>
            <a:off x="4800600" y="4648200"/>
            <a:ext cx="3810000" cy="1828800"/>
            <a:chOff x="576" y="1296"/>
            <a:chExt cx="2400" cy="1584"/>
          </a:xfrm>
        </p:grpSpPr>
        <p:sp>
          <p:nvSpPr>
            <p:cNvPr id="33800" name="Line 18"/>
            <p:cNvSpPr>
              <a:spLocks noChangeShapeType="1"/>
            </p:cNvSpPr>
            <p:nvPr/>
          </p:nvSpPr>
          <p:spPr bwMode="auto">
            <a:xfrm>
              <a:off x="576" y="1296"/>
              <a:ext cx="2304" cy="148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1" name="Line 19"/>
            <p:cNvSpPr>
              <a:spLocks noChangeShapeType="1"/>
            </p:cNvSpPr>
            <p:nvPr/>
          </p:nvSpPr>
          <p:spPr bwMode="auto">
            <a:xfrm flipH="1">
              <a:off x="672" y="1392"/>
              <a:ext cx="2304" cy="148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402301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8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8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8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208214" y="1412876"/>
            <a:ext cx="7704137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Char char="-"/>
            </a:pPr>
            <a:r>
              <a:rPr lang="es-ES" sz="2800" b="1" i="0" dirty="0">
                <a:hlinkClick r:id="" action="ppaction://noaction"/>
              </a:rPr>
              <a:t>DEFINICIÓN DE MATRIZ.</a:t>
            </a:r>
            <a:endParaRPr lang="es-ES" sz="2800" b="1" i="0" dirty="0"/>
          </a:p>
          <a:p>
            <a:pPr algn="l" eaLnBrk="1" hangingPunct="1">
              <a:buFontTx/>
              <a:buChar char="-"/>
            </a:pPr>
            <a:r>
              <a:rPr lang="es-ES" sz="2800" b="1" i="0" dirty="0">
                <a:hlinkClick r:id="" action="ppaction://noaction"/>
              </a:rPr>
              <a:t>ALGUNOS TIPOS DE MATRICES.</a:t>
            </a:r>
            <a:endParaRPr lang="es-ES" sz="2800" b="1" i="0" dirty="0"/>
          </a:p>
          <a:p>
            <a:pPr algn="l" eaLnBrk="1" hangingPunct="1">
              <a:buFontTx/>
              <a:buChar char="-"/>
            </a:pPr>
            <a:r>
              <a:rPr lang="es-ES" sz="2800" b="1" i="0" dirty="0">
                <a:hlinkClick r:id="" action="ppaction://noaction"/>
              </a:rPr>
              <a:t>IGUALDAD DE MATRICES.</a:t>
            </a:r>
            <a:endParaRPr lang="es-ES" sz="2800" b="1" i="0" dirty="0"/>
          </a:p>
          <a:p>
            <a:pPr algn="l" eaLnBrk="1" hangingPunct="1">
              <a:buFontTx/>
              <a:buChar char="-"/>
            </a:pPr>
            <a:r>
              <a:rPr lang="es-ES" sz="2800" b="1" i="0" dirty="0">
                <a:hlinkClick r:id="" action="ppaction://noaction"/>
              </a:rPr>
              <a:t>OPERACIONES CON MATRICES.</a:t>
            </a:r>
            <a:endParaRPr lang="es-ES" sz="2800" b="1" i="0" dirty="0"/>
          </a:p>
          <a:p>
            <a:pPr algn="l" eaLnBrk="1" hangingPunct="1">
              <a:buFontTx/>
              <a:buChar char="-"/>
            </a:pPr>
            <a:r>
              <a:rPr lang="es-ES" sz="2800" b="1" i="0" dirty="0">
                <a:hlinkClick r:id="rId2" action="ppaction://hlinksldjump"/>
              </a:rPr>
              <a:t>RANGO DE UNA MATRIZ.</a:t>
            </a:r>
            <a:endParaRPr lang="es-ES" sz="3200" b="1" i="0" dirty="0"/>
          </a:p>
        </p:txBody>
      </p:sp>
      <p:sp>
        <p:nvSpPr>
          <p:cNvPr id="531459" name="Text Box 3"/>
          <p:cNvSpPr txBox="1">
            <a:spLocks noChangeArrowheads="1"/>
          </p:cNvSpPr>
          <p:nvPr/>
        </p:nvSpPr>
        <p:spPr bwMode="auto">
          <a:xfrm>
            <a:off x="4008438" y="404814"/>
            <a:ext cx="40322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MATRICES</a:t>
            </a:r>
          </a:p>
        </p:txBody>
      </p:sp>
    </p:spTree>
    <p:extLst>
      <p:ext uri="{BB962C8B-B14F-4D97-AF65-F5344CB8AC3E}">
        <p14:creationId xmlns:p14="http://schemas.microsoft.com/office/powerpoint/2010/main" val="420939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Text Box 2"/>
          <p:cNvSpPr txBox="1">
            <a:spLocks noChangeArrowheads="1"/>
          </p:cNvSpPr>
          <p:nvPr/>
        </p:nvSpPr>
        <p:spPr bwMode="auto">
          <a:xfrm>
            <a:off x="3429000" y="1219200"/>
            <a:ext cx="59436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Suma de Matrices</a:t>
            </a:r>
          </a:p>
        </p:txBody>
      </p:sp>
      <p:graphicFrame>
        <p:nvGraphicFramePr>
          <p:cNvPr id="559107" name="Object 3"/>
          <p:cNvGraphicFramePr>
            <a:graphicFrameLocks noChangeAspect="1"/>
          </p:cNvGraphicFramePr>
          <p:nvPr/>
        </p:nvGraphicFramePr>
        <p:xfrm>
          <a:off x="2819400" y="2057400"/>
          <a:ext cx="29781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cuación" r:id="rId3" imgW="927100" imgH="457200" progId="Equation.3">
                  <p:embed/>
                </p:oleObj>
              </mc:Choice>
              <mc:Fallback>
                <p:oleObj name="Ecuación" r:id="rId3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2978150" cy="146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9108" name="Text Box 4"/>
          <p:cNvSpPr txBox="1">
            <a:spLocks noChangeArrowheads="1"/>
          </p:cNvSpPr>
          <p:nvPr/>
        </p:nvSpPr>
        <p:spPr bwMode="auto">
          <a:xfrm>
            <a:off x="5638800" y="31242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559109" name="Object 5"/>
          <p:cNvGraphicFramePr>
            <a:graphicFrameLocks noChangeAspect="1"/>
          </p:cNvGraphicFramePr>
          <p:nvPr/>
        </p:nvGraphicFramePr>
        <p:xfrm>
          <a:off x="6629400" y="1981200"/>
          <a:ext cx="2971800" cy="169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cuación" r:id="rId5" imgW="800100" imgH="457200" progId="Equation.3">
                  <p:embed/>
                </p:oleObj>
              </mc:Choice>
              <mc:Fallback>
                <p:oleObj name="Ecuación" r:id="rId5" imgW="800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981200"/>
                        <a:ext cx="2971800" cy="169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9110" name="Text Box 6"/>
          <p:cNvSpPr txBox="1">
            <a:spLocks noChangeArrowheads="1"/>
          </p:cNvSpPr>
          <p:nvPr/>
        </p:nvSpPr>
        <p:spPr bwMode="auto">
          <a:xfrm>
            <a:off x="9372600" y="32004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559111" name="Text Box 7"/>
          <p:cNvSpPr txBox="1">
            <a:spLocks noChangeArrowheads="1"/>
          </p:cNvSpPr>
          <p:nvPr/>
        </p:nvSpPr>
        <p:spPr bwMode="auto">
          <a:xfrm>
            <a:off x="2590800" y="4708526"/>
            <a:ext cx="457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000" b="1" i="0">
                <a:solidFill>
                  <a:srgbClr val="000000"/>
                </a:solidFill>
              </a:rPr>
              <a:t>+</a:t>
            </a:r>
            <a:endParaRPr lang="es-ES_tradnl" b="1" i="0">
              <a:solidFill>
                <a:srgbClr val="000000"/>
              </a:solidFill>
            </a:endParaRPr>
          </a:p>
        </p:txBody>
      </p:sp>
      <p:grpSp>
        <p:nvGrpSpPr>
          <p:cNvPr id="559112" name="Group 8"/>
          <p:cNvGrpSpPr>
            <a:grpSpLocks/>
          </p:cNvGrpSpPr>
          <p:nvPr/>
        </p:nvGrpSpPr>
        <p:grpSpPr bwMode="auto">
          <a:xfrm>
            <a:off x="2133600" y="4708526"/>
            <a:ext cx="1828800" cy="701675"/>
            <a:chOff x="384" y="2832"/>
            <a:chExt cx="1152" cy="442"/>
          </a:xfrm>
        </p:grpSpPr>
        <p:sp>
          <p:nvSpPr>
            <p:cNvPr id="34830" name="Text Box 9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A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4831" name="Text Box 10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B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4832" name="Text Box 11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559116" name="Group 12"/>
          <p:cNvGrpSpPr>
            <a:grpSpLocks/>
          </p:cNvGrpSpPr>
          <p:nvPr/>
        </p:nvGrpSpPr>
        <p:grpSpPr bwMode="auto">
          <a:xfrm>
            <a:off x="3962400" y="1981200"/>
            <a:ext cx="4419600" cy="762000"/>
            <a:chOff x="1536" y="1248"/>
            <a:chExt cx="2784" cy="480"/>
          </a:xfrm>
        </p:grpSpPr>
        <p:sp>
          <p:nvSpPr>
            <p:cNvPr id="34828" name="Oval 13"/>
            <p:cNvSpPr>
              <a:spLocks noChangeArrowheads="1"/>
            </p:cNvSpPr>
            <p:nvPr/>
          </p:nvSpPr>
          <p:spPr bwMode="auto">
            <a:xfrm>
              <a:off x="1536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34829" name="Oval 14"/>
            <p:cNvSpPr>
              <a:spLocks noChangeArrowheads="1"/>
            </p:cNvSpPr>
            <p:nvPr/>
          </p:nvSpPr>
          <p:spPr bwMode="auto">
            <a:xfrm>
              <a:off x="3888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graphicFrame>
        <p:nvGraphicFramePr>
          <p:cNvPr id="559119" name="Object 15"/>
          <p:cNvGraphicFramePr>
            <a:graphicFrameLocks noChangeAspect="1"/>
          </p:cNvGraphicFramePr>
          <p:nvPr/>
        </p:nvGraphicFramePr>
        <p:xfrm>
          <a:off x="4114800" y="4171950"/>
          <a:ext cx="5867400" cy="184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cuación" r:id="rId7" imgW="736600" imgH="457200" progId="Equation.3">
                  <p:embed/>
                </p:oleObj>
              </mc:Choice>
              <mc:Fallback>
                <p:oleObj name="Ecuación" r:id="rId7" imgW="736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71950"/>
                        <a:ext cx="5867400" cy="184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9120" name="Text Box 16"/>
          <p:cNvSpPr txBox="1">
            <a:spLocks noChangeArrowheads="1"/>
          </p:cNvSpPr>
          <p:nvPr/>
        </p:nvSpPr>
        <p:spPr bwMode="auto">
          <a:xfrm>
            <a:off x="2208214" y="476250"/>
            <a:ext cx="77041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759405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9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9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9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9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59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59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9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9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9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9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59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9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59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59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59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59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6" grpId="0" autoUpdateAnimBg="0"/>
      <p:bldP spid="559108" grpId="0" autoUpdateAnimBg="0"/>
      <p:bldP spid="559110" grpId="0" autoUpdateAnimBg="0"/>
      <p:bldP spid="559111" grpId="0" autoUpdateAnimBg="0"/>
      <p:bldP spid="559120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3429000" y="1219201"/>
            <a:ext cx="5943600" cy="519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800" b="1" i="0">
                <a:solidFill>
                  <a:srgbClr val="000000"/>
                </a:solidFill>
              </a:rPr>
              <a:t>Suma de matrices.</a:t>
            </a:r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2819400" y="2057400"/>
          <a:ext cx="29781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cuación" r:id="rId3" imgW="927100" imgH="457200" progId="Equation.3">
                  <p:embed/>
                </p:oleObj>
              </mc:Choice>
              <mc:Fallback>
                <p:oleObj name="Ecuación" r:id="rId3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2978150" cy="146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5638800" y="31242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6629400" y="1981200"/>
          <a:ext cx="2971800" cy="169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cuación" r:id="rId5" imgW="800100" imgH="457200" progId="Equation.3">
                  <p:embed/>
                </p:oleObj>
              </mc:Choice>
              <mc:Fallback>
                <p:oleObj name="Ecuación" r:id="rId5" imgW="800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981200"/>
                        <a:ext cx="2971800" cy="169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9372600" y="32004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2590800" y="4708526"/>
            <a:ext cx="457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000" b="1" i="0">
                <a:solidFill>
                  <a:srgbClr val="000000"/>
                </a:solidFill>
              </a:rPr>
              <a:t>+</a:t>
            </a:r>
            <a:endParaRPr lang="es-ES_tradnl" b="1" i="0">
              <a:solidFill>
                <a:srgbClr val="000000"/>
              </a:solidFill>
            </a:endParaRPr>
          </a:p>
        </p:txBody>
      </p:sp>
      <p:grpSp>
        <p:nvGrpSpPr>
          <p:cNvPr id="35848" name="Group 8"/>
          <p:cNvGrpSpPr>
            <a:grpSpLocks/>
          </p:cNvGrpSpPr>
          <p:nvPr/>
        </p:nvGrpSpPr>
        <p:grpSpPr bwMode="auto">
          <a:xfrm>
            <a:off x="2133600" y="4708526"/>
            <a:ext cx="1828800" cy="701675"/>
            <a:chOff x="384" y="2832"/>
            <a:chExt cx="1152" cy="442"/>
          </a:xfrm>
        </p:grpSpPr>
        <p:sp>
          <p:nvSpPr>
            <p:cNvPr id="35854" name="Text Box 9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A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5855" name="Text Box 10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B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5856" name="Text Box 11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560140" name="Group 12"/>
          <p:cNvGrpSpPr>
            <a:grpSpLocks/>
          </p:cNvGrpSpPr>
          <p:nvPr/>
        </p:nvGrpSpPr>
        <p:grpSpPr bwMode="auto">
          <a:xfrm>
            <a:off x="4953000" y="1981200"/>
            <a:ext cx="4419600" cy="762000"/>
            <a:chOff x="1536" y="1248"/>
            <a:chExt cx="2784" cy="480"/>
          </a:xfrm>
        </p:grpSpPr>
        <p:sp>
          <p:nvSpPr>
            <p:cNvPr id="35852" name="Oval 13"/>
            <p:cNvSpPr>
              <a:spLocks noChangeArrowheads="1"/>
            </p:cNvSpPr>
            <p:nvPr/>
          </p:nvSpPr>
          <p:spPr bwMode="auto">
            <a:xfrm>
              <a:off x="1536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35853" name="Oval 14"/>
            <p:cNvSpPr>
              <a:spLocks noChangeArrowheads="1"/>
            </p:cNvSpPr>
            <p:nvPr/>
          </p:nvSpPr>
          <p:spPr bwMode="auto">
            <a:xfrm>
              <a:off x="3888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graphicFrame>
        <p:nvGraphicFramePr>
          <p:cNvPr id="35850" name="Object 15"/>
          <p:cNvGraphicFramePr>
            <a:graphicFrameLocks noChangeAspect="1"/>
          </p:cNvGraphicFramePr>
          <p:nvPr/>
        </p:nvGraphicFramePr>
        <p:xfrm>
          <a:off x="4114800" y="4171950"/>
          <a:ext cx="5867400" cy="184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cuación" r:id="rId7" imgW="736600" imgH="457200" progId="Equation.3">
                  <p:embed/>
                </p:oleObj>
              </mc:Choice>
              <mc:Fallback>
                <p:oleObj name="Ecuación" r:id="rId7" imgW="736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71950"/>
                        <a:ext cx="5867400" cy="184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0144" name="Rectangle 16"/>
          <p:cNvSpPr>
            <a:spLocks noChangeArrowheads="1"/>
          </p:cNvSpPr>
          <p:nvPr/>
        </p:nvSpPr>
        <p:spPr bwMode="auto">
          <a:xfrm>
            <a:off x="2566988" y="404813"/>
            <a:ext cx="7219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42226219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0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0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4156075" y="4144963"/>
          <a:ext cx="5634038" cy="190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cuación" r:id="rId3" imgW="990600" imgH="457200" progId="Equation.3">
                  <p:embed/>
                </p:oleObj>
              </mc:Choice>
              <mc:Fallback>
                <p:oleObj name="Ecuación" r:id="rId3" imgW="990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075" y="4144963"/>
                        <a:ext cx="5634038" cy="190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359150" y="1052514"/>
            <a:ext cx="5943600" cy="5794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Suma de Matrices</a:t>
            </a: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19400" y="2057400"/>
          <a:ext cx="29781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cuación" r:id="rId5" imgW="927100" imgH="457200" progId="Equation.3">
                  <p:embed/>
                </p:oleObj>
              </mc:Choice>
              <mc:Fallback>
                <p:oleObj name="Ecuación" r:id="rId5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2978150" cy="146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5638800" y="31242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6629400" y="1981200"/>
          <a:ext cx="2971800" cy="169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cuación" r:id="rId7" imgW="800100" imgH="457200" progId="Equation.3">
                  <p:embed/>
                </p:oleObj>
              </mc:Choice>
              <mc:Fallback>
                <p:oleObj name="Ecuación" r:id="rId7" imgW="800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981200"/>
                        <a:ext cx="2971800" cy="169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9372600" y="32004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2590800" y="4708526"/>
            <a:ext cx="457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000" b="1" i="0">
                <a:solidFill>
                  <a:srgbClr val="000000"/>
                </a:solidFill>
              </a:rPr>
              <a:t>+</a:t>
            </a:r>
            <a:endParaRPr lang="es-ES_tradnl" b="1" i="0">
              <a:solidFill>
                <a:srgbClr val="000000"/>
              </a:solidFill>
            </a:endParaRPr>
          </a:p>
        </p:txBody>
      </p:sp>
      <p:grpSp>
        <p:nvGrpSpPr>
          <p:cNvPr id="36873" name="Group 9"/>
          <p:cNvGrpSpPr>
            <a:grpSpLocks/>
          </p:cNvGrpSpPr>
          <p:nvPr/>
        </p:nvGrpSpPr>
        <p:grpSpPr bwMode="auto">
          <a:xfrm>
            <a:off x="2133600" y="4708526"/>
            <a:ext cx="1828800" cy="701675"/>
            <a:chOff x="384" y="2832"/>
            <a:chExt cx="1152" cy="442"/>
          </a:xfrm>
        </p:grpSpPr>
        <p:sp>
          <p:nvSpPr>
            <p:cNvPr id="36878" name="Text Box 10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A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6879" name="Text Box 11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B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6880" name="Text Box 12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36874" name="Group 13"/>
          <p:cNvGrpSpPr>
            <a:grpSpLocks/>
          </p:cNvGrpSpPr>
          <p:nvPr/>
        </p:nvGrpSpPr>
        <p:grpSpPr bwMode="auto">
          <a:xfrm>
            <a:off x="4953000" y="1981200"/>
            <a:ext cx="4419600" cy="762000"/>
            <a:chOff x="1536" y="1248"/>
            <a:chExt cx="2784" cy="480"/>
          </a:xfrm>
        </p:grpSpPr>
        <p:sp>
          <p:nvSpPr>
            <p:cNvPr id="36876" name="Oval 14"/>
            <p:cNvSpPr>
              <a:spLocks noChangeArrowheads="1"/>
            </p:cNvSpPr>
            <p:nvPr/>
          </p:nvSpPr>
          <p:spPr bwMode="auto">
            <a:xfrm>
              <a:off x="1536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36877" name="Oval 15"/>
            <p:cNvSpPr>
              <a:spLocks noChangeArrowheads="1"/>
            </p:cNvSpPr>
            <p:nvPr/>
          </p:nvSpPr>
          <p:spPr bwMode="auto">
            <a:xfrm>
              <a:off x="3888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561168" name="Rectangle 16"/>
          <p:cNvSpPr>
            <a:spLocks noChangeArrowheads="1"/>
          </p:cNvSpPr>
          <p:nvPr/>
        </p:nvSpPr>
        <p:spPr bwMode="auto">
          <a:xfrm>
            <a:off x="4506875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213764523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4156075" y="4144963"/>
          <a:ext cx="5634038" cy="190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cuación" r:id="rId3" imgW="990600" imgH="457200" progId="Equation.3">
                  <p:embed/>
                </p:oleObj>
              </mc:Choice>
              <mc:Fallback>
                <p:oleObj name="Ecuación" r:id="rId3" imgW="990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075" y="4144963"/>
                        <a:ext cx="5634038" cy="190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432175" y="1052514"/>
            <a:ext cx="5943600" cy="5794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Suma de Matrices</a:t>
            </a:r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19400" y="2057400"/>
          <a:ext cx="29781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cuación" r:id="rId5" imgW="927100" imgH="457200" progId="Equation.3">
                  <p:embed/>
                </p:oleObj>
              </mc:Choice>
              <mc:Fallback>
                <p:oleObj name="Ecuación" r:id="rId5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2978150" cy="146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5638800" y="31242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6629400" y="1981200"/>
          <a:ext cx="2971800" cy="169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cuación" r:id="rId7" imgW="800100" imgH="457200" progId="Equation.3">
                  <p:embed/>
                </p:oleObj>
              </mc:Choice>
              <mc:Fallback>
                <p:oleObj name="Ecuación" r:id="rId7" imgW="800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981200"/>
                        <a:ext cx="2971800" cy="169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9372600" y="32004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2590800" y="4708526"/>
            <a:ext cx="457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000" b="1" i="0">
                <a:solidFill>
                  <a:srgbClr val="000000"/>
                </a:solidFill>
              </a:rPr>
              <a:t>+</a:t>
            </a:r>
            <a:endParaRPr lang="es-ES_tradnl" b="1" i="0">
              <a:solidFill>
                <a:srgbClr val="000000"/>
              </a:solidFill>
            </a:endParaRPr>
          </a:p>
        </p:txBody>
      </p:sp>
      <p:grpSp>
        <p:nvGrpSpPr>
          <p:cNvPr id="37897" name="Group 9"/>
          <p:cNvGrpSpPr>
            <a:grpSpLocks/>
          </p:cNvGrpSpPr>
          <p:nvPr/>
        </p:nvGrpSpPr>
        <p:grpSpPr bwMode="auto">
          <a:xfrm>
            <a:off x="2133600" y="4708526"/>
            <a:ext cx="1828800" cy="701675"/>
            <a:chOff x="384" y="2832"/>
            <a:chExt cx="1152" cy="442"/>
          </a:xfrm>
        </p:grpSpPr>
        <p:sp>
          <p:nvSpPr>
            <p:cNvPr id="37902" name="Text Box 10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A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7903" name="Text Box 11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B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7904" name="Text Box 12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562189" name="Group 13"/>
          <p:cNvGrpSpPr>
            <a:grpSpLocks/>
          </p:cNvGrpSpPr>
          <p:nvPr/>
        </p:nvGrpSpPr>
        <p:grpSpPr bwMode="auto">
          <a:xfrm>
            <a:off x="3962400" y="2743200"/>
            <a:ext cx="4419600" cy="762000"/>
            <a:chOff x="1536" y="1248"/>
            <a:chExt cx="2784" cy="480"/>
          </a:xfrm>
        </p:grpSpPr>
        <p:sp>
          <p:nvSpPr>
            <p:cNvPr id="37900" name="Oval 14"/>
            <p:cNvSpPr>
              <a:spLocks noChangeArrowheads="1"/>
            </p:cNvSpPr>
            <p:nvPr/>
          </p:nvSpPr>
          <p:spPr bwMode="auto">
            <a:xfrm>
              <a:off x="1536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37901" name="Oval 15"/>
            <p:cNvSpPr>
              <a:spLocks noChangeArrowheads="1"/>
            </p:cNvSpPr>
            <p:nvPr/>
          </p:nvSpPr>
          <p:spPr bwMode="auto">
            <a:xfrm>
              <a:off x="3888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562192" name="Rectangle 16"/>
          <p:cNvSpPr>
            <a:spLocks noChangeArrowheads="1"/>
          </p:cNvSpPr>
          <p:nvPr/>
        </p:nvSpPr>
        <p:spPr bwMode="auto">
          <a:xfrm>
            <a:off x="47227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37325789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2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2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4159250" y="4119564"/>
          <a:ext cx="5549900" cy="197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cuación" r:id="rId3" imgW="1104900" imgH="457200" progId="Equation.3">
                  <p:embed/>
                </p:oleObj>
              </mc:Choice>
              <mc:Fallback>
                <p:oleObj name="Ecuación" r:id="rId3" imgW="11049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4119564"/>
                        <a:ext cx="5549900" cy="197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429000" y="1219200"/>
            <a:ext cx="59436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Suma de Matrices</a:t>
            </a: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819400" y="2057400"/>
          <a:ext cx="29781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cuación" r:id="rId5" imgW="927100" imgH="457200" progId="Equation.3">
                  <p:embed/>
                </p:oleObj>
              </mc:Choice>
              <mc:Fallback>
                <p:oleObj name="Ecuación" r:id="rId5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2978150" cy="146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5638800" y="31242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6629400" y="1981200"/>
          <a:ext cx="2971800" cy="169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1" name="Ecuación" r:id="rId7" imgW="800100" imgH="457200" progId="Equation.3">
                  <p:embed/>
                </p:oleObj>
              </mc:Choice>
              <mc:Fallback>
                <p:oleObj name="Ecuación" r:id="rId7" imgW="800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981200"/>
                        <a:ext cx="2971800" cy="169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9372600" y="32004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2590800" y="4708526"/>
            <a:ext cx="457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000" b="1" i="0">
                <a:solidFill>
                  <a:srgbClr val="000000"/>
                </a:solidFill>
              </a:rPr>
              <a:t>+</a:t>
            </a:r>
            <a:endParaRPr lang="es-ES_tradnl" b="1" i="0">
              <a:solidFill>
                <a:srgbClr val="000000"/>
              </a:solidFill>
            </a:endParaRPr>
          </a:p>
        </p:txBody>
      </p:sp>
      <p:grpSp>
        <p:nvGrpSpPr>
          <p:cNvPr id="38921" name="Group 9"/>
          <p:cNvGrpSpPr>
            <a:grpSpLocks/>
          </p:cNvGrpSpPr>
          <p:nvPr/>
        </p:nvGrpSpPr>
        <p:grpSpPr bwMode="auto">
          <a:xfrm>
            <a:off x="2133600" y="4708526"/>
            <a:ext cx="1828800" cy="701675"/>
            <a:chOff x="384" y="2832"/>
            <a:chExt cx="1152" cy="442"/>
          </a:xfrm>
        </p:grpSpPr>
        <p:sp>
          <p:nvSpPr>
            <p:cNvPr id="38926" name="Text Box 10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A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8927" name="Text Box 11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B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8928" name="Text Box 12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38922" name="Group 13"/>
          <p:cNvGrpSpPr>
            <a:grpSpLocks/>
          </p:cNvGrpSpPr>
          <p:nvPr/>
        </p:nvGrpSpPr>
        <p:grpSpPr bwMode="auto">
          <a:xfrm>
            <a:off x="3962400" y="2743200"/>
            <a:ext cx="4419600" cy="762000"/>
            <a:chOff x="1536" y="1248"/>
            <a:chExt cx="2784" cy="480"/>
          </a:xfrm>
        </p:grpSpPr>
        <p:sp>
          <p:nvSpPr>
            <p:cNvPr id="38924" name="Oval 14"/>
            <p:cNvSpPr>
              <a:spLocks noChangeArrowheads="1"/>
            </p:cNvSpPr>
            <p:nvPr/>
          </p:nvSpPr>
          <p:spPr bwMode="auto">
            <a:xfrm>
              <a:off x="1536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38925" name="Oval 15"/>
            <p:cNvSpPr>
              <a:spLocks noChangeArrowheads="1"/>
            </p:cNvSpPr>
            <p:nvPr/>
          </p:nvSpPr>
          <p:spPr bwMode="auto">
            <a:xfrm>
              <a:off x="3888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563216" name="Rectangle 16"/>
          <p:cNvSpPr>
            <a:spLocks noChangeArrowheads="1"/>
          </p:cNvSpPr>
          <p:nvPr/>
        </p:nvSpPr>
        <p:spPr bwMode="auto">
          <a:xfrm>
            <a:off x="4578312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393185062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4159250" y="4119564"/>
          <a:ext cx="5549900" cy="197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cuación" r:id="rId3" imgW="1104900" imgH="457200" progId="Equation.3">
                  <p:embed/>
                </p:oleObj>
              </mc:Choice>
              <mc:Fallback>
                <p:oleObj name="Ecuación" r:id="rId3" imgW="11049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4119564"/>
                        <a:ext cx="5549900" cy="1976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429000" y="1219200"/>
            <a:ext cx="59436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Suma de Matrices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819400" y="2057400"/>
          <a:ext cx="29781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cuación" r:id="rId5" imgW="927100" imgH="457200" progId="Equation.3">
                  <p:embed/>
                </p:oleObj>
              </mc:Choice>
              <mc:Fallback>
                <p:oleObj name="Ecuación" r:id="rId5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2978150" cy="146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638800" y="31242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6629400" y="1981200"/>
          <a:ext cx="2971800" cy="169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cuación" r:id="rId7" imgW="800100" imgH="457200" progId="Equation.3">
                  <p:embed/>
                </p:oleObj>
              </mc:Choice>
              <mc:Fallback>
                <p:oleObj name="Ecuación" r:id="rId7" imgW="800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981200"/>
                        <a:ext cx="2971800" cy="169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9372600" y="32004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2590800" y="4708526"/>
            <a:ext cx="457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000" b="1" i="0">
                <a:solidFill>
                  <a:srgbClr val="000000"/>
                </a:solidFill>
              </a:rPr>
              <a:t>+</a:t>
            </a:r>
            <a:endParaRPr lang="es-ES_tradnl" b="1" i="0">
              <a:solidFill>
                <a:srgbClr val="000000"/>
              </a:solidFill>
            </a:endParaRPr>
          </a:p>
        </p:txBody>
      </p:sp>
      <p:grpSp>
        <p:nvGrpSpPr>
          <p:cNvPr id="39945" name="Group 9"/>
          <p:cNvGrpSpPr>
            <a:grpSpLocks/>
          </p:cNvGrpSpPr>
          <p:nvPr/>
        </p:nvGrpSpPr>
        <p:grpSpPr bwMode="auto">
          <a:xfrm>
            <a:off x="2133600" y="4708526"/>
            <a:ext cx="1828800" cy="701675"/>
            <a:chOff x="384" y="2832"/>
            <a:chExt cx="1152" cy="442"/>
          </a:xfrm>
        </p:grpSpPr>
        <p:sp>
          <p:nvSpPr>
            <p:cNvPr id="39950" name="Text Box 10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A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9951" name="Text Box 11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B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39952" name="Text Box 12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564237" name="Group 13"/>
          <p:cNvGrpSpPr>
            <a:grpSpLocks/>
          </p:cNvGrpSpPr>
          <p:nvPr/>
        </p:nvGrpSpPr>
        <p:grpSpPr bwMode="auto">
          <a:xfrm>
            <a:off x="4953000" y="2743200"/>
            <a:ext cx="4419600" cy="762000"/>
            <a:chOff x="1536" y="1248"/>
            <a:chExt cx="2784" cy="480"/>
          </a:xfrm>
        </p:grpSpPr>
        <p:sp>
          <p:nvSpPr>
            <p:cNvPr id="39948" name="Oval 14"/>
            <p:cNvSpPr>
              <a:spLocks noChangeArrowheads="1"/>
            </p:cNvSpPr>
            <p:nvPr/>
          </p:nvSpPr>
          <p:spPr bwMode="auto">
            <a:xfrm>
              <a:off x="1536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39949" name="Oval 15"/>
            <p:cNvSpPr>
              <a:spLocks noChangeArrowheads="1"/>
            </p:cNvSpPr>
            <p:nvPr/>
          </p:nvSpPr>
          <p:spPr bwMode="auto">
            <a:xfrm>
              <a:off x="3888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564240" name="Rectangle 16"/>
          <p:cNvSpPr>
            <a:spLocks noChangeArrowheads="1"/>
          </p:cNvSpPr>
          <p:nvPr/>
        </p:nvSpPr>
        <p:spPr bwMode="auto">
          <a:xfrm>
            <a:off x="4649750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3278418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4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4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4160838" y="4044950"/>
          <a:ext cx="5472112" cy="207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cuación" r:id="rId3" imgW="1104900" imgH="457200" progId="Equation.3">
                  <p:embed/>
                </p:oleObj>
              </mc:Choice>
              <mc:Fallback>
                <p:oleObj name="Ecuación" r:id="rId3" imgW="11049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4044950"/>
                        <a:ext cx="5472112" cy="207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3429000" y="1219200"/>
            <a:ext cx="59436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Suma de Matrices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819400" y="2057400"/>
          <a:ext cx="29781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cuación" r:id="rId5" imgW="927100" imgH="457200" progId="Equation.3">
                  <p:embed/>
                </p:oleObj>
              </mc:Choice>
              <mc:Fallback>
                <p:oleObj name="Ecuación" r:id="rId5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2978150" cy="146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5638800" y="31242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6629400" y="1981200"/>
          <a:ext cx="2971800" cy="169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cuación" r:id="rId7" imgW="800100" imgH="457200" progId="Equation.3">
                  <p:embed/>
                </p:oleObj>
              </mc:Choice>
              <mc:Fallback>
                <p:oleObj name="Ecuación" r:id="rId7" imgW="800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981200"/>
                        <a:ext cx="2971800" cy="169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9372600" y="32004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2590800" y="4708526"/>
            <a:ext cx="457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000" b="1" i="0">
                <a:solidFill>
                  <a:srgbClr val="000000"/>
                </a:solidFill>
              </a:rPr>
              <a:t>+</a:t>
            </a:r>
            <a:endParaRPr lang="es-ES_tradnl" b="1" i="0">
              <a:solidFill>
                <a:srgbClr val="000000"/>
              </a:solidFill>
            </a:endParaRPr>
          </a:p>
        </p:txBody>
      </p:sp>
      <p:grpSp>
        <p:nvGrpSpPr>
          <p:cNvPr id="40969" name="Group 9"/>
          <p:cNvGrpSpPr>
            <a:grpSpLocks/>
          </p:cNvGrpSpPr>
          <p:nvPr/>
        </p:nvGrpSpPr>
        <p:grpSpPr bwMode="auto">
          <a:xfrm>
            <a:off x="2133600" y="4708526"/>
            <a:ext cx="1828800" cy="701675"/>
            <a:chOff x="384" y="2832"/>
            <a:chExt cx="1152" cy="442"/>
          </a:xfrm>
        </p:grpSpPr>
        <p:sp>
          <p:nvSpPr>
            <p:cNvPr id="40974" name="Text Box 10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A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40975" name="Text Box 11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B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40976" name="Text Box 12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40970" name="Group 13"/>
          <p:cNvGrpSpPr>
            <a:grpSpLocks/>
          </p:cNvGrpSpPr>
          <p:nvPr/>
        </p:nvGrpSpPr>
        <p:grpSpPr bwMode="auto">
          <a:xfrm>
            <a:off x="4953000" y="2743200"/>
            <a:ext cx="4419600" cy="762000"/>
            <a:chOff x="1536" y="1248"/>
            <a:chExt cx="2784" cy="480"/>
          </a:xfrm>
        </p:grpSpPr>
        <p:sp>
          <p:nvSpPr>
            <p:cNvPr id="40972" name="Oval 14"/>
            <p:cNvSpPr>
              <a:spLocks noChangeArrowheads="1"/>
            </p:cNvSpPr>
            <p:nvPr/>
          </p:nvSpPr>
          <p:spPr bwMode="auto">
            <a:xfrm>
              <a:off x="1536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40973" name="Oval 15"/>
            <p:cNvSpPr>
              <a:spLocks noChangeArrowheads="1"/>
            </p:cNvSpPr>
            <p:nvPr/>
          </p:nvSpPr>
          <p:spPr bwMode="auto">
            <a:xfrm>
              <a:off x="3888" y="1248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565264" name="Rectangle 16"/>
          <p:cNvSpPr>
            <a:spLocks noChangeArrowheads="1"/>
          </p:cNvSpPr>
          <p:nvPr/>
        </p:nvSpPr>
        <p:spPr bwMode="auto">
          <a:xfrm>
            <a:off x="4722775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2506196041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143250" y="1125539"/>
            <a:ext cx="5943600" cy="5794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Suma de Matrices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819400" y="2057400"/>
          <a:ext cx="29781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cuación" r:id="rId3" imgW="927100" imgH="457200" progId="Equation.3">
                  <p:embed/>
                </p:oleObj>
              </mc:Choice>
              <mc:Fallback>
                <p:oleObj name="Ecuación" r:id="rId3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2978150" cy="146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638800" y="31242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6629400" y="1981200"/>
          <a:ext cx="2971800" cy="169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cuación" r:id="rId5" imgW="800100" imgH="457200" progId="Equation.3">
                  <p:embed/>
                </p:oleObj>
              </mc:Choice>
              <mc:Fallback>
                <p:oleObj name="Ecuación" r:id="rId5" imgW="800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981200"/>
                        <a:ext cx="2971800" cy="169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9372600" y="32004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3962400" y="4708526"/>
            <a:ext cx="4572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000" b="1" i="0">
                <a:solidFill>
                  <a:srgbClr val="000000"/>
                </a:solidFill>
              </a:rPr>
              <a:t>+</a:t>
            </a:r>
            <a:endParaRPr lang="es-ES_tradnl" b="1" i="0">
              <a:solidFill>
                <a:srgbClr val="000000"/>
              </a:solidFill>
            </a:endParaRPr>
          </a:p>
        </p:txBody>
      </p:sp>
      <p:grpSp>
        <p:nvGrpSpPr>
          <p:cNvPr id="41992" name="Group 8"/>
          <p:cNvGrpSpPr>
            <a:grpSpLocks/>
          </p:cNvGrpSpPr>
          <p:nvPr/>
        </p:nvGrpSpPr>
        <p:grpSpPr bwMode="auto">
          <a:xfrm>
            <a:off x="3505200" y="4708526"/>
            <a:ext cx="1828800" cy="701675"/>
            <a:chOff x="384" y="2832"/>
            <a:chExt cx="1152" cy="442"/>
          </a:xfrm>
        </p:grpSpPr>
        <p:sp>
          <p:nvSpPr>
            <p:cNvPr id="41996" name="Text Box 9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A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41997" name="Text Box 10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B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41998" name="Text Box 11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66284" name="Object 12"/>
          <p:cNvGraphicFramePr>
            <a:graphicFrameLocks noChangeAspect="1"/>
          </p:cNvGraphicFramePr>
          <p:nvPr/>
        </p:nvGraphicFramePr>
        <p:xfrm>
          <a:off x="5257800" y="3886200"/>
          <a:ext cx="3733800" cy="234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cuación" r:id="rId7" imgW="660400" imgH="457200" progId="Equation.3">
                  <p:embed/>
                </p:oleObj>
              </mc:Choice>
              <mc:Fallback>
                <p:oleObj name="Ecuación" r:id="rId7" imgW="660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886200"/>
                        <a:ext cx="3733800" cy="2344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6285" name="Text Box 13"/>
          <p:cNvSpPr txBox="1">
            <a:spLocks noChangeArrowheads="1"/>
          </p:cNvSpPr>
          <p:nvPr/>
        </p:nvSpPr>
        <p:spPr bwMode="auto">
          <a:xfrm>
            <a:off x="8686800" y="5562601"/>
            <a:ext cx="121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000" b="1" i="0">
                <a:solidFill>
                  <a:schemeClr val="tx2"/>
                </a:solidFill>
              </a:rPr>
              <a:t>2</a:t>
            </a:r>
            <a:endParaRPr lang="es-ES_tradnl" sz="4000" b="1" i="0">
              <a:solidFill>
                <a:srgbClr val="000000"/>
              </a:solidFill>
            </a:endParaRPr>
          </a:p>
        </p:txBody>
      </p:sp>
      <p:sp>
        <p:nvSpPr>
          <p:cNvPr id="566286" name="Rectangle 14"/>
          <p:cNvSpPr>
            <a:spLocks noChangeArrowheads="1"/>
          </p:cNvSpPr>
          <p:nvPr/>
        </p:nvSpPr>
        <p:spPr bwMode="auto">
          <a:xfrm>
            <a:off x="4578312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2274592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6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6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6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6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85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Text Box 2"/>
          <p:cNvSpPr txBox="1">
            <a:spLocks noChangeArrowheads="1"/>
          </p:cNvSpPr>
          <p:nvPr/>
        </p:nvSpPr>
        <p:spPr bwMode="auto">
          <a:xfrm>
            <a:off x="1992313" y="1196975"/>
            <a:ext cx="8001000" cy="1066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Producto de un escalar cualquiera por una matriz.</a:t>
            </a:r>
          </a:p>
        </p:txBody>
      </p:sp>
      <p:grpSp>
        <p:nvGrpSpPr>
          <p:cNvPr id="567299" name="Group 3"/>
          <p:cNvGrpSpPr>
            <a:grpSpLocks/>
          </p:cNvGrpSpPr>
          <p:nvPr/>
        </p:nvGrpSpPr>
        <p:grpSpPr bwMode="auto">
          <a:xfrm>
            <a:off x="3581400" y="4678364"/>
            <a:ext cx="5943600" cy="1798637"/>
            <a:chOff x="1344" y="1440"/>
            <a:chExt cx="3744" cy="1133"/>
          </a:xfrm>
        </p:grpSpPr>
        <p:graphicFrame>
          <p:nvGraphicFramePr>
            <p:cNvPr id="43020" name="Object 4"/>
            <p:cNvGraphicFramePr>
              <a:graphicFrameLocks noChangeAspect="1"/>
            </p:cNvGraphicFramePr>
            <p:nvPr/>
          </p:nvGraphicFramePr>
          <p:xfrm>
            <a:off x="1344" y="1440"/>
            <a:ext cx="3072" cy="10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5" name="Ecuación" r:id="rId3" imgW="1282700" imgH="457200" progId="Equation.3">
                    <p:embed/>
                  </p:oleObj>
                </mc:Choice>
                <mc:Fallback>
                  <p:oleObj name="Ecuación" r:id="rId3" imgW="12827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1440"/>
                          <a:ext cx="3072" cy="10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021" name="Text Box 5"/>
            <p:cNvSpPr txBox="1">
              <a:spLocks noChangeArrowheads="1"/>
            </p:cNvSpPr>
            <p:nvPr/>
          </p:nvSpPr>
          <p:spPr bwMode="auto">
            <a:xfrm>
              <a:off x="4320" y="2208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</a:p>
          </p:txBody>
        </p:sp>
      </p:grpSp>
      <p:sp>
        <p:nvSpPr>
          <p:cNvPr id="567302" name="Text Box 6"/>
          <p:cNvSpPr txBox="1">
            <a:spLocks noChangeArrowheads="1"/>
          </p:cNvSpPr>
          <p:nvPr/>
        </p:nvSpPr>
        <p:spPr bwMode="auto">
          <a:xfrm>
            <a:off x="2895600" y="2590801"/>
            <a:ext cx="7010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400" b="1" i="0"/>
              <a:t>Se puede efectuar siempre y se realiza multiplicando cada elemento de la matriz por el escalar.</a:t>
            </a:r>
            <a:endParaRPr lang="es-ES_tradnl" sz="2400" i="0"/>
          </a:p>
        </p:txBody>
      </p:sp>
      <p:grpSp>
        <p:nvGrpSpPr>
          <p:cNvPr id="567303" name="Group 7"/>
          <p:cNvGrpSpPr>
            <a:grpSpLocks/>
          </p:cNvGrpSpPr>
          <p:nvPr/>
        </p:nvGrpSpPr>
        <p:grpSpPr bwMode="auto">
          <a:xfrm>
            <a:off x="2819400" y="3581400"/>
            <a:ext cx="7239000" cy="1066800"/>
            <a:chOff x="768" y="2544"/>
            <a:chExt cx="4560" cy="672"/>
          </a:xfrm>
        </p:grpSpPr>
        <p:sp>
          <p:nvSpPr>
            <p:cNvPr id="43015" name="Text Box 8"/>
            <p:cNvSpPr txBox="1">
              <a:spLocks noChangeArrowheads="1"/>
            </p:cNvSpPr>
            <p:nvPr/>
          </p:nvSpPr>
          <p:spPr bwMode="auto">
            <a:xfrm>
              <a:off x="4944" y="254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latin typeface="Comic Sans MS" panose="030F0702030302020204" pitchFamily="66" charset="0"/>
                </a:rPr>
                <a:t>1</a:t>
              </a:r>
            </a:p>
          </p:txBody>
        </p:sp>
        <p:grpSp>
          <p:nvGrpSpPr>
            <p:cNvPr id="43016" name="Group 9"/>
            <p:cNvGrpSpPr>
              <a:grpSpLocks/>
            </p:cNvGrpSpPr>
            <p:nvPr/>
          </p:nvGrpSpPr>
          <p:grpSpPr bwMode="auto">
            <a:xfrm>
              <a:off x="768" y="2640"/>
              <a:ext cx="4560" cy="576"/>
              <a:chOff x="960" y="2400"/>
              <a:chExt cx="4560" cy="576"/>
            </a:xfrm>
          </p:grpSpPr>
          <p:sp>
            <p:nvSpPr>
              <p:cNvPr id="43017" name="Text Box 10"/>
              <p:cNvSpPr txBox="1">
                <a:spLocks noChangeArrowheads="1"/>
              </p:cNvSpPr>
              <p:nvPr/>
            </p:nvSpPr>
            <p:spPr bwMode="auto">
              <a:xfrm>
                <a:off x="960" y="2448"/>
                <a:ext cx="40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/>
                  <a:t>Multipliquemos esta matriz por el escalar</a:t>
                </a:r>
              </a:p>
            </p:txBody>
          </p:sp>
          <p:sp>
            <p:nvSpPr>
              <p:cNvPr id="43018" name="Text Box 11"/>
              <p:cNvSpPr txBox="1">
                <a:spLocks noChangeArrowheads="1"/>
              </p:cNvSpPr>
              <p:nvPr/>
            </p:nvSpPr>
            <p:spPr bwMode="auto">
              <a:xfrm>
                <a:off x="5088" y="2400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latin typeface="Comic Sans MS" panose="030F0702030302020204" pitchFamily="66" charset="0"/>
                  </a:rPr>
                  <a:t>__</a:t>
                </a:r>
              </a:p>
            </p:txBody>
          </p:sp>
          <p:sp>
            <p:nvSpPr>
              <p:cNvPr id="43019" name="Text Box 12"/>
              <p:cNvSpPr txBox="1">
                <a:spLocks noChangeArrowheads="1"/>
              </p:cNvSpPr>
              <p:nvPr/>
            </p:nvSpPr>
            <p:spPr bwMode="auto">
              <a:xfrm>
                <a:off x="5136" y="2688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latin typeface="Comic Sans MS" panose="030F0702030302020204" pitchFamily="66" charset="0"/>
                  </a:rPr>
                  <a:t>2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67309" name="Rectangle 13"/>
          <p:cNvSpPr>
            <a:spLocks noChangeArrowheads="1"/>
          </p:cNvSpPr>
          <p:nvPr/>
        </p:nvSpPr>
        <p:spPr bwMode="auto">
          <a:xfrm>
            <a:off x="47227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144195342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7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7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298" grpId="0" autoUpdateAnimBg="0"/>
      <p:bldP spid="567302" grpId="0" autoUpdateAnimBg="0"/>
      <p:bldP spid="567309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992313" y="1125538"/>
            <a:ext cx="8001000" cy="1066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   Producto de un escalar cualquiera por una matriz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grpSp>
        <p:nvGrpSpPr>
          <p:cNvPr id="44036" name="Group 4"/>
          <p:cNvGrpSpPr>
            <a:grpSpLocks/>
          </p:cNvGrpSpPr>
          <p:nvPr/>
        </p:nvGrpSpPr>
        <p:grpSpPr bwMode="auto">
          <a:xfrm>
            <a:off x="2819400" y="2773364"/>
            <a:ext cx="6781800" cy="3398837"/>
            <a:chOff x="816" y="1651"/>
            <a:chExt cx="4272" cy="2141"/>
          </a:xfrm>
        </p:grpSpPr>
        <p:sp>
          <p:nvSpPr>
            <p:cNvPr id="44040" name="Text Box 5"/>
            <p:cNvSpPr txBox="1">
              <a:spLocks noChangeArrowheads="1"/>
            </p:cNvSpPr>
            <p:nvPr/>
          </p:nvSpPr>
          <p:spPr bwMode="auto">
            <a:xfrm>
              <a:off x="4320" y="2371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</a:p>
          </p:txBody>
        </p:sp>
        <p:grpSp>
          <p:nvGrpSpPr>
            <p:cNvPr id="44041" name="Group 6"/>
            <p:cNvGrpSpPr>
              <a:grpSpLocks/>
            </p:cNvGrpSpPr>
            <p:nvPr/>
          </p:nvGrpSpPr>
          <p:grpSpPr bwMode="auto">
            <a:xfrm>
              <a:off x="816" y="1651"/>
              <a:ext cx="3600" cy="2141"/>
              <a:chOff x="816" y="1603"/>
              <a:chExt cx="3600" cy="2141"/>
            </a:xfrm>
          </p:grpSpPr>
          <p:graphicFrame>
            <p:nvGraphicFramePr>
              <p:cNvPr id="44042" name="Object 7"/>
              <p:cNvGraphicFramePr>
                <a:graphicFrameLocks noChangeAspect="1"/>
              </p:cNvGraphicFramePr>
              <p:nvPr/>
            </p:nvGraphicFramePr>
            <p:xfrm>
              <a:off x="1344" y="1603"/>
              <a:ext cx="3072" cy="10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569" name="Ecuación" r:id="rId3" imgW="1282700" imgH="457200" progId="Equation.3">
                      <p:embed/>
                    </p:oleObj>
                  </mc:Choice>
                  <mc:Fallback>
                    <p:oleObj name="Ecuación" r:id="rId3" imgW="1282700" imgH="457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44" y="1603"/>
                            <a:ext cx="3072" cy="10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44043" name="Group 8"/>
              <p:cNvGrpSpPr>
                <a:grpSpLocks/>
              </p:cNvGrpSpPr>
              <p:nvPr/>
            </p:nvGrpSpPr>
            <p:grpSpPr bwMode="auto">
              <a:xfrm>
                <a:off x="816" y="3072"/>
                <a:ext cx="1152" cy="480"/>
                <a:chOff x="384" y="2832"/>
                <a:chExt cx="1152" cy="480"/>
              </a:xfrm>
            </p:grpSpPr>
            <p:sp>
              <p:nvSpPr>
                <p:cNvPr id="4404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84" y="2832"/>
                  <a:ext cx="288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tx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endParaRPr lang="es-ES" b="1" i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4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960" y="2832"/>
                  <a:ext cx="288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tx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4400" b="1" i="0">
                      <a:solidFill>
                        <a:srgbClr val="000000"/>
                      </a:solidFill>
                    </a:rPr>
                    <a:t>C</a:t>
                  </a:r>
                  <a:endParaRPr lang="es-ES_tradnl" b="1" i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48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248" y="2832"/>
                  <a:ext cx="288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tx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4400" b="1" i="0">
                      <a:solidFill>
                        <a:srgbClr val="000000"/>
                      </a:solidFill>
                    </a:rPr>
                    <a:t>=</a:t>
                  </a:r>
                  <a:endParaRPr lang="es-ES_tradnl" b="1" i="0">
                    <a:solidFill>
                      <a:srgbClr val="000000"/>
                    </a:solidFill>
                  </a:endParaRPr>
                </a:p>
              </p:txBody>
            </p:sp>
          </p:grpSp>
          <p:graphicFrame>
            <p:nvGraphicFramePr>
              <p:cNvPr id="44044" name="Object 12"/>
              <p:cNvGraphicFramePr>
                <a:graphicFrameLocks noChangeAspect="1"/>
              </p:cNvGraphicFramePr>
              <p:nvPr/>
            </p:nvGraphicFramePr>
            <p:xfrm>
              <a:off x="816" y="2928"/>
              <a:ext cx="499" cy="8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570" name="Ecuación" r:id="rId5" imgW="152334" imgH="393529" progId="Equation.3">
                      <p:embed/>
                    </p:oleObj>
                  </mc:Choice>
                  <mc:Fallback>
                    <p:oleObj name="Ecuación" r:id="rId5" imgW="152334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6" y="2928"/>
                            <a:ext cx="499" cy="81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4045" name="Text Box 13"/>
              <p:cNvSpPr txBox="1">
                <a:spLocks noChangeArrowheads="1"/>
              </p:cNvSpPr>
              <p:nvPr/>
            </p:nvSpPr>
            <p:spPr bwMode="auto">
              <a:xfrm>
                <a:off x="1200" y="2832"/>
                <a:ext cx="288" cy="692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6600" b="1" i="0">
                    <a:solidFill>
                      <a:srgbClr val="000000"/>
                    </a:solidFill>
                  </a:rPr>
                  <a:t>.</a:t>
                </a:r>
                <a:endParaRPr lang="es-ES_tradnl" b="1" i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68334" name="Oval 14"/>
          <p:cNvSpPr>
            <a:spLocks noChangeArrowheads="1"/>
          </p:cNvSpPr>
          <p:nvPr/>
        </p:nvSpPr>
        <p:spPr bwMode="auto">
          <a:xfrm>
            <a:off x="4876800" y="2819400"/>
            <a:ext cx="9906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568335" name="Object 15"/>
          <p:cNvGraphicFramePr>
            <a:graphicFrameLocks noChangeAspect="1"/>
          </p:cNvGraphicFramePr>
          <p:nvPr/>
        </p:nvGraphicFramePr>
        <p:xfrm>
          <a:off x="4724400" y="4495800"/>
          <a:ext cx="57150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cuación" r:id="rId7" imgW="1104900" imgH="609600" progId="Equation.3">
                  <p:embed/>
                </p:oleObj>
              </mc:Choice>
              <mc:Fallback>
                <p:oleObj name="Ecuación" r:id="rId7" imgW="11049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495800"/>
                        <a:ext cx="57150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8336" name="Rectangle 16"/>
          <p:cNvSpPr>
            <a:spLocks noChangeArrowheads="1"/>
          </p:cNvSpPr>
          <p:nvPr/>
        </p:nvSpPr>
        <p:spPr bwMode="auto">
          <a:xfrm>
            <a:off x="4722775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38433518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Text Box 2"/>
          <p:cNvSpPr txBox="1">
            <a:spLocks noChangeArrowheads="1"/>
          </p:cNvSpPr>
          <p:nvPr/>
        </p:nvSpPr>
        <p:spPr bwMode="auto">
          <a:xfrm>
            <a:off x="1524000" y="1196975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b="1" i="0"/>
              <a:t>Una tabla rectangular del tipo </a:t>
            </a:r>
          </a:p>
        </p:txBody>
      </p:sp>
      <p:graphicFrame>
        <p:nvGraphicFramePr>
          <p:cNvPr id="532483" name="Object 3"/>
          <p:cNvGraphicFramePr>
            <a:graphicFrameLocks noChangeAspect="1"/>
          </p:cNvGraphicFramePr>
          <p:nvPr/>
        </p:nvGraphicFramePr>
        <p:xfrm>
          <a:off x="2895600" y="2438400"/>
          <a:ext cx="63246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cuación" r:id="rId3" imgW="2819400" imgH="1333500" progId="Equation.3">
                  <p:embed/>
                </p:oleObj>
              </mc:Choice>
              <mc:Fallback>
                <p:oleObj name="Ecuación" r:id="rId3" imgW="2819400" imgH="1333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438400"/>
                        <a:ext cx="6324600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484" name="Text Box 4"/>
          <p:cNvSpPr txBox="1">
            <a:spLocks noChangeArrowheads="1"/>
          </p:cNvSpPr>
          <p:nvPr/>
        </p:nvSpPr>
        <p:spPr bwMode="auto">
          <a:xfrm>
            <a:off x="1524000" y="563880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b="1" i="0"/>
              <a:t>se denomina MATRIZ</a:t>
            </a:r>
          </a:p>
        </p:txBody>
      </p:sp>
      <p:sp>
        <p:nvSpPr>
          <p:cNvPr id="532485" name="Rectangle 5"/>
          <p:cNvSpPr>
            <a:spLocks noChangeArrowheads="1"/>
          </p:cNvSpPr>
          <p:nvPr/>
        </p:nvSpPr>
        <p:spPr bwMode="auto">
          <a:xfrm>
            <a:off x="2063750" y="260350"/>
            <a:ext cx="81359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DEFINICIÓN DE MATRIZ</a:t>
            </a:r>
          </a:p>
        </p:txBody>
      </p:sp>
    </p:spTree>
    <p:extLst>
      <p:ext uri="{BB962C8B-B14F-4D97-AF65-F5344CB8AC3E}">
        <p14:creationId xmlns:p14="http://schemas.microsoft.com/office/powerpoint/2010/main" val="207457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32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32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2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32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2" grpId="0" autoUpdateAnimBg="0"/>
      <p:bldP spid="532484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69348" name="Oval 4"/>
          <p:cNvSpPr>
            <a:spLocks noChangeArrowheads="1"/>
          </p:cNvSpPr>
          <p:nvPr/>
        </p:nvSpPr>
        <p:spPr bwMode="auto">
          <a:xfrm>
            <a:off x="6096000" y="2590800"/>
            <a:ext cx="9144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45061" name="Group 5"/>
          <p:cNvGrpSpPr>
            <a:grpSpLocks/>
          </p:cNvGrpSpPr>
          <p:nvPr/>
        </p:nvGrpSpPr>
        <p:grpSpPr bwMode="auto">
          <a:xfrm>
            <a:off x="2640013" y="2636838"/>
            <a:ext cx="7620000" cy="3949700"/>
            <a:chOff x="816" y="1056"/>
            <a:chExt cx="4800" cy="2488"/>
          </a:xfrm>
        </p:grpSpPr>
        <p:grpSp>
          <p:nvGrpSpPr>
            <p:cNvPr id="45064" name="Group 6"/>
            <p:cNvGrpSpPr>
              <a:grpSpLocks/>
            </p:cNvGrpSpPr>
            <p:nvPr/>
          </p:nvGrpSpPr>
          <p:grpSpPr bwMode="auto">
            <a:xfrm>
              <a:off x="816" y="1056"/>
              <a:ext cx="4272" cy="2304"/>
              <a:chOff x="816" y="1440"/>
              <a:chExt cx="4272" cy="2304"/>
            </a:xfrm>
          </p:grpSpPr>
          <p:graphicFrame>
            <p:nvGraphicFramePr>
              <p:cNvPr id="45066" name="Object 7"/>
              <p:cNvGraphicFramePr>
                <a:graphicFrameLocks noChangeAspect="1"/>
              </p:cNvGraphicFramePr>
              <p:nvPr/>
            </p:nvGraphicFramePr>
            <p:xfrm>
              <a:off x="1344" y="1440"/>
              <a:ext cx="3072" cy="10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4593" name="Ecuación" r:id="rId3" imgW="1282700" imgH="457200" progId="Equation.3">
                      <p:embed/>
                    </p:oleObj>
                  </mc:Choice>
                  <mc:Fallback>
                    <p:oleObj name="Ecuación" r:id="rId3" imgW="1282700" imgH="457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44" y="1440"/>
                            <a:ext cx="3072" cy="10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5067" name="Text Box 8"/>
              <p:cNvSpPr txBox="1">
                <a:spLocks noChangeArrowheads="1"/>
              </p:cNvSpPr>
              <p:nvPr/>
            </p:nvSpPr>
            <p:spPr bwMode="auto">
              <a:xfrm>
                <a:off x="4320" y="22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</a:t>
                </a:r>
                <a:r>
                  <a:rPr lang="es-ES_tradnl" sz="3200" b="1" i="0">
                    <a:solidFill>
                      <a:srgbClr val="000000"/>
                    </a:solidFill>
                  </a:rPr>
                  <a:t>x</a:t>
                </a:r>
                <a:r>
                  <a:rPr lang="es-ES_tradnl" sz="3200" b="1" i="0">
                    <a:solidFill>
                      <a:srgbClr val="6600CC"/>
                    </a:solidFill>
                  </a:rPr>
                  <a:t>3</a:t>
                </a:r>
              </a:p>
            </p:txBody>
          </p:sp>
          <p:grpSp>
            <p:nvGrpSpPr>
              <p:cNvPr id="45068" name="Group 9"/>
              <p:cNvGrpSpPr>
                <a:grpSpLocks/>
              </p:cNvGrpSpPr>
              <p:nvPr/>
            </p:nvGrpSpPr>
            <p:grpSpPr bwMode="auto">
              <a:xfrm>
                <a:off x="816" y="3072"/>
                <a:ext cx="1152" cy="480"/>
                <a:chOff x="384" y="2832"/>
                <a:chExt cx="1152" cy="480"/>
              </a:xfrm>
            </p:grpSpPr>
            <p:sp>
              <p:nvSpPr>
                <p:cNvPr id="45071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84" y="2832"/>
                  <a:ext cx="288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tx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endParaRPr lang="es-ES" b="1" i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5072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960" y="2832"/>
                  <a:ext cx="288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tx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4400" b="1" i="0">
                      <a:solidFill>
                        <a:srgbClr val="000000"/>
                      </a:solidFill>
                    </a:rPr>
                    <a:t>C</a:t>
                  </a:r>
                  <a:endParaRPr lang="es-ES_tradnl" b="1" i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507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248" y="2832"/>
                  <a:ext cx="288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tx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4400" b="1" i="0">
                      <a:solidFill>
                        <a:srgbClr val="000000"/>
                      </a:solidFill>
                    </a:rPr>
                    <a:t>=</a:t>
                  </a:r>
                  <a:endParaRPr lang="es-ES_tradnl" b="1" i="0">
                    <a:solidFill>
                      <a:srgbClr val="000000"/>
                    </a:solidFill>
                  </a:endParaRPr>
                </a:p>
              </p:txBody>
            </p:sp>
          </p:grpSp>
          <p:graphicFrame>
            <p:nvGraphicFramePr>
              <p:cNvPr id="45069" name="Object 13"/>
              <p:cNvGraphicFramePr>
                <a:graphicFrameLocks noChangeAspect="1"/>
              </p:cNvGraphicFramePr>
              <p:nvPr/>
            </p:nvGraphicFramePr>
            <p:xfrm>
              <a:off x="816" y="2928"/>
              <a:ext cx="499" cy="8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4594" name="Ecuación" r:id="rId5" imgW="152334" imgH="393529" progId="Equation.3">
                      <p:embed/>
                    </p:oleObj>
                  </mc:Choice>
                  <mc:Fallback>
                    <p:oleObj name="Ecuación" r:id="rId5" imgW="152334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6" y="2928"/>
                            <a:ext cx="499" cy="81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5070" name="Text Box 14"/>
              <p:cNvSpPr txBox="1">
                <a:spLocks noChangeArrowheads="1"/>
              </p:cNvSpPr>
              <p:nvPr/>
            </p:nvSpPr>
            <p:spPr bwMode="auto">
              <a:xfrm>
                <a:off x="1200" y="2832"/>
                <a:ext cx="288" cy="692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6600" b="1" i="0">
                    <a:solidFill>
                      <a:srgbClr val="000000"/>
                    </a:solidFill>
                  </a:rPr>
                  <a:t>.</a:t>
                </a:r>
                <a:endParaRPr lang="es-ES_tradnl" b="1" i="0">
                  <a:solidFill>
                    <a:srgbClr val="000000"/>
                  </a:solidFill>
                </a:endParaRPr>
              </a:p>
            </p:txBody>
          </p:sp>
        </p:grpSp>
        <p:graphicFrame>
          <p:nvGraphicFramePr>
            <p:cNvPr id="45065" name="Object 15"/>
            <p:cNvGraphicFramePr>
              <a:graphicFrameLocks noChangeAspect="1"/>
            </p:cNvGraphicFramePr>
            <p:nvPr/>
          </p:nvGraphicFramePr>
          <p:xfrm>
            <a:off x="2016" y="2304"/>
            <a:ext cx="3600" cy="1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595" name="Ecuación" r:id="rId7" imgW="1104900" imgH="609600" progId="Equation.3">
                    <p:embed/>
                  </p:oleObj>
                </mc:Choice>
                <mc:Fallback>
                  <p:oleObj name="Ecuación" r:id="rId7" imgW="1104900" imgH="609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2304"/>
                          <a:ext cx="3600" cy="1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5062" name="Text Box 16"/>
          <p:cNvSpPr txBox="1">
            <a:spLocks noChangeArrowheads="1"/>
          </p:cNvSpPr>
          <p:nvPr/>
        </p:nvSpPr>
        <p:spPr bwMode="auto">
          <a:xfrm>
            <a:off x="1992313" y="1125538"/>
            <a:ext cx="8001000" cy="1066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Producto de un escalar cualquiera por una matriz.</a:t>
            </a:r>
          </a:p>
        </p:txBody>
      </p:sp>
      <p:sp>
        <p:nvSpPr>
          <p:cNvPr id="569361" name="Rectangle 17"/>
          <p:cNvSpPr>
            <a:spLocks noChangeArrowheads="1"/>
          </p:cNvSpPr>
          <p:nvPr/>
        </p:nvSpPr>
        <p:spPr bwMode="auto">
          <a:xfrm>
            <a:off x="4578312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987154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9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9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4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4800600" y="4451350"/>
          <a:ext cx="5562600" cy="202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cuación" r:id="rId3" imgW="1282700" imgH="609600" progId="Equation.3">
                  <p:embed/>
                </p:oleObj>
              </mc:Choice>
              <mc:Fallback>
                <p:oleObj name="Ecuación" r:id="rId3" imgW="12827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51350"/>
                        <a:ext cx="5562600" cy="202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083" name="Group 3"/>
          <p:cNvGrpSpPr>
            <a:grpSpLocks/>
          </p:cNvGrpSpPr>
          <p:nvPr/>
        </p:nvGrpSpPr>
        <p:grpSpPr bwMode="auto">
          <a:xfrm>
            <a:off x="2819400" y="2590800"/>
            <a:ext cx="6781800" cy="3657600"/>
            <a:chOff x="816" y="1440"/>
            <a:chExt cx="4272" cy="2304"/>
          </a:xfrm>
        </p:grpSpPr>
        <p:graphicFrame>
          <p:nvGraphicFramePr>
            <p:cNvPr id="46087" name="Object 4"/>
            <p:cNvGraphicFramePr>
              <a:graphicFrameLocks noChangeAspect="1"/>
            </p:cNvGraphicFramePr>
            <p:nvPr/>
          </p:nvGraphicFramePr>
          <p:xfrm>
            <a:off x="1344" y="1440"/>
            <a:ext cx="3072" cy="10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18" name="Ecuación" r:id="rId5" imgW="1282700" imgH="457200" progId="Equation.3">
                    <p:embed/>
                  </p:oleObj>
                </mc:Choice>
                <mc:Fallback>
                  <p:oleObj name="Ecuación" r:id="rId5" imgW="12827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1440"/>
                          <a:ext cx="3072" cy="10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088" name="Text Box 5"/>
            <p:cNvSpPr txBox="1">
              <a:spLocks noChangeArrowheads="1"/>
            </p:cNvSpPr>
            <p:nvPr/>
          </p:nvSpPr>
          <p:spPr bwMode="auto">
            <a:xfrm>
              <a:off x="4320" y="2208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</a:p>
          </p:txBody>
        </p:sp>
        <p:grpSp>
          <p:nvGrpSpPr>
            <p:cNvPr id="46089" name="Group 6"/>
            <p:cNvGrpSpPr>
              <a:grpSpLocks/>
            </p:cNvGrpSpPr>
            <p:nvPr/>
          </p:nvGrpSpPr>
          <p:grpSpPr bwMode="auto">
            <a:xfrm>
              <a:off x="816" y="3072"/>
              <a:ext cx="1152" cy="480"/>
              <a:chOff x="384" y="2832"/>
              <a:chExt cx="1152" cy="480"/>
            </a:xfrm>
          </p:grpSpPr>
          <p:sp>
            <p:nvSpPr>
              <p:cNvPr id="46092" name="Text Box 7"/>
              <p:cNvSpPr txBox="1">
                <a:spLocks noChangeArrowheads="1"/>
              </p:cNvSpPr>
              <p:nvPr/>
            </p:nvSpPr>
            <p:spPr bwMode="auto">
              <a:xfrm>
                <a:off x="384" y="2832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endParaRPr lang="es-ES" b="1" i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093" name="Text Box 8"/>
              <p:cNvSpPr txBox="1">
                <a:spLocks noChangeArrowheads="1"/>
              </p:cNvSpPr>
              <p:nvPr/>
            </p:nvSpPr>
            <p:spPr bwMode="auto">
              <a:xfrm>
                <a:off x="960" y="2832"/>
                <a:ext cx="288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4400" b="1" i="0">
                    <a:solidFill>
                      <a:srgbClr val="000000"/>
                    </a:solidFill>
                  </a:rPr>
                  <a:t>C</a:t>
                </a:r>
                <a:endParaRPr lang="es-ES_tradnl" b="1" i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094" name="Text Box 9"/>
              <p:cNvSpPr txBox="1">
                <a:spLocks noChangeArrowheads="1"/>
              </p:cNvSpPr>
              <p:nvPr/>
            </p:nvSpPr>
            <p:spPr bwMode="auto">
              <a:xfrm>
                <a:off x="1248" y="2832"/>
                <a:ext cx="288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tx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4400" b="1" i="0">
                    <a:solidFill>
                      <a:srgbClr val="000000"/>
                    </a:solidFill>
                  </a:rPr>
                  <a:t>=</a:t>
                </a:r>
                <a:endParaRPr lang="es-ES_tradnl" b="1" i="0">
                  <a:solidFill>
                    <a:srgbClr val="000000"/>
                  </a:solidFill>
                </a:endParaRPr>
              </a:p>
            </p:txBody>
          </p:sp>
        </p:grpSp>
        <p:graphicFrame>
          <p:nvGraphicFramePr>
            <p:cNvPr id="46090" name="Object 10"/>
            <p:cNvGraphicFramePr>
              <a:graphicFrameLocks noChangeAspect="1"/>
            </p:cNvGraphicFramePr>
            <p:nvPr/>
          </p:nvGraphicFramePr>
          <p:xfrm>
            <a:off x="816" y="2928"/>
            <a:ext cx="499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19" name="Ecuación" r:id="rId7" imgW="152334" imgH="393529" progId="Equation.3">
                    <p:embed/>
                  </p:oleObj>
                </mc:Choice>
                <mc:Fallback>
                  <p:oleObj name="Ecuación" r:id="rId7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928"/>
                          <a:ext cx="499" cy="8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091" name="Text Box 11"/>
            <p:cNvSpPr txBox="1">
              <a:spLocks noChangeArrowheads="1"/>
            </p:cNvSpPr>
            <p:nvPr/>
          </p:nvSpPr>
          <p:spPr bwMode="auto">
            <a:xfrm>
              <a:off x="1200" y="2832"/>
              <a:ext cx="288" cy="69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6600" b="1" i="0">
                  <a:solidFill>
                    <a:srgbClr val="000000"/>
                  </a:solidFill>
                </a:rPr>
                <a:t>.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sp>
        <p:nvSpPr>
          <p:cNvPr id="46084" name="Oval 12"/>
          <p:cNvSpPr>
            <a:spLocks noChangeArrowheads="1"/>
          </p:cNvSpPr>
          <p:nvPr/>
        </p:nvSpPr>
        <p:spPr bwMode="auto">
          <a:xfrm>
            <a:off x="6248400" y="2590800"/>
            <a:ext cx="9144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0381" name="Rectangle 13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46086" name="Text Box 14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</p:spTree>
    <p:extLst>
      <p:ext uri="{BB962C8B-B14F-4D97-AF65-F5344CB8AC3E}">
        <p14:creationId xmlns:p14="http://schemas.microsoft.com/office/powerpoint/2010/main" val="1273520776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4800600" y="4451350"/>
          <a:ext cx="5562600" cy="202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Ecuación" r:id="rId3" imgW="1282700" imgH="609600" progId="Equation.3">
                  <p:embed/>
                </p:oleObj>
              </mc:Choice>
              <mc:Fallback>
                <p:oleObj name="Ecuación" r:id="rId3" imgW="12827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51350"/>
                        <a:ext cx="5562600" cy="202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3657600" y="2286000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Ecuación" r:id="rId5" imgW="1282700" imgH="457200" progId="Equation.3">
                  <p:embed/>
                </p:oleObj>
              </mc:Choice>
              <mc:Fallback>
                <p:oleObj name="Ecuación" r:id="rId5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86000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8382000" y="3505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pSp>
        <p:nvGrpSpPr>
          <p:cNvPr id="47109" name="Group 5"/>
          <p:cNvGrpSpPr>
            <a:grpSpLocks/>
          </p:cNvGrpSpPr>
          <p:nvPr/>
        </p:nvGrpSpPr>
        <p:grpSpPr bwMode="auto">
          <a:xfrm>
            <a:off x="2819400" y="4876800"/>
            <a:ext cx="1828800" cy="762000"/>
            <a:chOff x="384" y="2832"/>
            <a:chExt cx="1152" cy="480"/>
          </a:xfrm>
        </p:grpSpPr>
        <p:sp>
          <p:nvSpPr>
            <p:cNvPr id="47117" name="Text Box 6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b="1" i="0">
                <a:solidFill>
                  <a:srgbClr val="000000"/>
                </a:solidFill>
              </a:endParaRPr>
            </a:p>
          </p:txBody>
        </p:sp>
        <p:sp>
          <p:nvSpPr>
            <p:cNvPr id="47118" name="Text Box 7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C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47119" name="Text Box 8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47110" name="Object 9"/>
          <p:cNvGraphicFramePr>
            <a:graphicFrameLocks noChangeAspect="1"/>
          </p:cNvGraphicFramePr>
          <p:nvPr/>
        </p:nvGraphicFramePr>
        <p:xfrm>
          <a:off x="2819401" y="4648200"/>
          <a:ext cx="7921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4648200"/>
                        <a:ext cx="7921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1" name="Text Box 10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47112" name="Text Box 11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47113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457200" cy="1098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6600" b="1" i="0">
                <a:solidFill>
                  <a:srgbClr val="000000"/>
                </a:solidFill>
              </a:rPr>
              <a:t>.</a:t>
            </a:r>
            <a:endParaRPr lang="es-ES_tradnl" b="1" i="0">
              <a:solidFill>
                <a:srgbClr val="000000"/>
              </a:solidFill>
            </a:endParaRPr>
          </a:p>
        </p:txBody>
      </p:sp>
      <p:sp>
        <p:nvSpPr>
          <p:cNvPr id="571405" name="Oval 13"/>
          <p:cNvSpPr>
            <a:spLocks noChangeArrowheads="1"/>
          </p:cNvSpPr>
          <p:nvPr/>
        </p:nvSpPr>
        <p:spPr bwMode="auto">
          <a:xfrm>
            <a:off x="7620000" y="2286000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1406" name="Rectangle 14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47116" name="Text Box 15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</p:spTree>
    <p:extLst>
      <p:ext uri="{BB962C8B-B14F-4D97-AF65-F5344CB8AC3E}">
        <p14:creationId xmlns:p14="http://schemas.microsoft.com/office/powerpoint/2010/main" val="2874380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1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1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40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800600" y="4389438"/>
          <a:ext cx="54864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5" name="Ecuación" r:id="rId3" imgW="1459866" imgH="609336" progId="Equation.3">
                  <p:embed/>
                </p:oleObj>
              </mc:Choice>
              <mc:Fallback>
                <p:oleObj name="Ecuación" r:id="rId3" imgW="1459866" imgH="6093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89438"/>
                        <a:ext cx="54864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3657600" y="2544763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name="Ecuación" r:id="rId5" imgW="1282700" imgH="457200" progId="Equation.3">
                  <p:embed/>
                </p:oleObj>
              </mc:Choice>
              <mc:Fallback>
                <p:oleObj name="Ecuación" r:id="rId5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544763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8382000" y="37639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pSp>
        <p:nvGrpSpPr>
          <p:cNvPr id="48133" name="Group 5"/>
          <p:cNvGrpSpPr>
            <a:grpSpLocks/>
          </p:cNvGrpSpPr>
          <p:nvPr/>
        </p:nvGrpSpPr>
        <p:grpSpPr bwMode="auto">
          <a:xfrm>
            <a:off x="2819400" y="4876800"/>
            <a:ext cx="1828800" cy="762000"/>
            <a:chOff x="384" y="2832"/>
            <a:chExt cx="1152" cy="480"/>
          </a:xfrm>
        </p:grpSpPr>
        <p:sp>
          <p:nvSpPr>
            <p:cNvPr id="48141" name="Text Box 6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b="1" i="0">
                <a:solidFill>
                  <a:srgbClr val="000000"/>
                </a:solidFill>
              </a:endParaRPr>
            </a:p>
          </p:txBody>
        </p:sp>
        <p:sp>
          <p:nvSpPr>
            <p:cNvPr id="48142" name="Text Box 7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C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48143" name="Text Box 8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48134" name="Object 9"/>
          <p:cNvGraphicFramePr>
            <a:graphicFrameLocks noChangeAspect="1"/>
          </p:cNvGraphicFramePr>
          <p:nvPr/>
        </p:nvGraphicFramePr>
        <p:xfrm>
          <a:off x="2819401" y="4648200"/>
          <a:ext cx="7921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7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4648200"/>
                        <a:ext cx="7921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5" name="Text Box 10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48136" name="Text Box 11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48137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457200" cy="1098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6600" b="1" i="0">
                <a:solidFill>
                  <a:srgbClr val="000000"/>
                </a:solidFill>
              </a:rPr>
              <a:t>.</a:t>
            </a:r>
            <a:endParaRPr lang="es-ES_tradnl" b="1" i="0">
              <a:solidFill>
                <a:srgbClr val="000000"/>
              </a:solidFill>
            </a:endParaRPr>
          </a:p>
        </p:txBody>
      </p:sp>
      <p:sp>
        <p:nvSpPr>
          <p:cNvPr id="48138" name="Oval 13"/>
          <p:cNvSpPr>
            <a:spLocks noChangeArrowheads="1"/>
          </p:cNvSpPr>
          <p:nvPr/>
        </p:nvSpPr>
        <p:spPr bwMode="auto">
          <a:xfrm>
            <a:off x="7620000" y="2514600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2430" name="Rectangle 14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48140" name="Text Box 15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</p:spTree>
    <p:extLst>
      <p:ext uri="{BB962C8B-B14F-4D97-AF65-F5344CB8AC3E}">
        <p14:creationId xmlns:p14="http://schemas.microsoft.com/office/powerpoint/2010/main" val="568057626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800600" y="4389438"/>
          <a:ext cx="54864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Ecuación" r:id="rId3" imgW="1459866" imgH="609336" progId="Equation.3">
                  <p:embed/>
                </p:oleObj>
              </mc:Choice>
              <mc:Fallback>
                <p:oleObj name="Ecuación" r:id="rId3" imgW="1459866" imgH="6093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89438"/>
                        <a:ext cx="54864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657600" y="2286000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Ecuación" r:id="rId5" imgW="1282700" imgH="457200" progId="Equation.3">
                  <p:embed/>
                </p:oleObj>
              </mc:Choice>
              <mc:Fallback>
                <p:oleObj name="Ecuación" r:id="rId5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86000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8382000" y="3505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pSp>
        <p:nvGrpSpPr>
          <p:cNvPr id="49157" name="Group 5"/>
          <p:cNvGrpSpPr>
            <a:grpSpLocks/>
          </p:cNvGrpSpPr>
          <p:nvPr/>
        </p:nvGrpSpPr>
        <p:grpSpPr bwMode="auto">
          <a:xfrm>
            <a:off x="2819400" y="4876800"/>
            <a:ext cx="1828800" cy="762000"/>
            <a:chOff x="384" y="2832"/>
            <a:chExt cx="1152" cy="480"/>
          </a:xfrm>
        </p:grpSpPr>
        <p:sp>
          <p:nvSpPr>
            <p:cNvPr id="49165" name="Text Box 6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b="1" i="0">
                <a:solidFill>
                  <a:srgbClr val="000000"/>
                </a:solidFill>
              </a:endParaRPr>
            </a:p>
          </p:txBody>
        </p:sp>
        <p:sp>
          <p:nvSpPr>
            <p:cNvPr id="49166" name="Text Box 7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C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49167" name="Text Box 8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49158" name="Object 9"/>
          <p:cNvGraphicFramePr>
            <a:graphicFrameLocks noChangeAspect="1"/>
          </p:cNvGraphicFramePr>
          <p:nvPr/>
        </p:nvGraphicFramePr>
        <p:xfrm>
          <a:off x="2819401" y="4648200"/>
          <a:ext cx="7921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1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4648200"/>
                        <a:ext cx="7921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9" name="Text Box 10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49160" name="Text Box 11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49161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457200" cy="1098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6600" b="1" i="0">
                <a:solidFill>
                  <a:srgbClr val="000000"/>
                </a:solidFill>
              </a:rPr>
              <a:t>.</a:t>
            </a:r>
            <a:endParaRPr lang="es-ES_tradnl" b="1" i="0">
              <a:solidFill>
                <a:srgbClr val="000000"/>
              </a:solidFill>
            </a:endParaRPr>
          </a:p>
        </p:txBody>
      </p:sp>
      <p:sp>
        <p:nvSpPr>
          <p:cNvPr id="573453" name="Oval 13"/>
          <p:cNvSpPr>
            <a:spLocks noChangeArrowheads="1"/>
          </p:cNvSpPr>
          <p:nvPr/>
        </p:nvSpPr>
        <p:spPr bwMode="auto">
          <a:xfrm>
            <a:off x="4953000" y="3124200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3454" name="Rectangle 14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49164" name="Text Box 15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</p:spTree>
    <p:extLst>
      <p:ext uri="{BB962C8B-B14F-4D97-AF65-F5344CB8AC3E}">
        <p14:creationId xmlns:p14="http://schemas.microsoft.com/office/powerpoint/2010/main" val="18138091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3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4800600" y="4419601"/>
          <a:ext cx="54864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3" name="Ecuación" r:id="rId3" imgW="1460500" imgH="787400" progId="Equation.3">
                  <p:embed/>
                </p:oleObj>
              </mc:Choice>
              <mc:Fallback>
                <p:oleObj name="Ecuación" r:id="rId3" imgW="1460500" imgH="787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19601"/>
                        <a:ext cx="54864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3657600" y="2286000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4" name="Ecuación" r:id="rId5" imgW="1282700" imgH="457200" progId="Equation.3">
                  <p:embed/>
                </p:oleObj>
              </mc:Choice>
              <mc:Fallback>
                <p:oleObj name="Ecuación" r:id="rId5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86000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8382000" y="3505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pSp>
        <p:nvGrpSpPr>
          <p:cNvPr id="50181" name="Group 5"/>
          <p:cNvGrpSpPr>
            <a:grpSpLocks/>
          </p:cNvGrpSpPr>
          <p:nvPr/>
        </p:nvGrpSpPr>
        <p:grpSpPr bwMode="auto">
          <a:xfrm>
            <a:off x="2819400" y="4876800"/>
            <a:ext cx="1828800" cy="762000"/>
            <a:chOff x="384" y="2832"/>
            <a:chExt cx="1152" cy="480"/>
          </a:xfrm>
        </p:grpSpPr>
        <p:sp>
          <p:nvSpPr>
            <p:cNvPr id="50189" name="Text Box 6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b="1" i="0">
                <a:solidFill>
                  <a:srgbClr val="000000"/>
                </a:solidFill>
              </a:endParaRPr>
            </a:p>
          </p:txBody>
        </p:sp>
        <p:sp>
          <p:nvSpPr>
            <p:cNvPr id="50190" name="Text Box 7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C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50191" name="Text Box 8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0182" name="Object 9"/>
          <p:cNvGraphicFramePr>
            <a:graphicFrameLocks noChangeAspect="1"/>
          </p:cNvGraphicFramePr>
          <p:nvPr/>
        </p:nvGraphicFramePr>
        <p:xfrm>
          <a:off x="2819401" y="4648200"/>
          <a:ext cx="7921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5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4648200"/>
                        <a:ext cx="7921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Text Box 10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0184" name="Text Box 11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0185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457200" cy="1098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6600" b="1" i="0">
                <a:solidFill>
                  <a:srgbClr val="000000"/>
                </a:solidFill>
              </a:rPr>
              <a:t>.</a:t>
            </a:r>
            <a:endParaRPr lang="es-ES_tradnl" b="1" i="0">
              <a:solidFill>
                <a:srgbClr val="000000"/>
              </a:solidFill>
            </a:endParaRPr>
          </a:p>
        </p:txBody>
      </p:sp>
      <p:sp>
        <p:nvSpPr>
          <p:cNvPr id="50186" name="Oval 13"/>
          <p:cNvSpPr>
            <a:spLocks noChangeArrowheads="1"/>
          </p:cNvSpPr>
          <p:nvPr/>
        </p:nvSpPr>
        <p:spPr bwMode="auto">
          <a:xfrm>
            <a:off x="4953000" y="3124200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4478" name="Rectangle 14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50188" name="Text Box 15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</p:spTree>
    <p:extLst>
      <p:ext uri="{BB962C8B-B14F-4D97-AF65-F5344CB8AC3E}">
        <p14:creationId xmlns:p14="http://schemas.microsoft.com/office/powerpoint/2010/main" val="66467901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800600" y="4419601"/>
          <a:ext cx="54864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Ecuación" r:id="rId3" imgW="1460500" imgH="787400" progId="Equation.3">
                  <p:embed/>
                </p:oleObj>
              </mc:Choice>
              <mc:Fallback>
                <p:oleObj name="Ecuación" r:id="rId3" imgW="1460500" imgH="787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19601"/>
                        <a:ext cx="54864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657600" y="2544763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cuación" r:id="rId5" imgW="1282700" imgH="457200" progId="Equation.3">
                  <p:embed/>
                </p:oleObj>
              </mc:Choice>
              <mc:Fallback>
                <p:oleObj name="Ecuación" r:id="rId5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544763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8382000" y="37639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pSp>
        <p:nvGrpSpPr>
          <p:cNvPr id="51205" name="Group 5"/>
          <p:cNvGrpSpPr>
            <a:grpSpLocks/>
          </p:cNvGrpSpPr>
          <p:nvPr/>
        </p:nvGrpSpPr>
        <p:grpSpPr bwMode="auto">
          <a:xfrm>
            <a:off x="2819400" y="4876800"/>
            <a:ext cx="1828800" cy="762000"/>
            <a:chOff x="384" y="2832"/>
            <a:chExt cx="1152" cy="480"/>
          </a:xfrm>
        </p:grpSpPr>
        <p:sp>
          <p:nvSpPr>
            <p:cNvPr id="51213" name="Text Box 6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b="1" i="0">
                <a:solidFill>
                  <a:srgbClr val="000000"/>
                </a:solidFill>
              </a:endParaRPr>
            </a:p>
          </p:txBody>
        </p:sp>
        <p:sp>
          <p:nvSpPr>
            <p:cNvPr id="51214" name="Text Box 7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C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51215" name="Text Box 8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06" name="Object 9"/>
          <p:cNvGraphicFramePr>
            <a:graphicFrameLocks noChangeAspect="1"/>
          </p:cNvGraphicFramePr>
          <p:nvPr/>
        </p:nvGraphicFramePr>
        <p:xfrm>
          <a:off x="2819401" y="4648200"/>
          <a:ext cx="7921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4648200"/>
                        <a:ext cx="7921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7" name="Text Box 10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1208" name="Text Box 11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1209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457200" cy="1098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6600" b="1" i="0">
                <a:solidFill>
                  <a:srgbClr val="000000"/>
                </a:solidFill>
              </a:rPr>
              <a:t>.</a:t>
            </a:r>
            <a:endParaRPr lang="es-ES_tradnl" b="1" i="0">
              <a:solidFill>
                <a:srgbClr val="000000"/>
              </a:solidFill>
            </a:endParaRPr>
          </a:p>
        </p:txBody>
      </p:sp>
      <p:sp>
        <p:nvSpPr>
          <p:cNvPr id="575501" name="Oval 13"/>
          <p:cNvSpPr>
            <a:spLocks noChangeArrowheads="1"/>
          </p:cNvSpPr>
          <p:nvPr/>
        </p:nvSpPr>
        <p:spPr bwMode="auto">
          <a:xfrm>
            <a:off x="6400800" y="3429000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5502" name="Rectangle 14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51212" name="Text Box 15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</p:spTree>
    <p:extLst>
      <p:ext uri="{BB962C8B-B14F-4D97-AF65-F5344CB8AC3E}">
        <p14:creationId xmlns:p14="http://schemas.microsoft.com/office/powerpoint/2010/main" val="20317315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5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5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501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4800600" y="4419600"/>
          <a:ext cx="54102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Ecuación" r:id="rId3" imgW="1600200" imgH="787320" progId="Equation.3">
                  <p:embed/>
                </p:oleObj>
              </mc:Choice>
              <mc:Fallback>
                <p:oleObj name="Ecuación" r:id="rId3" imgW="1600200" imgH="787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19600"/>
                        <a:ext cx="54102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657600" y="2468563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2" name="Ecuación" r:id="rId5" imgW="1282700" imgH="457200" progId="Equation.3">
                  <p:embed/>
                </p:oleObj>
              </mc:Choice>
              <mc:Fallback>
                <p:oleObj name="Ecuación" r:id="rId5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468563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8382000" y="36877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pSp>
        <p:nvGrpSpPr>
          <p:cNvPr id="52229" name="Group 5"/>
          <p:cNvGrpSpPr>
            <a:grpSpLocks/>
          </p:cNvGrpSpPr>
          <p:nvPr/>
        </p:nvGrpSpPr>
        <p:grpSpPr bwMode="auto">
          <a:xfrm>
            <a:off x="2819400" y="4876800"/>
            <a:ext cx="1828800" cy="762000"/>
            <a:chOff x="384" y="2832"/>
            <a:chExt cx="1152" cy="480"/>
          </a:xfrm>
        </p:grpSpPr>
        <p:sp>
          <p:nvSpPr>
            <p:cNvPr id="52237" name="Text Box 6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b="1" i="0">
                <a:solidFill>
                  <a:srgbClr val="000000"/>
                </a:solidFill>
              </a:endParaRPr>
            </a:p>
          </p:txBody>
        </p:sp>
        <p:sp>
          <p:nvSpPr>
            <p:cNvPr id="52238" name="Text Box 7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C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52239" name="Text Box 8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2230" name="Object 9"/>
          <p:cNvGraphicFramePr>
            <a:graphicFrameLocks noChangeAspect="1"/>
          </p:cNvGraphicFramePr>
          <p:nvPr/>
        </p:nvGraphicFramePr>
        <p:xfrm>
          <a:off x="2819401" y="4648200"/>
          <a:ext cx="7921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3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4648200"/>
                        <a:ext cx="7921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1" name="Text Box 10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2232" name="Text Box 11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2233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457200" cy="1098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6600" b="1" i="0">
                <a:solidFill>
                  <a:srgbClr val="000000"/>
                </a:solidFill>
              </a:rPr>
              <a:t>.</a:t>
            </a:r>
            <a:endParaRPr lang="es-ES_tradnl" b="1" i="0">
              <a:solidFill>
                <a:srgbClr val="000000"/>
              </a:solidFill>
            </a:endParaRPr>
          </a:p>
        </p:txBody>
      </p:sp>
      <p:sp>
        <p:nvSpPr>
          <p:cNvPr id="52234" name="Oval 13"/>
          <p:cNvSpPr>
            <a:spLocks noChangeArrowheads="1"/>
          </p:cNvSpPr>
          <p:nvPr/>
        </p:nvSpPr>
        <p:spPr bwMode="auto">
          <a:xfrm>
            <a:off x="6311900" y="3352800"/>
            <a:ext cx="8509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6526" name="Rectangle 14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52236" name="Text Box 15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</p:spTree>
    <p:extLst>
      <p:ext uri="{BB962C8B-B14F-4D97-AF65-F5344CB8AC3E}">
        <p14:creationId xmlns:p14="http://schemas.microsoft.com/office/powerpoint/2010/main" val="1362990091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4800600" y="4419600"/>
          <a:ext cx="54102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5" name="Ecuación" r:id="rId3" imgW="1600200" imgH="787320" progId="Equation.3">
                  <p:embed/>
                </p:oleObj>
              </mc:Choice>
              <mc:Fallback>
                <p:oleObj name="Ecuación" r:id="rId3" imgW="1600200" imgH="787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419600"/>
                        <a:ext cx="54102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3657600" y="2468563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6" name="Ecuación" r:id="rId5" imgW="1282700" imgH="457200" progId="Equation.3">
                  <p:embed/>
                </p:oleObj>
              </mc:Choice>
              <mc:Fallback>
                <p:oleObj name="Ecuación" r:id="rId5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468563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8382000" y="36877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pSp>
        <p:nvGrpSpPr>
          <p:cNvPr id="53253" name="Group 5"/>
          <p:cNvGrpSpPr>
            <a:grpSpLocks/>
          </p:cNvGrpSpPr>
          <p:nvPr/>
        </p:nvGrpSpPr>
        <p:grpSpPr bwMode="auto">
          <a:xfrm>
            <a:off x="2819400" y="4876800"/>
            <a:ext cx="1828800" cy="762000"/>
            <a:chOff x="384" y="2832"/>
            <a:chExt cx="1152" cy="480"/>
          </a:xfrm>
        </p:grpSpPr>
        <p:sp>
          <p:nvSpPr>
            <p:cNvPr id="53261" name="Text Box 6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b="1" i="0">
                <a:solidFill>
                  <a:srgbClr val="000000"/>
                </a:solidFill>
              </a:endParaRPr>
            </a:p>
          </p:txBody>
        </p:sp>
        <p:sp>
          <p:nvSpPr>
            <p:cNvPr id="53262" name="Text Box 7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C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53263" name="Text Box 8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3254" name="Object 9"/>
          <p:cNvGraphicFramePr>
            <a:graphicFrameLocks noChangeAspect="1"/>
          </p:cNvGraphicFramePr>
          <p:nvPr/>
        </p:nvGraphicFramePr>
        <p:xfrm>
          <a:off x="2819401" y="4648200"/>
          <a:ext cx="7921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7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4648200"/>
                        <a:ext cx="7921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5" name="Text Box 10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3256" name="Text Box 11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3257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457200" cy="1098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6600" b="1" i="0">
                <a:solidFill>
                  <a:srgbClr val="000000"/>
                </a:solidFill>
              </a:rPr>
              <a:t>.</a:t>
            </a:r>
            <a:endParaRPr lang="es-ES_tradnl" b="1" i="0">
              <a:solidFill>
                <a:srgbClr val="000000"/>
              </a:solidFill>
            </a:endParaRPr>
          </a:p>
        </p:txBody>
      </p:sp>
      <p:sp>
        <p:nvSpPr>
          <p:cNvPr id="577549" name="Oval 13"/>
          <p:cNvSpPr>
            <a:spLocks noChangeArrowheads="1"/>
          </p:cNvSpPr>
          <p:nvPr/>
        </p:nvSpPr>
        <p:spPr bwMode="auto">
          <a:xfrm>
            <a:off x="7620000" y="3306763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7550" name="Rectangle 14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53260" name="Text Box 15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</p:spTree>
    <p:extLst>
      <p:ext uri="{BB962C8B-B14F-4D97-AF65-F5344CB8AC3E}">
        <p14:creationId xmlns:p14="http://schemas.microsoft.com/office/powerpoint/2010/main" val="2602517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7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7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4800600" y="4518026"/>
          <a:ext cx="5410200" cy="195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Ecuación" r:id="rId3" imgW="1600200" imgH="787320" progId="Equation.3">
                  <p:embed/>
                </p:oleObj>
              </mc:Choice>
              <mc:Fallback>
                <p:oleObj name="Ecuación" r:id="rId3" imgW="1600200" imgH="787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518026"/>
                        <a:ext cx="5410200" cy="195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657600" y="2620963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cuación" r:id="rId5" imgW="1282700" imgH="457200" progId="Equation.3">
                  <p:embed/>
                </p:oleObj>
              </mc:Choice>
              <mc:Fallback>
                <p:oleObj name="Ecuación" r:id="rId5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620963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8382000" y="38401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pSp>
        <p:nvGrpSpPr>
          <p:cNvPr id="54277" name="Group 5"/>
          <p:cNvGrpSpPr>
            <a:grpSpLocks/>
          </p:cNvGrpSpPr>
          <p:nvPr/>
        </p:nvGrpSpPr>
        <p:grpSpPr bwMode="auto">
          <a:xfrm>
            <a:off x="2819400" y="4876800"/>
            <a:ext cx="1828800" cy="762000"/>
            <a:chOff x="384" y="2832"/>
            <a:chExt cx="1152" cy="480"/>
          </a:xfrm>
        </p:grpSpPr>
        <p:sp>
          <p:nvSpPr>
            <p:cNvPr id="54285" name="Text Box 6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b="1" i="0">
                <a:solidFill>
                  <a:srgbClr val="000000"/>
                </a:solidFill>
              </a:endParaRPr>
            </a:p>
          </p:txBody>
        </p:sp>
        <p:sp>
          <p:nvSpPr>
            <p:cNvPr id="54286" name="Text Box 7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C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54287" name="Text Box 8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4278" name="Object 9"/>
          <p:cNvGraphicFramePr>
            <a:graphicFrameLocks noChangeAspect="1"/>
          </p:cNvGraphicFramePr>
          <p:nvPr/>
        </p:nvGraphicFramePr>
        <p:xfrm>
          <a:off x="2819401" y="4648200"/>
          <a:ext cx="7921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4648200"/>
                        <a:ext cx="7921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9" name="Text Box 10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4280" name="Text Box 11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4281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457200" cy="1098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6600" b="1" i="0">
                <a:solidFill>
                  <a:srgbClr val="000000"/>
                </a:solidFill>
              </a:rPr>
              <a:t>.</a:t>
            </a:r>
            <a:endParaRPr lang="es-ES_tradnl" b="1" i="0">
              <a:solidFill>
                <a:srgbClr val="000000"/>
              </a:solidFill>
            </a:endParaRPr>
          </a:p>
        </p:txBody>
      </p:sp>
      <p:sp>
        <p:nvSpPr>
          <p:cNvPr id="54282" name="Oval 13"/>
          <p:cNvSpPr>
            <a:spLocks noChangeArrowheads="1"/>
          </p:cNvSpPr>
          <p:nvPr/>
        </p:nvSpPr>
        <p:spPr bwMode="auto">
          <a:xfrm>
            <a:off x="7620000" y="3459163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78574" name="Rectangle 14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54284" name="Text Box 15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</p:spTree>
    <p:extLst>
      <p:ext uri="{BB962C8B-B14F-4D97-AF65-F5344CB8AC3E}">
        <p14:creationId xmlns:p14="http://schemas.microsoft.com/office/powerpoint/2010/main" val="423969677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ORDEN DE UNA MATRIZ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33507" name="Text Box 3"/>
          <p:cNvSpPr txBox="1">
            <a:spLocks noChangeArrowheads="1"/>
          </p:cNvSpPr>
          <p:nvPr/>
        </p:nvSpPr>
        <p:spPr bwMode="auto">
          <a:xfrm>
            <a:off x="1524000" y="1371600"/>
            <a:ext cx="9144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b="1" i="0"/>
              <a:t>El número de filas (</a:t>
            </a:r>
            <a:r>
              <a:rPr lang="es-ES_tradnl" b="1" i="0">
                <a:solidFill>
                  <a:srgbClr val="FF00FF"/>
                </a:solidFill>
              </a:rPr>
              <a:t>m</a:t>
            </a:r>
            <a:r>
              <a:rPr lang="es-ES_tradnl" b="1" i="0"/>
              <a:t>) y el número de columnas (</a:t>
            </a:r>
            <a:r>
              <a:rPr lang="es-ES_tradnl" b="1" i="0">
                <a:solidFill>
                  <a:srgbClr val="6600CC"/>
                </a:solidFill>
              </a:rPr>
              <a:t>n</a:t>
            </a:r>
            <a:r>
              <a:rPr lang="es-ES_tradnl" b="1" i="0"/>
              <a:t>) definen el orden de una matriz A.</a:t>
            </a:r>
          </a:p>
        </p:txBody>
      </p:sp>
      <p:sp>
        <p:nvSpPr>
          <p:cNvPr id="533508" name="Text Box 4"/>
          <p:cNvSpPr txBox="1">
            <a:spLocks noChangeArrowheads="1"/>
          </p:cNvSpPr>
          <p:nvPr/>
        </p:nvSpPr>
        <p:spPr bwMode="auto">
          <a:xfrm>
            <a:off x="1524001" y="5667376"/>
            <a:ext cx="68040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b="1" i="0"/>
              <a:t>Si </a:t>
            </a:r>
            <a:r>
              <a:rPr lang="es-ES_tradnl" b="1" i="0">
                <a:solidFill>
                  <a:srgbClr val="FF00FF"/>
                </a:solidFill>
              </a:rPr>
              <a:t>m</a:t>
            </a:r>
            <a:r>
              <a:rPr lang="es-ES_tradnl" b="1" i="0"/>
              <a:t> = </a:t>
            </a:r>
            <a:r>
              <a:rPr lang="es-ES_tradnl" b="1" i="0">
                <a:solidFill>
                  <a:srgbClr val="6600CC"/>
                </a:solidFill>
              </a:rPr>
              <a:t>n</a:t>
            </a:r>
            <a:r>
              <a:rPr lang="es-ES_tradnl" b="1" i="0"/>
              <a:t>, se dice que la matriz es CUADRADA</a:t>
            </a:r>
            <a:endParaRPr lang="es-ES" b="1" i="0"/>
          </a:p>
        </p:txBody>
      </p:sp>
      <p:graphicFrame>
        <p:nvGraphicFramePr>
          <p:cNvPr id="533509" name="Object 5"/>
          <p:cNvGraphicFramePr>
            <a:graphicFrameLocks noChangeAspect="1"/>
          </p:cNvGraphicFramePr>
          <p:nvPr/>
        </p:nvGraphicFramePr>
        <p:xfrm>
          <a:off x="1862138" y="3149600"/>
          <a:ext cx="4691062" cy="233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cuación" r:id="rId3" imgW="1803400" imgH="1498600" progId="Equation.3">
                  <p:embed/>
                </p:oleObj>
              </mc:Choice>
              <mc:Fallback>
                <p:oleObj name="Ecuación" r:id="rId3" imgW="1803400" imgH="149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138" y="3149600"/>
                        <a:ext cx="4691062" cy="233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3510" name="Text Box 6"/>
          <p:cNvSpPr txBox="1">
            <a:spLocks noChangeArrowheads="1"/>
          </p:cNvSpPr>
          <p:nvPr/>
        </p:nvSpPr>
        <p:spPr bwMode="auto">
          <a:xfrm>
            <a:off x="6400800" y="3429000"/>
            <a:ext cx="42672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b="1" i="0"/>
              <a:t>El orden de la matriz A es</a:t>
            </a:r>
          </a:p>
          <a:p>
            <a:pPr>
              <a:spcBef>
                <a:spcPct val="0"/>
              </a:spcBef>
            </a:pPr>
            <a:r>
              <a:rPr lang="es-ES_tradnl" b="1" i="0"/>
              <a:t> </a:t>
            </a:r>
            <a:r>
              <a:rPr lang="es-ES_tradnl" b="1" i="0">
                <a:solidFill>
                  <a:srgbClr val="FF00FF"/>
                </a:solidFill>
              </a:rPr>
              <a:t>4</a:t>
            </a:r>
            <a:r>
              <a:rPr lang="es-ES_tradnl" b="1" i="0"/>
              <a:t> x </a:t>
            </a:r>
            <a:r>
              <a:rPr lang="es-ES_tradnl" b="1" i="0">
                <a:solidFill>
                  <a:srgbClr val="6600CC"/>
                </a:solidFill>
              </a:rPr>
              <a:t>3</a:t>
            </a:r>
            <a:r>
              <a:rPr lang="es-ES_tradnl" b="1" i="0"/>
              <a:t>. </a:t>
            </a:r>
          </a:p>
        </p:txBody>
      </p:sp>
      <p:grpSp>
        <p:nvGrpSpPr>
          <p:cNvPr id="533511" name="Group 7"/>
          <p:cNvGrpSpPr>
            <a:grpSpLocks/>
          </p:cNvGrpSpPr>
          <p:nvPr/>
        </p:nvGrpSpPr>
        <p:grpSpPr bwMode="auto">
          <a:xfrm>
            <a:off x="3048000" y="3124200"/>
            <a:ext cx="3124200" cy="457200"/>
            <a:chOff x="960" y="1968"/>
            <a:chExt cx="1968" cy="288"/>
          </a:xfrm>
        </p:grpSpPr>
        <p:sp>
          <p:nvSpPr>
            <p:cNvPr id="9253" name="Text Box 8"/>
            <p:cNvSpPr txBox="1">
              <a:spLocks noChangeArrowheads="1"/>
            </p:cNvSpPr>
            <p:nvPr/>
          </p:nvSpPr>
          <p:spPr bwMode="auto">
            <a:xfrm>
              <a:off x="960" y="1968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9254" name="Text Box 9"/>
            <p:cNvSpPr txBox="1">
              <a:spLocks noChangeArrowheads="1"/>
            </p:cNvSpPr>
            <p:nvPr/>
          </p:nvSpPr>
          <p:spPr bwMode="auto">
            <a:xfrm>
              <a:off x="1776" y="196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-1</a:t>
              </a:r>
            </a:p>
          </p:txBody>
        </p:sp>
        <p:sp>
          <p:nvSpPr>
            <p:cNvPr id="9255" name="Text Box 10"/>
            <p:cNvSpPr txBox="1">
              <a:spLocks noChangeArrowheads="1"/>
            </p:cNvSpPr>
            <p:nvPr/>
          </p:nvSpPr>
          <p:spPr bwMode="auto">
            <a:xfrm>
              <a:off x="2736" y="1968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0</a:t>
              </a:r>
            </a:p>
          </p:txBody>
        </p:sp>
      </p:grpSp>
      <p:grpSp>
        <p:nvGrpSpPr>
          <p:cNvPr id="533515" name="Group 11"/>
          <p:cNvGrpSpPr>
            <a:grpSpLocks/>
          </p:cNvGrpSpPr>
          <p:nvPr/>
        </p:nvGrpSpPr>
        <p:grpSpPr bwMode="auto">
          <a:xfrm>
            <a:off x="3048000" y="3733800"/>
            <a:ext cx="3048000" cy="457200"/>
            <a:chOff x="960" y="2352"/>
            <a:chExt cx="1920" cy="288"/>
          </a:xfrm>
        </p:grpSpPr>
        <p:sp>
          <p:nvSpPr>
            <p:cNvPr id="9250" name="Text Box 12"/>
            <p:cNvSpPr txBox="1">
              <a:spLocks noChangeArrowheads="1"/>
            </p:cNvSpPr>
            <p:nvPr/>
          </p:nvSpPr>
          <p:spPr bwMode="auto">
            <a:xfrm>
              <a:off x="960" y="2352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9251" name="Text Box 13"/>
            <p:cNvSpPr txBox="1">
              <a:spLocks noChangeArrowheads="1"/>
            </p:cNvSpPr>
            <p:nvPr/>
          </p:nvSpPr>
          <p:spPr bwMode="auto">
            <a:xfrm>
              <a:off x="1872" y="2352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9252" name="Text Box 14"/>
            <p:cNvSpPr txBox="1">
              <a:spLocks noChangeArrowheads="1"/>
            </p:cNvSpPr>
            <p:nvPr/>
          </p:nvSpPr>
          <p:spPr bwMode="auto">
            <a:xfrm>
              <a:off x="2688" y="2352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1</a:t>
              </a:r>
            </a:p>
          </p:txBody>
        </p:sp>
      </p:grpSp>
      <p:grpSp>
        <p:nvGrpSpPr>
          <p:cNvPr id="533519" name="Group 15"/>
          <p:cNvGrpSpPr>
            <a:grpSpLocks/>
          </p:cNvGrpSpPr>
          <p:nvPr/>
        </p:nvGrpSpPr>
        <p:grpSpPr bwMode="auto">
          <a:xfrm>
            <a:off x="3048000" y="4343400"/>
            <a:ext cx="3352800" cy="533400"/>
            <a:chOff x="960" y="2736"/>
            <a:chExt cx="2112" cy="336"/>
          </a:xfrm>
        </p:grpSpPr>
        <p:sp>
          <p:nvSpPr>
            <p:cNvPr id="9247" name="Text Box 16"/>
            <p:cNvSpPr txBox="1">
              <a:spLocks noChangeArrowheads="1"/>
            </p:cNvSpPr>
            <p:nvPr/>
          </p:nvSpPr>
          <p:spPr bwMode="auto">
            <a:xfrm>
              <a:off x="960" y="278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4</a:t>
              </a:r>
            </a:p>
          </p:txBody>
        </p:sp>
        <p:sp>
          <p:nvSpPr>
            <p:cNvPr id="9248" name="Text Box 17"/>
            <p:cNvSpPr txBox="1">
              <a:spLocks noChangeArrowheads="1"/>
            </p:cNvSpPr>
            <p:nvPr/>
          </p:nvSpPr>
          <p:spPr bwMode="auto">
            <a:xfrm>
              <a:off x="1824" y="2736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8</a:t>
              </a:r>
            </a:p>
          </p:txBody>
        </p:sp>
        <p:sp>
          <p:nvSpPr>
            <p:cNvPr id="9249" name="Text Box 18"/>
            <p:cNvSpPr txBox="1">
              <a:spLocks noChangeArrowheads="1"/>
            </p:cNvSpPr>
            <p:nvPr/>
          </p:nvSpPr>
          <p:spPr bwMode="auto">
            <a:xfrm>
              <a:off x="2544" y="2736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-  2</a:t>
              </a:r>
            </a:p>
          </p:txBody>
        </p:sp>
      </p:grpSp>
      <p:grpSp>
        <p:nvGrpSpPr>
          <p:cNvPr id="533523" name="Group 19"/>
          <p:cNvGrpSpPr>
            <a:grpSpLocks/>
          </p:cNvGrpSpPr>
          <p:nvPr/>
        </p:nvGrpSpPr>
        <p:grpSpPr bwMode="auto">
          <a:xfrm>
            <a:off x="3048000" y="5029200"/>
            <a:ext cx="3505200" cy="457200"/>
            <a:chOff x="960" y="3168"/>
            <a:chExt cx="2208" cy="288"/>
          </a:xfrm>
        </p:grpSpPr>
        <p:sp>
          <p:nvSpPr>
            <p:cNvPr id="9244" name="Text Box 20"/>
            <p:cNvSpPr txBox="1">
              <a:spLocks noChangeArrowheads="1"/>
            </p:cNvSpPr>
            <p:nvPr/>
          </p:nvSpPr>
          <p:spPr bwMode="auto">
            <a:xfrm>
              <a:off x="960" y="3168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9245" name="Text Box 21"/>
            <p:cNvSpPr txBox="1">
              <a:spLocks noChangeArrowheads="1"/>
            </p:cNvSpPr>
            <p:nvPr/>
          </p:nvSpPr>
          <p:spPr bwMode="auto">
            <a:xfrm>
              <a:off x="1824" y="3168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4</a:t>
              </a:r>
            </a:p>
          </p:txBody>
        </p:sp>
        <p:sp>
          <p:nvSpPr>
            <p:cNvPr id="9246" name="Text Box 22"/>
            <p:cNvSpPr txBox="1">
              <a:spLocks noChangeArrowheads="1"/>
            </p:cNvSpPr>
            <p:nvPr/>
          </p:nvSpPr>
          <p:spPr bwMode="auto">
            <a:xfrm>
              <a:off x="2544" y="3168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-  1</a:t>
              </a:r>
            </a:p>
          </p:txBody>
        </p:sp>
      </p:grpSp>
      <p:grpSp>
        <p:nvGrpSpPr>
          <p:cNvPr id="533527" name="Group 23"/>
          <p:cNvGrpSpPr>
            <a:grpSpLocks/>
          </p:cNvGrpSpPr>
          <p:nvPr/>
        </p:nvGrpSpPr>
        <p:grpSpPr bwMode="auto">
          <a:xfrm>
            <a:off x="3048000" y="3124200"/>
            <a:ext cx="304800" cy="2362200"/>
            <a:chOff x="960" y="1968"/>
            <a:chExt cx="192" cy="1488"/>
          </a:xfrm>
        </p:grpSpPr>
        <p:sp>
          <p:nvSpPr>
            <p:cNvPr id="9240" name="Text Box 24"/>
            <p:cNvSpPr txBox="1">
              <a:spLocks noChangeArrowheads="1"/>
            </p:cNvSpPr>
            <p:nvPr/>
          </p:nvSpPr>
          <p:spPr bwMode="auto">
            <a:xfrm>
              <a:off x="960" y="1968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3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  <p:sp>
          <p:nvSpPr>
            <p:cNvPr id="9241" name="Text Box 25"/>
            <p:cNvSpPr txBox="1">
              <a:spLocks noChangeArrowheads="1"/>
            </p:cNvSpPr>
            <p:nvPr/>
          </p:nvSpPr>
          <p:spPr bwMode="auto">
            <a:xfrm>
              <a:off x="960" y="2352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2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  <p:sp>
          <p:nvSpPr>
            <p:cNvPr id="9242" name="Text Box 26"/>
            <p:cNvSpPr txBox="1">
              <a:spLocks noChangeArrowheads="1"/>
            </p:cNvSpPr>
            <p:nvPr/>
          </p:nvSpPr>
          <p:spPr bwMode="auto">
            <a:xfrm>
              <a:off x="960" y="278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4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  <p:sp>
          <p:nvSpPr>
            <p:cNvPr id="9243" name="Text Box 27"/>
            <p:cNvSpPr txBox="1">
              <a:spLocks noChangeArrowheads="1"/>
            </p:cNvSpPr>
            <p:nvPr/>
          </p:nvSpPr>
          <p:spPr bwMode="auto">
            <a:xfrm>
              <a:off x="960" y="3168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2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533532" name="Group 28"/>
          <p:cNvGrpSpPr>
            <a:grpSpLocks/>
          </p:cNvGrpSpPr>
          <p:nvPr/>
        </p:nvGrpSpPr>
        <p:grpSpPr bwMode="auto">
          <a:xfrm>
            <a:off x="4114800" y="3124200"/>
            <a:ext cx="762000" cy="2362200"/>
            <a:chOff x="1632" y="1968"/>
            <a:chExt cx="480" cy="1488"/>
          </a:xfrm>
        </p:grpSpPr>
        <p:sp>
          <p:nvSpPr>
            <p:cNvPr id="9236" name="Text Box 29"/>
            <p:cNvSpPr txBox="1">
              <a:spLocks noChangeArrowheads="1"/>
            </p:cNvSpPr>
            <p:nvPr/>
          </p:nvSpPr>
          <p:spPr bwMode="auto">
            <a:xfrm>
              <a:off x="1632" y="1968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-   1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  <p:sp>
          <p:nvSpPr>
            <p:cNvPr id="9237" name="Text Box 30"/>
            <p:cNvSpPr txBox="1">
              <a:spLocks noChangeArrowheads="1"/>
            </p:cNvSpPr>
            <p:nvPr/>
          </p:nvSpPr>
          <p:spPr bwMode="auto">
            <a:xfrm>
              <a:off x="1872" y="2352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0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  <p:sp>
          <p:nvSpPr>
            <p:cNvPr id="9238" name="Text Box 31"/>
            <p:cNvSpPr txBox="1">
              <a:spLocks noChangeArrowheads="1"/>
            </p:cNvSpPr>
            <p:nvPr/>
          </p:nvSpPr>
          <p:spPr bwMode="auto">
            <a:xfrm>
              <a:off x="1824" y="2736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8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  <p:sp>
          <p:nvSpPr>
            <p:cNvPr id="9239" name="Text Box 32"/>
            <p:cNvSpPr txBox="1">
              <a:spLocks noChangeArrowheads="1"/>
            </p:cNvSpPr>
            <p:nvPr/>
          </p:nvSpPr>
          <p:spPr bwMode="auto">
            <a:xfrm>
              <a:off x="1824" y="3168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4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533537" name="Group 33"/>
          <p:cNvGrpSpPr>
            <a:grpSpLocks/>
          </p:cNvGrpSpPr>
          <p:nvPr/>
        </p:nvGrpSpPr>
        <p:grpSpPr bwMode="auto">
          <a:xfrm>
            <a:off x="5638800" y="3124200"/>
            <a:ext cx="609600" cy="2362200"/>
            <a:chOff x="2592" y="1968"/>
            <a:chExt cx="384" cy="1488"/>
          </a:xfrm>
        </p:grpSpPr>
        <p:sp>
          <p:nvSpPr>
            <p:cNvPr id="9232" name="Text Box 34"/>
            <p:cNvSpPr txBox="1">
              <a:spLocks noChangeArrowheads="1"/>
            </p:cNvSpPr>
            <p:nvPr/>
          </p:nvSpPr>
          <p:spPr bwMode="auto">
            <a:xfrm>
              <a:off x="2736" y="1968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0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  <p:sp>
          <p:nvSpPr>
            <p:cNvPr id="9233" name="Text Box 35"/>
            <p:cNvSpPr txBox="1">
              <a:spLocks noChangeArrowheads="1"/>
            </p:cNvSpPr>
            <p:nvPr/>
          </p:nvSpPr>
          <p:spPr bwMode="auto">
            <a:xfrm>
              <a:off x="2688" y="2352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1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  <p:sp>
          <p:nvSpPr>
            <p:cNvPr id="9234" name="Text Box 36"/>
            <p:cNvSpPr txBox="1">
              <a:spLocks noChangeArrowheads="1"/>
            </p:cNvSpPr>
            <p:nvPr/>
          </p:nvSpPr>
          <p:spPr bwMode="auto">
            <a:xfrm>
              <a:off x="2592" y="2736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- 2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  <p:sp>
          <p:nvSpPr>
            <p:cNvPr id="9235" name="Text Box 37"/>
            <p:cNvSpPr txBox="1">
              <a:spLocks noChangeArrowheads="1"/>
            </p:cNvSpPr>
            <p:nvPr/>
          </p:nvSpPr>
          <p:spPr bwMode="auto">
            <a:xfrm>
              <a:off x="2592" y="3168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- 1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sp>
        <p:nvSpPr>
          <p:cNvPr id="9230" name="AutoShape 38"/>
          <p:cNvSpPr>
            <a:spLocks noChangeArrowheads="1"/>
          </p:cNvSpPr>
          <p:nvPr/>
        </p:nvSpPr>
        <p:spPr bwMode="auto">
          <a:xfrm rot="-280295">
            <a:off x="9602286" y="5602675"/>
            <a:ext cx="259766" cy="908864"/>
          </a:xfrm>
          <a:prstGeom prst="smileyFace">
            <a:avLst>
              <a:gd name="adj" fmla="val -4653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33543" name="AutoShape 3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819985" y="5985561"/>
            <a:ext cx="184730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4722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3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3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3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3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33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3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33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33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33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3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3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33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3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33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33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33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33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33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33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33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33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33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33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33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33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506" grpId="0" autoUpdateAnimBg="0"/>
      <p:bldP spid="533507" grpId="0" autoUpdateAnimBg="0"/>
      <p:bldP spid="533508" grpId="0" autoUpdateAnimBg="0"/>
      <p:bldP spid="533510" grpId="0" autoUpdateAnimBg="0"/>
      <p:bldP spid="533543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5105400" y="4257676"/>
          <a:ext cx="4038600" cy="221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3" name="Ecuación" r:id="rId3" imgW="1054100" imgH="787400" progId="Equation.3">
                  <p:embed/>
                </p:oleObj>
              </mc:Choice>
              <mc:Fallback>
                <p:oleObj name="Ecuación" r:id="rId3" imgW="1054100" imgH="787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57676"/>
                        <a:ext cx="4038600" cy="221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3657600" y="2468563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4" name="Ecuación" r:id="rId5" imgW="1282700" imgH="457200" progId="Equation.3">
                  <p:embed/>
                </p:oleObj>
              </mc:Choice>
              <mc:Fallback>
                <p:oleObj name="Ecuación" r:id="rId5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468563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8382000" y="36877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66FF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pSp>
        <p:nvGrpSpPr>
          <p:cNvPr id="55301" name="Group 5"/>
          <p:cNvGrpSpPr>
            <a:grpSpLocks/>
          </p:cNvGrpSpPr>
          <p:nvPr/>
        </p:nvGrpSpPr>
        <p:grpSpPr bwMode="auto">
          <a:xfrm>
            <a:off x="2819400" y="4876800"/>
            <a:ext cx="1828800" cy="762000"/>
            <a:chOff x="384" y="2832"/>
            <a:chExt cx="1152" cy="480"/>
          </a:xfrm>
        </p:grpSpPr>
        <p:sp>
          <p:nvSpPr>
            <p:cNvPr id="55309" name="Text Box 6"/>
            <p:cNvSpPr txBox="1">
              <a:spLocks noChangeArrowheads="1"/>
            </p:cNvSpPr>
            <p:nvPr/>
          </p:nvSpPr>
          <p:spPr bwMode="auto">
            <a:xfrm>
              <a:off x="384" y="2832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b="1" i="0">
                <a:solidFill>
                  <a:srgbClr val="000000"/>
                </a:solidFill>
              </a:endParaRPr>
            </a:p>
          </p:txBody>
        </p:sp>
        <p:sp>
          <p:nvSpPr>
            <p:cNvPr id="55310" name="Text Box 7"/>
            <p:cNvSpPr txBox="1">
              <a:spLocks noChangeArrowheads="1"/>
            </p:cNvSpPr>
            <p:nvPr/>
          </p:nvSpPr>
          <p:spPr bwMode="auto">
            <a:xfrm>
              <a:off x="960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C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  <p:sp>
          <p:nvSpPr>
            <p:cNvPr id="55311" name="Text Box 8"/>
            <p:cNvSpPr txBox="1">
              <a:spLocks noChangeArrowheads="1"/>
            </p:cNvSpPr>
            <p:nvPr/>
          </p:nvSpPr>
          <p:spPr bwMode="auto">
            <a:xfrm>
              <a:off x="1248" y="2832"/>
              <a:ext cx="28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400" b="1" i="0">
                  <a:solidFill>
                    <a:srgbClr val="000000"/>
                  </a:solidFill>
                </a:rPr>
                <a:t>=</a:t>
              </a:r>
              <a:endParaRPr lang="es-ES_tradnl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5302" name="Object 9"/>
          <p:cNvGraphicFramePr>
            <a:graphicFrameLocks noChangeAspect="1"/>
          </p:cNvGraphicFramePr>
          <p:nvPr/>
        </p:nvGraphicFramePr>
        <p:xfrm>
          <a:off x="2819401" y="4648200"/>
          <a:ext cx="7921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5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4648200"/>
                        <a:ext cx="7921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3" name="Text Box 10"/>
          <p:cNvSpPr txBox="1">
            <a:spLocks noChangeArrowheads="1"/>
          </p:cNvSpPr>
          <p:nvPr/>
        </p:nvSpPr>
        <p:spPr bwMode="auto">
          <a:xfrm>
            <a:off x="21336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5304" name="Text Box 11"/>
          <p:cNvSpPr txBox="1">
            <a:spLocks noChangeArrowheads="1"/>
          </p:cNvSpPr>
          <p:nvPr/>
        </p:nvSpPr>
        <p:spPr bwMode="auto">
          <a:xfrm>
            <a:off x="3048000" y="4648200"/>
            <a:ext cx="4572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s-ES" b="1" i="0">
              <a:solidFill>
                <a:srgbClr val="000000"/>
              </a:solidFill>
            </a:endParaRPr>
          </a:p>
        </p:txBody>
      </p:sp>
      <p:sp>
        <p:nvSpPr>
          <p:cNvPr id="55305" name="Text Box 12"/>
          <p:cNvSpPr txBox="1">
            <a:spLocks noChangeArrowheads="1"/>
          </p:cNvSpPr>
          <p:nvPr/>
        </p:nvSpPr>
        <p:spPr bwMode="auto">
          <a:xfrm>
            <a:off x="3429000" y="4495800"/>
            <a:ext cx="457200" cy="10985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6600" b="1" i="0">
                <a:solidFill>
                  <a:srgbClr val="000000"/>
                </a:solidFill>
              </a:rPr>
              <a:t>.</a:t>
            </a:r>
            <a:endParaRPr lang="es-ES_tradnl" b="1" i="0">
              <a:solidFill>
                <a:srgbClr val="000000"/>
              </a:solidFill>
            </a:endParaRPr>
          </a:p>
        </p:txBody>
      </p:sp>
      <p:sp>
        <p:nvSpPr>
          <p:cNvPr id="579597" name="Rectangle 13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55307" name="Text Box 14"/>
          <p:cNvSpPr txBox="1">
            <a:spLocks noChangeArrowheads="1"/>
          </p:cNvSpPr>
          <p:nvPr/>
        </p:nvSpPr>
        <p:spPr bwMode="auto">
          <a:xfrm>
            <a:off x="2351088" y="126841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" sz="2400" b="1" i="0"/>
              <a:t>Producto de un escalar cualquiera por una matriz.</a:t>
            </a:r>
          </a:p>
        </p:txBody>
      </p:sp>
      <p:sp>
        <p:nvSpPr>
          <p:cNvPr id="55308" name="Text Box 15"/>
          <p:cNvSpPr txBox="1">
            <a:spLocks noChangeArrowheads="1"/>
          </p:cNvSpPr>
          <p:nvPr/>
        </p:nvSpPr>
        <p:spPr bwMode="auto">
          <a:xfrm>
            <a:off x="8909050" y="6092825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66FF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54697626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610" name="Group 2"/>
          <p:cNvGrpSpPr>
            <a:grpSpLocks/>
          </p:cNvGrpSpPr>
          <p:nvPr/>
        </p:nvGrpSpPr>
        <p:grpSpPr bwMode="auto">
          <a:xfrm>
            <a:off x="3657600" y="4678364"/>
            <a:ext cx="5943600" cy="1798637"/>
            <a:chOff x="1344" y="1440"/>
            <a:chExt cx="3744" cy="1133"/>
          </a:xfrm>
        </p:grpSpPr>
        <p:graphicFrame>
          <p:nvGraphicFramePr>
            <p:cNvPr id="56328" name="Object 3"/>
            <p:cNvGraphicFramePr>
              <a:graphicFrameLocks noChangeAspect="1"/>
            </p:cNvGraphicFramePr>
            <p:nvPr/>
          </p:nvGraphicFramePr>
          <p:xfrm>
            <a:off x="1344" y="1440"/>
            <a:ext cx="3072" cy="10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47" name="Ecuación" r:id="rId3" imgW="1282700" imgH="457200" progId="Equation.3">
                    <p:embed/>
                  </p:oleObj>
                </mc:Choice>
                <mc:Fallback>
                  <p:oleObj name="Ecuación" r:id="rId3" imgW="12827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1440"/>
                          <a:ext cx="3072" cy="10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29" name="Text Box 4"/>
            <p:cNvSpPr txBox="1">
              <a:spLocks noChangeArrowheads="1"/>
            </p:cNvSpPr>
            <p:nvPr/>
          </p:nvSpPr>
          <p:spPr bwMode="auto">
            <a:xfrm>
              <a:off x="4320" y="2208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</a:p>
          </p:txBody>
        </p:sp>
      </p:grpSp>
      <p:grpSp>
        <p:nvGrpSpPr>
          <p:cNvPr id="580613" name="Group 5"/>
          <p:cNvGrpSpPr>
            <a:grpSpLocks/>
          </p:cNvGrpSpPr>
          <p:nvPr/>
        </p:nvGrpSpPr>
        <p:grpSpPr bwMode="auto">
          <a:xfrm>
            <a:off x="1992314" y="990600"/>
            <a:ext cx="8675687" cy="2332038"/>
            <a:chOff x="720" y="768"/>
            <a:chExt cx="5040" cy="1469"/>
          </a:xfrm>
        </p:grpSpPr>
        <p:sp>
          <p:nvSpPr>
            <p:cNvPr id="56326" name="Text Box 6"/>
            <p:cNvSpPr txBox="1">
              <a:spLocks noChangeArrowheads="1"/>
            </p:cNvSpPr>
            <p:nvPr/>
          </p:nvSpPr>
          <p:spPr bwMode="auto">
            <a:xfrm>
              <a:off x="720" y="768"/>
              <a:ext cx="5040" cy="36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s-ES_tradnl" sz="3200" b="1" i="0"/>
                <a:t>Producto de matrices</a:t>
              </a:r>
            </a:p>
          </p:txBody>
        </p:sp>
        <p:sp>
          <p:nvSpPr>
            <p:cNvPr id="56327" name="Text Box 7"/>
            <p:cNvSpPr txBox="1">
              <a:spLocks noChangeArrowheads="1"/>
            </p:cNvSpPr>
            <p:nvPr/>
          </p:nvSpPr>
          <p:spPr bwMode="auto">
            <a:xfrm>
              <a:off x="864" y="1248"/>
              <a:ext cx="4464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Puede  efectuarse  cuando  el número de columnas de la primera matriz coincide con el número de filas de la segunda matriz. ( En este caso se dice que las matrices son conformes para el producto ).</a:t>
              </a:r>
            </a:p>
          </p:txBody>
        </p:sp>
      </p:grpSp>
      <p:sp>
        <p:nvSpPr>
          <p:cNvPr id="580616" name="Text Box 8"/>
          <p:cNvSpPr txBox="1">
            <a:spLocks noChangeArrowheads="1"/>
          </p:cNvSpPr>
          <p:nvPr/>
        </p:nvSpPr>
        <p:spPr bwMode="auto">
          <a:xfrm>
            <a:off x="2208213" y="3429001"/>
            <a:ext cx="80645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Veamos con cual de las siguientes matrices podemos multiplicar a la matriz “C” dada</a:t>
            </a:r>
          </a:p>
        </p:txBody>
      </p:sp>
      <p:sp>
        <p:nvSpPr>
          <p:cNvPr id="580617" name="Rectangle 9"/>
          <p:cNvSpPr>
            <a:spLocks noChangeArrowheads="1"/>
          </p:cNvSpPr>
          <p:nvPr/>
        </p:nvSpPr>
        <p:spPr bwMode="auto">
          <a:xfrm>
            <a:off x="4649750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108988926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0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0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6" grpId="0" autoUpdateAnimBg="0"/>
      <p:bldP spid="580617" grpId="0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733800" y="838200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6" name="Ecuación" r:id="rId3" imgW="1282700" imgH="457200" progId="Equation.3">
                  <p:embed/>
                </p:oleObj>
              </mc:Choice>
              <mc:Fallback>
                <p:oleObj name="Ecuación" r:id="rId3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838200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8458200" y="20574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aphicFrame>
        <p:nvGraphicFramePr>
          <p:cNvPr id="581636" name="Object 4"/>
          <p:cNvGraphicFramePr>
            <a:graphicFrameLocks noChangeAspect="1"/>
          </p:cNvGraphicFramePr>
          <p:nvPr/>
        </p:nvGraphicFramePr>
        <p:xfrm>
          <a:off x="2209800" y="3810000"/>
          <a:ext cx="29781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Ecuación" r:id="rId5" imgW="927100" imgH="457200" progId="Equation.3">
                  <p:embed/>
                </p:oleObj>
              </mc:Choice>
              <mc:Fallback>
                <p:oleObj name="Ecuación" r:id="rId5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10000"/>
                        <a:ext cx="2978150" cy="146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1637" name="Text Box 5"/>
          <p:cNvSpPr txBox="1">
            <a:spLocks noChangeArrowheads="1"/>
          </p:cNvSpPr>
          <p:nvPr/>
        </p:nvSpPr>
        <p:spPr bwMode="auto">
          <a:xfrm>
            <a:off x="5232400" y="4797425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CC00FF"/>
                </a:solidFill>
              </a:rPr>
              <a:t>2 </a:t>
            </a:r>
            <a:r>
              <a:rPr lang="es-ES_tradnl" sz="3200" b="1" i="0">
                <a:solidFill>
                  <a:schemeClr val="tx2"/>
                </a:solidFill>
              </a:rPr>
              <a:t>x2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581638" name="Oval 6"/>
          <p:cNvSpPr>
            <a:spLocks noChangeArrowheads="1"/>
          </p:cNvSpPr>
          <p:nvPr/>
        </p:nvSpPr>
        <p:spPr bwMode="auto">
          <a:xfrm>
            <a:off x="8904288" y="1989138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81639" name="Oval 7"/>
          <p:cNvSpPr>
            <a:spLocks noChangeArrowheads="1"/>
          </p:cNvSpPr>
          <p:nvPr/>
        </p:nvSpPr>
        <p:spPr bwMode="auto">
          <a:xfrm>
            <a:off x="4943475" y="4724400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6973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1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1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81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1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81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1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7" grpId="0" autoUpdateAnimBg="0"/>
      <p:bldP spid="581638" grpId="0" animBg="1"/>
      <p:bldP spid="581639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2279650" y="836613"/>
            <a:ext cx="7456488" cy="4602162"/>
            <a:chOff x="476" y="527"/>
            <a:chExt cx="4697" cy="2899"/>
          </a:xfrm>
        </p:grpSpPr>
        <p:grpSp>
          <p:nvGrpSpPr>
            <p:cNvPr id="58397" name="Group 3"/>
            <p:cNvGrpSpPr>
              <a:grpSpLocks/>
            </p:cNvGrpSpPr>
            <p:nvPr/>
          </p:nvGrpSpPr>
          <p:grpSpPr bwMode="auto">
            <a:xfrm>
              <a:off x="1429" y="527"/>
              <a:ext cx="3744" cy="1133"/>
              <a:chOff x="1392" y="528"/>
              <a:chExt cx="3744" cy="1133"/>
            </a:xfrm>
          </p:grpSpPr>
          <p:graphicFrame>
            <p:nvGraphicFramePr>
              <p:cNvPr id="58401" name="Object 4"/>
              <p:cNvGraphicFramePr>
                <a:graphicFrameLocks noChangeAspect="1"/>
              </p:cNvGraphicFramePr>
              <p:nvPr/>
            </p:nvGraphicFramePr>
            <p:xfrm>
              <a:off x="1392" y="528"/>
              <a:ext cx="3072" cy="10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7920" name="Ecuación" r:id="rId3" imgW="1282700" imgH="457200" progId="Equation.3">
                      <p:embed/>
                    </p:oleObj>
                  </mc:Choice>
                  <mc:Fallback>
                    <p:oleObj name="Ecuación" r:id="rId3" imgW="1282700" imgH="457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92" y="528"/>
                            <a:ext cx="3072" cy="10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8402" name="Text Box 5"/>
              <p:cNvSpPr txBox="1">
                <a:spLocks noChangeArrowheads="1"/>
              </p:cNvSpPr>
              <p:nvPr/>
            </p:nvSpPr>
            <p:spPr bwMode="auto">
              <a:xfrm>
                <a:off x="4368" y="129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</a:t>
                </a:r>
                <a:r>
                  <a:rPr lang="es-ES_tradnl" sz="3200" b="1" i="0">
                    <a:solidFill>
                      <a:srgbClr val="000000"/>
                    </a:solidFill>
                  </a:rPr>
                  <a:t>x</a:t>
                </a:r>
                <a:r>
                  <a:rPr lang="es-ES_tradnl" sz="3200" b="1" i="0">
                    <a:solidFill>
                      <a:srgbClr val="6600CC"/>
                    </a:solidFill>
                  </a:rPr>
                  <a:t>3</a:t>
                </a:r>
              </a:p>
            </p:txBody>
          </p:sp>
        </p:grpSp>
        <p:grpSp>
          <p:nvGrpSpPr>
            <p:cNvPr id="58398" name="Group 6"/>
            <p:cNvGrpSpPr>
              <a:grpSpLocks/>
            </p:cNvGrpSpPr>
            <p:nvPr/>
          </p:nvGrpSpPr>
          <p:grpSpPr bwMode="auto">
            <a:xfrm>
              <a:off x="476" y="2387"/>
              <a:ext cx="2131" cy="1039"/>
              <a:chOff x="432" y="2400"/>
              <a:chExt cx="2160" cy="1100"/>
            </a:xfrm>
          </p:grpSpPr>
          <p:graphicFrame>
            <p:nvGraphicFramePr>
              <p:cNvPr id="58399" name="Object 7"/>
              <p:cNvGraphicFramePr>
                <a:graphicFrameLocks noChangeAspect="1"/>
              </p:cNvGraphicFramePr>
              <p:nvPr/>
            </p:nvGraphicFramePr>
            <p:xfrm>
              <a:off x="432" y="2400"/>
              <a:ext cx="1876" cy="9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7921" name="Ecuación" r:id="rId5" imgW="927100" imgH="457200" progId="Equation.3">
                      <p:embed/>
                    </p:oleObj>
                  </mc:Choice>
                  <mc:Fallback>
                    <p:oleObj name="Ecuación" r:id="rId5" imgW="927100" imgH="457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2" y="2400"/>
                            <a:ext cx="1876" cy="92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8400" name="Text Box 8"/>
              <p:cNvSpPr txBox="1">
                <a:spLocks noChangeArrowheads="1"/>
              </p:cNvSpPr>
              <p:nvPr/>
            </p:nvSpPr>
            <p:spPr bwMode="auto">
              <a:xfrm>
                <a:off x="2208" y="3072"/>
                <a:ext cx="384" cy="4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endParaRPr lang="es-ES" b="1" i="0">
                  <a:solidFill>
                    <a:schemeClr val="tx2"/>
                  </a:solidFill>
                </a:endParaRPr>
              </a:p>
            </p:txBody>
          </p:sp>
        </p:grpSp>
      </p:grpSp>
      <p:grpSp>
        <p:nvGrpSpPr>
          <p:cNvPr id="582665" name="Group 9"/>
          <p:cNvGrpSpPr>
            <a:grpSpLocks/>
          </p:cNvGrpSpPr>
          <p:nvPr/>
        </p:nvGrpSpPr>
        <p:grpSpPr bwMode="auto">
          <a:xfrm>
            <a:off x="2133600" y="3505200"/>
            <a:ext cx="3810000" cy="2514600"/>
            <a:chOff x="384" y="2208"/>
            <a:chExt cx="2400" cy="1584"/>
          </a:xfrm>
        </p:grpSpPr>
        <p:sp>
          <p:nvSpPr>
            <p:cNvPr id="58395" name="Line 10"/>
            <p:cNvSpPr>
              <a:spLocks noChangeShapeType="1"/>
            </p:cNvSpPr>
            <p:nvPr/>
          </p:nvSpPr>
          <p:spPr bwMode="auto">
            <a:xfrm>
              <a:off x="384" y="2208"/>
              <a:ext cx="2304" cy="148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96" name="Line 11"/>
            <p:cNvSpPr>
              <a:spLocks noChangeShapeType="1"/>
            </p:cNvSpPr>
            <p:nvPr/>
          </p:nvSpPr>
          <p:spPr bwMode="auto">
            <a:xfrm flipH="1">
              <a:off x="480" y="2304"/>
              <a:ext cx="2304" cy="148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372" name="Oval 12"/>
          <p:cNvSpPr>
            <a:spLocks noChangeArrowheads="1"/>
          </p:cNvSpPr>
          <p:nvPr/>
        </p:nvSpPr>
        <p:spPr bwMode="auto">
          <a:xfrm rot="1830834">
            <a:off x="5072063" y="4841875"/>
            <a:ext cx="565150" cy="53975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8373" name="Oval 13"/>
          <p:cNvSpPr>
            <a:spLocks noChangeArrowheads="1"/>
          </p:cNvSpPr>
          <p:nvPr/>
        </p:nvSpPr>
        <p:spPr bwMode="auto">
          <a:xfrm>
            <a:off x="8904288" y="2060575"/>
            <a:ext cx="6858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582670" name="Object 14"/>
          <p:cNvGraphicFramePr>
            <a:graphicFrameLocks noChangeAspect="1"/>
          </p:cNvGraphicFramePr>
          <p:nvPr/>
        </p:nvGraphicFramePr>
        <p:xfrm>
          <a:off x="8318500" y="3871914"/>
          <a:ext cx="2984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2" name="Ecuación" r:id="rId7" imgW="114102" imgH="177492" progId="Equation.3">
                  <p:embed/>
                </p:oleObj>
              </mc:Choice>
              <mc:Fallback>
                <p:oleObj name="Ecuación" r:id="rId7" imgW="114102" imgH="1774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0" y="3871914"/>
                        <a:ext cx="29845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2690" name="Group 34"/>
          <p:cNvGrpSpPr>
            <a:grpSpLocks/>
          </p:cNvGrpSpPr>
          <p:nvPr/>
        </p:nvGrpSpPr>
        <p:grpSpPr bwMode="auto">
          <a:xfrm>
            <a:off x="7896226" y="3357563"/>
            <a:ext cx="1590675" cy="641350"/>
            <a:chOff x="4014" y="2115"/>
            <a:chExt cx="1002" cy="404"/>
          </a:xfrm>
        </p:grpSpPr>
        <p:grpSp>
          <p:nvGrpSpPr>
            <p:cNvPr id="58391" name="Group 15"/>
            <p:cNvGrpSpPr>
              <a:grpSpLocks/>
            </p:cNvGrpSpPr>
            <p:nvPr/>
          </p:nvGrpSpPr>
          <p:grpSpPr bwMode="auto">
            <a:xfrm>
              <a:off x="4014" y="2115"/>
              <a:ext cx="816" cy="404"/>
              <a:chOff x="4014" y="2115"/>
              <a:chExt cx="816" cy="404"/>
            </a:xfrm>
          </p:grpSpPr>
          <p:graphicFrame>
            <p:nvGraphicFramePr>
              <p:cNvPr id="58393" name="Object 16"/>
              <p:cNvGraphicFramePr>
                <a:graphicFrameLocks noChangeAspect="1"/>
              </p:cNvGraphicFramePr>
              <p:nvPr/>
            </p:nvGraphicFramePr>
            <p:xfrm>
              <a:off x="4150" y="2125"/>
              <a:ext cx="680" cy="3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7923" name="Ecuación" r:id="rId9" imgW="444307" imgH="190417" progId="Equation.3">
                      <p:embed/>
                    </p:oleObj>
                  </mc:Choice>
                  <mc:Fallback>
                    <p:oleObj name="Ecuación" r:id="rId9" imgW="444307" imgH="190417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50" y="2125"/>
                            <a:ext cx="680" cy="35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 algn="ctr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8394" name="Rectangle 17"/>
              <p:cNvSpPr>
                <a:spLocks noChangeArrowheads="1"/>
              </p:cNvSpPr>
              <p:nvPr/>
            </p:nvSpPr>
            <p:spPr bwMode="auto">
              <a:xfrm>
                <a:off x="4014" y="2115"/>
                <a:ext cx="363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 eaLnBrk="1" hangingPunct="1"/>
                <a:r>
                  <a:rPr lang="es-ES_tradnl" b="1" i="0">
                    <a:solidFill>
                      <a:srgbClr val="CC00FF"/>
                    </a:solidFill>
                  </a:rPr>
                  <a:t>3</a:t>
                </a:r>
                <a:endParaRPr lang="es-ES" b="1" i="0">
                  <a:solidFill>
                    <a:srgbClr val="CC00FF"/>
                  </a:solidFill>
                </a:endParaRPr>
              </a:p>
            </p:txBody>
          </p:sp>
        </p:grpSp>
        <p:sp>
          <p:nvSpPr>
            <p:cNvPr id="58392" name="Rectangle 18"/>
            <p:cNvSpPr>
              <a:spLocks noChangeArrowheads="1"/>
            </p:cNvSpPr>
            <p:nvPr/>
          </p:nvSpPr>
          <p:spPr bwMode="auto">
            <a:xfrm>
              <a:off x="4740" y="2115"/>
              <a:ext cx="2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/>
              <a:r>
                <a:rPr lang="es-ES_tradnl" b="1" i="0">
                  <a:solidFill>
                    <a:srgbClr val="CC00FF"/>
                  </a:solidFill>
                </a:rPr>
                <a:t>2</a:t>
              </a:r>
              <a:endParaRPr lang="es-ES" b="1" i="0">
                <a:solidFill>
                  <a:srgbClr val="CC00FF"/>
                </a:solidFill>
              </a:endParaRPr>
            </a:p>
          </p:txBody>
        </p:sp>
      </p:grpSp>
      <p:sp>
        <p:nvSpPr>
          <p:cNvPr id="582675" name="Text Box 19"/>
          <p:cNvSpPr txBox="1">
            <a:spLocks noChangeArrowheads="1"/>
          </p:cNvSpPr>
          <p:nvPr/>
        </p:nvSpPr>
        <p:spPr bwMode="auto">
          <a:xfrm>
            <a:off x="7124700" y="4741863"/>
            <a:ext cx="25923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C . A</a:t>
            </a:r>
          </a:p>
        </p:txBody>
      </p:sp>
      <p:grpSp>
        <p:nvGrpSpPr>
          <p:cNvPr id="582676" name="Group 20"/>
          <p:cNvGrpSpPr>
            <a:grpSpLocks/>
          </p:cNvGrpSpPr>
          <p:nvPr/>
        </p:nvGrpSpPr>
        <p:grpSpPr bwMode="auto">
          <a:xfrm>
            <a:off x="7558088" y="4598989"/>
            <a:ext cx="1655762" cy="935037"/>
            <a:chOff x="3801" y="2897"/>
            <a:chExt cx="1043" cy="589"/>
          </a:xfrm>
        </p:grpSpPr>
        <p:sp>
          <p:nvSpPr>
            <p:cNvPr id="58389" name="Line 21"/>
            <p:cNvSpPr>
              <a:spLocks noChangeShapeType="1"/>
            </p:cNvSpPr>
            <p:nvPr/>
          </p:nvSpPr>
          <p:spPr bwMode="auto">
            <a:xfrm>
              <a:off x="3846" y="2897"/>
              <a:ext cx="998" cy="589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90" name="Line 22"/>
            <p:cNvSpPr>
              <a:spLocks noChangeShapeType="1"/>
            </p:cNvSpPr>
            <p:nvPr/>
          </p:nvSpPr>
          <p:spPr bwMode="auto">
            <a:xfrm flipH="1">
              <a:off x="3801" y="2897"/>
              <a:ext cx="1043" cy="589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378" name="Group 23"/>
          <p:cNvGrpSpPr>
            <a:grpSpLocks/>
          </p:cNvGrpSpPr>
          <p:nvPr/>
        </p:nvGrpSpPr>
        <p:grpSpPr bwMode="auto">
          <a:xfrm>
            <a:off x="2295525" y="863601"/>
            <a:ext cx="7456488" cy="4602163"/>
            <a:chOff x="486" y="544"/>
            <a:chExt cx="4697" cy="2899"/>
          </a:xfrm>
        </p:grpSpPr>
        <p:sp>
          <p:nvSpPr>
            <p:cNvPr id="58379" name="Rectangle 24"/>
            <p:cNvSpPr>
              <a:spLocks noChangeArrowheads="1"/>
            </p:cNvSpPr>
            <p:nvPr/>
          </p:nvSpPr>
          <p:spPr bwMode="auto">
            <a:xfrm>
              <a:off x="2290" y="3022"/>
              <a:ext cx="59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/>
              <a:r>
                <a:rPr lang="es-ES_tradnl" b="1" i="0">
                  <a:solidFill>
                    <a:srgbClr val="6600CC"/>
                  </a:solidFill>
                </a:rPr>
                <a:t>2</a:t>
              </a:r>
              <a:r>
                <a:rPr lang="es-ES_tradnl" b="1" i="0">
                  <a:solidFill>
                    <a:srgbClr val="000000"/>
                  </a:solidFill>
                </a:rPr>
                <a:t>x</a:t>
              </a:r>
              <a:r>
                <a:rPr lang="es-ES_tradnl" b="1" i="0">
                  <a:solidFill>
                    <a:schemeClr val="tx2"/>
                  </a:solidFill>
                </a:rPr>
                <a:t>2</a:t>
              </a:r>
              <a:endParaRPr lang="es-ES" b="1" i="0">
                <a:solidFill>
                  <a:schemeClr val="tx2"/>
                </a:solidFill>
              </a:endParaRPr>
            </a:p>
          </p:txBody>
        </p:sp>
        <p:grpSp>
          <p:nvGrpSpPr>
            <p:cNvPr id="58380" name="Group 25"/>
            <p:cNvGrpSpPr>
              <a:grpSpLocks/>
            </p:cNvGrpSpPr>
            <p:nvPr/>
          </p:nvGrpSpPr>
          <p:grpSpPr bwMode="auto">
            <a:xfrm>
              <a:off x="486" y="544"/>
              <a:ext cx="4697" cy="2899"/>
              <a:chOff x="476" y="527"/>
              <a:chExt cx="4697" cy="2899"/>
            </a:xfrm>
          </p:grpSpPr>
          <p:grpSp>
            <p:nvGrpSpPr>
              <p:cNvPr id="58383" name="Group 26"/>
              <p:cNvGrpSpPr>
                <a:grpSpLocks/>
              </p:cNvGrpSpPr>
              <p:nvPr/>
            </p:nvGrpSpPr>
            <p:grpSpPr bwMode="auto">
              <a:xfrm>
                <a:off x="1429" y="527"/>
                <a:ext cx="3744" cy="1133"/>
                <a:chOff x="1392" y="528"/>
                <a:chExt cx="3744" cy="1133"/>
              </a:xfrm>
            </p:grpSpPr>
            <p:graphicFrame>
              <p:nvGraphicFramePr>
                <p:cNvPr id="58387" name="Object 27"/>
                <p:cNvGraphicFramePr>
                  <a:graphicFrameLocks noChangeAspect="1"/>
                </p:cNvGraphicFramePr>
                <p:nvPr/>
              </p:nvGraphicFramePr>
              <p:xfrm>
                <a:off x="1392" y="528"/>
                <a:ext cx="3072" cy="109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7924" name="Ecuación" r:id="rId11" imgW="1282700" imgH="457200" progId="Equation.3">
                        <p:embed/>
                      </p:oleObj>
                    </mc:Choice>
                    <mc:Fallback>
                      <p:oleObj name="Ecuación" r:id="rId11" imgW="1282700" imgH="4572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392" y="528"/>
                              <a:ext cx="3072" cy="109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58388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368" y="1296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chemeClr val="tx2"/>
                      </a:solidFill>
                    </a:rPr>
                    <a:t>2</a:t>
                  </a:r>
                  <a:r>
                    <a:rPr lang="es-ES_tradnl" sz="3200" b="1" i="0">
                      <a:solidFill>
                        <a:srgbClr val="000000"/>
                      </a:solidFill>
                    </a:rPr>
                    <a:t>x</a:t>
                  </a:r>
                  <a:r>
                    <a:rPr lang="es-ES_tradnl" sz="3200" b="1" i="0">
                      <a:solidFill>
                        <a:srgbClr val="6600CC"/>
                      </a:solidFill>
                    </a:rPr>
                    <a:t>3</a:t>
                  </a:r>
                </a:p>
              </p:txBody>
            </p:sp>
          </p:grpSp>
          <p:grpSp>
            <p:nvGrpSpPr>
              <p:cNvPr id="58384" name="Group 29"/>
              <p:cNvGrpSpPr>
                <a:grpSpLocks/>
              </p:cNvGrpSpPr>
              <p:nvPr/>
            </p:nvGrpSpPr>
            <p:grpSpPr bwMode="auto">
              <a:xfrm>
                <a:off x="476" y="2387"/>
                <a:ext cx="2131" cy="1039"/>
                <a:chOff x="432" y="2400"/>
                <a:chExt cx="2160" cy="1100"/>
              </a:xfrm>
            </p:grpSpPr>
            <p:graphicFrame>
              <p:nvGraphicFramePr>
                <p:cNvPr id="58385" name="Object 30"/>
                <p:cNvGraphicFramePr>
                  <a:graphicFrameLocks noChangeAspect="1"/>
                </p:cNvGraphicFramePr>
                <p:nvPr/>
              </p:nvGraphicFramePr>
              <p:xfrm>
                <a:off x="432" y="2400"/>
                <a:ext cx="1876" cy="92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7925" name="Ecuación" r:id="rId12" imgW="927100" imgH="457200" progId="Equation.3">
                        <p:embed/>
                      </p:oleObj>
                    </mc:Choice>
                    <mc:Fallback>
                      <p:oleObj name="Ecuación" r:id="rId12" imgW="927100" imgH="4572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32" y="2400"/>
                              <a:ext cx="1876" cy="9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58386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208" y="3072"/>
                  <a:ext cx="384" cy="42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endParaRPr lang="es-ES" b="1" i="0">
                    <a:solidFill>
                      <a:schemeClr val="tx2"/>
                    </a:solidFill>
                  </a:endParaRPr>
                </a:p>
              </p:txBody>
            </p:sp>
          </p:grpSp>
        </p:grpSp>
        <p:sp>
          <p:nvSpPr>
            <p:cNvPr id="58381" name="Oval 32"/>
            <p:cNvSpPr>
              <a:spLocks noChangeArrowheads="1"/>
            </p:cNvSpPr>
            <p:nvPr/>
          </p:nvSpPr>
          <p:spPr bwMode="auto">
            <a:xfrm rot="1830834">
              <a:off x="2245" y="3067"/>
              <a:ext cx="356" cy="34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58382" name="Oval 33"/>
            <p:cNvSpPr>
              <a:spLocks noChangeArrowheads="1"/>
            </p:cNvSpPr>
            <p:nvPr/>
          </p:nvSpPr>
          <p:spPr bwMode="auto">
            <a:xfrm>
              <a:off x="4659" y="1315"/>
              <a:ext cx="432" cy="48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927720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2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2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2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2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82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82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82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2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2675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Oval 2"/>
          <p:cNvSpPr>
            <a:spLocks noChangeArrowheads="1"/>
          </p:cNvSpPr>
          <p:nvPr/>
        </p:nvSpPr>
        <p:spPr bwMode="auto">
          <a:xfrm>
            <a:off x="8759825" y="5229225"/>
            <a:ext cx="469900" cy="762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2351088" y="1196975"/>
          <a:ext cx="48768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Ecuación" r:id="rId3" imgW="1282700" imgH="457200" progId="Equation.3">
                  <p:embed/>
                </p:oleObj>
              </mc:Choice>
              <mc:Fallback>
                <p:oleObj name="Ecuación" r:id="rId3" imgW="1282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1196975"/>
                        <a:ext cx="48768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7075488" y="2416175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sp>
        <p:nvSpPr>
          <p:cNvPr id="583685" name="Oval 5"/>
          <p:cNvSpPr>
            <a:spLocks noChangeArrowheads="1"/>
          </p:cNvSpPr>
          <p:nvPr/>
        </p:nvSpPr>
        <p:spPr bwMode="auto">
          <a:xfrm>
            <a:off x="7535864" y="2349500"/>
            <a:ext cx="504825" cy="71913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5808664" y="3429000"/>
          <a:ext cx="3017837" cy="255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Ecuación" r:id="rId5" imgW="838200" imgH="711200" progId="Equation.3">
                  <p:embed/>
                </p:oleObj>
              </mc:Choice>
              <mc:Fallback>
                <p:oleObj name="Ecuación" r:id="rId5" imgW="8382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4" y="3429000"/>
                        <a:ext cx="3017837" cy="255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8842375" y="53340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6600CC"/>
                </a:solidFill>
              </a:rPr>
              <a:t>3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2351088" y="404813"/>
            <a:ext cx="80010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Producto de matrices: </a:t>
            </a:r>
            <a:r>
              <a:rPr lang="es-ES_tradnl" b="1" i="0">
                <a:solidFill>
                  <a:srgbClr val="000000"/>
                </a:solidFill>
              </a:rPr>
              <a:t>M = C . D</a:t>
            </a:r>
          </a:p>
        </p:txBody>
      </p:sp>
    </p:spTree>
    <p:extLst>
      <p:ext uri="{BB962C8B-B14F-4D97-AF65-F5344CB8AC3E}">
        <p14:creationId xmlns:p14="http://schemas.microsoft.com/office/powerpoint/2010/main" val="108781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2" grpId="0" animBg="1"/>
      <p:bldP spid="583685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4706" name="Object 2"/>
          <p:cNvGraphicFramePr>
            <a:graphicFrameLocks noChangeAspect="1"/>
          </p:cNvGraphicFramePr>
          <p:nvPr/>
        </p:nvGraphicFramePr>
        <p:xfrm>
          <a:off x="6934200" y="1905000"/>
          <a:ext cx="25146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3" name="Ecuación" r:id="rId3" imgW="888614" imgH="710891" progId="Equation.3">
                  <p:embed/>
                </p:oleObj>
              </mc:Choice>
              <mc:Fallback>
                <p:oleObj name="Ecuación" r:id="rId3" imgW="888614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905000"/>
                        <a:ext cx="25146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707" name="Text Box 3"/>
          <p:cNvSpPr txBox="1">
            <a:spLocks noChangeArrowheads="1"/>
          </p:cNvSpPr>
          <p:nvPr/>
        </p:nvSpPr>
        <p:spPr bwMode="auto">
          <a:xfrm>
            <a:off x="9296400" y="34290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6600CC"/>
                </a:solidFill>
              </a:rPr>
              <a:t>3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584708" name="Text Box 4"/>
          <p:cNvSpPr txBox="1">
            <a:spLocks noChangeArrowheads="1"/>
          </p:cNvSpPr>
          <p:nvPr/>
        </p:nvSpPr>
        <p:spPr bwMode="auto">
          <a:xfrm>
            <a:off x="2135188" y="1125538"/>
            <a:ext cx="80010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Producto de matrices: </a:t>
            </a:r>
            <a:r>
              <a:rPr lang="es-ES_tradnl" b="1" i="0">
                <a:solidFill>
                  <a:srgbClr val="000000"/>
                </a:solidFill>
              </a:rPr>
              <a:t>M = C . D</a:t>
            </a:r>
          </a:p>
        </p:txBody>
      </p:sp>
      <p:graphicFrame>
        <p:nvGraphicFramePr>
          <p:cNvPr id="584709" name="Object 5"/>
          <p:cNvGraphicFramePr>
            <a:graphicFrameLocks noChangeAspect="1"/>
          </p:cNvGraphicFramePr>
          <p:nvPr/>
        </p:nvGraphicFramePr>
        <p:xfrm>
          <a:off x="2495550" y="2133600"/>
          <a:ext cx="335280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4" name="Ecuación" r:id="rId5" imgW="1295400" imgH="457200" progId="Equation.3">
                  <p:embed/>
                </p:oleObj>
              </mc:Choice>
              <mc:Fallback>
                <p:oleObj name="Ecuación" r:id="rId5" imgW="1295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2133600"/>
                        <a:ext cx="3352800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710" name="Text Box 6"/>
          <p:cNvSpPr txBox="1">
            <a:spLocks noChangeArrowheads="1"/>
          </p:cNvSpPr>
          <p:nvPr/>
        </p:nvSpPr>
        <p:spPr bwMode="auto">
          <a:xfrm>
            <a:off x="5791200" y="32305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aphicFrame>
        <p:nvGraphicFramePr>
          <p:cNvPr id="584711" name="Object 7"/>
          <p:cNvGraphicFramePr>
            <a:graphicFrameLocks noChangeAspect="1"/>
          </p:cNvGraphicFramePr>
          <p:nvPr/>
        </p:nvGraphicFramePr>
        <p:xfrm>
          <a:off x="1774825" y="4437063"/>
          <a:ext cx="86868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5" name="Ecuación" r:id="rId7" imgW="1778000" imgH="457200" progId="Equation.3">
                  <p:embed/>
                </p:oleObj>
              </mc:Choice>
              <mc:Fallback>
                <p:oleObj name="Ecuación" r:id="rId7" imgW="1778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4437063"/>
                        <a:ext cx="86868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712" name="Oval 8"/>
          <p:cNvSpPr>
            <a:spLocks noChangeArrowheads="1"/>
          </p:cNvSpPr>
          <p:nvPr/>
        </p:nvSpPr>
        <p:spPr bwMode="auto">
          <a:xfrm>
            <a:off x="3352800" y="2057400"/>
            <a:ext cx="2438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4713" name="Oval 9"/>
          <p:cNvSpPr>
            <a:spLocks noChangeArrowheads="1"/>
          </p:cNvSpPr>
          <p:nvPr/>
        </p:nvSpPr>
        <p:spPr bwMode="auto">
          <a:xfrm rot="-5400000">
            <a:off x="7239000" y="2514600"/>
            <a:ext cx="19812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4714" name="Text Box 10"/>
          <p:cNvSpPr txBox="1">
            <a:spLocks noChangeArrowheads="1"/>
          </p:cNvSpPr>
          <p:nvPr/>
        </p:nvSpPr>
        <p:spPr bwMode="auto">
          <a:xfrm>
            <a:off x="4419600" y="21336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0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84715" name="Text Box 11"/>
          <p:cNvSpPr txBox="1">
            <a:spLocks noChangeArrowheads="1"/>
          </p:cNvSpPr>
          <p:nvPr/>
        </p:nvSpPr>
        <p:spPr bwMode="auto">
          <a:xfrm>
            <a:off x="7924800" y="25146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0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84716" name="Group 12"/>
          <p:cNvGrpSpPr>
            <a:grpSpLocks/>
          </p:cNvGrpSpPr>
          <p:nvPr/>
        </p:nvGrpSpPr>
        <p:grpSpPr bwMode="auto">
          <a:xfrm>
            <a:off x="3200400" y="4495800"/>
            <a:ext cx="1219200" cy="655638"/>
            <a:chOff x="1200" y="2832"/>
            <a:chExt cx="768" cy="413"/>
          </a:xfrm>
        </p:grpSpPr>
        <p:sp>
          <p:nvSpPr>
            <p:cNvPr id="60435" name="Text Box 13"/>
            <p:cNvSpPr txBox="1">
              <a:spLocks noChangeArrowheads="1"/>
            </p:cNvSpPr>
            <p:nvPr/>
          </p:nvSpPr>
          <p:spPr bwMode="auto">
            <a:xfrm>
              <a:off x="1200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  <a:latin typeface="Comic Sans MS" panose="030F0702030302020204" pitchFamily="66" charset="0"/>
                </a:rPr>
                <a:t>-1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0436" name="Text Box 14"/>
            <p:cNvSpPr txBox="1">
              <a:spLocks noChangeArrowheads="1"/>
            </p:cNvSpPr>
            <p:nvPr/>
          </p:nvSpPr>
          <p:spPr bwMode="auto">
            <a:xfrm>
              <a:off x="1536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84719" name="Group 15"/>
          <p:cNvGrpSpPr>
            <a:grpSpLocks/>
          </p:cNvGrpSpPr>
          <p:nvPr/>
        </p:nvGrpSpPr>
        <p:grpSpPr bwMode="auto">
          <a:xfrm>
            <a:off x="4114800" y="4495800"/>
            <a:ext cx="1219200" cy="641350"/>
            <a:chOff x="1776" y="2832"/>
            <a:chExt cx="768" cy="404"/>
          </a:xfrm>
        </p:grpSpPr>
        <p:sp>
          <p:nvSpPr>
            <p:cNvPr id="60433" name="Text Box 16"/>
            <p:cNvSpPr txBox="1">
              <a:spLocks noChangeArrowheads="1"/>
            </p:cNvSpPr>
            <p:nvPr/>
          </p:nvSpPr>
          <p:spPr bwMode="auto">
            <a:xfrm>
              <a:off x="1776" y="2832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0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0434" name="Text Box 17"/>
            <p:cNvSpPr txBox="1">
              <a:spLocks noChangeArrowheads="1"/>
            </p:cNvSpPr>
            <p:nvPr/>
          </p:nvSpPr>
          <p:spPr bwMode="auto">
            <a:xfrm>
              <a:off x="2112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0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84722" name="Rectangle 18"/>
          <p:cNvSpPr>
            <a:spLocks noChangeArrowheads="1"/>
          </p:cNvSpPr>
          <p:nvPr/>
        </p:nvSpPr>
        <p:spPr bwMode="auto">
          <a:xfrm>
            <a:off x="4362412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  <p:sp>
        <p:nvSpPr>
          <p:cNvPr id="584726" name="Text Box 22"/>
          <p:cNvSpPr txBox="1">
            <a:spLocks noChangeArrowheads="1"/>
          </p:cNvSpPr>
          <p:nvPr/>
        </p:nvSpPr>
        <p:spPr bwMode="auto">
          <a:xfrm>
            <a:off x="3392489" y="2060575"/>
            <a:ext cx="9032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400" b="1" i="0">
                <a:solidFill>
                  <a:schemeClr val="tx2"/>
                </a:solidFill>
              </a:rPr>
              <a:t>-1</a:t>
            </a:r>
            <a:endParaRPr lang="es-ES_tradnl" sz="4400" i="0">
              <a:latin typeface="Times New Roman" panose="02020603050405020304" pitchFamily="18" charset="0"/>
            </a:endParaRPr>
          </a:p>
        </p:txBody>
      </p:sp>
      <p:sp>
        <p:nvSpPr>
          <p:cNvPr id="584727" name="Text Box 23"/>
          <p:cNvSpPr txBox="1">
            <a:spLocks noChangeArrowheads="1"/>
          </p:cNvSpPr>
          <p:nvPr/>
        </p:nvSpPr>
        <p:spPr bwMode="auto">
          <a:xfrm>
            <a:off x="7896225" y="18034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400" b="1" i="0">
                <a:solidFill>
                  <a:srgbClr val="9900FF"/>
                </a:solidFill>
              </a:rPr>
              <a:t>1</a:t>
            </a:r>
            <a:endParaRPr lang="es-ES_tradnl" sz="4400" i="0">
              <a:solidFill>
                <a:srgbClr val="99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1048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4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4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4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4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84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84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4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84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4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4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4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84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4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84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4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84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84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84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84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0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4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84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84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84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84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84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84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84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7" grpId="0" autoUpdateAnimBg="0"/>
      <p:bldP spid="584708" grpId="0" autoUpdateAnimBg="0"/>
      <p:bldP spid="584710" grpId="0" autoUpdateAnimBg="0"/>
      <p:bldP spid="584712" grpId="0" animBg="1" autoUpdateAnimBg="0"/>
      <p:bldP spid="584713" grpId="0" animBg="1" autoUpdateAnimBg="0"/>
      <p:bldP spid="584714" grpId="0" autoUpdateAnimBg="0"/>
      <p:bldP spid="584715" grpId="0" autoUpdateAnimBg="0"/>
      <p:bldP spid="584722" grpId="0" autoUpdateAnimBg="0"/>
      <p:bldP spid="584726" grpId="0" autoUpdateAnimBg="0"/>
      <p:bldP spid="584727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6934200" y="1905000"/>
          <a:ext cx="25146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7" name="Ecuación" r:id="rId3" imgW="888614" imgH="710891" progId="Equation.3">
                  <p:embed/>
                </p:oleObj>
              </mc:Choice>
              <mc:Fallback>
                <p:oleObj name="Ecuación" r:id="rId3" imgW="888614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905000"/>
                        <a:ext cx="25146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9296400" y="34290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6600CC"/>
                </a:solidFill>
              </a:rPr>
              <a:t>3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2063750" y="1052514"/>
            <a:ext cx="8001000" cy="137318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Producto de matrices</a:t>
            </a:r>
            <a:r>
              <a:rPr lang="es-ES_tradnl" b="1" i="0">
                <a:solidFill>
                  <a:srgbClr val="000000"/>
                </a:solidFill>
              </a:rPr>
              <a:t>: M = C . D</a:t>
            </a:r>
          </a:p>
          <a:p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514600" y="2117725"/>
          <a:ext cx="335280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8" name="Ecuación" r:id="rId5" imgW="1295400" imgH="457200" progId="Equation.3">
                  <p:embed/>
                </p:oleObj>
              </mc:Choice>
              <mc:Fallback>
                <p:oleObj name="Ecuación" r:id="rId5" imgW="1295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117725"/>
                        <a:ext cx="3352800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5791200" y="32305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1752600" y="4419600"/>
          <a:ext cx="86868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9" name="Ecuación" r:id="rId7" imgW="1778000" imgH="457200" progId="Equation.3">
                  <p:embed/>
                </p:oleObj>
              </mc:Choice>
              <mc:Fallback>
                <p:oleObj name="Ecuación" r:id="rId7" imgW="1778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19600"/>
                        <a:ext cx="86868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3352800" y="2057400"/>
            <a:ext cx="2438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9" name="Oval 9"/>
          <p:cNvSpPr>
            <a:spLocks noChangeArrowheads="1"/>
          </p:cNvSpPr>
          <p:nvPr/>
        </p:nvSpPr>
        <p:spPr bwMode="auto">
          <a:xfrm rot="-5400000">
            <a:off x="7239000" y="2514600"/>
            <a:ext cx="19812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5738" name="Text Box 10"/>
          <p:cNvSpPr txBox="1">
            <a:spLocks noChangeArrowheads="1"/>
          </p:cNvSpPr>
          <p:nvPr/>
        </p:nvSpPr>
        <p:spPr bwMode="auto">
          <a:xfrm>
            <a:off x="5334000" y="21336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4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85739" name="Text Box 11"/>
          <p:cNvSpPr txBox="1">
            <a:spLocks noChangeArrowheads="1"/>
          </p:cNvSpPr>
          <p:nvPr/>
        </p:nvSpPr>
        <p:spPr bwMode="auto">
          <a:xfrm>
            <a:off x="7924800" y="32004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-1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1452" name="Group 12"/>
          <p:cNvGrpSpPr>
            <a:grpSpLocks/>
          </p:cNvGrpSpPr>
          <p:nvPr/>
        </p:nvGrpSpPr>
        <p:grpSpPr bwMode="auto">
          <a:xfrm>
            <a:off x="3143250" y="4495800"/>
            <a:ext cx="1219200" cy="655638"/>
            <a:chOff x="1200" y="2832"/>
            <a:chExt cx="768" cy="413"/>
          </a:xfrm>
        </p:grpSpPr>
        <p:sp>
          <p:nvSpPr>
            <p:cNvPr id="61460" name="Text Box 13"/>
            <p:cNvSpPr txBox="1">
              <a:spLocks noChangeArrowheads="1"/>
            </p:cNvSpPr>
            <p:nvPr/>
          </p:nvSpPr>
          <p:spPr bwMode="auto">
            <a:xfrm>
              <a:off x="1200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  <a:latin typeface="Comic Sans MS" panose="030F0702030302020204" pitchFamily="66" charset="0"/>
                </a:rPr>
                <a:t>-1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1461" name="Text Box 14"/>
            <p:cNvSpPr txBox="1">
              <a:spLocks noChangeArrowheads="1"/>
            </p:cNvSpPr>
            <p:nvPr/>
          </p:nvSpPr>
          <p:spPr bwMode="auto">
            <a:xfrm>
              <a:off x="1536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85743" name="Group 15"/>
          <p:cNvGrpSpPr>
            <a:grpSpLocks/>
          </p:cNvGrpSpPr>
          <p:nvPr/>
        </p:nvGrpSpPr>
        <p:grpSpPr bwMode="auto">
          <a:xfrm>
            <a:off x="4972050" y="4495800"/>
            <a:ext cx="1733550" cy="641350"/>
            <a:chOff x="2496" y="2860"/>
            <a:chExt cx="1092" cy="404"/>
          </a:xfrm>
        </p:grpSpPr>
        <p:sp>
          <p:nvSpPr>
            <p:cNvPr id="61458" name="Text Box 16"/>
            <p:cNvSpPr txBox="1">
              <a:spLocks noChangeArrowheads="1"/>
            </p:cNvSpPr>
            <p:nvPr/>
          </p:nvSpPr>
          <p:spPr bwMode="auto">
            <a:xfrm>
              <a:off x="2496" y="2860"/>
              <a:ext cx="100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4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1459" name="Text Box 17"/>
            <p:cNvSpPr txBox="1">
              <a:spLocks noChangeArrowheads="1"/>
            </p:cNvSpPr>
            <p:nvPr/>
          </p:nvSpPr>
          <p:spPr bwMode="auto">
            <a:xfrm>
              <a:off x="2832" y="2860"/>
              <a:ext cx="75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(-1)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1454" name="Group 18"/>
          <p:cNvGrpSpPr>
            <a:grpSpLocks/>
          </p:cNvGrpSpPr>
          <p:nvPr/>
        </p:nvGrpSpPr>
        <p:grpSpPr bwMode="auto">
          <a:xfrm>
            <a:off x="4057650" y="4495800"/>
            <a:ext cx="1219200" cy="641350"/>
            <a:chOff x="1776" y="2832"/>
            <a:chExt cx="768" cy="404"/>
          </a:xfrm>
        </p:grpSpPr>
        <p:sp>
          <p:nvSpPr>
            <p:cNvPr id="61456" name="Text Box 19"/>
            <p:cNvSpPr txBox="1">
              <a:spLocks noChangeArrowheads="1"/>
            </p:cNvSpPr>
            <p:nvPr/>
          </p:nvSpPr>
          <p:spPr bwMode="auto">
            <a:xfrm>
              <a:off x="1776" y="2832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0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1457" name="Text Box 20"/>
            <p:cNvSpPr txBox="1">
              <a:spLocks noChangeArrowheads="1"/>
            </p:cNvSpPr>
            <p:nvPr/>
          </p:nvSpPr>
          <p:spPr bwMode="auto">
            <a:xfrm>
              <a:off x="2112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0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85749" name="Rectangle 21"/>
          <p:cNvSpPr>
            <a:spLocks noChangeArrowheads="1"/>
          </p:cNvSpPr>
          <p:nvPr/>
        </p:nvSpPr>
        <p:spPr bwMode="auto">
          <a:xfrm>
            <a:off x="4506875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35387930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5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5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85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5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85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5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38" grpId="0" autoUpdateAnimBg="0"/>
      <p:bldP spid="585739" grpId="0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6934200" y="1905000"/>
          <a:ext cx="25146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name="Ecuación" r:id="rId3" imgW="888614" imgH="710891" progId="Equation.3">
                  <p:embed/>
                </p:oleObj>
              </mc:Choice>
              <mc:Fallback>
                <p:oleObj name="Ecuación" r:id="rId3" imgW="888614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905000"/>
                        <a:ext cx="25146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9220200" y="35052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6600CC"/>
                </a:solidFill>
              </a:rPr>
              <a:t>3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2135188" y="1052514"/>
            <a:ext cx="7848600" cy="137318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Producto de matrices</a:t>
            </a:r>
            <a:r>
              <a:rPr lang="es-ES_tradnl" b="1" i="0">
                <a:solidFill>
                  <a:srgbClr val="000000"/>
                </a:solidFill>
              </a:rPr>
              <a:t>: M = C . D</a:t>
            </a:r>
          </a:p>
          <a:p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2514600" y="2117725"/>
          <a:ext cx="335280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2" name="Ecuación" r:id="rId5" imgW="1295400" imgH="457200" progId="Equation.3">
                  <p:embed/>
                </p:oleObj>
              </mc:Choice>
              <mc:Fallback>
                <p:oleObj name="Ecuación" r:id="rId5" imgW="1295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117725"/>
                        <a:ext cx="3352800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5791200" y="32305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1752600" y="4419600"/>
          <a:ext cx="86868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3" name="Ecuación" r:id="rId7" imgW="1778000" imgH="457200" progId="Equation.3">
                  <p:embed/>
                </p:oleObj>
              </mc:Choice>
              <mc:Fallback>
                <p:oleObj name="Ecuación" r:id="rId7" imgW="1778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19600"/>
                        <a:ext cx="86868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6760" name="Oval 8"/>
          <p:cNvSpPr>
            <a:spLocks noChangeArrowheads="1"/>
          </p:cNvSpPr>
          <p:nvPr/>
        </p:nvSpPr>
        <p:spPr bwMode="auto">
          <a:xfrm>
            <a:off x="3352800" y="2895600"/>
            <a:ext cx="2438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73" name="Oval 9"/>
          <p:cNvSpPr>
            <a:spLocks noChangeArrowheads="1"/>
          </p:cNvSpPr>
          <p:nvPr/>
        </p:nvSpPr>
        <p:spPr bwMode="auto">
          <a:xfrm rot="-5400000">
            <a:off x="7227094" y="2502694"/>
            <a:ext cx="1981200" cy="78581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6762" name="Text Box 10"/>
          <p:cNvSpPr txBox="1">
            <a:spLocks noChangeArrowheads="1"/>
          </p:cNvSpPr>
          <p:nvPr/>
        </p:nvSpPr>
        <p:spPr bwMode="auto">
          <a:xfrm>
            <a:off x="3429000" y="2971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3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86763" name="Text Box 11"/>
          <p:cNvSpPr txBox="1">
            <a:spLocks noChangeArrowheads="1"/>
          </p:cNvSpPr>
          <p:nvPr/>
        </p:nvSpPr>
        <p:spPr bwMode="auto">
          <a:xfrm>
            <a:off x="7924800" y="19050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1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2476" name="Group 12"/>
          <p:cNvGrpSpPr>
            <a:grpSpLocks/>
          </p:cNvGrpSpPr>
          <p:nvPr/>
        </p:nvGrpSpPr>
        <p:grpSpPr bwMode="auto">
          <a:xfrm>
            <a:off x="3143250" y="4495800"/>
            <a:ext cx="1219200" cy="655638"/>
            <a:chOff x="1200" y="2832"/>
            <a:chExt cx="768" cy="413"/>
          </a:xfrm>
        </p:grpSpPr>
        <p:sp>
          <p:nvSpPr>
            <p:cNvPr id="62487" name="Text Box 13"/>
            <p:cNvSpPr txBox="1">
              <a:spLocks noChangeArrowheads="1"/>
            </p:cNvSpPr>
            <p:nvPr/>
          </p:nvSpPr>
          <p:spPr bwMode="auto">
            <a:xfrm>
              <a:off x="1200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  <a:latin typeface="Comic Sans MS" panose="030F0702030302020204" pitchFamily="66" charset="0"/>
                </a:rPr>
                <a:t>-1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2488" name="Text Box 14"/>
            <p:cNvSpPr txBox="1">
              <a:spLocks noChangeArrowheads="1"/>
            </p:cNvSpPr>
            <p:nvPr/>
          </p:nvSpPr>
          <p:spPr bwMode="auto">
            <a:xfrm>
              <a:off x="1536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2477" name="Group 15"/>
          <p:cNvGrpSpPr>
            <a:grpSpLocks/>
          </p:cNvGrpSpPr>
          <p:nvPr/>
        </p:nvGrpSpPr>
        <p:grpSpPr bwMode="auto">
          <a:xfrm>
            <a:off x="4972050" y="4495800"/>
            <a:ext cx="1733550" cy="641350"/>
            <a:chOff x="2496" y="2860"/>
            <a:chExt cx="1092" cy="404"/>
          </a:xfrm>
        </p:grpSpPr>
        <p:sp>
          <p:nvSpPr>
            <p:cNvPr id="62485" name="Text Box 16"/>
            <p:cNvSpPr txBox="1">
              <a:spLocks noChangeArrowheads="1"/>
            </p:cNvSpPr>
            <p:nvPr/>
          </p:nvSpPr>
          <p:spPr bwMode="auto">
            <a:xfrm>
              <a:off x="2496" y="2860"/>
              <a:ext cx="100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4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2486" name="Text Box 17"/>
            <p:cNvSpPr txBox="1">
              <a:spLocks noChangeArrowheads="1"/>
            </p:cNvSpPr>
            <p:nvPr/>
          </p:nvSpPr>
          <p:spPr bwMode="auto">
            <a:xfrm>
              <a:off x="2832" y="2860"/>
              <a:ext cx="75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(-1)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2478" name="Group 18"/>
          <p:cNvGrpSpPr>
            <a:grpSpLocks/>
          </p:cNvGrpSpPr>
          <p:nvPr/>
        </p:nvGrpSpPr>
        <p:grpSpPr bwMode="auto">
          <a:xfrm>
            <a:off x="4057650" y="4495800"/>
            <a:ext cx="1219200" cy="641350"/>
            <a:chOff x="1776" y="2832"/>
            <a:chExt cx="768" cy="404"/>
          </a:xfrm>
        </p:grpSpPr>
        <p:sp>
          <p:nvSpPr>
            <p:cNvPr id="62483" name="Text Box 19"/>
            <p:cNvSpPr txBox="1">
              <a:spLocks noChangeArrowheads="1"/>
            </p:cNvSpPr>
            <p:nvPr/>
          </p:nvSpPr>
          <p:spPr bwMode="auto">
            <a:xfrm>
              <a:off x="1776" y="2832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0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2484" name="Text Box 20"/>
            <p:cNvSpPr txBox="1">
              <a:spLocks noChangeArrowheads="1"/>
            </p:cNvSpPr>
            <p:nvPr/>
          </p:nvSpPr>
          <p:spPr bwMode="auto">
            <a:xfrm>
              <a:off x="2112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0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86773" name="Group 21"/>
          <p:cNvGrpSpPr>
            <a:grpSpLocks/>
          </p:cNvGrpSpPr>
          <p:nvPr/>
        </p:nvGrpSpPr>
        <p:grpSpPr bwMode="auto">
          <a:xfrm>
            <a:off x="3352800" y="5378450"/>
            <a:ext cx="914400" cy="641350"/>
            <a:chOff x="3408" y="2832"/>
            <a:chExt cx="576" cy="404"/>
          </a:xfrm>
        </p:grpSpPr>
        <p:sp>
          <p:nvSpPr>
            <p:cNvPr id="62481" name="Text Box 22"/>
            <p:cNvSpPr txBox="1">
              <a:spLocks noChangeArrowheads="1"/>
            </p:cNvSpPr>
            <p:nvPr/>
          </p:nvSpPr>
          <p:spPr bwMode="auto">
            <a:xfrm>
              <a:off x="3408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chemeClr val="tx2"/>
                  </a:solidFill>
                </a:rPr>
                <a:t>3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2482" name="Text Box 23"/>
            <p:cNvSpPr txBox="1">
              <a:spLocks noChangeArrowheads="1"/>
            </p:cNvSpPr>
            <p:nvPr/>
          </p:nvSpPr>
          <p:spPr bwMode="auto">
            <a:xfrm>
              <a:off x="3552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.1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86776" name="Rectangle 24"/>
          <p:cNvSpPr>
            <a:spLocks noChangeArrowheads="1"/>
          </p:cNvSpPr>
          <p:nvPr/>
        </p:nvSpPr>
        <p:spPr bwMode="auto">
          <a:xfrm>
            <a:off x="4722775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1830429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6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6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6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6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6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6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6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6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60" grpId="0" animBg="1" autoUpdateAnimBg="0"/>
      <p:bldP spid="586762" grpId="0" autoUpdateAnimBg="0"/>
      <p:bldP spid="586763" grpId="0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6934200" y="1905000"/>
          <a:ext cx="25146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5" name="Ecuación" r:id="rId3" imgW="888614" imgH="710891" progId="Equation.3">
                  <p:embed/>
                </p:oleObj>
              </mc:Choice>
              <mc:Fallback>
                <p:oleObj name="Ecuación" r:id="rId3" imgW="888614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905000"/>
                        <a:ext cx="25146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9296400" y="342900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6600CC"/>
                </a:solidFill>
              </a:rPr>
              <a:t>3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1992313" y="981075"/>
            <a:ext cx="8001000" cy="137318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Producto de matrices</a:t>
            </a:r>
            <a:r>
              <a:rPr lang="es-ES_tradnl" b="1" i="0">
                <a:solidFill>
                  <a:srgbClr val="000000"/>
                </a:solidFill>
              </a:rPr>
              <a:t>: M = C . D</a:t>
            </a:r>
          </a:p>
          <a:p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514600" y="2117725"/>
          <a:ext cx="335280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6" name="Ecuación" r:id="rId5" imgW="1295400" imgH="457200" progId="Equation.3">
                  <p:embed/>
                </p:oleObj>
              </mc:Choice>
              <mc:Fallback>
                <p:oleObj name="Ecuación" r:id="rId5" imgW="1295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117725"/>
                        <a:ext cx="3352800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5791200" y="32305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</a:p>
        </p:txBody>
      </p:sp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1752600" y="4419600"/>
          <a:ext cx="86868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7" name="Ecuación" r:id="rId7" imgW="1778000" imgH="457200" progId="Equation.3">
                  <p:embed/>
                </p:oleObj>
              </mc:Choice>
              <mc:Fallback>
                <p:oleObj name="Ecuación" r:id="rId7" imgW="1778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19600"/>
                        <a:ext cx="86868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6" name="Oval 8"/>
          <p:cNvSpPr>
            <a:spLocks noChangeArrowheads="1"/>
          </p:cNvSpPr>
          <p:nvPr/>
        </p:nvSpPr>
        <p:spPr bwMode="auto">
          <a:xfrm>
            <a:off x="3352800" y="2895600"/>
            <a:ext cx="2438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497" name="Oval 9"/>
          <p:cNvSpPr>
            <a:spLocks noChangeArrowheads="1"/>
          </p:cNvSpPr>
          <p:nvPr/>
        </p:nvSpPr>
        <p:spPr bwMode="auto">
          <a:xfrm rot="-5400000">
            <a:off x="7239000" y="2514600"/>
            <a:ext cx="19812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7786" name="Text Box 10"/>
          <p:cNvSpPr txBox="1">
            <a:spLocks noChangeArrowheads="1"/>
          </p:cNvSpPr>
          <p:nvPr/>
        </p:nvSpPr>
        <p:spPr bwMode="auto">
          <a:xfrm>
            <a:off x="4419600" y="2971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-2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87787" name="Text Box 11"/>
          <p:cNvSpPr txBox="1">
            <a:spLocks noChangeArrowheads="1"/>
          </p:cNvSpPr>
          <p:nvPr/>
        </p:nvSpPr>
        <p:spPr bwMode="auto">
          <a:xfrm>
            <a:off x="7924800" y="2590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0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3500" name="Group 12"/>
          <p:cNvGrpSpPr>
            <a:grpSpLocks/>
          </p:cNvGrpSpPr>
          <p:nvPr/>
        </p:nvGrpSpPr>
        <p:grpSpPr bwMode="auto">
          <a:xfrm>
            <a:off x="3143250" y="4495800"/>
            <a:ext cx="1219200" cy="655638"/>
            <a:chOff x="1200" y="2832"/>
            <a:chExt cx="768" cy="413"/>
          </a:xfrm>
        </p:grpSpPr>
        <p:sp>
          <p:nvSpPr>
            <p:cNvPr id="63514" name="Text Box 13"/>
            <p:cNvSpPr txBox="1">
              <a:spLocks noChangeArrowheads="1"/>
            </p:cNvSpPr>
            <p:nvPr/>
          </p:nvSpPr>
          <p:spPr bwMode="auto">
            <a:xfrm>
              <a:off x="1200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  <a:latin typeface="Comic Sans MS" panose="030F0702030302020204" pitchFamily="66" charset="0"/>
                </a:rPr>
                <a:t>-1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3515" name="Text Box 14"/>
            <p:cNvSpPr txBox="1">
              <a:spLocks noChangeArrowheads="1"/>
            </p:cNvSpPr>
            <p:nvPr/>
          </p:nvSpPr>
          <p:spPr bwMode="auto">
            <a:xfrm>
              <a:off x="1536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3501" name="Group 15"/>
          <p:cNvGrpSpPr>
            <a:grpSpLocks/>
          </p:cNvGrpSpPr>
          <p:nvPr/>
        </p:nvGrpSpPr>
        <p:grpSpPr bwMode="auto">
          <a:xfrm>
            <a:off x="4972050" y="4495800"/>
            <a:ext cx="1733550" cy="641350"/>
            <a:chOff x="2496" y="2860"/>
            <a:chExt cx="1092" cy="404"/>
          </a:xfrm>
        </p:grpSpPr>
        <p:sp>
          <p:nvSpPr>
            <p:cNvPr id="63512" name="Text Box 16"/>
            <p:cNvSpPr txBox="1">
              <a:spLocks noChangeArrowheads="1"/>
            </p:cNvSpPr>
            <p:nvPr/>
          </p:nvSpPr>
          <p:spPr bwMode="auto">
            <a:xfrm>
              <a:off x="2496" y="2860"/>
              <a:ext cx="100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4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3513" name="Text Box 17"/>
            <p:cNvSpPr txBox="1">
              <a:spLocks noChangeArrowheads="1"/>
            </p:cNvSpPr>
            <p:nvPr/>
          </p:nvSpPr>
          <p:spPr bwMode="auto">
            <a:xfrm>
              <a:off x="2832" y="2860"/>
              <a:ext cx="75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(-1)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3502" name="Group 18"/>
          <p:cNvGrpSpPr>
            <a:grpSpLocks/>
          </p:cNvGrpSpPr>
          <p:nvPr/>
        </p:nvGrpSpPr>
        <p:grpSpPr bwMode="auto">
          <a:xfrm>
            <a:off x="4057650" y="4495800"/>
            <a:ext cx="1219200" cy="641350"/>
            <a:chOff x="1776" y="2832"/>
            <a:chExt cx="768" cy="404"/>
          </a:xfrm>
        </p:grpSpPr>
        <p:sp>
          <p:nvSpPr>
            <p:cNvPr id="63510" name="Text Box 19"/>
            <p:cNvSpPr txBox="1">
              <a:spLocks noChangeArrowheads="1"/>
            </p:cNvSpPr>
            <p:nvPr/>
          </p:nvSpPr>
          <p:spPr bwMode="auto">
            <a:xfrm>
              <a:off x="1776" y="2832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0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3511" name="Text Box 20"/>
            <p:cNvSpPr txBox="1">
              <a:spLocks noChangeArrowheads="1"/>
            </p:cNvSpPr>
            <p:nvPr/>
          </p:nvSpPr>
          <p:spPr bwMode="auto">
            <a:xfrm>
              <a:off x="2112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0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3503" name="Group 21"/>
          <p:cNvGrpSpPr>
            <a:grpSpLocks/>
          </p:cNvGrpSpPr>
          <p:nvPr/>
        </p:nvGrpSpPr>
        <p:grpSpPr bwMode="auto">
          <a:xfrm>
            <a:off x="3352800" y="5441950"/>
            <a:ext cx="914400" cy="641350"/>
            <a:chOff x="3408" y="2832"/>
            <a:chExt cx="576" cy="404"/>
          </a:xfrm>
        </p:grpSpPr>
        <p:sp>
          <p:nvSpPr>
            <p:cNvPr id="63508" name="Text Box 22"/>
            <p:cNvSpPr txBox="1">
              <a:spLocks noChangeArrowheads="1"/>
            </p:cNvSpPr>
            <p:nvPr/>
          </p:nvSpPr>
          <p:spPr bwMode="auto">
            <a:xfrm>
              <a:off x="3408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chemeClr val="tx2"/>
                  </a:solidFill>
                </a:rPr>
                <a:t>3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3509" name="Text Box 23"/>
            <p:cNvSpPr txBox="1">
              <a:spLocks noChangeArrowheads="1"/>
            </p:cNvSpPr>
            <p:nvPr/>
          </p:nvSpPr>
          <p:spPr bwMode="auto">
            <a:xfrm>
              <a:off x="3552" y="283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.1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87800" name="Group 24"/>
          <p:cNvGrpSpPr>
            <a:grpSpLocks/>
          </p:cNvGrpSpPr>
          <p:nvPr/>
        </p:nvGrpSpPr>
        <p:grpSpPr bwMode="auto">
          <a:xfrm>
            <a:off x="3962400" y="5410200"/>
            <a:ext cx="1752600" cy="641350"/>
            <a:chOff x="1536" y="3408"/>
            <a:chExt cx="1104" cy="404"/>
          </a:xfrm>
        </p:grpSpPr>
        <p:sp>
          <p:nvSpPr>
            <p:cNvPr id="63506" name="Text Box 25"/>
            <p:cNvSpPr txBox="1">
              <a:spLocks noChangeArrowheads="1"/>
            </p:cNvSpPr>
            <p:nvPr/>
          </p:nvSpPr>
          <p:spPr bwMode="auto">
            <a:xfrm>
              <a:off x="1536" y="3408"/>
              <a:ext cx="96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+(</a:t>
              </a:r>
              <a:r>
                <a:rPr lang="es-ES_tradnl" b="1" i="0">
                  <a:solidFill>
                    <a:schemeClr val="tx2"/>
                  </a:solidFill>
                </a:rPr>
                <a:t>-2</a:t>
              </a:r>
              <a:r>
                <a:rPr lang="es-ES_tradnl" b="1" i="0">
                  <a:solidFill>
                    <a:srgbClr val="000000"/>
                  </a:solidFill>
                </a:rPr>
                <a:t>)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3507" name="Text Box 26"/>
            <p:cNvSpPr txBox="1">
              <a:spLocks noChangeArrowheads="1"/>
            </p:cNvSpPr>
            <p:nvPr/>
          </p:nvSpPr>
          <p:spPr bwMode="auto">
            <a:xfrm>
              <a:off x="2064" y="3408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 .</a:t>
              </a:r>
              <a:r>
                <a:rPr lang="es-ES_tradnl" b="1" i="0">
                  <a:solidFill>
                    <a:srgbClr val="6600CC"/>
                  </a:solidFill>
                </a:rPr>
                <a:t>0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87803" name="Rectangle 27"/>
          <p:cNvSpPr>
            <a:spLocks noChangeArrowheads="1"/>
          </p:cNvSpPr>
          <p:nvPr/>
        </p:nvSpPr>
        <p:spPr bwMode="auto">
          <a:xfrm>
            <a:off x="4578312" y="2603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42683468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7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7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87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7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87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7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786" grpId="0" autoUpdateAnimBg="0"/>
      <p:bldP spid="587787" grpId="0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2"/>
          <p:cNvGrpSpPr>
            <a:grpSpLocks/>
          </p:cNvGrpSpPr>
          <p:nvPr/>
        </p:nvGrpSpPr>
        <p:grpSpPr bwMode="auto">
          <a:xfrm>
            <a:off x="2514600" y="1219200"/>
            <a:ext cx="8153400" cy="2789238"/>
            <a:chOff x="624" y="768"/>
            <a:chExt cx="5136" cy="1757"/>
          </a:xfrm>
        </p:grpSpPr>
        <p:graphicFrame>
          <p:nvGraphicFramePr>
            <p:cNvPr id="64543" name="Object 3"/>
            <p:cNvGraphicFramePr>
              <a:graphicFrameLocks noChangeAspect="1"/>
            </p:cNvGraphicFramePr>
            <p:nvPr/>
          </p:nvGraphicFramePr>
          <p:xfrm>
            <a:off x="3408" y="1200"/>
            <a:ext cx="1584" cy="1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49" name="Ecuación" r:id="rId3" imgW="888614" imgH="710891" progId="Equation.3">
                    <p:embed/>
                  </p:oleObj>
                </mc:Choice>
                <mc:Fallback>
                  <p:oleObj name="Ecuación" r:id="rId3" imgW="888614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1200"/>
                          <a:ext cx="1584" cy="1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544" name="Text Box 4"/>
            <p:cNvSpPr txBox="1">
              <a:spLocks noChangeArrowheads="1"/>
            </p:cNvSpPr>
            <p:nvPr/>
          </p:nvSpPr>
          <p:spPr bwMode="auto">
            <a:xfrm>
              <a:off x="4896" y="2160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  <p:sp>
          <p:nvSpPr>
            <p:cNvPr id="64545" name="Text Box 5"/>
            <p:cNvSpPr txBox="1">
              <a:spLocks noChangeArrowheads="1"/>
            </p:cNvSpPr>
            <p:nvPr/>
          </p:nvSpPr>
          <p:spPr bwMode="auto">
            <a:xfrm>
              <a:off x="720" y="768"/>
              <a:ext cx="5040" cy="86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s-ES_tradnl" sz="3200" b="1" i="0">
                  <a:solidFill>
                    <a:srgbClr val="000000"/>
                  </a:solidFill>
                </a:rPr>
                <a:t>Producto de matrices</a:t>
              </a:r>
              <a:r>
                <a:rPr lang="es-ES_tradnl" b="1" i="0">
                  <a:solidFill>
                    <a:srgbClr val="000000"/>
                  </a:solidFill>
                </a:rPr>
                <a:t>: M = C . D</a:t>
              </a:r>
            </a:p>
            <a:p>
              <a:endParaRPr lang="es-ES_tradnl" sz="3200" b="1" i="0">
                <a:solidFill>
                  <a:srgbClr val="000000"/>
                </a:solidFill>
              </a:endParaRPr>
            </a:p>
          </p:txBody>
        </p:sp>
        <p:graphicFrame>
          <p:nvGraphicFramePr>
            <p:cNvPr id="64546" name="Object 6"/>
            <p:cNvGraphicFramePr>
              <a:graphicFrameLocks noChangeAspect="1"/>
            </p:cNvGraphicFramePr>
            <p:nvPr/>
          </p:nvGraphicFramePr>
          <p:xfrm>
            <a:off x="624" y="1334"/>
            <a:ext cx="2112" cy="10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0" name="Ecuación" r:id="rId5" imgW="1295400" imgH="457200" progId="Equation.3">
                    <p:embed/>
                  </p:oleObj>
                </mc:Choice>
                <mc:Fallback>
                  <p:oleObj name="Ecuación" r:id="rId5" imgW="12954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334"/>
                          <a:ext cx="2112" cy="10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547" name="Text Box 7"/>
            <p:cNvSpPr txBox="1">
              <a:spLocks noChangeArrowheads="1"/>
            </p:cNvSpPr>
            <p:nvPr/>
          </p:nvSpPr>
          <p:spPr bwMode="auto">
            <a:xfrm>
              <a:off x="2688" y="2035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</a:p>
          </p:txBody>
        </p:sp>
        <p:sp>
          <p:nvSpPr>
            <p:cNvPr id="64548" name="Oval 8"/>
            <p:cNvSpPr>
              <a:spLocks noChangeArrowheads="1"/>
            </p:cNvSpPr>
            <p:nvPr/>
          </p:nvSpPr>
          <p:spPr bwMode="auto">
            <a:xfrm>
              <a:off x="1152" y="1824"/>
              <a:ext cx="1536" cy="48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endParaRPr lang="es-ES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4549" name="Oval 9"/>
            <p:cNvSpPr>
              <a:spLocks noChangeArrowheads="1"/>
            </p:cNvSpPr>
            <p:nvPr/>
          </p:nvSpPr>
          <p:spPr bwMode="auto">
            <a:xfrm rot="-5400000">
              <a:off x="3600" y="1584"/>
              <a:ext cx="1248" cy="48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endParaRPr lang="es-ES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88810" name="Text Box 10"/>
          <p:cNvSpPr txBox="1">
            <a:spLocks noChangeArrowheads="1"/>
          </p:cNvSpPr>
          <p:nvPr/>
        </p:nvSpPr>
        <p:spPr bwMode="auto">
          <a:xfrm>
            <a:off x="5257800" y="2971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0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88811" name="Text Box 11"/>
          <p:cNvSpPr txBox="1">
            <a:spLocks noChangeArrowheads="1"/>
          </p:cNvSpPr>
          <p:nvPr/>
        </p:nvSpPr>
        <p:spPr bwMode="auto">
          <a:xfrm>
            <a:off x="7924800" y="324485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-1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4517" name="Group 12"/>
          <p:cNvGrpSpPr>
            <a:grpSpLocks/>
          </p:cNvGrpSpPr>
          <p:nvPr/>
        </p:nvGrpSpPr>
        <p:grpSpPr bwMode="auto">
          <a:xfrm>
            <a:off x="1752600" y="4191000"/>
            <a:ext cx="8686800" cy="1905000"/>
            <a:chOff x="144" y="2544"/>
            <a:chExt cx="5472" cy="1200"/>
          </a:xfrm>
        </p:grpSpPr>
        <p:graphicFrame>
          <p:nvGraphicFramePr>
            <p:cNvPr id="64522" name="Object 13"/>
            <p:cNvGraphicFramePr>
              <a:graphicFrameLocks noChangeAspect="1"/>
            </p:cNvGraphicFramePr>
            <p:nvPr/>
          </p:nvGraphicFramePr>
          <p:xfrm>
            <a:off x="144" y="2544"/>
            <a:ext cx="5472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1" name="Ecuación" r:id="rId7" imgW="1778000" imgH="457200" progId="Equation.3">
                    <p:embed/>
                  </p:oleObj>
                </mc:Choice>
                <mc:Fallback>
                  <p:oleObj name="Ecuación" r:id="rId7" imgW="17780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2544"/>
                          <a:ext cx="5472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4523" name="Group 14"/>
            <p:cNvGrpSpPr>
              <a:grpSpLocks/>
            </p:cNvGrpSpPr>
            <p:nvPr/>
          </p:nvGrpSpPr>
          <p:grpSpPr bwMode="auto">
            <a:xfrm>
              <a:off x="1020" y="2592"/>
              <a:ext cx="768" cy="413"/>
              <a:chOff x="1200" y="2832"/>
              <a:chExt cx="768" cy="413"/>
            </a:xfrm>
          </p:grpSpPr>
          <p:sp>
            <p:nvSpPr>
              <p:cNvPr id="64541" name="Text Box 15"/>
              <p:cNvSpPr txBox="1">
                <a:spLocks noChangeArrowheads="1"/>
              </p:cNvSpPr>
              <p:nvPr/>
            </p:nvSpPr>
            <p:spPr bwMode="auto">
              <a:xfrm>
                <a:off x="1200" y="288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4542" name="Text Box 16"/>
              <p:cNvSpPr txBox="1">
                <a:spLocks noChangeArrowheads="1"/>
              </p:cNvSpPr>
              <p:nvPr/>
            </p:nvSpPr>
            <p:spPr bwMode="auto">
              <a:xfrm>
                <a:off x="1536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4524" name="Group 17"/>
            <p:cNvGrpSpPr>
              <a:grpSpLocks/>
            </p:cNvGrpSpPr>
            <p:nvPr/>
          </p:nvGrpSpPr>
          <p:grpSpPr bwMode="auto">
            <a:xfrm>
              <a:off x="2172" y="2592"/>
              <a:ext cx="1092" cy="404"/>
              <a:chOff x="2496" y="2860"/>
              <a:chExt cx="1092" cy="404"/>
            </a:xfrm>
          </p:grpSpPr>
          <p:sp>
            <p:nvSpPr>
              <p:cNvPr id="64539" name="Text Box 18"/>
              <p:cNvSpPr txBox="1">
                <a:spLocks noChangeArrowheads="1"/>
              </p:cNvSpPr>
              <p:nvPr/>
            </p:nvSpPr>
            <p:spPr bwMode="auto">
              <a:xfrm>
                <a:off x="2496" y="2860"/>
                <a:ext cx="100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4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4540" name="Text Box 19"/>
              <p:cNvSpPr txBox="1">
                <a:spLocks noChangeArrowheads="1"/>
              </p:cNvSpPr>
              <p:nvPr/>
            </p:nvSpPr>
            <p:spPr bwMode="auto">
              <a:xfrm>
                <a:off x="2832" y="2860"/>
                <a:ext cx="75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(-1)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4525" name="Group 20"/>
            <p:cNvGrpSpPr>
              <a:grpSpLocks/>
            </p:cNvGrpSpPr>
            <p:nvPr/>
          </p:nvGrpSpPr>
          <p:grpSpPr bwMode="auto">
            <a:xfrm>
              <a:off x="1596" y="2592"/>
              <a:ext cx="768" cy="404"/>
              <a:chOff x="1776" y="2832"/>
              <a:chExt cx="768" cy="404"/>
            </a:xfrm>
          </p:grpSpPr>
          <p:sp>
            <p:nvSpPr>
              <p:cNvPr id="64537" name="Text Box 21"/>
              <p:cNvSpPr txBox="1">
                <a:spLocks noChangeArrowheads="1"/>
              </p:cNvSpPr>
              <p:nvPr/>
            </p:nvSpPr>
            <p:spPr bwMode="auto">
              <a:xfrm>
                <a:off x="1776" y="2832"/>
                <a:ext cx="57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4538" name="Text Box 22"/>
              <p:cNvSpPr txBox="1">
                <a:spLocks noChangeArrowheads="1"/>
              </p:cNvSpPr>
              <p:nvPr/>
            </p:nvSpPr>
            <p:spPr bwMode="auto">
              <a:xfrm>
                <a:off x="2112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0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4526" name="Group 23"/>
            <p:cNvGrpSpPr>
              <a:grpSpLocks/>
            </p:cNvGrpSpPr>
            <p:nvPr/>
          </p:nvGrpSpPr>
          <p:grpSpPr bwMode="auto">
            <a:xfrm>
              <a:off x="1056" y="3072"/>
              <a:ext cx="1488" cy="432"/>
              <a:chOff x="1056" y="3600"/>
              <a:chExt cx="1488" cy="432"/>
            </a:xfrm>
          </p:grpSpPr>
          <p:sp>
            <p:nvSpPr>
              <p:cNvPr id="64527" name="Text Box 24"/>
              <p:cNvSpPr txBox="1">
                <a:spLocks noChangeArrowheads="1"/>
              </p:cNvSpPr>
              <p:nvPr/>
            </p:nvSpPr>
            <p:spPr bwMode="auto">
              <a:xfrm>
                <a:off x="2064" y="3600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0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64528" name="Group 25"/>
              <p:cNvGrpSpPr>
                <a:grpSpLocks/>
              </p:cNvGrpSpPr>
              <p:nvPr/>
            </p:nvGrpSpPr>
            <p:grpSpPr bwMode="auto">
              <a:xfrm>
                <a:off x="1056" y="3608"/>
                <a:ext cx="1488" cy="424"/>
                <a:chOff x="1056" y="3408"/>
                <a:chExt cx="1488" cy="424"/>
              </a:xfrm>
            </p:grpSpPr>
            <p:grpSp>
              <p:nvGrpSpPr>
                <p:cNvPr id="64529" name="Group 26"/>
                <p:cNvGrpSpPr>
                  <a:grpSpLocks/>
                </p:cNvGrpSpPr>
                <p:nvPr/>
              </p:nvGrpSpPr>
              <p:grpSpPr bwMode="auto">
                <a:xfrm>
                  <a:off x="1056" y="3428"/>
                  <a:ext cx="576" cy="404"/>
                  <a:chOff x="3408" y="2832"/>
                  <a:chExt cx="576" cy="404"/>
                </a:xfrm>
              </p:grpSpPr>
              <p:sp>
                <p:nvSpPr>
                  <p:cNvPr id="64535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08" y="2832"/>
                    <a:ext cx="432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tx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l"/>
                    <a:r>
                      <a:rPr lang="es-ES_tradnl" b="1" i="0">
                        <a:solidFill>
                          <a:schemeClr val="tx2"/>
                        </a:solidFill>
                      </a:rPr>
                      <a:t>3</a:t>
                    </a:r>
                    <a:endParaRPr lang="es-ES_tradnl" sz="2400" i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4536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52" y="2832"/>
                    <a:ext cx="432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tx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l"/>
                    <a:r>
                      <a:rPr lang="es-ES_tradnl" b="1" i="0">
                        <a:solidFill>
                          <a:srgbClr val="6600CC"/>
                        </a:solidFill>
                      </a:rPr>
                      <a:t>.1</a:t>
                    </a:r>
                    <a:endParaRPr lang="es-ES_tradnl" sz="2400" i="0">
                      <a:solidFill>
                        <a:srgbClr val="6600CC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64530" name="Group 29"/>
                <p:cNvGrpSpPr>
                  <a:grpSpLocks/>
                </p:cNvGrpSpPr>
                <p:nvPr/>
              </p:nvGrpSpPr>
              <p:grpSpPr bwMode="auto">
                <a:xfrm>
                  <a:off x="1440" y="3408"/>
                  <a:ext cx="1104" cy="404"/>
                  <a:chOff x="1440" y="3408"/>
                  <a:chExt cx="1104" cy="404"/>
                </a:xfrm>
              </p:grpSpPr>
              <p:sp>
                <p:nvSpPr>
                  <p:cNvPr id="64531" name="Text 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0" y="3408"/>
                    <a:ext cx="768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tx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l"/>
                    <a:r>
                      <a:rPr lang="es-ES_tradnl" b="1" i="0">
                        <a:solidFill>
                          <a:srgbClr val="000000"/>
                        </a:solidFill>
                      </a:rPr>
                      <a:t>+(</a:t>
                    </a:r>
                    <a:r>
                      <a:rPr lang="es-ES_tradnl" b="1" i="0">
                        <a:solidFill>
                          <a:schemeClr val="tx2"/>
                        </a:solidFill>
                      </a:rPr>
                      <a:t>-2</a:t>
                    </a:r>
                    <a:r>
                      <a:rPr lang="es-ES_tradnl" b="1" i="0">
                        <a:solidFill>
                          <a:srgbClr val="000000"/>
                        </a:solidFill>
                      </a:rPr>
                      <a:t>)</a:t>
                    </a:r>
                    <a:endParaRPr lang="es-ES_tradnl" sz="2400" i="0">
                      <a:latin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64532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304" y="3408"/>
                    <a:ext cx="240" cy="404"/>
                    <a:chOff x="2112" y="3408"/>
                    <a:chExt cx="1056" cy="404"/>
                  </a:xfrm>
                </p:grpSpPr>
                <p:sp>
                  <p:nvSpPr>
                    <p:cNvPr id="64533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3408"/>
                      <a:ext cx="6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+</a:t>
                      </a:r>
                      <a:endParaRPr lang="es-ES_tradnl" sz="2400" i="0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4534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48" y="3408"/>
                      <a:ext cx="720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endParaRPr lang="es-ES" sz="2400" i="0">
                        <a:solidFill>
                          <a:srgbClr val="6600CC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</p:grpSp>
      </p:grpSp>
      <p:grpSp>
        <p:nvGrpSpPr>
          <p:cNvPr id="588834" name="Group 34"/>
          <p:cNvGrpSpPr>
            <a:grpSpLocks/>
          </p:cNvGrpSpPr>
          <p:nvPr/>
        </p:nvGrpSpPr>
        <p:grpSpPr bwMode="auto">
          <a:xfrm>
            <a:off x="5562600" y="5029200"/>
            <a:ext cx="1447800" cy="641350"/>
            <a:chOff x="2784" y="3676"/>
            <a:chExt cx="912" cy="404"/>
          </a:xfrm>
        </p:grpSpPr>
        <p:sp>
          <p:nvSpPr>
            <p:cNvPr id="64520" name="Text Box 35"/>
            <p:cNvSpPr txBox="1">
              <a:spLocks noChangeArrowheads="1"/>
            </p:cNvSpPr>
            <p:nvPr/>
          </p:nvSpPr>
          <p:spPr bwMode="auto">
            <a:xfrm>
              <a:off x="2784" y="3676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chemeClr val="tx2"/>
                  </a:solidFill>
                </a:rPr>
                <a:t>0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4521" name="Text Box 36"/>
            <p:cNvSpPr txBox="1">
              <a:spLocks noChangeArrowheads="1"/>
            </p:cNvSpPr>
            <p:nvPr/>
          </p:nvSpPr>
          <p:spPr bwMode="auto">
            <a:xfrm>
              <a:off x="2976" y="3676"/>
              <a:ext cx="72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(</a:t>
              </a:r>
              <a:r>
                <a:rPr lang="es-ES_tradnl" b="1" i="0">
                  <a:solidFill>
                    <a:srgbClr val="6600CC"/>
                  </a:solidFill>
                </a:rPr>
                <a:t>-1</a:t>
              </a:r>
              <a:r>
                <a:rPr lang="es-ES_tradnl" b="1" i="0">
                  <a:solidFill>
                    <a:srgbClr val="000000"/>
                  </a:solidFill>
                </a:rPr>
                <a:t>)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88837" name="Rectangle 37"/>
          <p:cNvSpPr>
            <a:spLocks noChangeArrowheads="1"/>
          </p:cNvSpPr>
          <p:nvPr/>
        </p:nvSpPr>
        <p:spPr bwMode="auto">
          <a:xfrm>
            <a:off x="4506875" y="3333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32813758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10" grpId="0" autoUpdateAnimBg="0"/>
      <p:bldP spid="58881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34531" name="Text Box 3"/>
          <p:cNvSpPr txBox="1">
            <a:spLocks noChangeArrowheads="1"/>
          </p:cNvSpPr>
          <p:nvPr/>
        </p:nvSpPr>
        <p:spPr bwMode="auto">
          <a:xfrm>
            <a:off x="1524000" y="1371601"/>
            <a:ext cx="9144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FILA: Es una matriz que consta de una sola fila.</a:t>
            </a:r>
          </a:p>
        </p:txBody>
      </p:sp>
    </p:spTree>
    <p:extLst>
      <p:ext uri="{BB962C8B-B14F-4D97-AF65-F5344CB8AC3E}">
        <p14:creationId xmlns:p14="http://schemas.microsoft.com/office/powerpoint/2010/main" val="152104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4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4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4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34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4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34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530" grpId="0" autoUpdateAnimBg="0"/>
      <p:bldP spid="534531" grpId="0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9296400" y="3460750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6600CC"/>
                </a:solidFill>
              </a:rPr>
              <a:t>3</a:t>
            </a:r>
            <a:r>
              <a:rPr lang="es-ES_tradnl" sz="3200" b="1" i="0">
                <a:solidFill>
                  <a:srgbClr val="000000"/>
                </a:solidFill>
              </a:rPr>
              <a:t>x</a:t>
            </a:r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pSp>
        <p:nvGrpSpPr>
          <p:cNvPr id="65539" name="Group 3"/>
          <p:cNvGrpSpPr>
            <a:grpSpLocks/>
          </p:cNvGrpSpPr>
          <p:nvPr/>
        </p:nvGrpSpPr>
        <p:grpSpPr bwMode="auto">
          <a:xfrm>
            <a:off x="1524000" y="260350"/>
            <a:ext cx="9144000" cy="6019800"/>
            <a:chOff x="0" y="144"/>
            <a:chExt cx="5760" cy="3792"/>
          </a:xfrm>
        </p:grpSpPr>
        <p:grpSp>
          <p:nvGrpSpPr>
            <p:cNvPr id="65548" name="Group 4"/>
            <p:cNvGrpSpPr>
              <a:grpSpLocks/>
            </p:cNvGrpSpPr>
            <p:nvPr/>
          </p:nvGrpSpPr>
          <p:grpSpPr bwMode="auto">
            <a:xfrm>
              <a:off x="624" y="144"/>
              <a:ext cx="5136" cy="2352"/>
              <a:chOff x="624" y="144"/>
              <a:chExt cx="5136" cy="2352"/>
            </a:xfrm>
          </p:grpSpPr>
          <p:graphicFrame>
            <p:nvGraphicFramePr>
              <p:cNvPr id="65568" name="Object 5"/>
              <p:cNvGraphicFramePr>
                <a:graphicFrameLocks noChangeAspect="1"/>
              </p:cNvGraphicFramePr>
              <p:nvPr/>
            </p:nvGraphicFramePr>
            <p:xfrm>
              <a:off x="3408" y="1200"/>
              <a:ext cx="1584" cy="12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073" name="Ecuación" r:id="rId3" imgW="888614" imgH="710891" progId="Equation.3">
                      <p:embed/>
                    </p:oleObj>
                  </mc:Choice>
                  <mc:Fallback>
                    <p:oleObj name="Ecuación" r:id="rId3" imgW="888614" imgH="710891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408" y="1200"/>
                            <a:ext cx="1584" cy="12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5569" name="WordArt 6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144"/>
                <a:ext cx="4848" cy="55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b="1" kern="10" spc="720"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chemeClr val="tx2"/>
                        </a:gs>
                        <a:gs pos="100000">
                          <a:srgbClr val="6600CC"/>
                        </a:gs>
                      </a:gsLst>
                      <a:lin ang="2700000" scaled="1"/>
                    </a:gradFill>
                    <a:effectLst>
                      <a:outerShdw dist="45791" dir="3378596" algn="ctr" rotWithShape="0">
                        <a:srgbClr val="4D4D4D"/>
                      </a:outerShdw>
                    </a:effectLst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65570" name="Text Box 7"/>
              <p:cNvSpPr txBox="1">
                <a:spLocks noChangeArrowheads="1"/>
              </p:cNvSpPr>
              <p:nvPr/>
            </p:nvSpPr>
            <p:spPr bwMode="auto">
              <a:xfrm>
                <a:off x="720" y="768"/>
                <a:ext cx="5040" cy="865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s-ES_tradnl" sz="3200" b="1" i="0">
                    <a:solidFill>
                      <a:srgbClr val="000000"/>
                    </a:solidFill>
                  </a:rPr>
                  <a:t>Producto de matrices</a:t>
                </a:r>
                <a:r>
                  <a:rPr lang="es-ES_tradnl" b="1" i="0">
                    <a:solidFill>
                      <a:srgbClr val="000000"/>
                    </a:solidFill>
                  </a:rPr>
                  <a:t>: M = C . D</a:t>
                </a:r>
              </a:p>
              <a:p>
                <a:endParaRPr lang="es-ES_tradnl" sz="3200" b="1" i="0">
                  <a:solidFill>
                    <a:srgbClr val="000000"/>
                  </a:solidFill>
                </a:endParaRPr>
              </a:p>
            </p:txBody>
          </p:sp>
          <p:graphicFrame>
            <p:nvGraphicFramePr>
              <p:cNvPr id="65571" name="Object 8"/>
              <p:cNvGraphicFramePr>
                <a:graphicFrameLocks noChangeAspect="1"/>
              </p:cNvGraphicFramePr>
              <p:nvPr/>
            </p:nvGraphicFramePr>
            <p:xfrm>
              <a:off x="624" y="1334"/>
              <a:ext cx="2112" cy="10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074" name="Ecuación" r:id="rId5" imgW="1295400" imgH="457200" progId="Equation.3">
                      <p:embed/>
                    </p:oleObj>
                  </mc:Choice>
                  <mc:Fallback>
                    <p:oleObj name="Ecuación" r:id="rId5" imgW="1295400" imgH="457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4" y="1334"/>
                            <a:ext cx="2112" cy="102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5572" name="Text Box 9"/>
              <p:cNvSpPr txBox="1">
                <a:spLocks noChangeArrowheads="1"/>
              </p:cNvSpPr>
              <p:nvPr/>
            </p:nvSpPr>
            <p:spPr bwMode="auto">
              <a:xfrm>
                <a:off x="2688" y="2035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</a:t>
                </a:r>
                <a:r>
                  <a:rPr lang="es-ES_tradnl" sz="3200" b="1" i="0">
                    <a:solidFill>
                      <a:srgbClr val="000000"/>
                    </a:solidFill>
                  </a:rPr>
                  <a:t>x</a:t>
                </a:r>
                <a:r>
                  <a:rPr lang="es-ES_tradnl" sz="3200" b="1" i="0">
                    <a:solidFill>
                      <a:srgbClr val="6600CC"/>
                    </a:solidFill>
                  </a:rPr>
                  <a:t>3</a:t>
                </a:r>
              </a:p>
            </p:txBody>
          </p:sp>
        </p:grpSp>
        <p:grpSp>
          <p:nvGrpSpPr>
            <p:cNvPr id="65549" name="Group 10"/>
            <p:cNvGrpSpPr>
              <a:grpSpLocks/>
            </p:cNvGrpSpPr>
            <p:nvPr/>
          </p:nvGrpSpPr>
          <p:grpSpPr bwMode="auto">
            <a:xfrm>
              <a:off x="0" y="2736"/>
              <a:ext cx="5472" cy="1200"/>
              <a:chOff x="0" y="2784"/>
              <a:chExt cx="5472" cy="1200"/>
            </a:xfrm>
          </p:grpSpPr>
          <p:graphicFrame>
            <p:nvGraphicFramePr>
              <p:cNvPr id="65550" name="Object 11"/>
              <p:cNvGraphicFramePr>
                <a:graphicFrameLocks noChangeAspect="1"/>
              </p:cNvGraphicFramePr>
              <p:nvPr/>
            </p:nvGraphicFramePr>
            <p:xfrm>
              <a:off x="0" y="2784"/>
              <a:ext cx="5472" cy="1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5075" name="Ecuación" r:id="rId7" imgW="1778000" imgH="457200" progId="Equation.3">
                      <p:embed/>
                    </p:oleObj>
                  </mc:Choice>
                  <mc:Fallback>
                    <p:oleObj name="Ecuación" r:id="rId7" imgW="1778000" imgH="457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0" y="2784"/>
                            <a:ext cx="5472" cy="1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65551" name="Group 12"/>
              <p:cNvGrpSpPr>
                <a:grpSpLocks/>
              </p:cNvGrpSpPr>
              <p:nvPr/>
            </p:nvGrpSpPr>
            <p:grpSpPr bwMode="auto">
              <a:xfrm>
                <a:off x="2160" y="3408"/>
                <a:ext cx="1056" cy="404"/>
                <a:chOff x="2112" y="3408"/>
                <a:chExt cx="1056" cy="404"/>
              </a:xfrm>
            </p:grpSpPr>
            <p:sp>
              <p:nvSpPr>
                <p:cNvPr id="6556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112" y="3408"/>
                  <a:ext cx="624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rgbClr val="000000"/>
                      </a:solidFill>
                    </a:rPr>
                    <a:t>+</a:t>
                  </a:r>
                  <a:r>
                    <a:rPr lang="es-ES_tradnl" b="1" i="0">
                      <a:solidFill>
                        <a:schemeClr val="tx2"/>
                      </a:solidFill>
                    </a:rPr>
                    <a:t>0</a:t>
                  </a:r>
                  <a:endParaRPr lang="es-ES_tradnl" sz="2400" i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5567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448" y="3408"/>
                  <a:ext cx="720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rgbClr val="000000"/>
                      </a:solidFill>
                    </a:rPr>
                    <a:t>.(</a:t>
                  </a:r>
                  <a:r>
                    <a:rPr lang="es-ES_tradnl" b="1" i="0">
                      <a:solidFill>
                        <a:srgbClr val="6600CC"/>
                      </a:solidFill>
                    </a:rPr>
                    <a:t>-1</a:t>
                  </a:r>
                  <a:r>
                    <a:rPr lang="es-ES_tradnl" b="1" i="0">
                      <a:solidFill>
                        <a:srgbClr val="000000"/>
                      </a:solidFill>
                    </a:rPr>
                    <a:t>)</a:t>
                  </a:r>
                  <a:endParaRPr lang="es-ES_tradnl" sz="2400" i="0">
                    <a:solidFill>
                      <a:srgbClr val="6600CC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5552" name="Group 15"/>
              <p:cNvGrpSpPr>
                <a:grpSpLocks/>
              </p:cNvGrpSpPr>
              <p:nvPr/>
            </p:nvGrpSpPr>
            <p:grpSpPr bwMode="auto">
              <a:xfrm>
                <a:off x="1020" y="2832"/>
                <a:ext cx="768" cy="413"/>
                <a:chOff x="1200" y="2832"/>
                <a:chExt cx="768" cy="413"/>
              </a:xfrm>
            </p:grpSpPr>
            <p:sp>
              <p:nvSpPr>
                <p:cNvPr id="6556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200" y="2880"/>
                  <a:ext cx="432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chemeClr val="tx2"/>
                      </a:solidFill>
                      <a:latin typeface="Comic Sans MS" panose="030F0702030302020204" pitchFamily="66" charset="0"/>
                    </a:rPr>
                    <a:t>-1</a:t>
                  </a:r>
                  <a:endParaRPr lang="es-ES_tradnl" sz="2400" i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5565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536" y="2832"/>
                  <a:ext cx="432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rgbClr val="000000"/>
                      </a:solidFill>
                    </a:rPr>
                    <a:t>.</a:t>
                  </a:r>
                  <a:r>
                    <a:rPr lang="es-ES_tradnl" b="1" i="0">
                      <a:solidFill>
                        <a:srgbClr val="6600CC"/>
                      </a:solidFill>
                    </a:rPr>
                    <a:t>1</a:t>
                  </a:r>
                  <a:endParaRPr lang="es-ES_tradnl" sz="2400" i="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5553" name="Group 18"/>
              <p:cNvGrpSpPr>
                <a:grpSpLocks/>
              </p:cNvGrpSpPr>
              <p:nvPr/>
            </p:nvGrpSpPr>
            <p:grpSpPr bwMode="auto">
              <a:xfrm>
                <a:off x="2172" y="2832"/>
                <a:ext cx="1092" cy="404"/>
                <a:chOff x="2496" y="2860"/>
                <a:chExt cx="1092" cy="404"/>
              </a:xfrm>
            </p:grpSpPr>
            <p:sp>
              <p:nvSpPr>
                <p:cNvPr id="65562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496" y="2860"/>
                  <a:ext cx="1008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rgbClr val="000000"/>
                      </a:solidFill>
                    </a:rPr>
                    <a:t>+</a:t>
                  </a:r>
                  <a:r>
                    <a:rPr lang="es-ES_tradnl" b="1" i="0">
                      <a:solidFill>
                        <a:schemeClr val="tx2"/>
                      </a:solidFill>
                    </a:rPr>
                    <a:t>4</a:t>
                  </a:r>
                  <a:endParaRPr lang="es-ES_tradnl" sz="2400" i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5563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832" y="2860"/>
                  <a:ext cx="756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rgbClr val="000000"/>
                      </a:solidFill>
                    </a:rPr>
                    <a:t>.</a:t>
                  </a:r>
                  <a:r>
                    <a:rPr lang="es-ES_tradnl" b="1" i="0">
                      <a:solidFill>
                        <a:srgbClr val="6600CC"/>
                      </a:solidFill>
                    </a:rPr>
                    <a:t>(-1)</a:t>
                  </a:r>
                  <a:endParaRPr lang="es-ES_tradnl" sz="2400" i="0">
                    <a:solidFill>
                      <a:srgbClr val="6600CC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5554" name="Group 21"/>
              <p:cNvGrpSpPr>
                <a:grpSpLocks/>
              </p:cNvGrpSpPr>
              <p:nvPr/>
            </p:nvGrpSpPr>
            <p:grpSpPr bwMode="auto">
              <a:xfrm>
                <a:off x="1596" y="2832"/>
                <a:ext cx="768" cy="404"/>
                <a:chOff x="1776" y="2832"/>
                <a:chExt cx="768" cy="404"/>
              </a:xfrm>
            </p:grpSpPr>
            <p:sp>
              <p:nvSpPr>
                <p:cNvPr id="6556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776" y="2832"/>
                  <a:ext cx="576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rgbClr val="000000"/>
                      </a:solidFill>
                    </a:rPr>
                    <a:t>+</a:t>
                  </a:r>
                  <a:r>
                    <a:rPr lang="es-ES_tradnl" b="1" i="0">
                      <a:solidFill>
                        <a:schemeClr val="tx2"/>
                      </a:solidFill>
                    </a:rPr>
                    <a:t>0</a:t>
                  </a:r>
                  <a:endParaRPr lang="es-ES_tradnl" sz="2400" i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556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112" y="2832"/>
                  <a:ext cx="432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rgbClr val="000000"/>
                      </a:solidFill>
                    </a:rPr>
                    <a:t>.</a:t>
                  </a:r>
                  <a:r>
                    <a:rPr lang="es-ES_tradnl" b="1" i="0">
                      <a:solidFill>
                        <a:srgbClr val="6600CC"/>
                      </a:solidFill>
                    </a:rPr>
                    <a:t>0</a:t>
                  </a:r>
                  <a:endParaRPr lang="es-ES_tradnl" sz="2400" i="0">
                    <a:solidFill>
                      <a:srgbClr val="6600CC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5555" name="Group 24"/>
              <p:cNvGrpSpPr>
                <a:grpSpLocks/>
              </p:cNvGrpSpPr>
              <p:nvPr/>
            </p:nvGrpSpPr>
            <p:grpSpPr bwMode="auto">
              <a:xfrm>
                <a:off x="912" y="3428"/>
                <a:ext cx="576" cy="404"/>
                <a:chOff x="3408" y="2832"/>
                <a:chExt cx="576" cy="404"/>
              </a:xfrm>
            </p:grpSpPr>
            <p:sp>
              <p:nvSpPr>
                <p:cNvPr id="65558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408" y="2832"/>
                  <a:ext cx="432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chemeClr val="tx2"/>
                      </a:solidFill>
                    </a:rPr>
                    <a:t>3</a:t>
                  </a:r>
                  <a:endParaRPr lang="es-ES_tradnl" sz="2400" i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555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552" y="2832"/>
                  <a:ext cx="432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rgbClr val="6600CC"/>
                      </a:solidFill>
                    </a:rPr>
                    <a:t>.1</a:t>
                  </a:r>
                  <a:endParaRPr lang="es-ES_tradnl" sz="2400" i="0">
                    <a:solidFill>
                      <a:srgbClr val="6600CC"/>
                    </a:solidFill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5556" name="Text Box 27"/>
              <p:cNvSpPr txBox="1">
                <a:spLocks noChangeArrowheads="1"/>
              </p:cNvSpPr>
              <p:nvPr/>
            </p:nvSpPr>
            <p:spPr bwMode="auto">
              <a:xfrm>
                <a:off x="1296" y="3408"/>
                <a:ext cx="76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+(</a:t>
                </a:r>
                <a:r>
                  <a:rPr lang="es-ES_tradnl" b="1" i="0">
                    <a:solidFill>
                      <a:schemeClr val="tx2"/>
                    </a:solidFill>
                  </a:rPr>
                  <a:t>-2</a:t>
                </a:r>
                <a:r>
                  <a:rPr lang="es-ES_tradnl" b="1" i="0">
                    <a:solidFill>
                      <a:srgbClr val="000000"/>
                    </a:solidFill>
                  </a:rPr>
                  <a:t>)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5557" name="Text Box 28"/>
              <p:cNvSpPr txBox="1">
                <a:spLocks noChangeArrowheads="1"/>
              </p:cNvSpPr>
              <p:nvPr/>
            </p:nvSpPr>
            <p:spPr bwMode="auto">
              <a:xfrm>
                <a:off x="1920" y="340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0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89853" name="Oval 29"/>
          <p:cNvSpPr>
            <a:spLocks noChangeArrowheads="1"/>
          </p:cNvSpPr>
          <p:nvPr/>
        </p:nvSpPr>
        <p:spPr bwMode="auto">
          <a:xfrm>
            <a:off x="3352800" y="2057400"/>
            <a:ext cx="2438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9854" name="Oval 30"/>
          <p:cNvSpPr>
            <a:spLocks noChangeArrowheads="1"/>
          </p:cNvSpPr>
          <p:nvPr/>
        </p:nvSpPr>
        <p:spPr bwMode="auto">
          <a:xfrm rot="-5400000">
            <a:off x="8001000" y="2514600"/>
            <a:ext cx="19812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9855" name="Text Box 31"/>
          <p:cNvSpPr txBox="1">
            <a:spLocks noChangeArrowheads="1"/>
          </p:cNvSpPr>
          <p:nvPr/>
        </p:nvSpPr>
        <p:spPr bwMode="auto">
          <a:xfrm>
            <a:off x="3505200" y="21336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-1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89856" name="Text Box 32"/>
          <p:cNvSpPr txBox="1">
            <a:spLocks noChangeArrowheads="1"/>
          </p:cNvSpPr>
          <p:nvPr/>
        </p:nvSpPr>
        <p:spPr bwMode="auto">
          <a:xfrm>
            <a:off x="8763000" y="19050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3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89857" name="Group 33"/>
          <p:cNvGrpSpPr>
            <a:grpSpLocks/>
          </p:cNvGrpSpPr>
          <p:nvPr/>
        </p:nvGrpSpPr>
        <p:grpSpPr bwMode="auto">
          <a:xfrm>
            <a:off x="7010400" y="4432300"/>
            <a:ext cx="1066800" cy="673100"/>
            <a:chOff x="3456" y="2448"/>
            <a:chExt cx="672" cy="424"/>
          </a:xfrm>
        </p:grpSpPr>
        <p:sp>
          <p:nvSpPr>
            <p:cNvPr id="65546" name="Text Box 34"/>
            <p:cNvSpPr txBox="1">
              <a:spLocks noChangeArrowheads="1"/>
            </p:cNvSpPr>
            <p:nvPr/>
          </p:nvSpPr>
          <p:spPr bwMode="auto">
            <a:xfrm>
              <a:off x="3696" y="2448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3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5547" name="Text Box 35"/>
            <p:cNvSpPr txBox="1">
              <a:spLocks noChangeArrowheads="1"/>
            </p:cNvSpPr>
            <p:nvPr/>
          </p:nvSpPr>
          <p:spPr bwMode="auto">
            <a:xfrm>
              <a:off x="3456" y="2468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chemeClr val="tx2"/>
                  </a:solidFill>
                </a:rPr>
                <a:t>-1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</p:grpSp>
      <p:sp>
        <p:nvSpPr>
          <p:cNvPr id="589860" name="Rectangle 36"/>
          <p:cNvSpPr>
            <a:spLocks noChangeArrowheads="1"/>
          </p:cNvSpPr>
          <p:nvPr/>
        </p:nvSpPr>
        <p:spPr bwMode="auto">
          <a:xfrm>
            <a:off x="2351088" y="4762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17759844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9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9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9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9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9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53" grpId="0" animBg="1" autoUpdateAnimBg="0"/>
      <p:bldP spid="589854" grpId="0" animBg="1" autoUpdateAnimBg="0"/>
      <p:bldP spid="589855" grpId="0" autoUpdateAnimBg="0"/>
      <p:bldP spid="589856" grpId="0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1524000" y="228600"/>
            <a:ext cx="9144000" cy="6019800"/>
            <a:chOff x="0" y="144"/>
            <a:chExt cx="5760" cy="3792"/>
          </a:xfrm>
        </p:grpSpPr>
        <p:grpSp>
          <p:nvGrpSpPr>
            <p:cNvPr id="66569" name="Group 3"/>
            <p:cNvGrpSpPr>
              <a:grpSpLocks/>
            </p:cNvGrpSpPr>
            <p:nvPr/>
          </p:nvGrpSpPr>
          <p:grpSpPr bwMode="auto">
            <a:xfrm>
              <a:off x="0" y="144"/>
              <a:ext cx="5760" cy="3792"/>
              <a:chOff x="0" y="144"/>
              <a:chExt cx="5760" cy="3792"/>
            </a:xfrm>
          </p:grpSpPr>
          <p:sp>
            <p:nvSpPr>
              <p:cNvPr id="66577" name="Text Box 4"/>
              <p:cNvSpPr txBox="1">
                <a:spLocks noChangeArrowheads="1"/>
              </p:cNvSpPr>
              <p:nvPr/>
            </p:nvSpPr>
            <p:spPr bwMode="auto">
              <a:xfrm>
                <a:off x="4896" y="2160"/>
                <a:ext cx="62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6600CC"/>
                    </a:solidFill>
                  </a:rPr>
                  <a:t>3</a:t>
                </a:r>
                <a:r>
                  <a:rPr lang="es-ES_tradnl" sz="3200" b="1" i="0">
                    <a:solidFill>
                      <a:srgbClr val="000000"/>
                    </a:solidFill>
                  </a:rPr>
                  <a:t>x</a:t>
                </a:r>
                <a:r>
                  <a:rPr lang="es-ES_tradnl" sz="3200" b="1" i="0">
                    <a:solidFill>
                      <a:schemeClr val="tx2"/>
                    </a:solidFill>
                  </a:rPr>
                  <a:t>2</a:t>
                </a:r>
                <a:endParaRPr lang="es-ES_tradnl" sz="3200" b="1" i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66578" name="Group 5"/>
              <p:cNvGrpSpPr>
                <a:grpSpLocks/>
              </p:cNvGrpSpPr>
              <p:nvPr/>
            </p:nvGrpSpPr>
            <p:grpSpPr bwMode="auto">
              <a:xfrm>
                <a:off x="0" y="144"/>
                <a:ext cx="5760" cy="3792"/>
                <a:chOff x="0" y="144"/>
                <a:chExt cx="5760" cy="3792"/>
              </a:xfrm>
            </p:grpSpPr>
            <p:grpSp>
              <p:nvGrpSpPr>
                <p:cNvPr id="66579" name="Group 6"/>
                <p:cNvGrpSpPr>
                  <a:grpSpLocks/>
                </p:cNvGrpSpPr>
                <p:nvPr/>
              </p:nvGrpSpPr>
              <p:grpSpPr bwMode="auto">
                <a:xfrm>
                  <a:off x="624" y="144"/>
                  <a:ext cx="5136" cy="2352"/>
                  <a:chOff x="624" y="144"/>
                  <a:chExt cx="5136" cy="2352"/>
                </a:xfrm>
              </p:grpSpPr>
              <p:graphicFrame>
                <p:nvGraphicFramePr>
                  <p:cNvPr id="66599" name="Object 7"/>
                  <p:cNvGraphicFramePr>
                    <a:graphicFrameLocks noChangeAspect="1"/>
                  </p:cNvGraphicFramePr>
                  <p:nvPr/>
                </p:nvGraphicFramePr>
                <p:xfrm>
                  <a:off x="3408" y="1200"/>
                  <a:ext cx="1584" cy="129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46097" name="Ecuación" r:id="rId3" imgW="888614" imgH="710891" progId="Equation.3">
                          <p:embed/>
                        </p:oleObj>
                      </mc:Choice>
                      <mc:Fallback>
                        <p:oleObj name="Ecuación" r:id="rId3" imgW="888614" imgH="710891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408" y="1200"/>
                                <a:ext cx="1584" cy="1296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66600" name="WordArt 8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672" y="144"/>
                    <a:ext cx="4848" cy="552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kern="10" spc="720">
                        <a:ln w="2857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gradFill rotWithShape="1">
                          <a:gsLst>
                            <a:gs pos="0">
                              <a:schemeClr val="tx2"/>
                            </a:gs>
                            <a:gs pos="100000">
                              <a:srgbClr val="6600CC"/>
                            </a:gs>
                          </a:gsLst>
                          <a:lin ang="2700000" scaled="1"/>
                        </a:gradFill>
                        <a:effectLst>
                          <a:outerShdw dist="45791" dir="3378596" algn="ctr" rotWithShape="0">
                            <a:srgbClr val="4D4D4D"/>
                          </a:outerShdw>
                        </a:effectLst>
                        <a:cs typeface="Arial" panose="020B0604020202020204" pitchFamily="34" charset="0"/>
                      </a:rPr>
                      <a:t> </a:t>
                    </a:r>
                  </a:p>
                </p:txBody>
              </p:sp>
              <p:sp>
                <p:nvSpPr>
                  <p:cNvPr id="66601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20" y="768"/>
                    <a:ext cx="5040" cy="8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>
                    <a:outerShdw dist="35921" dir="2700000" algn="ctr" rotWithShape="0">
                      <a:schemeClr val="tx2"/>
                    </a:outerShdw>
                  </a:effectLst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r>
                      <a:rPr lang="es-ES_tradnl" sz="3200" b="1" i="0">
                        <a:solidFill>
                          <a:srgbClr val="000000"/>
                        </a:solidFill>
                      </a:rPr>
                      <a:t>Producto de matrices</a:t>
                    </a:r>
                    <a:r>
                      <a:rPr lang="es-ES_tradnl" b="1" i="0">
                        <a:solidFill>
                          <a:srgbClr val="000000"/>
                        </a:solidFill>
                      </a:rPr>
                      <a:t>: M = C . D</a:t>
                    </a:r>
                  </a:p>
                  <a:p>
                    <a:endParaRPr lang="es-ES_tradnl" sz="3200" b="1" i="0">
                      <a:solidFill>
                        <a:srgbClr val="000000"/>
                      </a:solidFill>
                    </a:endParaRPr>
                  </a:p>
                </p:txBody>
              </p:sp>
              <p:graphicFrame>
                <p:nvGraphicFramePr>
                  <p:cNvPr id="66602" name="Object 10"/>
                  <p:cNvGraphicFramePr>
                    <a:graphicFrameLocks noChangeAspect="1"/>
                  </p:cNvGraphicFramePr>
                  <p:nvPr/>
                </p:nvGraphicFramePr>
                <p:xfrm>
                  <a:off x="624" y="1334"/>
                  <a:ext cx="2112" cy="1028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46098" name="Ecuación" r:id="rId5" imgW="1295400" imgH="457200" progId="Equation.3">
                          <p:embed/>
                        </p:oleObj>
                      </mc:Choice>
                      <mc:Fallback>
                        <p:oleObj name="Ecuación" r:id="rId5" imgW="1295400" imgH="457200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624" y="1334"/>
                                <a:ext cx="2112" cy="1028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66603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88" y="2035"/>
                    <a:ext cx="768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l"/>
                    <a:r>
                      <a:rPr lang="es-ES_tradnl" sz="3200" b="1" i="0">
                        <a:solidFill>
                          <a:schemeClr val="tx2"/>
                        </a:solidFill>
                      </a:rPr>
                      <a:t>2</a:t>
                    </a:r>
                    <a:r>
                      <a:rPr lang="es-ES_tradnl" sz="3200" b="1" i="0">
                        <a:solidFill>
                          <a:srgbClr val="000000"/>
                        </a:solidFill>
                      </a:rPr>
                      <a:t>x</a:t>
                    </a:r>
                    <a:r>
                      <a:rPr lang="es-ES_tradnl" sz="3200" b="1" i="0">
                        <a:solidFill>
                          <a:srgbClr val="6600CC"/>
                        </a:solidFill>
                      </a:rPr>
                      <a:t>3</a:t>
                    </a:r>
                  </a:p>
                </p:txBody>
              </p:sp>
            </p:grpSp>
            <p:grpSp>
              <p:nvGrpSpPr>
                <p:cNvPr id="66580" name="Group 12"/>
                <p:cNvGrpSpPr>
                  <a:grpSpLocks/>
                </p:cNvGrpSpPr>
                <p:nvPr/>
              </p:nvGrpSpPr>
              <p:grpSpPr bwMode="auto">
                <a:xfrm>
                  <a:off x="0" y="2736"/>
                  <a:ext cx="5472" cy="1200"/>
                  <a:chOff x="0" y="2784"/>
                  <a:chExt cx="5472" cy="1200"/>
                </a:xfrm>
              </p:grpSpPr>
              <p:graphicFrame>
                <p:nvGraphicFramePr>
                  <p:cNvPr id="66581" name="Object 13"/>
                  <p:cNvGraphicFramePr>
                    <a:graphicFrameLocks noChangeAspect="1"/>
                  </p:cNvGraphicFramePr>
                  <p:nvPr/>
                </p:nvGraphicFramePr>
                <p:xfrm>
                  <a:off x="0" y="2784"/>
                  <a:ext cx="5472" cy="120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46099" name="Ecuación" r:id="rId7" imgW="1778000" imgH="457200" progId="Equation.3">
                          <p:embed/>
                        </p:oleObj>
                      </mc:Choice>
                      <mc:Fallback>
                        <p:oleObj name="Ecuación" r:id="rId7" imgW="1778000" imgH="457200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0" y="2784"/>
                                <a:ext cx="5472" cy="120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pSp>
                <p:nvGrpSpPr>
                  <p:cNvPr id="66582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2160" y="3408"/>
                    <a:ext cx="1056" cy="404"/>
                    <a:chOff x="2112" y="3408"/>
                    <a:chExt cx="1056" cy="404"/>
                  </a:xfrm>
                </p:grpSpPr>
                <p:sp>
                  <p:nvSpPr>
                    <p:cNvPr id="66597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3408"/>
                      <a:ext cx="624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+</a:t>
                      </a:r>
                      <a:r>
                        <a:rPr lang="es-ES_tradnl" b="1" i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s-ES_tradnl" sz="2400" i="0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6598" name="Text 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48" y="3408"/>
                      <a:ext cx="720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.(</a:t>
                      </a:r>
                      <a:r>
                        <a:rPr lang="es-ES_tradnl" b="1" i="0">
                          <a:solidFill>
                            <a:srgbClr val="6600CC"/>
                          </a:solidFill>
                        </a:rPr>
                        <a:t>-1</a:t>
                      </a:r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s-ES_tradnl" sz="2400" i="0">
                        <a:solidFill>
                          <a:srgbClr val="6600CC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66583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1020" y="2832"/>
                    <a:ext cx="768" cy="413"/>
                    <a:chOff x="1200" y="2832"/>
                    <a:chExt cx="768" cy="413"/>
                  </a:xfrm>
                </p:grpSpPr>
                <p:sp>
                  <p:nvSpPr>
                    <p:cNvPr id="66595" name="Text Box 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00" y="2880"/>
                      <a:ext cx="432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-1</a:t>
                      </a:r>
                      <a:endParaRPr lang="es-ES_tradnl" sz="2400" i="0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6596" name="Text Box 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36" y="2832"/>
                      <a:ext cx="432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.</a:t>
                      </a:r>
                      <a:r>
                        <a:rPr lang="es-ES_tradnl" b="1" i="0">
                          <a:solidFill>
                            <a:srgbClr val="6600CC"/>
                          </a:solidFill>
                        </a:rPr>
                        <a:t>1</a:t>
                      </a:r>
                      <a:endParaRPr lang="es-ES_tradnl" sz="2400" i="0">
                        <a:latin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66584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2172" y="2832"/>
                    <a:ext cx="1092" cy="404"/>
                    <a:chOff x="2496" y="2860"/>
                    <a:chExt cx="1092" cy="404"/>
                  </a:xfrm>
                </p:grpSpPr>
                <p:sp>
                  <p:nvSpPr>
                    <p:cNvPr id="66593" name="Text Box 2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96" y="2860"/>
                      <a:ext cx="100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+</a:t>
                      </a:r>
                      <a:r>
                        <a:rPr lang="es-ES_tradnl" b="1" i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es-ES_tradnl" sz="2400" i="0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6594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32" y="2860"/>
                      <a:ext cx="756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.</a:t>
                      </a:r>
                      <a:r>
                        <a:rPr lang="es-ES_tradnl" b="1" i="0">
                          <a:solidFill>
                            <a:srgbClr val="6600CC"/>
                          </a:solidFill>
                        </a:rPr>
                        <a:t>(-1)</a:t>
                      </a:r>
                      <a:endParaRPr lang="es-ES_tradnl" sz="2400" i="0">
                        <a:solidFill>
                          <a:srgbClr val="6600CC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66585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1596" y="2832"/>
                    <a:ext cx="768" cy="404"/>
                    <a:chOff x="1776" y="2832"/>
                    <a:chExt cx="768" cy="404"/>
                  </a:xfrm>
                </p:grpSpPr>
                <p:sp>
                  <p:nvSpPr>
                    <p:cNvPr id="66591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76" y="2832"/>
                      <a:ext cx="576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+</a:t>
                      </a:r>
                      <a:r>
                        <a:rPr lang="es-ES_tradnl" b="1" i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es-ES_tradnl" sz="2400" i="0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6592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2" y="2832"/>
                      <a:ext cx="432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.</a:t>
                      </a:r>
                      <a:r>
                        <a:rPr lang="es-ES_tradnl" b="1" i="0">
                          <a:solidFill>
                            <a:srgbClr val="6600CC"/>
                          </a:solidFill>
                        </a:rPr>
                        <a:t>0</a:t>
                      </a:r>
                      <a:endParaRPr lang="es-ES_tradnl" sz="2400" i="0">
                        <a:solidFill>
                          <a:srgbClr val="6600CC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66586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912" y="3428"/>
                    <a:ext cx="576" cy="404"/>
                    <a:chOff x="3408" y="2832"/>
                    <a:chExt cx="576" cy="404"/>
                  </a:xfrm>
                </p:grpSpPr>
                <p:sp>
                  <p:nvSpPr>
                    <p:cNvPr id="66589" name="Text Box 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08" y="2832"/>
                      <a:ext cx="432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es-ES_tradnl" sz="2400" i="0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6590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52" y="2832"/>
                      <a:ext cx="432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6600CC"/>
                          </a:solidFill>
                        </a:rPr>
                        <a:t>.1</a:t>
                      </a:r>
                      <a:endParaRPr lang="es-ES_tradnl" sz="2400" i="0">
                        <a:solidFill>
                          <a:srgbClr val="6600CC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66587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96" y="3408"/>
                    <a:ext cx="768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tx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l"/>
                    <a:r>
                      <a:rPr lang="es-ES_tradnl" b="1" i="0">
                        <a:solidFill>
                          <a:srgbClr val="000000"/>
                        </a:solidFill>
                      </a:rPr>
                      <a:t>+(</a:t>
                    </a:r>
                    <a:r>
                      <a:rPr lang="es-ES_tradnl" b="1" i="0">
                        <a:solidFill>
                          <a:schemeClr val="tx2"/>
                        </a:solidFill>
                      </a:rPr>
                      <a:t>-2</a:t>
                    </a:r>
                    <a:r>
                      <a:rPr lang="es-ES_tradnl" b="1" i="0">
                        <a:solidFill>
                          <a:srgbClr val="000000"/>
                        </a:solidFill>
                      </a:rPr>
                      <a:t>)</a:t>
                    </a:r>
                    <a:endParaRPr lang="es-ES_tradnl" sz="2400" i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6588" name="Text 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0" y="3408"/>
                    <a:ext cx="432" cy="40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tx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l"/>
                    <a:r>
                      <a:rPr lang="es-ES_tradnl" b="1" i="0">
                        <a:solidFill>
                          <a:srgbClr val="000000"/>
                        </a:solidFill>
                      </a:rPr>
                      <a:t>.</a:t>
                    </a:r>
                    <a:r>
                      <a:rPr lang="es-ES_tradnl" b="1" i="0">
                        <a:solidFill>
                          <a:srgbClr val="6600CC"/>
                        </a:solidFill>
                      </a:rPr>
                      <a:t>0</a:t>
                    </a:r>
                    <a:endParaRPr lang="es-ES_tradnl" sz="2400" i="0">
                      <a:solidFill>
                        <a:srgbClr val="6600CC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</p:grpSp>
          </p:grpSp>
        </p:grpSp>
        <p:sp>
          <p:nvSpPr>
            <p:cNvPr id="66570" name="Oval 31"/>
            <p:cNvSpPr>
              <a:spLocks noChangeArrowheads="1"/>
            </p:cNvSpPr>
            <p:nvPr/>
          </p:nvSpPr>
          <p:spPr bwMode="auto">
            <a:xfrm>
              <a:off x="1152" y="1296"/>
              <a:ext cx="1536" cy="48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endParaRPr lang="es-ES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6571" name="Oval 32"/>
            <p:cNvSpPr>
              <a:spLocks noChangeArrowheads="1"/>
            </p:cNvSpPr>
            <p:nvPr/>
          </p:nvSpPr>
          <p:spPr bwMode="auto">
            <a:xfrm rot="-5400000">
              <a:off x="4080" y="1584"/>
              <a:ext cx="1248" cy="48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endParaRPr lang="es-ES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6572" name="Text Box 33"/>
            <p:cNvSpPr txBox="1">
              <a:spLocks noChangeArrowheads="1"/>
            </p:cNvSpPr>
            <p:nvPr/>
          </p:nvSpPr>
          <p:spPr bwMode="auto">
            <a:xfrm>
              <a:off x="1248" y="1344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chemeClr val="tx2"/>
                  </a:solidFill>
                </a:rPr>
                <a:t>-1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6573" name="Text Box 34"/>
            <p:cNvSpPr txBox="1">
              <a:spLocks noChangeArrowheads="1"/>
            </p:cNvSpPr>
            <p:nvPr/>
          </p:nvSpPr>
          <p:spPr bwMode="auto">
            <a:xfrm>
              <a:off x="4560" y="1200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3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6574" name="Group 35"/>
            <p:cNvGrpSpPr>
              <a:grpSpLocks/>
            </p:cNvGrpSpPr>
            <p:nvPr/>
          </p:nvGrpSpPr>
          <p:grpSpPr bwMode="auto">
            <a:xfrm>
              <a:off x="3456" y="2792"/>
              <a:ext cx="672" cy="424"/>
              <a:chOff x="3456" y="2448"/>
              <a:chExt cx="672" cy="424"/>
            </a:xfrm>
          </p:grpSpPr>
          <p:sp>
            <p:nvSpPr>
              <p:cNvPr id="66575" name="Text Box 36"/>
              <p:cNvSpPr txBox="1">
                <a:spLocks noChangeArrowheads="1"/>
              </p:cNvSpPr>
              <p:nvPr/>
            </p:nvSpPr>
            <p:spPr bwMode="auto">
              <a:xfrm>
                <a:off x="3696" y="244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6576" name="Text Box 37"/>
              <p:cNvSpPr txBox="1">
                <a:spLocks noChangeArrowheads="1"/>
              </p:cNvSpPr>
              <p:nvPr/>
            </p:nvSpPr>
            <p:spPr bwMode="auto">
              <a:xfrm>
                <a:off x="3456" y="246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90886" name="Text Box 38"/>
          <p:cNvSpPr txBox="1">
            <a:spLocks noChangeArrowheads="1"/>
          </p:cNvSpPr>
          <p:nvPr/>
        </p:nvSpPr>
        <p:spPr bwMode="auto">
          <a:xfrm>
            <a:off x="4419600" y="21336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0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90887" name="Text Box 39"/>
          <p:cNvSpPr txBox="1">
            <a:spLocks noChangeArrowheads="1"/>
          </p:cNvSpPr>
          <p:nvPr/>
        </p:nvSpPr>
        <p:spPr bwMode="auto">
          <a:xfrm>
            <a:off x="8763000" y="255905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5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90888" name="Group 40"/>
          <p:cNvGrpSpPr>
            <a:grpSpLocks/>
          </p:cNvGrpSpPr>
          <p:nvPr/>
        </p:nvGrpSpPr>
        <p:grpSpPr bwMode="auto">
          <a:xfrm>
            <a:off x="7772400" y="4464050"/>
            <a:ext cx="1219200" cy="641350"/>
            <a:chOff x="4080" y="2812"/>
            <a:chExt cx="768" cy="404"/>
          </a:xfrm>
        </p:grpSpPr>
        <p:sp>
          <p:nvSpPr>
            <p:cNvPr id="66567" name="Text Box 41"/>
            <p:cNvSpPr txBox="1">
              <a:spLocks noChangeArrowheads="1"/>
            </p:cNvSpPr>
            <p:nvPr/>
          </p:nvSpPr>
          <p:spPr bwMode="auto">
            <a:xfrm>
              <a:off x="4080" y="2812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0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6568" name="Text Box 42"/>
            <p:cNvSpPr txBox="1">
              <a:spLocks noChangeArrowheads="1"/>
            </p:cNvSpPr>
            <p:nvPr/>
          </p:nvSpPr>
          <p:spPr bwMode="auto">
            <a:xfrm>
              <a:off x="4416" y="281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5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90891" name="Rectangle 43"/>
          <p:cNvSpPr>
            <a:spLocks noChangeArrowheads="1"/>
          </p:cNvSpPr>
          <p:nvPr/>
        </p:nvSpPr>
        <p:spPr bwMode="auto">
          <a:xfrm>
            <a:off x="2495550" y="404813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7690786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0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0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0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0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0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90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0886" grpId="0" autoUpdateAnimBg="0"/>
      <p:bldP spid="590887" grpId="0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1524000" y="228600"/>
            <a:ext cx="9144000" cy="6019800"/>
            <a:chOff x="0" y="144"/>
            <a:chExt cx="5760" cy="3792"/>
          </a:xfrm>
        </p:grpSpPr>
        <p:grpSp>
          <p:nvGrpSpPr>
            <p:cNvPr id="67593" name="Group 3"/>
            <p:cNvGrpSpPr>
              <a:grpSpLocks/>
            </p:cNvGrpSpPr>
            <p:nvPr/>
          </p:nvGrpSpPr>
          <p:grpSpPr bwMode="auto">
            <a:xfrm>
              <a:off x="0" y="144"/>
              <a:ext cx="5760" cy="3792"/>
              <a:chOff x="0" y="144"/>
              <a:chExt cx="5760" cy="3792"/>
            </a:xfrm>
          </p:grpSpPr>
          <p:grpSp>
            <p:nvGrpSpPr>
              <p:cNvPr id="67599" name="Group 4"/>
              <p:cNvGrpSpPr>
                <a:grpSpLocks/>
              </p:cNvGrpSpPr>
              <p:nvPr/>
            </p:nvGrpSpPr>
            <p:grpSpPr bwMode="auto">
              <a:xfrm>
                <a:off x="0" y="144"/>
                <a:ext cx="5760" cy="3792"/>
                <a:chOff x="0" y="144"/>
                <a:chExt cx="5760" cy="3792"/>
              </a:xfrm>
            </p:grpSpPr>
            <p:sp>
              <p:nvSpPr>
                <p:cNvPr id="6760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4896" y="2160"/>
                  <a:ext cx="624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6600CC"/>
                      </a:solidFill>
                      <a:latin typeface="Comic Sans MS" panose="030F0702030302020204" pitchFamily="66" charset="0"/>
                    </a:rPr>
                    <a:t>3</a:t>
                  </a:r>
                  <a:r>
                    <a:rPr lang="es-ES_tradnl" sz="3200" b="1" i="0">
                      <a:solidFill>
                        <a:srgbClr val="000000"/>
                      </a:solidFill>
                      <a:latin typeface="Comic Sans MS" panose="030F0702030302020204" pitchFamily="66" charset="0"/>
                    </a:rPr>
                    <a:t>x</a:t>
                  </a:r>
                  <a:r>
                    <a:rPr lang="es-ES_tradnl" sz="3200" b="1" i="0">
                      <a:solidFill>
                        <a:schemeClr val="tx2"/>
                      </a:solidFill>
                      <a:latin typeface="Comic Sans MS" panose="030F0702030302020204" pitchFamily="66" charset="0"/>
                    </a:rPr>
                    <a:t>2</a:t>
                  </a:r>
                  <a:endParaRPr lang="es-ES_tradnl" sz="3200" b="1" i="0">
                    <a:solidFill>
                      <a:srgbClr val="000000"/>
                    </a:solidFill>
                    <a:latin typeface="Comic Sans MS" panose="030F0702030302020204" pitchFamily="66" charset="0"/>
                  </a:endParaRPr>
                </a:p>
              </p:txBody>
            </p:sp>
            <p:grpSp>
              <p:nvGrpSpPr>
                <p:cNvPr id="67608" name="Group 6"/>
                <p:cNvGrpSpPr>
                  <a:grpSpLocks/>
                </p:cNvGrpSpPr>
                <p:nvPr/>
              </p:nvGrpSpPr>
              <p:grpSpPr bwMode="auto">
                <a:xfrm>
                  <a:off x="0" y="144"/>
                  <a:ext cx="5760" cy="3792"/>
                  <a:chOff x="0" y="144"/>
                  <a:chExt cx="5760" cy="3792"/>
                </a:xfrm>
              </p:grpSpPr>
              <p:grpSp>
                <p:nvGrpSpPr>
                  <p:cNvPr id="67609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624" y="144"/>
                    <a:ext cx="5136" cy="2352"/>
                    <a:chOff x="624" y="144"/>
                    <a:chExt cx="5136" cy="2352"/>
                  </a:xfrm>
                </p:grpSpPr>
                <p:graphicFrame>
                  <p:nvGraphicFramePr>
                    <p:cNvPr id="67629" name="Object 8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408" y="1200"/>
                    <a:ext cx="1584" cy="1296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47121" name="Ecuación" r:id="rId3" imgW="888614" imgH="710891" progId="Equation.3">
                            <p:embed/>
                          </p:oleObj>
                        </mc:Choice>
                        <mc:Fallback>
                          <p:oleObj name="Ecuación" r:id="rId3" imgW="888614" imgH="710891" progId="Equation.3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4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3408" y="1200"/>
                                  <a:ext cx="1584" cy="1296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chemeClr val="tx1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sp>
                  <p:nvSpPr>
                    <p:cNvPr id="67630" name="WordArt 9"/>
                    <p:cNvSpPr>
                      <a:spLocks noChangeArrowheads="1" noChangeShapeType="1" noTextEdit="1"/>
                    </p:cNvSpPr>
                    <p:nvPr/>
                  </p:nvSpPr>
                  <p:spPr bwMode="auto">
                    <a:xfrm>
                      <a:off x="672" y="144"/>
                      <a:ext cx="4848" cy="552"/>
                    </a:xfrm>
                    <a:prstGeom prst="rect">
                      <a:avLst/>
                    </a:prstGeom>
                  </p:spPr>
                  <p:txBody>
                    <a:bodyPr wrap="none" fromWordArt="1">
                      <a:prstTxWarp prst="textPlain">
                        <a:avLst>
                          <a:gd name="adj" fmla="val 50000"/>
                        </a:avLst>
                      </a:prstTxWarp>
                    </a:bodyPr>
                    <a:lstStyle/>
                    <a:p>
                      <a:pPr algn="ctr"/>
                      <a:r>
                        <a:rPr lang="en-US" b="1" kern="10" spc="720">
                          <a:ln w="2857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gradFill rotWithShape="1">
                            <a:gsLst>
                              <a:gs pos="0">
                                <a:schemeClr val="tx2"/>
                              </a:gs>
                              <a:gs pos="100000">
                                <a:srgbClr val="6600CC"/>
                              </a:gs>
                            </a:gsLst>
                            <a:lin ang="2700000" scaled="1"/>
                          </a:gradFill>
                          <a:effectLst>
                            <a:outerShdw dist="45791" dir="3378596" algn="ctr" rotWithShape="0">
                              <a:srgbClr val="4D4D4D"/>
                            </a:outerShdw>
                          </a:effectLst>
                          <a:cs typeface="Arial" panose="020B0604020202020204" pitchFamily="34" charset="0"/>
                        </a:rPr>
                        <a:t> </a:t>
                      </a:r>
                    </a:p>
                  </p:txBody>
                </p:sp>
                <p:sp>
                  <p:nvSpPr>
                    <p:cNvPr id="67631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20" y="768"/>
                      <a:ext cx="5040" cy="98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>
                      <a:outerShdw dist="35921" dir="2700000" algn="ctr" rotWithShape="0">
                        <a:schemeClr val="tx2"/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Producto de matrices: M = C . D</a:t>
                      </a:r>
                    </a:p>
                    <a:p>
                      <a:endParaRPr lang="es-ES_tradnl" sz="4000" b="1" i="0">
                        <a:solidFill>
                          <a:srgbClr val="000000"/>
                        </a:solidFill>
                        <a:latin typeface="Comic Sans MS" panose="030F0702030302020204" pitchFamily="66" charset="0"/>
                      </a:endParaRPr>
                    </a:p>
                  </p:txBody>
                </p:sp>
                <p:graphicFrame>
                  <p:nvGraphicFramePr>
                    <p:cNvPr id="67632" name="Object 11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624" y="1334"/>
                    <a:ext cx="2112" cy="1028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47122" name="Ecuación" r:id="rId5" imgW="1295400" imgH="457200" progId="Equation.3">
                            <p:embed/>
                          </p:oleObj>
                        </mc:Choice>
                        <mc:Fallback>
                          <p:oleObj name="Ecuación" r:id="rId5" imgW="1295400" imgH="457200" progId="Equation.3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6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624" y="1334"/>
                                  <a:ext cx="2112" cy="1028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chemeClr val="tx1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sp>
                  <p:nvSpPr>
                    <p:cNvPr id="67633" name="Text Box 1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88" y="2035"/>
                      <a:ext cx="768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>
                          <a:solidFill>
                            <a:schemeClr val="tx2"/>
                          </a:solidFill>
                          <a:latin typeface="Comic Sans MS" panose="030F0702030302020204" pitchFamily="66" charset="0"/>
                        </a:rPr>
                        <a:t>2</a:t>
                      </a:r>
                      <a:r>
                        <a:rPr lang="es-ES_tradnl" sz="3200" b="1" i="0">
                          <a:solidFill>
                            <a:srgbClr val="000000"/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  <a:r>
                        <a:rPr lang="es-ES_tradnl" sz="3200" b="1" i="0">
                          <a:solidFill>
                            <a:srgbClr val="6600CC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p:txBody>
                </p:sp>
              </p:grpSp>
              <p:grpSp>
                <p:nvGrpSpPr>
                  <p:cNvPr id="67610" name="Group 13"/>
                  <p:cNvGrpSpPr>
                    <a:grpSpLocks/>
                  </p:cNvGrpSpPr>
                  <p:nvPr/>
                </p:nvGrpSpPr>
                <p:grpSpPr bwMode="auto">
                  <a:xfrm>
                    <a:off x="0" y="2736"/>
                    <a:ext cx="5472" cy="1200"/>
                    <a:chOff x="0" y="2784"/>
                    <a:chExt cx="5472" cy="1200"/>
                  </a:xfrm>
                </p:grpSpPr>
                <p:graphicFrame>
                  <p:nvGraphicFramePr>
                    <p:cNvPr id="67611" name="Object 14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0" y="2784"/>
                    <a:ext cx="5472" cy="120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47123" name="Ecuación" r:id="rId7" imgW="1778000" imgH="457200" progId="Equation.3">
                            <p:embed/>
                          </p:oleObj>
                        </mc:Choice>
                        <mc:Fallback>
                          <p:oleObj name="Ecuación" r:id="rId7" imgW="1778000" imgH="457200" progId="Equation.3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8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0" y="2784"/>
                                  <a:ext cx="5472" cy="1200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chemeClr val="accent1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chemeClr val="tx1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chemeClr val="bg2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pSp>
                  <p:nvGrpSpPr>
                    <p:cNvPr id="67612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60" y="3408"/>
                      <a:ext cx="1056" cy="404"/>
                      <a:chOff x="2112" y="3408"/>
                      <a:chExt cx="1056" cy="404"/>
                    </a:xfrm>
                  </p:grpSpPr>
                  <p:sp>
                    <p:nvSpPr>
                      <p:cNvPr id="67627" name="Text Box 1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112" y="3408"/>
                        <a:ext cx="624" cy="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b="1" i="0">
                            <a:solidFill>
                              <a:srgbClr val="000000"/>
                            </a:solidFill>
                          </a:rPr>
                          <a:t>+</a:t>
                        </a:r>
                        <a:r>
                          <a:rPr lang="es-ES_tradnl" b="1" i="0">
                            <a:solidFill>
                              <a:schemeClr val="tx2"/>
                            </a:solidFill>
                          </a:rPr>
                          <a:t>0</a:t>
                        </a:r>
                        <a:endParaRPr lang="es-ES_tradnl" sz="2400" i="0">
                          <a:latin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7628" name="Text Box 1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448" y="3408"/>
                        <a:ext cx="720" cy="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b="1" i="0">
                            <a:solidFill>
                              <a:srgbClr val="000000"/>
                            </a:solidFill>
                          </a:rPr>
                          <a:t>.(</a:t>
                        </a:r>
                        <a:r>
                          <a:rPr lang="es-ES_tradnl" b="1" i="0">
                            <a:solidFill>
                              <a:srgbClr val="6600CC"/>
                            </a:solidFill>
                          </a:rPr>
                          <a:t>-1</a:t>
                        </a:r>
                        <a:r>
                          <a:rPr lang="es-ES_tradnl" b="1" i="0">
                            <a:solidFill>
                              <a:srgbClr val="000000"/>
                            </a:solidFill>
                          </a:rPr>
                          <a:t>)</a:t>
                        </a:r>
                        <a:endParaRPr lang="es-ES_tradnl" sz="2400" i="0">
                          <a:solidFill>
                            <a:srgbClr val="6600CC"/>
                          </a:solidFill>
                          <a:latin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67613" name="Group 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20" y="2832"/>
                      <a:ext cx="768" cy="413"/>
                      <a:chOff x="1200" y="2832"/>
                      <a:chExt cx="768" cy="413"/>
                    </a:xfrm>
                  </p:grpSpPr>
                  <p:sp>
                    <p:nvSpPr>
                      <p:cNvPr id="67625" name="Text Box 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00" y="2880"/>
                        <a:ext cx="432" cy="3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sz="3200" b="1" i="0">
                            <a:solidFill>
                              <a:schemeClr val="tx2"/>
                            </a:solidFill>
                            <a:latin typeface="Comic Sans MS" panose="030F0702030302020204" pitchFamily="66" charset="0"/>
                          </a:rPr>
                          <a:t>-1</a:t>
                        </a:r>
                        <a:endParaRPr lang="es-ES_tradnl" sz="2400" i="0">
                          <a:latin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7626" name="Text Box 2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536" y="2832"/>
                        <a:ext cx="432" cy="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b="1" i="0">
                            <a:solidFill>
                              <a:srgbClr val="000000"/>
                            </a:solidFill>
                          </a:rPr>
                          <a:t>.</a:t>
                        </a:r>
                        <a:r>
                          <a:rPr lang="es-ES_tradnl" b="1" i="0">
                            <a:solidFill>
                              <a:srgbClr val="6600CC"/>
                            </a:solidFill>
                          </a:rPr>
                          <a:t>1</a:t>
                        </a:r>
                        <a:endParaRPr lang="es-ES_tradnl" sz="2400" i="0">
                          <a:latin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67614" name="Group 2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172" y="2832"/>
                      <a:ext cx="1092" cy="404"/>
                      <a:chOff x="2496" y="2860"/>
                      <a:chExt cx="1092" cy="404"/>
                    </a:xfrm>
                  </p:grpSpPr>
                  <p:sp>
                    <p:nvSpPr>
                      <p:cNvPr id="67623" name="Text Box 2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496" y="2860"/>
                        <a:ext cx="1008" cy="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b="1" i="0">
                            <a:solidFill>
                              <a:srgbClr val="000000"/>
                            </a:solidFill>
                          </a:rPr>
                          <a:t>+</a:t>
                        </a:r>
                        <a:r>
                          <a:rPr lang="es-ES_tradnl" b="1" i="0">
                            <a:solidFill>
                              <a:schemeClr val="tx2"/>
                            </a:solidFill>
                          </a:rPr>
                          <a:t>4</a:t>
                        </a:r>
                        <a:endParaRPr lang="es-ES_tradnl" sz="2400" i="0">
                          <a:latin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7624" name="Text Box 2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832" y="2860"/>
                        <a:ext cx="756" cy="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b="1" i="0">
                            <a:solidFill>
                              <a:srgbClr val="000000"/>
                            </a:solidFill>
                          </a:rPr>
                          <a:t>.</a:t>
                        </a:r>
                        <a:r>
                          <a:rPr lang="es-ES_tradnl" b="1" i="0">
                            <a:solidFill>
                              <a:srgbClr val="6600CC"/>
                            </a:solidFill>
                          </a:rPr>
                          <a:t>(-1)</a:t>
                        </a:r>
                        <a:endParaRPr lang="es-ES_tradnl" sz="2400" i="0">
                          <a:solidFill>
                            <a:srgbClr val="6600CC"/>
                          </a:solidFill>
                          <a:latin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67615" name="Group 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96" y="2832"/>
                      <a:ext cx="768" cy="404"/>
                      <a:chOff x="1776" y="2832"/>
                      <a:chExt cx="768" cy="404"/>
                    </a:xfrm>
                  </p:grpSpPr>
                  <p:sp>
                    <p:nvSpPr>
                      <p:cNvPr id="67621" name="Text Box 2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776" y="2832"/>
                        <a:ext cx="576" cy="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b="1" i="0">
                            <a:solidFill>
                              <a:srgbClr val="000000"/>
                            </a:solidFill>
                          </a:rPr>
                          <a:t>+</a:t>
                        </a:r>
                        <a:r>
                          <a:rPr lang="es-ES_tradnl" b="1" i="0">
                            <a:solidFill>
                              <a:schemeClr val="tx2"/>
                            </a:solidFill>
                          </a:rPr>
                          <a:t>0</a:t>
                        </a:r>
                        <a:endParaRPr lang="es-ES_tradnl" sz="2400" i="0">
                          <a:latin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7622" name="Text Box 2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112" y="2832"/>
                        <a:ext cx="432" cy="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b="1" i="0">
                            <a:solidFill>
                              <a:srgbClr val="000000"/>
                            </a:solidFill>
                          </a:rPr>
                          <a:t>.</a:t>
                        </a:r>
                        <a:r>
                          <a:rPr lang="es-ES_tradnl" b="1" i="0">
                            <a:solidFill>
                              <a:srgbClr val="6600CC"/>
                            </a:solidFill>
                          </a:rPr>
                          <a:t>0</a:t>
                        </a:r>
                        <a:endParaRPr lang="es-ES_tradnl" sz="2400" i="0">
                          <a:solidFill>
                            <a:srgbClr val="6600CC"/>
                          </a:solidFill>
                          <a:latin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67616" name="Group 2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12" y="3428"/>
                      <a:ext cx="576" cy="404"/>
                      <a:chOff x="3408" y="2832"/>
                      <a:chExt cx="576" cy="404"/>
                    </a:xfrm>
                  </p:grpSpPr>
                  <p:sp>
                    <p:nvSpPr>
                      <p:cNvPr id="67619" name="Text Box 2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408" y="2832"/>
                        <a:ext cx="432" cy="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b="1" i="0">
                            <a:solidFill>
                              <a:schemeClr val="tx2"/>
                            </a:solidFill>
                          </a:rPr>
                          <a:t>3</a:t>
                        </a:r>
                        <a:endParaRPr lang="es-ES_tradnl" sz="2400" i="0">
                          <a:latin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67620" name="Text Box 2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552" y="2832"/>
                        <a:ext cx="432" cy="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algn="ctr">
                          <a:spcBef>
                            <a:spcPct val="50000"/>
                          </a:spcBef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3600" i="1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algn="l"/>
                        <a:r>
                          <a:rPr lang="es-ES_tradnl" b="1" i="0">
                            <a:solidFill>
                              <a:srgbClr val="6600CC"/>
                            </a:solidFill>
                          </a:rPr>
                          <a:t>.1</a:t>
                        </a:r>
                        <a:endParaRPr lang="es-ES_tradnl" sz="2400" i="0">
                          <a:solidFill>
                            <a:srgbClr val="6600CC"/>
                          </a:solidFill>
                          <a:latin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67617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96" y="3408"/>
                      <a:ext cx="768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+(</a:t>
                      </a:r>
                      <a:r>
                        <a:rPr lang="es-ES_tradnl" b="1" i="0">
                          <a:solidFill>
                            <a:schemeClr val="tx2"/>
                          </a:solidFill>
                        </a:rPr>
                        <a:t>-2</a:t>
                      </a:r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s-ES_tradnl" sz="2400" i="0"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67618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920" y="3408"/>
                      <a:ext cx="432" cy="40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tx2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b="1" i="0">
                          <a:solidFill>
                            <a:srgbClr val="000000"/>
                          </a:solidFill>
                        </a:rPr>
                        <a:t>.</a:t>
                      </a:r>
                      <a:r>
                        <a:rPr lang="es-ES_tradnl" b="1" i="0">
                          <a:solidFill>
                            <a:srgbClr val="6600CC"/>
                          </a:solidFill>
                        </a:rPr>
                        <a:t>0</a:t>
                      </a:r>
                      <a:endParaRPr lang="es-ES_tradnl" sz="2400" i="0">
                        <a:solidFill>
                          <a:srgbClr val="6600CC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67600" name="Oval 32"/>
              <p:cNvSpPr>
                <a:spLocks noChangeArrowheads="1"/>
              </p:cNvSpPr>
              <p:nvPr/>
            </p:nvSpPr>
            <p:spPr bwMode="auto">
              <a:xfrm>
                <a:off x="1152" y="1296"/>
                <a:ext cx="1536" cy="480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</a:pPr>
                <a:endParaRPr lang="es-ES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601" name="Oval 33"/>
              <p:cNvSpPr>
                <a:spLocks noChangeArrowheads="1"/>
              </p:cNvSpPr>
              <p:nvPr/>
            </p:nvSpPr>
            <p:spPr bwMode="auto">
              <a:xfrm rot="-5400000">
                <a:off x="4080" y="1584"/>
                <a:ext cx="1248" cy="480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</a:pPr>
                <a:endParaRPr lang="es-ES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602" name="Text Box 34"/>
              <p:cNvSpPr txBox="1">
                <a:spLocks noChangeArrowheads="1"/>
              </p:cNvSpPr>
              <p:nvPr/>
            </p:nvSpPr>
            <p:spPr bwMode="auto">
              <a:xfrm>
                <a:off x="1248" y="1344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603" name="Text Box 35"/>
              <p:cNvSpPr txBox="1">
                <a:spLocks noChangeArrowheads="1"/>
              </p:cNvSpPr>
              <p:nvPr/>
            </p:nvSpPr>
            <p:spPr bwMode="auto">
              <a:xfrm>
                <a:off x="4560" y="1200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67604" name="Group 36"/>
              <p:cNvGrpSpPr>
                <a:grpSpLocks/>
              </p:cNvGrpSpPr>
              <p:nvPr/>
            </p:nvGrpSpPr>
            <p:grpSpPr bwMode="auto">
              <a:xfrm>
                <a:off x="3456" y="2792"/>
                <a:ext cx="672" cy="424"/>
                <a:chOff x="3456" y="2448"/>
                <a:chExt cx="672" cy="424"/>
              </a:xfrm>
            </p:grpSpPr>
            <p:sp>
              <p:nvSpPr>
                <p:cNvPr id="6760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3696" y="2448"/>
                  <a:ext cx="432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rgbClr val="000000"/>
                      </a:solidFill>
                    </a:rPr>
                    <a:t>.</a:t>
                  </a:r>
                  <a:r>
                    <a:rPr lang="es-ES_tradnl" b="1" i="0">
                      <a:solidFill>
                        <a:srgbClr val="6600CC"/>
                      </a:solidFill>
                    </a:rPr>
                    <a:t>3</a:t>
                  </a:r>
                  <a:endParaRPr lang="es-ES_tradnl" sz="2400" i="0">
                    <a:solidFill>
                      <a:srgbClr val="6600CC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7606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3456" y="2468"/>
                  <a:ext cx="432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tx2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b="1" i="0">
                      <a:solidFill>
                        <a:schemeClr val="tx2"/>
                      </a:solidFill>
                    </a:rPr>
                    <a:t>-1</a:t>
                  </a:r>
                  <a:endParaRPr lang="es-ES_tradnl" sz="2400" i="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7594" name="Text Box 39"/>
            <p:cNvSpPr txBox="1">
              <a:spLocks noChangeArrowheads="1"/>
            </p:cNvSpPr>
            <p:nvPr/>
          </p:nvSpPr>
          <p:spPr bwMode="auto">
            <a:xfrm>
              <a:off x="1824" y="1344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chemeClr val="tx2"/>
                  </a:solidFill>
                </a:rPr>
                <a:t>0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7595" name="Text Box 40"/>
            <p:cNvSpPr txBox="1">
              <a:spLocks noChangeArrowheads="1"/>
            </p:cNvSpPr>
            <p:nvPr/>
          </p:nvSpPr>
          <p:spPr bwMode="auto">
            <a:xfrm>
              <a:off x="4560" y="1612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5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7596" name="Group 41"/>
            <p:cNvGrpSpPr>
              <a:grpSpLocks/>
            </p:cNvGrpSpPr>
            <p:nvPr/>
          </p:nvGrpSpPr>
          <p:grpSpPr bwMode="auto">
            <a:xfrm>
              <a:off x="3936" y="2812"/>
              <a:ext cx="768" cy="404"/>
              <a:chOff x="4080" y="2812"/>
              <a:chExt cx="768" cy="404"/>
            </a:xfrm>
          </p:grpSpPr>
          <p:sp>
            <p:nvSpPr>
              <p:cNvPr id="67597" name="Text Box 42"/>
              <p:cNvSpPr txBox="1">
                <a:spLocks noChangeArrowheads="1"/>
              </p:cNvSpPr>
              <p:nvPr/>
            </p:nvSpPr>
            <p:spPr bwMode="auto">
              <a:xfrm>
                <a:off x="4080" y="2812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598" name="Text Box 43"/>
              <p:cNvSpPr txBox="1">
                <a:spLocks noChangeArrowheads="1"/>
              </p:cNvSpPr>
              <p:nvPr/>
            </p:nvSpPr>
            <p:spPr bwMode="auto">
              <a:xfrm>
                <a:off x="4416" y="281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5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91916" name="Text Box 44"/>
          <p:cNvSpPr txBox="1">
            <a:spLocks noChangeArrowheads="1"/>
          </p:cNvSpPr>
          <p:nvPr/>
        </p:nvSpPr>
        <p:spPr bwMode="auto">
          <a:xfrm>
            <a:off x="5257800" y="21336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4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91917" name="Text Box 45"/>
          <p:cNvSpPr txBox="1">
            <a:spLocks noChangeArrowheads="1"/>
          </p:cNvSpPr>
          <p:nvPr/>
        </p:nvSpPr>
        <p:spPr bwMode="auto">
          <a:xfrm>
            <a:off x="8763000" y="324485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2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91918" name="Group 46"/>
          <p:cNvGrpSpPr>
            <a:grpSpLocks/>
          </p:cNvGrpSpPr>
          <p:nvPr/>
        </p:nvGrpSpPr>
        <p:grpSpPr bwMode="auto">
          <a:xfrm>
            <a:off x="8839200" y="4419600"/>
            <a:ext cx="1219200" cy="641350"/>
            <a:chOff x="4752" y="2784"/>
            <a:chExt cx="768" cy="404"/>
          </a:xfrm>
        </p:grpSpPr>
        <p:sp>
          <p:nvSpPr>
            <p:cNvPr id="67591" name="Text Box 47"/>
            <p:cNvSpPr txBox="1">
              <a:spLocks noChangeArrowheads="1"/>
            </p:cNvSpPr>
            <p:nvPr/>
          </p:nvSpPr>
          <p:spPr bwMode="auto">
            <a:xfrm>
              <a:off x="4752" y="2784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4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7592" name="Text Box 48"/>
            <p:cNvSpPr txBox="1">
              <a:spLocks noChangeArrowheads="1"/>
            </p:cNvSpPr>
            <p:nvPr/>
          </p:nvSpPr>
          <p:spPr bwMode="auto">
            <a:xfrm>
              <a:off x="5088" y="2784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2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91921" name="Rectangle 49"/>
          <p:cNvSpPr>
            <a:spLocks noChangeArrowheads="1"/>
          </p:cNvSpPr>
          <p:nvPr/>
        </p:nvSpPr>
        <p:spPr bwMode="auto">
          <a:xfrm>
            <a:off x="2711450" y="5492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4858484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1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1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1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1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1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91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916" grpId="0" autoUpdateAnimBg="0"/>
      <p:bldP spid="591917" grpId="0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 2"/>
          <p:cNvGrpSpPr>
            <a:grpSpLocks/>
          </p:cNvGrpSpPr>
          <p:nvPr/>
        </p:nvGrpSpPr>
        <p:grpSpPr bwMode="auto">
          <a:xfrm>
            <a:off x="1752600" y="228600"/>
            <a:ext cx="8915400" cy="6096000"/>
            <a:chOff x="144" y="144"/>
            <a:chExt cx="5616" cy="3840"/>
          </a:xfrm>
        </p:grpSpPr>
        <p:graphicFrame>
          <p:nvGraphicFramePr>
            <p:cNvPr id="68619" name="Object 3"/>
            <p:cNvGraphicFramePr>
              <a:graphicFrameLocks noChangeAspect="1"/>
            </p:cNvGraphicFramePr>
            <p:nvPr/>
          </p:nvGraphicFramePr>
          <p:xfrm>
            <a:off x="3408" y="1200"/>
            <a:ext cx="1584" cy="1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45" name="Ecuación" r:id="rId3" imgW="888614" imgH="710891" progId="Equation.3">
                    <p:embed/>
                  </p:oleObj>
                </mc:Choice>
                <mc:Fallback>
                  <p:oleObj name="Ecuación" r:id="rId3" imgW="888614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1200"/>
                          <a:ext cx="1584" cy="1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620" name="Text Box 4"/>
            <p:cNvSpPr txBox="1">
              <a:spLocks noChangeArrowheads="1"/>
            </p:cNvSpPr>
            <p:nvPr/>
          </p:nvSpPr>
          <p:spPr bwMode="auto">
            <a:xfrm>
              <a:off x="4896" y="2160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  <a:latin typeface="Comic Sans MS" panose="030F0702030302020204" pitchFamily="66" charset="0"/>
                </a:rPr>
                <a:t>3</a:t>
              </a:r>
              <a:r>
                <a:rPr lang="es-ES_tradnl" sz="3200" b="1" i="0">
                  <a:solidFill>
                    <a:srgbClr val="000000"/>
                  </a:solidFill>
                  <a:latin typeface="Comic Sans MS" panose="030F0702030302020204" pitchFamily="66" charset="0"/>
                </a:rPr>
                <a:t>x</a:t>
              </a:r>
              <a:r>
                <a:rPr lang="es-ES_tradnl" sz="3200" b="1" i="0">
                  <a:solidFill>
                    <a:schemeClr val="tx2"/>
                  </a:solidFill>
                  <a:latin typeface="Comic Sans MS" panose="030F0702030302020204" pitchFamily="66" charset="0"/>
                </a:rPr>
                <a:t>2</a:t>
              </a:r>
              <a:endParaRPr lang="es-ES_tradnl" sz="3200" b="1" i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8621" name="WordArt 5"/>
            <p:cNvSpPr>
              <a:spLocks noChangeArrowheads="1" noChangeShapeType="1" noTextEdit="1"/>
            </p:cNvSpPr>
            <p:nvPr/>
          </p:nvSpPr>
          <p:spPr bwMode="auto">
            <a:xfrm>
              <a:off x="672" y="144"/>
              <a:ext cx="4848" cy="5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 spc="72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tx2"/>
                      </a:gs>
                      <a:gs pos="100000">
                        <a:srgbClr val="6600CC"/>
                      </a:gs>
                    </a:gsLst>
                    <a:lin ang="2700000" scaled="1"/>
                  </a:gradFill>
                  <a:effectLst>
                    <a:outerShdw dist="45791" dir="3378596" algn="ctr" rotWithShape="0">
                      <a:srgbClr val="4D4D4D"/>
                    </a:outerShdw>
                  </a:effectLst>
                  <a:latin typeface="Arial Black" panose="020B0A04020102020204" pitchFamily="34" charset="0"/>
                </a:rPr>
                <a:t> </a:t>
              </a:r>
            </a:p>
          </p:txBody>
        </p:sp>
        <p:sp>
          <p:nvSpPr>
            <p:cNvPr id="68622" name="Text Box 6"/>
            <p:cNvSpPr txBox="1">
              <a:spLocks noChangeArrowheads="1"/>
            </p:cNvSpPr>
            <p:nvPr/>
          </p:nvSpPr>
          <p:spPr bwMode="auto">
            <a:xfrm>
              <a:off x="720" y="768"/>
              <a:ext cx="5040" cy="808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s-ES_tradnl" sz="2800" b="1" i="0">
                  <a:solidFill>
                    <a:srgbClr val="000000"/>
                  </a:solidFill>
                </a:rPr>
                <a:t>Producto de matrices</a:t>
              </a:r>
              <a:r>
                <a:rPr lang="es-ES_tradnl" b="1" i="0">
                  <a:solidFill>
                    <a:srgbClr val="000000"/>
                  </a:solidFill>
                </a:rPr>
                <a:t>: M = C . D</a:t>
              </a:r>
            </a:p>
            <a:p>
              <a:endParaRPr lang="es-ES_tradnl" sz="2800" b="1" i="0">
                <a:solidFill>
                  <a:srgbClr val="000000"/>
                </a:solidFill>
              </a:endParaRPr>
            </a:p>
          </p:txBody>
        </p:sp>
        <p:graphicFrame>
          <p:nvGraphicFramePr>
            <p:cNvPr id="68623" name="Object 7"/>
            <p:cNvGraphicFramePr>
              <a:graphicFrameLocks noChangeAspect="1"/>
            </p:cNvGraphicFramePr>
            <p:nvPr/>
          </p:nvGraphicFramePr>
          <p:xfrm>
            <a:off x="624" y="1334"/>
            <a:ext cx="2112" cy="10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46" name="Ecuación" r:id="rId5" imgW="1295400" imgH="457200" progId="Equation.3">
                    <p:embed/>
                  </p:oleObj>
                </mc:Choice>
                <mc:Fallback>
                  <p:oleObj name="Ecuación" r:id="rId5" imgW="12954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334"/>
                          <a:ext cx="2112" cy="10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624" name="Text Box 8"/>
            <p:cNvSpPr txBox="1">
              <a:spLocks noChangeArrowheads="1"/>
            </p:cNvSpPr>
            <p:nvPr/>
          </p:nvSpPr>
          <p:spPr bwMode="auto">
            <a:xfrm>
              <a:off x="2688" y="2035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  <a:latin typeface="Comic Sans MS" panose="030F0702030302020204" pitchFamily="66" charset="0"/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  <a:latin typeface="Comic Sans MS" panose="030F0702030302020204" pitchFamily="66" charset="0"/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  <a:latin typeface="Comic Sans MS" panose="030F0702030302020204" pitchFamily="66" charset="0"/>
                </a:rPr>
                <a:t>3</a:t>
              </a:r>
            </a:p>
          </p:txBody>
        </p:sp>
        <p:graphicFrame>
          <p:nvGraphicFramePr>
            <p:cNvPr id="68625" name="Object 9"/>
            <p:cNvGraphicFramePr>
              <a:graphicFrameLocks noChangeAspect="1"/>
            </p:cNvGraphicFramePr>
            <p:nvPr/>
          </p:nvGraphicFramePr>
          <p:xfrm>
            <a:off x="144" y="2784"/>
            <a:ext cx="5472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47" name="Ecuación" r:id="rId7" imgW="1778000" imgH="457200" progId="Equation.3">
                    <p:embed/>
                  </p:oleObj>
                </mc:Choice>
                <mc:Fallback>
                  <p:oleObj name="Ecuación" r:id="rId7" imgW="17780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2784"/>
                          <a:ext cx="5472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8626" name="Group 10"/>
            <p:cNvGrpSpPr>
              <a:grpSpLocks/>
            </p:cNvGrpSpPr>
            <p:nvPr/>
          </p:nvGrpSpPr>
          <p:grpSpPr bwMode="auto">
            <a:xfrm>
              <a:off x="1020" y="2832"/>
              <a:ext cx="768" cy="413"/>
              <a:chOff x="1200" y="2832"/>
              <a:chExt cx="768" cy="413"/>
            </a:xfrm>
          </p:grpSpPr>
          <p:sp>
            <p:nvSpPr>
              <p:cNvPr id="68650" name="Text Box 11"/>
              <p:cNvSpPr txBox="1">
                <a:spLocks noChangeArrowheads="1"/>
              </p:cNvSpPr>
              <p:nvPr/>
            </p:nvSpPr>
            <p:spPr bwMode="auto">
              <a:xfrm>
                <a:off x="1200" y="288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51" name="Text Box 12"/>
              <p:cNvSpPr txBox="1">
                <a:spLocks noChangeArrowheads="1"/>
              </p:cNvSpPr>
              <p:nvPr/>
            </p:nvSpPr>
            <p:spPr bwMode="auto">
              <a:xfrm>
                <a:off x="1536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8627" name="Group 13"/>
            <p:cNvGrpSpPr>
              <a:grpSpLocks/>
            </p:cNvGrpSpPr>
            <p:nvPr/>
          </p:nvGrpSpPr>
          <p:grpSpPr bwMode="auto">
            <a:xfrm>
              <a:off x="2172" y="2832"/>
              <a:ext cx="1092" cy="404"/>
              <a:chOff x="2496" y="2860"/>
              <a:chExt cx="1092" cy="404"/>
            </a:xfrm>
          </p:grpSpPr>
          <p:sp>
            <p:nvSpPr>
              <p:cNvPr id="68648" name="Text Box 14"/>
              <p:cNvSpPr txBox="1">
                <a:spLocks noChangeArrowheads="1"/>
              </p:cNvSpPr>
              <p:nvPr/>
            </p:nvSpPr>
            <p:spPr bwMode="auto">
              <a:xfrm>
                <a:off x="2496" y="2860"/>
                <a:ext cx="100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4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49" name="Text Box 15"/>
              <p:cNvSpPr txBox="1">
                <a:spLocks noChangeArrowheads="1"/>
              </p:cNvSpPr>
              <p:nvPr/>
            </p:nvSpPr>
            <p:spPr bwMode="auto">
              <a:xfrm>
                <a:off x="2832" y="2860"/>
                <a:ext cx="75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(-1)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8628" name="Group 16"/>
            <p:cNvGrpSpPr>
              <a:grpSpLocks/>
            </p:cNvGrpSpPr>
            <p:nvPr/>
          </p:nvGrpSpPr>
          <p:grpSpPr bwMode="auto">
            <a:xfrm>
              <a:off x="1596" y="2832"/>
              <a:ext cx="768" cy="404"/>
              <a:chOff x="1776" y="2832"/>
              <a:chExt cx="768" cy="404"/>
            </a:xfrm>
          </p:grpSpPr>
          <p:sp>
            <p:nvSpPr>
              <p:cNvPr id="68646" name="Text Box 17"/>
              <p:cNvSpPr txBox="1">
                <a:spLocks noChangeArrowheads="1"/>
              </p:cNvSpPr>
              <p:nvPr/>
            </p:nvSpPr>
            <p:spPr bwMode="auto">
              <a:xfrm>
                <a:off x="1776" y="2832"/>
                <a:ext cx="57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47" name="Text Box 18"/>
              <p:cNvSpPr txBox="1">
                <a:spLocks noChangeArrowheads="1"/>
              </p:cNvSpPr>
              <p:nvPr/>
            </p:nvSpPr>
            <p:spPr bwMode="auto">
              <a:xfrm>
                <a:off x="2112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0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8629" name="Group 19"/>
            <p:cNvGrpSpPr>
              <a:grpSpLocks/>
            </p:cNvGrpSpPr>
            <p:nvPr/>
          </p:nvGrpSpPr>
          <p:grpSpPr bwMode="auto">
            <a:xfrm>
              <a:off x="1056" y="3428"/>
              <a:ext cx="576" cy="404"/>
              <a:chOff x="3408" y="2832"/>
              <a:chExt cx="576" cy="404"/>
            </a:xfrm>
          </p:grpSpPr>
          <p:sp>
            <p:nvSpPr>
              <p:cNvPr id="68644" name="Text Box 20"/>
              <p:cNvSpPr txBox="1">
                <a:spLocks noChangeArrowheads="1"/>
              </p:cNvSpPr>
              <p:nvPr/>
            </p:nvSpPr>
            <p:spPr bwMode="auto">
              <a:xfrm>
                <a:off x="3408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3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45" name="Text Box 21"/>
              <p:cNvSpPr txBox="1">
                <a:spLocks noChangeArrowheads="1"/>
              </p:cNvSpPr>
              <p:nvPr/>
            </p:nvSpPr>
            <p:spPr bwMode="auto">
              <a:xfrm>
                <a:off x="3552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.1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8630" name="Text Box 22"/>
            <p:cNvSpPr txBox="1">
              <a:spLocks noChangeArrowheads="1"/>
            </p:cNvSpPr>
            <p:nvPr/>
          </p:nvSpPr>
          <p:spPr bwMode="auto">
            <a:xfrm>
              <a:off x="1440" y="3408"/>
              <a:ext cx="91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+(</a:t>
              </a:r>
              <a:r>
                <a:rPr lang="es-ES_tradnl" b="1" i="0">
                  <a:solidFill>
                    <a:schemeClr val="tx2"/>
                  </a:solidFill>
                </a:rPr>
                <a:t>-2</a:t>
              </a:r>
              <a:r>
                <a:rPr lang="es-ES_tradnl" b="1" i="0">
                  <a:solidFill>
                    <a:srgbClr val="000000"/>
                  </a:solidFill>
                </a:rPr>
                <a:t>)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8631" name="Text Box 23"/>
            <p:cNvSpPr txBox="1">
              <a:spLocks noChangeArrowheads="1"/>
            </p:cNvSpPr>
            <p:nvPr/>
          </p:nvSpPr>
          <p:spPr bwMode="auto">
            <a:xfrm>
              <a:off x="2064" y="3408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0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8632" name="Group 24"/>
            <p:cNvGrpSpPr>
              <a:grpSpLocks/>
            </p:cNvGrpSpPr>
            <p:nvPr/>
          </p:nvGrpSpPr>
          <p:grpSpPr bwMode="auto">
            <a:xfrm>
              <a:off x="2304" y="3408"/>
              <a:ext cx="1056" cy="404"/>
              <a:chOff x="2112" y="3408"/>
              <a:chExt cx="1056" cy="404"/>
            </a:xfrm>
          </p:grpSpPr>
          <p:sp>
            <p:nvSpPr>
              <p:cNvPr id="68642" name="Text Box 25"/>
              <p:cNvSpPr txBox="1">
                <a:spLocks noChangeArrowheads="1"/>
              </p:cNvSpPr>
              <p:nvPr/>
            </p:nvSpPr>
            <p:spPr bwMode="auto">
              <a:xfrm>
                <a:off x="2112" y="3408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43" name="Text Box 26"/>
              <p:cNvSpPr txBox="1">
                <a:spLocks noChangeArrowheads="1"/>
              </p:cNvSpPr>
              <p:nvPr/>
            </p:nvSpPr>
            <p:spPr bwMode="auto">
              <a:xfrm>
                <a:off x="2448" y="3408"/>
                <a:ext cx="72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.(</a:t>
                </a:r>
                <a:r>
                  <a:rPr lang="es-ES_tradnl" b="1" i="0">
                    <a:solidFill>
                      <a:srgbClr val="6600CC"/>
                    </a:solidFill>
                  </a:rPr>
                  <a:t>-1</a:t>
                </a:r>
                <a:r>
                  <a:rPr lang="es-ES_tradnl" b="1" i="0">
                    <a:solidFill>
                      <a:srgbClr val="000000"/>
                    </a:solidFill>
                  </a:rPr>
                  <a:t>)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8633" name="Group 27"/>
            <p:cNvGrpSpPr>
              <a:grpSpLocks/>
            </p:cNvGrpSpPr>
            <p:nvPr/>
          </p:nvGrpSpPr>
          <p:grpSpPr bwMode="auto">
            <a:xfrm>
              <a:off x="3456" y="2812"/>
              <a:ext cx="672" cy="424"/>
              <a:chOff x="3600" y="2812"/>
              <a:chExt cx="672" cy="424"/>
            </a:xfrm>
          </p:grpSpPr>
          <p:sp>
            <p:nvSpPr>
              <p:cNvPr id="68640" name="Text Box 28"/>
              <p:cNvSpPr txBox="1">
                <a:spLocks noChangeArrowheads="1"/>
              </p:cNvSpPr>
              <p:nvPr/>
            </p:nvSpPr>
            <p:spPr bwMode="auto">
              <a:xfrm>
                <a:off x="3840" y="281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41" name="Text Box 29"/>
              <p:cNvSpPr txBox="1">
                <a:spLocks noChangeArrowheads="1"/>
              </p:cNvSpPr>
              <p:nvPr/>
            </p:nvSpPr>
            <p:spPr bwMode="auto">
              <a:xfrm>
                <a:off x="3600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8634" name="Group 30"/>
            <p:cNvGrpSpPr>
              <a:grpSpLocks/>
            </p:cNvGrpSpPr>
            <p:nvPr/>
          </p:nvGrpSpPr>
          <p:grpSpPr bwMode="auto">
            <a:xfrm>
              <a:off x="3984" y="2812"/>
              <a:ext cx="768" cy="404"/>
              <a:chOff x="4080" y="2812"/>
              <a:chExt cx="768" cy="404"/>
            </a:xfrm>
          </p:grpSpPr>
          <p:sp>
            <p:nvSpPr>
              <p:cNvPr id="68638" name="Text Box 31"/>
              <p:cNvSpPr txBox="1">
                <a:spLocks noChangeArrowheads="1"/>
              </p:cNvSpPr>
              <p:nvPr/>
            </p:nvSpPr>
            <p:spPr bwMode="auto">
              <a:xfrm>
                <a:off x="4080" y="2812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39" name="Text Box 32"/>
              <p:cNvSpPr txBox="1">
                <a:spLocks noChangeArrowheads="1"/>
              </p:cNvSpPr>
              <p:nvPr/>
            </p:nvSpPr>
            <p:spPr bwMode="auto">
              <a:xfrm>
                <a:off x="4416" y="281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5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8635" name="Group 33"/>
            <p:cNvGrpSpPr>
              <a:grpSpLocks/>
            </p:cNvGrpSpPr>
            <p:nvPr/>
          </p:nvGrpSpPr>
          <p:grpSpPr bwMode="auto">
            <a:xfrm>
              <a:off x="4608" y="2784"/>
              <a:ext cx="768" cy="404"/>
              <a:chOff x="4752" y="2784"/>
              <a:chExt cx="768" cy="404"/>
            </a:xfrm>
          </p:grpSpPr>
          <p:sp>
            <p:nvSpPr>
              <p:cNvPr id="68636" name="Text Box 34"/>
              <p:cNvSpPr txBox="1">
                <a:spLocks noChangeArrowheads="1"/>
              </p:cNvSpPr>
              <p:nvPr/>
            </p:nvSpPr>
            <p:spPr bwMode="auto">
              <a:xfrm>
                <a:off x="4752" y="2784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4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37" name="Text Box 35"/>
              <p:cNvSpPr txBox="1">
                <a:spLocks noChangeArrowheads="1"/>
              </p:cNvSpPr>
              <p:nvPr/>
            </p:nvSpPr>
            <p:spPr bwMode="auto">
              <a:xfrm>
                <a:off x="5088" y="2784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2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92932" name="Oval 36"/>
          <p:cNvSpPr>
            <a:spLocks noChangeArrowheads="1"/>
          </p:cNvSpPr>
          <p:nvPr/>
        </p:nvSpPr>
        <p:spPr bwMode="auto">
          <a:xfrm>
            <a:off x="3352800" y="2895600"/>
            <a:ext cx="2438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2933" name="Oval 37"/>
          <p:cNvSpPr>
            <a:spLocks noChangeArrowheads="1"/>
          </p:cNvSpPr>
          <p:nvPr/>
        </p:nvSpPr>
        <p:spPr bwMode="auto">
          <a:xfrm rot="-5400000">
            <a:off x="8001000" y="2514600"/>
            <a:ext cx="19812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2934" name="Text Box 38"/>
          <p:cNvSpPr txBox="1">
            <a:spLocks noChangeArrowheads="1"/>
          </p:cNvSpPr>
          <p:nvPr/>
        </p:nvSpPr>
        <p:spPr bwMode="auto">
          <a:xfrm>
            <a:off x="3429000" y="2971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3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92935" name="Text Box 39"/>
          <p:cNvSpPr txBox="1">
            <a:spLocks noChangeArrowheads="1"/>
          </p:cNvSpPr>
          <p:nvPr/>
        </p:nvSpPr>
        <p:spPr bwMode="auto">
          <a:xfrm>
            <a:off x="8763000" y="19050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3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92936" name="Group 40"/>
          <p:cNvGrpSpPr>
            <a:grpSpLocks/>
          </p:cNvGrpSpPr>
          <p:nvPr/>
        </p:nvGrpSpPr>
        <p:grpSpPr bwMode="auto">
          <a:xfrm>
            <a:off x="7086600" y="5410200"/>
            <a:ext cx="990600" cy="641350"/>
            <a:chOff x="3600" y="3408"/>
            <a:chExt cx="624" cy="404"/>
          </a:xfrm>
        </p:grpSpPr>
        <p:sp>
          <p:nvSpPr>
            <p:cNvPr id="68617" name="Text Box 41"/>
            <p:cNvSpPr txBox="1">
              <a:spLocks noChangeArrowheads="1"/>
            </p:cNvSpPr>
            <p:nvPr/>
          </p:nvSpPr>
          <p:spPr bwMode="auto">
            <a:xfrm>
              <a:off x="3600" y="3408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chemeClr val="tx2"/>
                  </a:solidFill>
                </a:rPr>
                <a:t>3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8618" name="Text Box 42"/>
            <p:cNvSpPr txBox="1">
              <a:spLocks noChangeArrowheads="1"/>
            </p:cNvSpPr>
            <p:nvPr/>
          </p:nvSpPr>
          <p:spPr bwMode="auto">
            <a:xfrm>
              <a:off x="3792" y="3408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3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92939" name="Rectangle 43"/>
          <p:cNvSpPr>
            <a:spLocks noChangeArrowheads="1"/>
          </p:cNvSpPr>
          <p:nvPr/>
        </p:nvSpPr>
        <p:spPr bwMode="auto">
          <a:xfrm>
            <a:off x="2208213" y="476250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393380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932" grpId="0" animBg="1" autoUpdateAnimBg="0"/>
      <p:bldP spid="592933" grpId="0" animBg="1" autoUpdateAnimBg="0"/>
      <p:bldP spid="592934" grpId="0" autoUpdateAnimBg="0"/>
      <p:bldP spid="592935" grpId="0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/>
          <p:cNvGrpSpPr>
            <a:grpSpLocks/>
          </p:cNvGrpSpPr>
          <p:nvPr/>
        </p:nvGrpSpPr>
        <p:grpSpPr bwMode="auto">
          <a:xfrm>
            <a:off x="1752600" y="228600"/>
            <a:ext cx="8915400" cy="6096000"/>
            <a:chOff x="144" y="144"/>
            <a:chExt cx="5616" cy="3840"/>
          </a:xfrm>
        </p:grpSpPr>
        <p:graphicFrame>
          <p:nvGraphicFramePr>
            <p:cNvPr id="69643" name="Object 3"/>
            <p:cNvGraphicFramePr>
              <a:graphicFrameLocks noChangeAspect="1"/>
            </p:cNvGraphicFramePr>
            <p:nvPr/>
          </p:nvGraphicFramePr>
          <p:xfrm>
            <a:off x="3408" y="1200"/>
            <a:ext cx="1584" cy="1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69" name="Ecuación" r:id="rId3" imgW="888614" imgH="710891" progId="Equation.3">
                    <p:embed/>
                  </p:oleObj>
                </mc:Choice>
                <mc:Fallback>
                  <p:oleObj name="Ecuación" r:id="rId3" imgW="888614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1200"/>
                          <a:ext cx="1584" cy="1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44" name="Text Box 4"/>
            <p:cNvSpPr txBox="1">
              <a:spLocks noChangeArrowheads="1"/>
            </p:cNvSpPr>
            <p:nvPr/>
          </p:nvSpPr>
          <p:spPr bwMode="auto">
            <a:xfrm>
              <a:off x="4896" y="2160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  <p:sp>
          <p:nvSpPr>
            <p:cNvPr id="69645" name="WordArt 5"/>
            <p:cNvSpPr>
              <a:spLocks noChangeArrowheads="1" noChangeShapeType="1" noTextEdit="1"/>
            </p:cNvSpPr>
            <p:nvPr/>
          </p:nvSpPr>
          <p:spPr bwMode="auto">
            <a:xfrm>
              <a:off x="672" y="144"/>
              <a:ext cx="4848" cy="5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 spc="72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tx2"/>
                      </a:gs>
                      <a:gs pos="100000">
                        <a:srgbClr val="6600CC"/>
                      </a:gs>
                    </a:gsLst>
                    <a:lin ang="2700000" scaled="1"/>
                  </a:gradFill>
                  <a:effectLst>
                    <a:outerShdw dist="45791" dir="3378596" algn="ctr" rotWithShape="0">
                      <a:srgbClr val="4D4D4D"/>
                    </a:outerShdw>
                  </a:effectLst>
                  <a:latin typeface="Arial Black" panose="020B0A04020102020204" pitchFamily="34" charset="0"/>
                </a:rPr>
                <a:t> </a:t>
              </a:r>
            </a:p>
          </p:txBody>
        </p:sp>
        <p:sp>
          <p:nvSpPr>
            <p:cNvPr id="69646" name="Text Box 6"/>
            <p:cNvSpPr txBox="1">
              <a:spLocks noChangeArrowheads="1"/>
            </p:cNvSpPr>
            <p:nvPr/>
          </p:nvSpPr>
          <p:spPr bwMode="auto">
            <a:xfrm>
              <a:off x="720" y="768"/>
              <a:ext cx="5040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s-ES_tradnl" b="1" i="0">
                  <a:solidFill>
                    <a:srgbClr val="000000"/>
                  </a:solidFill>
                </a:rPr>
                <a:t>Producto de matrices: M = C . D</a:t>
              </a:r>
            </a:p>
          </p:txBody>
        </p:sp>
        <p:graphicFrame>
          <p:nvGraphicFramePr>
            <p:cNvPr id="69647" name="Object 7"/>
            <p:cNvGraphicFramePr>
              <a:graphicFrameLocks noChangeAspect="1"/>
            </p:cNvGraphicFramePr>
            <p:nvPr/>
          </p:nvGraphicFramePr>
          <p:xfrm>
            <a:off x="624" y="1334"/>
            <a:ext cx="2112" cy="10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70" name="Ecuación" r:id="rId5" imgW="1295400" imgH="457200" progId="Equation.3">
                    <p:embed/>
                  </p:oleObj>
                </mc:Choice>
                <mc:Fallback>
                  <p:oleObj name="Ecuación" r:id="rId5" imgW="12954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334"/>
                          <a:ext cx="2112" cy="10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48" name="Text Box 8"/>
            <p:cNvSpPr txBox="1">
              <a:spLocks noChangeArrowheads="1"/>
            </p:cNvSpPr>
            <p:nvPr/>
          </p:nvSpPr>
          <p:spPr bwMode="auto">
            <a:xfrm>
              <a:off x="2688" y="2035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</a:p>
          </p:txBody>
        </p:sp>
        <p:graphicFrame>
          <p:nvGraphicFramePr>
            <p:cNvPr id="69649" name="Object 9"/>
            <p:cNvGraphicFramePr>
              <a:graphicFrameLocks noChangeAspect="1"/>
            </p:cNvGraphicFramePr>
            <p:nvPr/>
          </p:nvGraphicFramePr>
          <p:xfrm>
            <a:off x="144" y="2784"/>
            <a:ext cx="5472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71" name="Ecuación" r:id="rId7" imgW="1778000" imgH="457200" progId="Equation.3">
                    <p:embed/>
                  </p:oleObj>
                </mc:Choice>
                <mc:Fallback>
                  <p:oleObj name="Ecuación" r:id="rId7" imgW="17780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2784"/>
                          <a:ext cx="5472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9650" name="Group 10"/>
            <p:cNvGrpSpPr>
              <a:grpSpLocks/>
            </p:cNvGrpSpPr>
            <p:nvPr/>
          </p:nvGrpSpPr>
          <p:grpSpPr bwMode="auto">
            <a:xfrm>
              <a:off x="1020" y="2832"/>
              <a:ext cx="768" cy="413"/>
              <a:chOff x="1200" y="2832"/>
              <a:chExt cx="768" cy="413"/>
            </a:xfrm>
          </p:grpSpPr>
          <p:sp>
            <p:nvSpPr>
              <p:cNvPr id="69677" name="Text Box 11"/>
              <p:cNvSpPr txBox="1">
                <a:spLocks noChangeArrowheads="1"/>
              </p:cNvSpPr>
              <p:nvPr/>
            </p:nvSpPr>
            <p:spPr bwMode="auto">
              <a:xfrm>
                <a:off x="1200" y="288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78" name="Text Box 12"/>
              <p:cNvSpPr txBox="1">
                <a:spLocks noChangeArrowheads="1"/>
              </p:cNvSpPr>
              <p:nvPr/>
            </p:nvSpPr>
            <p:spPr bwMode="auto">
              <a:xfrm>
                <a:off x="1536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9651" name="Group 13"/>
            <p:cNvGrpSpPr>
              <a:grpSpLocks/>
            </p:cNvGrpSpPr>
            <p:nvPr/>
          </p:nvGrpSpPr>
          <p:grpSpPr bwMode="auto">
            <a:xfrm>
              <a:off x="2172" y="2832"/>
              <a:ext cx="1092" cy="404"/>
              <a:chOff x="2496" y="2860"/>
              <a:chExt cx="1092" cy="404"/>
            </a:xfrm>
          </p:grpSpPr>
          <p:sp>
            <p:nvSpPr>
              <p:cNvPr id="69675" name="Text Box 14"/>
              <p:cNvSpPr txBox="1">
                <a:spLocks noChangeArrowheads="1"/>
              </p:cNvSpPr>
              <p:nvPr/>
            </p:nvSpPr>
            <p:spPr bwMode="auto">
              <a:xfrm>
                <a:off x="2496" y="2860"/>
                <a:ext cx="100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4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76" name="Text Box 15"/>
              <p:cNvSpPr txBox="1">
                <a:spLocks noChangeArrowheads="1"/>
              </p:cNvSpPr>
              <p:nvPr/>
            </p:nvSpPr>
            <p:spPr bwMode="auto">
              <a:xfrm>
                <a:off x="2832" y="2860"/>
                <a:ext cx="75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(-1)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9652" name="Group 16"/>
            <p:cNvGrpSpPr>
              <a:grpSpLocks/>
            </p:cNvGrpSpPr>
            <p:nvPr/>
          </p:nvGrpSpPr>
          <p:grpSpPr bwMode="auto">
            <a:xfrm>
              <a:off x="1596" y="2832"/>
              <a:ext cx="768" cy="404"/>
              <a:chOff x="1776" y="2832"/>
              <a:chExt cx="768" cy="404"/>
            </a:xfrm>
          </p:grpSpPr>
          <p:sp>
            <p:nvSpPr>
              <p:cNvPr id="69673" name="Text Box 17"/>
              <p:cNvSpPr txBox="1">
                <a:spLocks noChangeArrowheads="1"/>
              </p:cNvSpPr>
              <p:nvPr/>
            </p:nvSpPr>
            <p:spPr bwMode="auto">
              <a:xfrm>
                <a:off x="1776" y="2832"/>
                <a:ext cx="57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74" name="Text Box 18"/>
              <p:cNvSpPr txBox="1">
                <a:spLocks noChangeArrowheads="1"/>
              </p:cNvSpPr>
              <p:nvPr/>
            </p:nvSpPr>
            <p:spPr bwMode="auto">
              <a:xfrm>
                <a:off x="2112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0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9653" name="Group 19"/>
            <p:cNvGrpSpPr>
              <a:grpSpLocks/>
            </p:cNvGrpSpPr>
            <p:nvPr/>
          </p:nvGrpSpPr>
          <p:grpSpPr bwMode="auto">
            <a:xfrm>
              <a:off x="1056" y="3428"/>
              <a:ext cx="576" cy="404"/>
              <a:chOff x="3408" y="2832"/>
              <a:chExt cx="576" cy="404"/>
            </a:xfrm>
          </p:grpSpPr>
          <p:sp>
            <p:nvSpPr>
              <p:cNvPr id="69671" name="Text Box 20"/>
              <p:cNvSpPr txBox="1">
                <a:spLocks noChangeArrowheads="1"/>
              </p:cNvSpPr>
              <p:nvPr/>
            </p:nvSpPr>
            <p:spPr bwMode="auto">
              <a:xfrm>
                <a:off x="3408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3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72" name="Text Box 21"/>
              <p:cNvSpPr txBox="1">
                <a:spLocks noChangeArrowheads="1"/>
              </p:cNvSpPr>
              <p:nvPr/>
            </p:nvSpPr>
            <p:spPr bwMode="auto">
              <a:xfrm>
                <a:off x="3552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.1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9654" name="Text Box 22"/>
            <p:cNvSpPr txBox="1">
              <a:spLocks noChangeArrowheads="1"/>
            </p:cNvSpPr>
            <p:nvPr/>
          </p:nvSpPr>
          <p:spPr bwMode="auto">
            <a:xfrm>
              <a:off x="1440" y="3408"/>
              <a:ext cx="86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+(</a:t>
              </a:r>
              <a:r>
                <a:rPr lang="es-ES_tradnl" b="1" i="0">
                  <a:solidFill>
                    <a:schemeClr val="tx2"/>
                  </a:solidFill>
                </a:rPr>
                <a:t>-2</a:t>
              </a:r>
              <a:r>
                <a:rPr lang="es-ES_tradnl" b="1" i="0">
                  <a:solidFill>
                    <a:srgbClr val="000000"/>
                  </a:solidFill>
                </a:rPr>
                <a:t>)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9655" name="Text Box 23"/>
            <p:cNvSpPr txBox="1">
              <a:spLocks noChangeArrowheads="1"/>
            </p:cNvSpPr>
            <p:nvPr/>
          </p:nvSpPr>
          <p:spPr bwMode="auto">
            <a:xfrm>
              <a:off x="2064" y="3408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0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69656" name="Group 24"/>
            <p:cNvGrpSpPr>
              <a:grpSpLocks/>
            </p:cNvGrpSpPr>
            <p:nvPr/>
          </p:nvGrpSpPr>
          <p:grpSpPr bwMode="auto">
            <a:xfrm>
              <a:off x="2304" y="3408"/>
              <a:ext cx="1056" cy="404"/>
              <a:chOff x="2112" y="3408"/>
              <a:chExt cx="1056" cy="404"/>
            </a:xfrm>
          </p:grpSpPr>
          <p:sp>
            <p:nvSpPr>
              <p:cNvPr id="69669" name="Text Box 25"/>
              <p:cNvSpPr txBox="1">
                <a:spLocks noChangeArrowheads="1"/>
              </p:cNvSpPr>
              <p:nvPr/>
            </p:nvSpPr>
            <p:spPr bwMode="auto">
              <a:xfrm>
                <a:off x="2112" y="3408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70" name="Text Box 26"/>
              <p:cNvSpPr txBox="1">
                <a:spLocks noChangeArrowheads="1"/>
              </p:cNvSpPr>
              <p:nvPr/>
            </p:nvSpPr>
            <p:spPr bwMode="auto">
              <a:xfrm>
                <a:off x="2448" y="3408"/>
                <a:ext cx="72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.(</a:t>
                </a:r>
                <a:r>
                  <a:rPr lang="es-ES_tradnl" b="1" i="0">
                    <a:solidFill>
                      <a:srgbClr val="6600CC"/>
                    </a:solidFill>
                  </a:rPr>
                  <a:t>-1</a:t>
                </a:r>
                <a:r>
                  <a:rPr lang="es-ES_tradnl" b="1" i="0">
                    <a:solidFill>
                      <a:srgbClr val="000000"/>
                    </a:solidFill>
                  </a:rPr>
                  <a:t>)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9657" name="Group 27"/>
            <p:cNvGrpSpPr>
              <a:grpSpLocks/>
            </p:cNvGrpSpPr>
            <p:nvPr/>
          </p:nvGrpSpPr>
          <p:grpSpPr bwMode="auto">
            <a:xfrm>
              <a:off x="3456" y="2812"/>
              <a:ext cx="672" cy="424"/>
              <a:chOff x="3600" y="2812"/>
              <a:chExt cx="672" cy="424"/>
            </a:xfrm>
          </p:grpSpPr>
          <p:sp>
            <p:nvSpPr>
              <p:cNvPr id="69667" name="Text Box 28"/>
              <p:cNvSpPr txBox="1">
                <a:spLocks noChangeArrowheads="1"/>
              </p:cNvSpPr>
              <p:nvPr/>
            </p:nvSpPr>
            <p:spPr bwMode="auto">
              <a:xfrm>
                <a:off x="3840" y="281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68" name="Text Box 29"/>
              <p:cNvSpPr txBox="1">
                <a:spLocks noChangeArrowheads="1"/>
              </p:cNvSpPr>
              <p:nvPr/>
            </p:nvSpPr>
            <p:spPr bwMode="auto">
              <a:xfrm>
                <a:off x="3600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9658" name="Group 30"/>
            <p:cNvGrpSpPr>
              <a:grpSpLocks/>
            </p:cNvGrpSpPr>
            <p:nvPr/>
          </p:nvGrpSpPr>
          <p:grpSpPr bwMode="auto">
            <a:xfrm>
              <a:off x="3984" y="2812"/>
              <a:ext cx="768" cy="404"/>
              <a:chOff x="4080" y="2812"/>
              <a:chExt cx="768" cy="404"/>
            </a:xfrm>
          </p:grpSpPr>
          <p:sp>
            <p:nvSpPr>
              <p:cNvPr id="69665" name="Text Box 31"/>
              <p:cNvSpPr txBox="1">
                <a:spLocks noChangeArrowheads="1"/>
              </p:cNvSpPr>
              <p:nvPr/>
            </p:nvSpPr>
            <p:spPr bwMode="auto">
              <a:xfrm>
                <a:off x="4080" y="2812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66" name="Text Box 32"/>
              <p:cNvSpPr txBox="1">
                <a:spLocks noChangeArrowheads="1"/>
              </p:cNvSpPr>
              <p:nvPr/>
            </p:nvSpPr>
            <p:spPr bwMode="auto">
              <a:xfrm>
                <a:off x="4416" y="281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5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9659" name="Group 33"/>
            <p:cNvGrpSpPr>
              <a:grpSpLocks/>
            </p:cNvGrpSpPr>
            <p:nvPr/>
          </p:nvGrpSpPr>
          <p:grpSpPr bwMode="auto">
            <a:xfrm>
              <a:off x="4608" y="2784"/>
              <a:ext cx="768" cy="404"/>
              <a:chOff x="4752" y="2784"/>
              <a:chExt cx="768" cy="404"/>
            </a:xfrm>
          </p:grpSpPr>
          <p:sp>
            <p:nvSpPr>
              <p:cNvPr id="69663" name="Text Box 34"/>
              <p:cNvSpPr txBox="1">
                <a:spLocks noChangeArrowheads="1"/>
              </p:cNvSpPr>
              <p:nvPr/>
            </p:nvSpPr>
            <p:spPr bwMode="auto">
              <a:xfrm>
                <a:off x="4752" y="2784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4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64" name="Text Box 35"/>
              <p:cNvSpPr txBox="1">
                <a:spLocks noChangeArrowheads="1"/>
              </p:cNvSpPr>
              <p:nvPr/>
            </p:nvSpPr>
            <p:spPr bwMode="auto">
              <a:xfrm>
                <a:off x="5088" y="2784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2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9660" name="Group 36"/>
            <p:cNvGrpSpPr>
              <a:grpSpLocks/>
            </p:cNvGrpSpPr>
            <p:nvPr/>
          </p:nvGrpSpPr>
          <p:grpSpPr bwMode="auto">
            <a:xfrm>
              <a:off x="3504" y="3408"/>
              <a:ext cx="624" cy="404"/>
              <a:chOff x="3600" y="3408"/>
              <a:chExt cx="624" cy="404"/>
            </a:xfrm>
          </p:grpSpPr>
          <p:sp>
            <p:nvSpPr>
              <p:cNvPr id="69661" name="Text Box 37"/>
              <p:cNvSpPr txBox="1">
                <a:spLocks noChangeArrowheads="1"/>
              </p:cNvSpPr>
              <p:nvPr/>
            </p:nvSpPr>
            <p:spPr bwMode="auto">
              <a:xfrm>
                <a:off x="3600" y="340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3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9662" name="Text Box 38"/>
              <p:cNvSpPr txBox="1">
                <a:spLocks noChangeArrowheads="1"/>
              </p:cNvSpPr>
              <p:nvPr/>
            </p:nvSpPr>
            <p:spPr bwMode="auto">
              <a:xfrm>
                <a:off x="3792" y="340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69635" name="Oval 39"/>
          <p:cNvSpPr>
            <a:spLocks noChangeArrowheads="1"/>
          </p:cNvSpPr>
          <p:nvPr/>
        </p:nvSpPr>
        <p:spPr bwMode="auto">
          <a:xfrm>
            <a:off x="3352800" y="2895600"/>
            <a:ext cx="2438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36" name="Oval 40"/>
          <p:cNvSpPr>
            <a:spLocks noChangeArrowheads="1"/>
          </p:cNvSpPr>
          <p:nvPr/>
        </p:nvSpPr>
        <p:spPr bwMode="auto">
          <a:xfrm rot="-5400000">
            <a:off x="8001000" y="2514600"/>
            <a:ext cx="19812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61" name="Text Box 41"/>
          <p:cNvSpPr txBox="1">
            <a:spLocks noChangeArrowheads="1"/>
          </p:cNvSpPr>
          <p:nvPr/>
        </p:nvSpPr>
        <p:spPr bwMode="auto">
          <a:xfrm>
            <a:off x="4419600" y="2971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-2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93962" name="Text Box 42"/>
          <p:cNvSpPr txBox="1">
            <a:spLocks noChangeArrowheads="1"/>
          </p:cNvSpPr>
          <p:nvPr/>
        </p:nvSpPr>
        <p:spPr bwMode="auto">
          <a:xfrm>
            <a:off x="8763000" y="255905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5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93963" name="Group 43"/>
          <p:cNvGrpSpPr>
            <a:grpSpLocks/>
          </p:cNvGrpSpPr>
          <p:nvPr/>
        </p:nvGrpSpPr>
        <p:grpSpPr bwMode="auto">
          <a:xfrm>
            <a:off x="7848600" y="5378450"/>
            <a:ext cx="1143000" cy="641350"/>
            <a:chOff x="4128" y="3388"/>
            <a:chExt cx="720" cy="404"/>
          </a:xfrm>
        </p:grpSpPr>
        <p:sp>
          <p:nvSpPr>
            <p:cNvPr id="69641" name="Text Box 44"/>
            <p:cNvSpPr txBox="1">
              <a:spLocks noChangeArrowheads="1"/>
            </p:cNvSpPr>
            <p:nvPr/>
          </p:nvSpPr>
          <p:spPr bwMode="auto">
            <a:xfrm>
              <a:off x="4128" y="3388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chemeClr val="tx2"/>
                  </a:solidFill>
                </a:rPr>
                <a:t>-2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69642" name="Text Box 45"/>
            <p:cNvSpPr txBox="1">
              <a:spLocks noChangeArrowheads="1"/>
            </p:cNvSpPr>
            <p:nvPr/>
          </p:nvSpPr>
          <p:spPr bwMode="auto">
            <a:xfrm>
              <a:off x="4416" y="3388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5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93966" name="Rectangle 46"/>
          <p:cNvSpPr>
            <a:spLocks noChangeArrowheads="1"/>
          </p:cNvSpPr>
          <p:nvPr/>
        </p:nvSpPr>
        <p:spPr bwMode="auto">
          <a:xfrm>
            <a:off x="2566988" y="5492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32046850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1" grpId="0" autoUpdateAnimBg="0"/>
      <p:bldP spid="593962" grpId="0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/>
          <p:cNvGrpSpPr>
            <a:grpSpLocks/>
          </p:cNvGrpSpPr>
          <p:nvPr/>
        </p:nvGrpSpPr>
        <p:grpSpPr bwMode="auto">
          <a:xfrm>
            <a:off x="1752600" y="228600"/>
            <a:ext cx="8915400" cy="6294438"/>
            <a:chOff x="144" y="144"/>
            <a:chExt cx="5616" cy="3965"/>
          </a:xfrm>
        </p:grpSpPr>
        <p:graphicFrame>
          <p:nvGraphicFramePr>
            <p:cNvPr id="70667" name="Object 3"/>
            <p:cNvGraphicFramePr>
              <a:graphicFrameLocks noChangeAspect="1"/>
            </p:cNvGraphicFramePr>
            <p:nvPr/>
          </p:nvGraphicFramePr>
          <p:xfrm>
            <a:off x="3408" y="1200"/>
            <a:ext cx="1584" cy="1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193" name="Ecuación" r:id="rId3" imgW="888614" imgH="710891" progId="Equation.3">
                    <p:embed/>
                  </p:oleObj>
                </mc:Choice>
                <mc:Fallback>
                  <p:oleObj name="Ecuación" r:id="rId3" imgW="888614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1200"/>
                          <a:ext cx="1584" cy="1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668" name="Text Box 4"/>
            <p:cNvSpPr txBox="1">
              <a:spLocks noChangeArrowheads="1"/>
            </p:cNvSpPr>
            <p:nvPr/>
          </p:nvSpPr>
          <p:spPr bwMode="auto">
            <a:xfrm>
              <a:off x="4896" y="2160"/>
              <a:ext cx="62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  <p:sp>
          <p:nvSpPr>
            <p:cNvPr id="70669" name="WordArt 5"/>
            <p:cNvSpPr>
              <a:spLocks noChangeArrowheads="1" noChangeShapeType="1" noTextEdit="1"/>
            </p:cNvSpPr>
            <p:nvPr/>
          </p:nvSpPr>
          <p:spPr bwMode="auto">
            <a:xfrm>
              <a:off x="672" y="144"/>
              <a:ext cx="4848" cy="5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dist"/>
              <a:r>
                <a:rPr lang="en-US" b="1" kern="10" spc="72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tx2"/>
                      </a:gs>
                      <a:gs pos="100000">
                        <a:srgbClr val="6600CC"/>
                      </a:gs>
                    </a:gsLst>
                    <a:lin ang="2700000" scaled="1"/>
                  </a:gradFill>
                  <a:effectLst>
                    <a:outerShdw dist="45791" dir="3378596" algn="ctr" rotWithShape="0">
                      <a:srgbClr val="4D4D4D"/>
                    </a:outerShdw>
                  </a:effectLst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70670" name="Text Box 6"/>
            <p:cNvSpPr txBox="1">
              <a:spLocks noChangeArrowheads="1"/>
            </p:cNvSpPr>
            <p:nvPr/>
          </p:nvSpPr>
          <p:spPr bwMode="auto">
            <a:xfrm>
              <a:off x="720" y="768"/>
              <a:ext cx="5040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s-ES_tradnl" b="1" i="0">
                  <a:solidFill>
                    <a:srgbClr val="000000"/>
                  </a:solidFill>
                </a:rPr>
                <a:t>Producto de matrices: M = C . D</a:t>
              </a:r>
            </a:p>
          </p:txBody>
        </p:sp>
        <p:graphicFrame>
          <p:nvGraphicFramePr>
            <p:cNvPr id="70671" name="Object 7"/>
            <p:cNvGraphicFramePr>
              <a:graphicFrameLocks noChangeAspect="1"/>
            </p:cNvGraphicFramePr>
            <p:nvPr/>
          </p:nvGraphicFramePr>
          <p:xfrm>
            <a:off x="624" y="1334"/>
            <a:ext cx="2112" cy="10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194" name="Ecuación" r:id="rId5" imgW="1295400" imgH="457200" progId="Equation.3">
                    <p:embed/>
                  </p:oleObj>
                </mc:Choice>
                <mc:Fallback>
                  <p:oleObj name="Ecuación" r:id="rId5" imgW="12954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334"/>
                          <a:ext cx="2112" cy="10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672" name="Text Box 8"/>
            <p:cNvSpPr txBox="1">
              <a:spLocks noChangeArrowheads="1"/>
            </p:cNvSpPr>
            <p:nvPr/>
          </p:nvSpPr>
          <p:spPr bwMode="auto">
            <a:xfrm>
              <a:off x="2688" y="2035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</a:p>
          </p:txBody>
        </p:sp>
        <p:graphicFrame>
          <p:nvGraphicFramePr>
            <p:cNvPr id="70673" name="Object 9"/>
            <p:cNvGraphicFramePr>
              <a:graphicFrameLocks noChangeAspect="1"/>
            </p:cNvGraphicFramePr>
            <p:nvPr/>
          </p:nvGraphicFramePr>
          <p:xfrm>
            <a:off x="144" y="2784"/>
            <a:ext cx="5472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195" name="Ecuación" r:id="rId7" imgW="1778000" imgH="457200" progId="Equation.3">
                    <p:embed/>
                  </p:oleObj>
                </mc:Choice>
                <mc:Fallback>
                  <p:oleObj name="Ecuación" r:id="rId7" imgW="17780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2784"/>
                          <a:ext cx="5472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0674" name="Group 10"/>
            <p:cNvGrpSpPr>
              <a:grpSpLocks/>
            </p:cNvGrpSpPr>
            <p:nvPr/>
          </p:nvGrpSpPr>
          <p:grpSpPr bwMode="auto">
            <a:xfrm>
              <a:off x="1020" y="2832"/>
              <a:ext cx="768" cy="413"/>
              <a:chOff x="1200" y="2832"/>
              <a:chExt cx="768" cy="413"/>
            </a:xfrm>
          </p:grpSpPr>
          <p:sp>
            <p:nvSpPr>
              <p:cNvPr id="70705" name="Text Box 11"/>
              <p:cNvSpPr txBox="1">
                <a:spLocks noChangeArrowheads="1"/>
              </p:cNvSpPr>
              <p:nvPr/>
            </p:nvSpPr>
            <p:spPr bwMode="auto">
              <a:xfrm>
                <a:off x="1200" y="288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706" name="Text Box 12"/>
              <p:cNvSpPr txBox="1">
                <a:spLocks noChangeArrowheads="1"/>
              </p:cNvSpPr>
              <p:nvPr/>
            </p:nvSpPr>
            <p:spPr bwMode="auto">
              <a:xfrm>
                <a:off x="1536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0675" name="Group 13"/>
            <p:cNvGrpSpPr>
              <a:grpSpLocks/>
            </p:cNvGrpSpPr>
            <p:nvPr/>
          </p:nvGrpSpPr>
          <p:grpSpPr bwMode="auto">
            <a:xfrm>
              <a:off x="2172" y="2832"/>
              <a:ext cx="1092" cy="404"/>
              <a:chOff x="2496" y="2860"/>
              <a:chExt cx="1092" cy="404"/>
            </a:xfrm>
          </p:grpSpPr>
          <p:sp>
            <p:nvSpPr>
              <p:cNvPr id="70703" name="Text Box 14"/>
              <p:cNvSpPr txBox="1">
                <a:spLocks noChangeArrowheads="1"/>
              </p:cNvSpPr>
              <p:nvPr/>
            </p:nvSpPr>
            <p:spPr bwMode="auto">
              <a:xfrm>
                <a:off x="2496" y="2860"/>
                <a:ext cx="100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4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704" name="Text Box 15"/>
              <p:cNvSpPr txBox="1">
                <a:spLocks noChangeArrowheads="1"/>
              </p:cNvSpPr>
              <p:nvPr/>
            </p:nvSpPr>
            <p:spPr bwMode="auto">
              <a:xfrm>
                <a:off x="2832" y="2860"/>
                <a:ext cx="75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(-1)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0676" name="Group 16"/>
            <p:cNvGrpSpPr>
              <a:grpSpLocks/>
            </p:cNvGrpSpPr>
            <p:nvPr/>
          </p:nvGrpSpPr>
          <p:grpSpPr bwMode="auto">
            <a:xfrm>
              <a:off x="1596" y="2832"/>
              <a:ext cx="768" cy="404"/>
              <a:chOff x="1776" y="2832"/>
              <a:chExt cx="768" cy="404"/>
            </a:xfrm>
          </p:grpSpPr>
          <p:sp>
            <p:nvSpPr>
              <p:cNvPr id="70701" name="Text Box 17"/>
              <p:cNvSpPr txBox="1">
                <a:spLocks noChangeArrowheads="1"/>
              </p:cNvSpPr>
              <p:nvPr/>
            </p:nvSpPr>
            <p:spPr bwMode="auto">
              <a:xfrm>
                <a:off x="1776" y="2832"/>
                <a:ext cx="57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702" name="Text Box 18"/>
              <p:cNvSpPr txBox="1">
                <a:spLocks noChangeArrowheads="1"/>
              </p:cNvSpPr>
              <p:nvPr/>
            </p:nvSpPr>
            <p:spPr bwMode="auto">
              <a:xfrm>
                <a:off x="2112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0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0677" name="Group 19"/>
            <p:cNvGrpSpPr>
              <a:grpSpLocks/>
            </p:cNvGrpSpPr>
            <p:nvPr/>
          </p:nvGrpSpPr>
          <p:grpSpPr bwMode="auto">
            <a:xfrm>
              <a:off x="1056" y="3428"/>
              <a:ext cx="576" cy="404"/>
              <a:chOff x="3408" y="2832"/>
              <a:chExt cx="576" cy="404"/>
            </a:xfrm>
          </p:grpSpPr>
          <p:sp>
            <p:nvSpPr>
              <p:cNvPr id="70699" name="Text Box 20"/>
              <p:cNvSpPr txBox="1">
                <a:spLocks noChangeArrowheads="1"/>
              </p:cNvSpPr>
              <p:nvPr/>
            </p:nvSpPr>
            <p:spPr bwMode="auto">
              <a:xfrm>
                <a:off x="3408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3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700" name="Text Box 21"/>
              <p:cNvSpPr txBox="1">
                <a:spLocks noChangeArrowheads="1"/>
              </p:cNvSpPr>
              <p:nvPr/>
            </p:nvSpPr>
            <p:spPr bwMode="auto">
              <a:xfrm>
                <a:off x="3552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.1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70678" name="Text Box 22"/>
            <p:cNvSpPr txBox="1">
              <a:spLocks noChangeArrowheads="1"/>
            </p:cNvSpPr>
            <p:nvPr/>
          </p:nvSpPr>
          <p:spPr bwMode="auto">
            <a:xfrm>
              <a:off x="1440" y="3408"/>
              <a:ext cx="100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+(</a:t>
              </a:r>
              <a:r>
                <a:rPr lang="es-ES_tradnl" b="1" i="0">
                  <a:solidFill>
                    <a:schemeClr val="tx2"/>
                  </a:solidFill>
                </a:rPr>
                <a:t>-2</a:t>
              </a:r>
              <a:r>
                <a:rPr lang="es-ES_tradnl" b="1" i="0">
                  <a:solidFill>
                    <a:srgbClr val="000000"/>
                  </a:solidFill>
                </a:rPr>
                <a:t>)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70679" name="Text Box 23"/>
            <p:cNvSpPr txBox="1">
              <a:spLocks noChangeArrowheads="1"/>
            </p:cNvSpPr>
            <p:nvPr/>
          </p:nvSpPr>
          <p:spPr bwMode="auto">
            <a:xfrm>
              <a:off x="2064" y="3408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0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70680" name="Group 24"/>
            <p:cNvGrpSpPr>
              <a:grpSpLocks/>
            </p:cNvGrpSpPr>
            <p:nvPr/>
          </p:nvGrpSpPr>
          <p:grpSpPr bwMode="auto">
            <a:xfrm>
              <a:off x="2304" y="3408"/>
              <a:ext cx="1056" cy="404"/>
              <a:chOff x="2112" y="3408"/>
              <a:chExt cx="1056" cy="404"/>
            </a:xfrm>
          </p:grpSpPr>
          <p:sp>
            <p:nvSpPr>
              <p:cNvPr id="70697" name="Text Box 25"/>
              <p:cNvSpPr txBox="1">
                <a:spLocks noChangeArrowheads="1"/>
              </p:cNvSpPr>
              <p:nvPr/>
            </p:nvSpPr>
            <p:spPr bwMode="auto">
              <a:xfrm>
                <a:off x="2112" y="3408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698" name="Text Box 26"/>
              <p:cNvSpPr txBox="1">
                <a:spLocks noChangeArrowheads="1"/>
              </p:cNvSpPr>
              <p:nvPr/>
            </p:nvSpPr>
            <p:spPr bwMode="auto">
              <a:xfrm>
                <a:off x="2448" y="3408"/>
                <a:ext cx="72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.(</a:t>
                </a:r>
                <a:r>
                  <a:rPr lang="es-ES_tradnl" b="1" i="0">
                    <a:solidFill>
                      <a:srgbClr val="6600CC"/>
                    </a:solidFill>
                  </a:rPr>
                  <a:t>-1</a:t>
                </a:r>
                <a:r>
                  <a:rPr lang="es-ES_tradnl" b="1" i="0">
                    <a:solidFill>
                      <a:srgbClr val="000000"/>
                    </a:solidFill>
                  </a:rPr>
                  <a:t>)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0681" name="Group 27"/>
            <p:cNvGrpSpPr>
              <a:grpSpLocks/>
            </p:cNvGrpSpPr>
            <p:nvPr/>
          </p:nvGrpSpPr>
          <p:grpSpPr bwMode="auto">
            <a:xfrm>
              <a:off x="3456" y="2812"/>
              <a:ext cx="672" cy="424"/>
              <a:chOff x="3600" y="2812"/>
              <a:chExt cx="672" cy="424"/>
            </a:xfrm>
          </p:grpSpPr>
          <p:sp>
            <p:nvSpPr>
              <p:cNvPr id="70695" name="Text Box 28"/>
              <p:cNvSpPr txBox="1">
                <a:spLocks noChangeArrowheads="1"/>
              </p:cNvSpPr>
              <p:nvPr/>
            </p:nvSpPr>
            <p:spPr bwMode="auto">
              <a:xfrm>
                <a:off x="3840" y="281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696" name="Text Box 29"/>
              <p:cNvSpPr txBox="1">
                <a:spLocks noChangeArrowheads="1"/>
              </p:cNvSpPr>
              <p:nvPr/>
            </p:nvSpPr>
            <p:spPr bwMode="auto">
              <a:xfrm>
                <a:off x="3600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0682" name="Group 30"/>
            <p:cNvGrpSpPr>
              <a:grpSpLocks/>
            </p:cNvGrpSpPr>
            <p:nvPr/>
          </p:nvGrpSpPr>
          <p:grpSpPr bwMode="auto">
            <a:xfrm>
              <a:off x="3984" y="2812"/>
              <a:ext cx="768" cy="404"/>
              <a:chOff x="4080" y="2812"/>
              <a:chExt cx="768" cy="404"/>
            </a:xfrm>
          </p:grpSpPr>
          <p:sp>
            <p:nvSpPr>
              <p:cNvPr id="70693" name="Text Box 31"/>
              <p:cNvSpPr txBox="1">
                <a:spLocks noChangeArrowheads="1"/>
              </p:cNvSpPr>
              <p:nvPr/>
            </p:nvSpPr>
            <p:spPr bwMode="auto">
              <a:xfrm>
                <a:off x="4080" y="2812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694" name="Text Box 32"/>
              <p:cNvSpPr txBox="1">
                <a:spLocks noChangeArrowheads="1"/>
              </p:cNvSpPr>
              <p:nvPr/>
            </p:nvSpPr>
            <p:spPr bwMode="auto">
              <a:xfrm>
                <a:off x="4416" y="281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5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0683" name="Group 33"/>
            <p:cNvGrpSpPr>
              <a:grpSpLocks/>
            </p:cNvGrpSpPr>
            <p:nvPr/>
          </p:nvGrpSpPr>
          <p:grpSpPr bwMode="auto">
            <a:xfrm>
              <a:off x="4608" y="2784"/>
              <a:ext cx="768" cy="404"/>
              <a:chOff x="4752" y="2784"/>
              <a:chExt cx="768" cy="404"/>
            </a:xfrm>
          </p:grpSpPr>
          <p:sp>
            <p:nvSpPr>
              <p:cNvPr id="70691" name="Text Box 34"/>
              <p:cNvSpPr txBox="1">
                <a:spLocks noChangeArrowheads="1"/>
              </p:cNvSpPr>
              <p:nvPr/>
            </p:nvSpPr>
            <p:spPr bwMode="auto">
              <a:xfrm>
                <a:off x="4752" y="2784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4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692" name="Text Box 35"/>
              <p:cNvSpPr txBox="1">
                <a:spLocks noChangeArrowheads="1"/>
              </p:cNvSpPr>
              <p:nvPr/>
            </p:nvSpPr>
            <p:spPr bwMode="auto">
              <a:xfrm>
                <a:off x="5088" y="2784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2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0684" name="Group 36"/>
            <p:cNvGrpSpPr>
              <a:grpSpLocks/>
            </p:cNvGrpSpPr>
            <p:nvPr/>
          </p:nvGrpSpPr>
          <p:grpSpPr bwMode="auto">
            <a:xfrm>
              <a:off x="3504" y="3408"/>
              <a:ext cx="624" cy="404"/>
              <a:chOff x="3600" y="3408"/>
              <a:chExt cx="624" cy="404"/>
            </a:xfrm>
          </p:grpSpPr>
          <p:sp>
            <p:nvSpPr>
              <p:cNvPr id="70689" name="Text Box 37"/>
              <p:cNvSpPr txBox="1">
                <a:spLocks noChangeArrowheads="1"/>
              </p:cNvSpPr>
              <p:nvPr/>
            </p:nvSpPr>
            <p:spPr bwMode="auto">
              <a:xfrm>
                <a:off x="3600" y="340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3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690" name="Text Box 38"/>
              <p:cNvSpPr txBox="1">
                <a:spLocks noChangeArrowheads="1"/>
              </p:cNvSpPr>
              <p:nvPr/>
            </p:nvSpPr>
            <p:spPr bwMode="auto">
              <a:xfrm>
                <a:off x="3792" y="340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0685" name="Group 39"/>
            <p:cNvGrpSpPr>
              <a:grpSpLocks/>
            </p:cNvGrpSpPr>
            <p:nvPr/>
          </p:nvGrpSpPr>
          <p:grpSpPr bwMode="auto">
            <a:xfrm>
              <a:off x="3984" y="3388"/>
              <a:ext cx="720" cy="404"/>
              <a:chOff x="4128" y="3388"/>
              <a:chExt cx="720" cy="404"/>
            </a:xfrm>
          </p:grpSpPr>
          <p:sp>
            <p:nvSpPr>
              <p:cNvPr id="70687" name="Text Box 40"/>
              <p:cNvSpPr txBox="1">
                <a:spLocks noChangeArrowheads="1"/>
              </p:cNvSpPr>
              <p:nvPr/>
            </p:nvSpPr>
            <p:spPr bwMode="auto">
              <a:xfrm>
                <a:off x="4128" y="338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-2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0688" name="Text Box 41"/>
              <p:cNvSpPr txBox="1">
                <a:spLocks noChangeArrowheads="1"/>
              </p:cNvSpPr>
              <p:nvPr/>
            </p:nvSpPr>
            <p:spPr bwMode="auto">
              <a:xfrm>
                <a:off x="4416" y="338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5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70686" name="Text Box 42"/>
            <p:cNvSpPr txBox="1">
              <a:spLocks noChangeArrowheads="1"/>
            </p:cNvSpPr>
            <p:nvPr/>
          </p:nvSpPr>
          <p:spPr bwMode="auto">
            <a:xfrm>
              <a:off x="5376" y="3744"/>
              <a:ext cx="3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6600CC"/>
                </a:solidFill>
              </a:endParaRPr>
            </a:p>
          </p:txBody>
        </p:sp>
      </p:grpSp>
      <p:sp>
        <p:nvSpPr>
          <p:cNvPr id="70659" name="Oval 43"/>
          <p:cNvSpPr>
            <a:spLocks noChangeArrowheads="1"/>
          </p:cNvSpPr>
          <p:nvPr/>
        </p:nvSpPr>
        <p:spPr bwMode="auto">
          <a:xfrm>
            <a:off x="3352800" y="2895600"/>
            <a:ext cx="24384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60" name="Oval 44"/>
          <p:cNvSpPr>
            <a:spLocks noChangeArrowheads="1"/>
          </p:cNvSpPr>
          <p:nvPr/>
        </p:nvSpPr>
        <p:spPr bwMode="auto">
          <a:xfrm rot="-5400000">
            <a:off x="8001000" y="2514600"/>
            <a:ext cx="1981200" cy="762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4989" name="Text Box 45"/>
          <p:cNvSpPr txBox="1">
            <a:spLocks noChangeArrowheads="1"/>
          </p:cNvSpPr>
          <p:nvPr/>
        </p:nvSpPr>
        <p:spPr bwMode="auto">
          <a:xfrm>
            <a:off x="5257800" y="2971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chemeClr val="tx2"/>
                </a:solidFill>
              </a:rPr>
              <a:t>0</a:t>
            </a:r>
            <a:endParaRPr lang="es-ES_tradnl" sz="2400" i="0">
              <a:latin typeface="Times New Roman" panose="02020603050405020304" pitchFamily="18" charset="0"/>
            </a:endParaRPr>
          </a:p>
        </p:txBody>
      </p:sp>
      <p:sp>
        <p:nvSpPr>
          <p:cNvPr id="594990" name="Text Box 46"/>
          <p:cNvSpPr txBox="1">
            <a:spLocks noChangeArrowheads="1"/>
          </p:cNvSpPr>
          <p:nvPr/>
        </p:nvSpPr>
        <p:spPr bwMode="auto">
          <a:xfrm>
            <a:off x="8763000" y="324485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6600CC"/>
                </a:solidFill>
              </a:rPr>
              <a:t>2</a:t>
            </a:r>
            <a:endParaRPr lang="es-ES_tradnl" sz="2400" i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94991" name="Group 47"/>
          <p:cNvGrpSpPr>
            <a:grpSpLocks/>
          </p:cNvGrpSpPr>
          <p:nvPr/>
        </p:nvGrpSpPr>
        <p:grpSpPr bwMode="auto">
          <a:xfrm>
            <a:off x="8839200" y="5334000"/>
            <a:ext cx="1219200" cy="641350"/>
            <a:chOff x="4752" y="3360"/>
            <a:chExt cx="768" cy="404"/>
          </a:xfrm>
        </p:grpSpPr>
        <p:sp>
          <p:nvSpPr>
            <p:cNvPr id="70665" name="Text Box 48"/>
            <p:cNvSpPr txBox="1">
              <a:spLocks noChangeArrowheads="1"/>
            </p:cNvSpPr>
            <p:nvPr/>
          </p:nvSpPr>
          <p:spPr bwMode="auto">
            <a:xfrm>
              <a:off x="4752" y="3360"/>
              <a:ext cx="57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</a:t>
              </a:r>
              <a:r>
                <a:rPr lang="es-ES_tradnl" b="1" i="0">
                  <a:solidFill>
                    <a:schemeClr val="tx2"/>
                  </a:solidFill>
                </a:rPr>
                <a:t>0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70666" name="Text Box 49"/>
            <p:cNvSpPr txBox="1">
              <a:spLocks noChangeArrowheads="1"/>
            </p:cNvSpPr>
            <p:nvPr/>
          </p:nvSpPr>
          <p:spPr bwMode="auto">
            <a:xfrm>
              <a:off x="5088" y="3360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2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94994" name="Rectangle 50"/>
          <p:cNvSpPr>
            <a:spLocks noChangeArrowheads="1"/>
          </p:cNvSpPr>
          <p:nvPr/>
        </p:nvSpPr>
        <p:spPr bwMode="auto">
          <a:xfrm>
            <a:off x="2566988" y="549275"/>
            <a:ext cx="305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</a:t>
            </a:r>
          </a:p>
        </p:txBody>
      </p:sp>
    </p:spTree>
    <p:extLst>
      <p:ext uri="{BB962C8B-B14F-4D97-AF65-F5344CB8AC3E}">
        <p14:creationId xmlns:p14="http://schemas.microsoft.com/office/powerpoint/2010/main" val="14998585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989" grpId="0" autoUpdateAnimBg="0"/>
      <p:bldP spid="594990" grpId="0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2667000" y="1125538"/>
            <a:ext cx="800100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b="1" i="0">
                <a:solidFill>
                  <a:srgbClr val="000000"/>
                </a:solidFill>
              </a:rPr>
              <a:t>Producto de matrices: M = C . D</a:t>
            </a:r>
          </a:p>
        </p:txBody>
      </p:sp>
      <p:grpSp>
        <p:nvGrpSpPr>
          <p:cNvPr id="71683" name="Group 3"/>
          <p:cNvGrpSpPr>
            <a:grpSpLocks/>
          </p:cNvGrpSpPr>
          <p:nvPr/>
        </p:nvGrpSpPr>
        <p:grpSpPr bwMode="auto">
          <a:xfrm>
            <a:off x="3124200" y="1600200"/>
            <a:ext cx="7239000" cy="1905000"/>
            <a:chOff x="624" y="1200"/>
            <a:chExt cx="4896" cy="1380"/>
          </a:xfrm>
        </p:grpSpPr>
        <p:sp>
          <p:nvSpPr>
            <p:cNvPr id="71725" name="Text Box 4"/>
            <p:cNvSpPr txBox="1">
              <a:spLocks noChangeArrowheads="1"/>
            </p:cNvSpPr>
            <p:nvPr/>
          </p:nvSpPr>
          <p:spPr bwMode="auto">
            <a:xfrm>
              <a:off x="4896" y="2160"/>
              <a:ext cx="624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r>
                <a:rPr lang="es-ES_tradnl" sz="3200" b="1" i="0">
                  <a:solidFill>
                    <a:srgbClr val="000000"/>
                  </a:solidFill>
                </a:rPr>
                <a:t>x</a:t>
              </a:r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  <p:grpSp>
          <p:nvGrpSpPr>
            <p:cNvPr id="71726" name="Group 5"/>
            <p:cNvGrpSpPr>
              <a:grpSpLocks/>
            </p:cNvGrpSpPr>
            <p:nvPr/>
          </p:nvGrpSpPr>
          <p:grpSpPr bwMode="auto">
            <a:xfrm>
              <a:off x="624" y="1200"/>
              <a:ext cx="4368" cy="1296"/>
              <a:chOff x="624" y="1200"/>
              <a:chExt cx="4368" cy="1296"/>
            </a:xfrm>
          </p:grpSpPr>
          <p:graphicFrame>
            <p:nvGraphicFramePr>
              <p:cNvPr id="71727" name="Object 6"/>
              <p:cNvGraphicFramePr>
                <a:graphicFrameLocks noChangeAspect="1"/>
              </p:cNvGraphicFramePr>
              <p:nvPr/>
            </p:nvGraphicFramePr>
            <p:xfrm>
              <a:off x="3408" y="1200"/>
              <a:ext cx="1584" cy="12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22" name="Ecuación" r:id="rId3" imgW="888614" imgH="710891" progId="Equation.3">
                      <p:embed/>
                    </p:oleObj>
                  </mc:Choice>
                  <mc:Fallback>
                    <p:oleObj name="Ecuación" r:id="rId3" imgW="888614" imgH="710891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408" y="1200"/>
                            <a:ext cx="1584" cy="12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1728" name="Object 7"/>
              <p:cNvGraphicFramePr>
                <a:graphicFrameLocks noChangeAspect="1"/>
              </p:cNvGraphicFramePr>
              <p:nvPr/>
            </p:nvGraphicFramePr>
            <p:xfrm>
              <a:off x="624" y="1334"/>
              <a:ext cx="2112" cy="10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23" name="Ecuación" r:id="rId5" imgW="1295400" imgH="457200" progId="Equation.3">
                      <p:embed/>
                    </p:oleObj>
                  </mc:Choice>
                  <mc:Fallback>
                    <p:oleObj name="Ecuación" r:id="rId5" imgW="1295400" imgH="457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4" y="1334"/>
                            <a:ext cx="2112" cy="102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1729" name="Text Box 8"/>
              <p:cNvSpPr txBox="1">
                <a:spLocks noChangeArrowheads="1"/>
              </p:cNvSpPr>
              <p:nvPr/>
            </p:nvSpPr>
            <p:spPr bwMode="auto">
              <a:xfrm>
                <a:off x="2688" y="2035"/>
                <a:ext cx="767" cy="4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</a:t>
                </a:r>
                <a:r>
                  <a:rPr lang="es-ES_tradnl" sz="3200" b="1" i="0">
                    <a:solidFill>
                      <a:srgbClr val="000000"/>
                    </a:solidFill>
                  </a:rPr>
                  <a:t>x</a:t>
                </a:r>
                <a:r>
                  <a:rPr lang="es-ES_tradnl" sz="3200" b="1" i="0">
                    <a:solidFill>
                      <a:srgbClr val="6600CC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71684" name="Group 9"/>
          <p:cNvGrpSpPr>
            <a:grpSpLocks/>
          </p:cNvGrpSpPr>
          <p:nvPr/>
        </p:nvGrpSpPr>
        <p:grpSpPr bwMode="auto">
          <a:xfrm>
            <a:off x="1905000" y="3352800"/>
            <a:ext cx="8915400" cy="2103438"/>
            <a:chOff x="144" y="2400"/>
            <a:chExt cx="5616" cy="1325"/>
          </a:xfrm>
        </p:grpSpPr>
        <p:graphicFrame>
          <p:nvGraphicFramePr>
            <p:cNvPr id="71688" name="Object 10"/>
            <p:cNvGraphicFramePr>
              <a:graphicFrameLocks noChangeAspect="1"/>
            </p:cNvGraphicFramePr>
            <p:nvPr/>
          </p:nvGraphicFramePr>
          <p:xfrm>
            <a:off x="144" y="2400"/>
            <a:ext cx="5472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4" name="Ecuación" r:id="rId7" imgW="1778000" imgH="457200" progId="Equation.3">
                    <p:embed/>
                  </p:oleObj>
                </mc:Choice>
                <mc:Fallback>
                  <p:oleObj name="Ecuación" r:id="rId7" imgW="17780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2400"/>
                          <a:ext cx="5472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689" name="Group 11"/>
            <p:cNvGrpSpPr>
              <a:grpSpLocks/>
            </p:cNvGrpSpPr>
            <p:nvPr/>
          </p:nvGrpSpPr>
          <p:grpSpPr bwMode="auto">
            <a:xfrm>
              <a:off x="1020" y="2448"/>
              <a:ext cx="768" cy="413"/>
              <a:chOff x="1200" y="2832"/>
              <a:chExt cx="768" cy="413"/>
            </a:xfrm>
          </p:grpSpPr>
          <p:sp>
            <p:nvSpPr>
              <p:cNvPr id="71723" name="Text Box 12"/>
              <p:cNvSpPr txBox="1">
                <a:spLocks noChangeArrowheads="1"/>
              </p:cNvSpPr>
              <p:nvPr/>
            </p:nvSpPr>
            <p:spPr bwMode="auto">
              <a:xfrm>
                <a:off x="1200" y="288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24" name="Text Box 13"/>
              <p:cNvSpPr txBox="1">
                <a:spLocks noChangeArrowheads="1"/>
              </p:cNvSpPr>
              <p:nvPr/>
            </p:nvSpPr>
            <p:spPr bwMode="auto">
              <a:xfrm>
                <a:off x="1536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1690" name="Group 14"/>
            <p:cNvGrpSpPr>
              <a:grpSpLocks/>
            </p:cNvGrpSpPr>
            <p:nvPr/>
          </p:nvGrpSpPr>
          <p:grpSpPr bwMode="auto">
            <a:xfrm>
              <a:off x="2172" y="2448"/>
              <a:ext cx="1092" cy="404"/>
              <a:chOff x="2496" y="2860"/>
              <a:chExt cx="1092" cy="404"/>
            </a:xfrm>
          </p:grpSpPr>
          <p:sp>
            <p:nvSpPr>
              <p:cNvPr id="71721" name="Text Box 15"/>
              <p:cNvSpPr txBox="1">
                <a:spLocks noChangeArrowheads="1"/>
              </p:cNvSpPr>
              <p:nvPr/>
            </p:nvSpPr>
            <p:spPr bwMode="auto">
              <a:xfrm>
                <a:off x="2496" y="2860"/>
                <a:ext cx="100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4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22" name="Text Box 16"/>
              <p:cNvSpPr txBox="1">
                <a:spLocks noChangeArrowheads="1"/>
              </p:cNvSpPr>
              <p:nvPr/>
            </p:nvSpPr>
            <p:spPr bwMode="auto">
              <a:xfrm>
                <a:off x="2832" y="2860"/>
                <a:ext cx="75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(-1)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1691" name="Group 17"/>
            <p:cNvGrpSpPr>
              <a:grpSpLocks/>
            </p:cNvGrpSpPr>
            <p:nvPr/>
          </p:nvGrpSpPr>
          <p:grpSpPr bwMode="auto">
            <a:xfrm>
              <a:off x="1596" y="2448"/>
              <a:ext cx="768" cy="404"/>
              <a:chOff x="1776" y="2832"/>
              <a:chExt cx="768" cy="404"/>
            </a:xfrm>
          </p:grpSpPr>
          <p:sp>
            <p:nvSpPr>
              <p:cNvPr id="71719" name="Text Box 18"/>
              <p:cNvSpPr txBox="1">
                <a:spLocks noChangeArrowheads="1"/>
              </p:cNvSpPr>
              <p:nvPr/>
            </p:nvSpPr>
            <p:spPr bwMode="auto">
              <a:xfrm>
                <a:off x="1776" y="2832"/>
                <a:ext cx="57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20" name="Text Box 19"/>
              <p:cNvSpPr txBox="1">
                <a:spLocks noChangeArrowheads="1"/>
              </p:cNvSpPr>
              <p:nvPr/>
            </p:nvSpPr>
            <p:spPr bwMode="auto">
              <a:xfrm>
                <a:off x="2112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0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1692" name="Group 20"/>
            <p:cNvGrpSpPr>
              <a:grpSpLocks/>
            </p:cNvGrpSpPr>
            <p:nvPr/>
          </p:nvGrpSpPr>
          <p:grpSpPr bwMode="auto">
            <a:xfrm>
              <a:off x="1056" y="3044"/>
              <a:ext cx="576" cy="404"/>
              <a:chOff x="3408" y="2832"/>
              <a:chExt cx="576" cy="404"/>
            </a:xfrm>
          </p:grpSpPr>
          <p:sp>
            <p:nvSpPr>
              <p:cNvPr id="71717" name="Text Box 21"/>
              <p:cNvSpPr txBox="1">
                <a:spLocks noChangeArrowheads="1"/>
              </p:cNvSpPr>
              <p:nvPr/>
            </p:nvSpPr>
            <p:spPr bwMode="auto">
              <a:xfrm>
                <a:off x="3408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3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18" name="Text Box 22"/>
              <p:cNvSpPr txBox="1">
                <a:spLocks noChangeArrowheads="1"/>
              </p:cNvSpPr>
              <p:nvPr/>
            </p:nvSpPr>
            <p:spPr bwMode="auto">
              <a:xfrm>
                <a:off x="3552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.1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71693" name="Text Box 23"/>
            <p:cNvSpPr txBox="1">
              <a:spLocks noChangeArrowheads="1"/>
            </p:cNvSpPr>
            <p:nvPr/>
          </p:nvSpPr>
          <p:spPr bwMode="auto">
            <a:xfrm>
              <a:off x="1440" y="3024"/>
              <a:ext cx="100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+(</a:t>
              </a:r>
              <a:r>
                <a:rPr lang="es-ES_tradnl" b="1" i="0">
                  <a:solidFill>
                    <a:schemeClr val="tx2"/>
                  </a:solidFill>
                </a:rPr>
                <a:t>-2</a:t>
              </a:r>
              <a:r>
                <a:rPr lang="es-ES_tradnl" b="1" i="0">
                  <a:solidFill>
                    <a:srgbClr val="000000"/>
                  </a:solidFill>
                </a:rPr>
                <a:t>)</a:t>
              </a:r>
              <a:endParaRPr lang="es-ES_tradnl" sz="2400" i="0">
                <a:latin typeface="Times New Roman" panose="02020603050405020304" pitchFamily="18" charset="0"/>
              </a:endParaRPr>
            </a:p>
          </p:txBody>
        </p:sp>
        <p:sp>
          <p:nvSpPr>
            <p:cNvPr id="71694" name="Text Box 24"/>
            <p:cNvSpPr txBox="1">
              <a:spLocks noChangeArrowheads="1"/>
            </p:cNvSpPr>
            <p:nvPr/>
          </p:nvSpPr>
          <p:spPr bwMode="auto">
            <a:xfrm>
              <a:off x="2064" y="3024"/>
              <a:ext cx="4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0000"/>
                  </a:solidFill>
                </a:rPr>
                <a:t>.</a:t>
              </a:r>
              <a:r>
                <a:rPr lang="es-ES_tradnl" b="1" i="0">
                  <a:solidFill>
                    <a:srgbClr val="6600CC"/>
                  </a:solidFill>
                </a:rPr>
                <a:t>0</a:t>
              </a:r>
              <a:endParaRPr lang="es-ES_tradnl" sz="2400" i="0">
                <a:solidFill>
                  <a:srgbClr val="6600CC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71695" name="Group 25"/>
            <p:cNvGrpSpPr>
              <a:grpSpLocks/>
            </p:cNvGrpSpPr>
            <p:nvPr/>
          </p:nvGrpSpPr>
          <p:grpSpPr bwMode="auto">
            <a:xfrm>
              <a:off x="2304" y="3024"/>
              <a:ext cx="1056" cy="404"/>
              <a:chOff x="2112" y="3408"/>
              <a:chExt cx="1056" cy="404"/>
            </a:xfrm>
          </p:grpSpPr>
          <p:sp>
            <p:nvSpPr>
              <p:cNvPr id="71715" name="Text Box 26"/>
              <p:cNvSpPr txBox="1">
                <a:spLocks noChangeArrowheads="1"/>
              </p:cNvSpPr>
              <p:nvPr/>
            </p:nvSpPr>
            <p:spPr bwMode="auto">
              <a:xfrm>
                <a:off x="2112" y="3408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16" name="Text Box 27"/>
              <p:cNvSpPr txBox="1">
                <a:spLocks noChangeArrowheads="1"/>
              </p:cNvSpPr>
              <p:nvPr/>
            </p:nvSpPr>
            <p:spPr bwMode="auto">
              <a:xfrm>
                <a:off x="2448" y="3408"/>
                <a:ext cx="72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.(</a:t>
                </a:r>
                <a:r>
                  <a:rPr lang="es-ES_tradnl" b="1" i="0">
                    <a:solidFill>
                      <a:srgbClr val="6600CC"/>
                    </a:solidFill>
                  </a:rPr>
                  <a:t>-1</a:t>
                </a:r>
                <a:r>
                  <a:rPr lang="es-ES_tradnl" b="1" i="0">
                    <a:solidFill>
                      <a:srgbClr val="000000"/>
                    </a:solidFill>
                  </a:rPr>
                  <a:t>)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1696" name="Group 28"/>
            <p:cNvGrpSpPr>
              <a:grpSpLocks/>
            </p:cNvGrpSpPr>
            <p:nvPr/>
          </p:nvGrpSpPr>
          <p:grpSpPr bwMode="auto">
            <a:xfrm>
              <a:off x="3456" y="2428"/>
              <a:ext cx="672" cy="424"/>
              <a:chOff x="3600" y="2812"/>
              <a:chExt cx="672" cy="424"/>
            </a:xfrm>
          </p:grpSpPr>
          <p:sp>
            <p:nvSpPr>
              <p:cNvPr id="71713" name="Text Box 29"/>
              <p:cNvSpPr txBox="1">
                <a:spLocks noChangeArrowheads="1"/>
              </p:cNvSpPr>
              <p:nvPr/>
            </p:nvSpPr>
            <p:spPr bwMode="auto">
              <a:xfrm>
                <a:off x="3840" y="281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14" name="Text Box 30"/>
              <p:cNvSpPr txBox="1">
                <a:spLocks noChangeArrowheads="1"/>
              </p:cNvSpPr>
              <p:nvPr/>
            </p:nvSpPr>
            <p:spPr bwMode="auto">
              <a:xfrm>
                <a:off x="3600" y="283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-1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1697" name="Group 31"/>
            <p:cNvGrpSpPr>
              <a:grpSpLocks/>
            </p:cNvGrpSpPr>
            <p:nvPr/>
          </p:nvGrpSpPr>
          <p:grpSpPr bwMode="auto">
            <a:xfrm>
              <a:off x="3984" y="2428"/>
              <a:ext cx="768" cy="404"/>
              <a:chOff x="4080" y="2812"/>
              <a:chExt cx="768" cy="404"/>
            </a:xfrm>
          </p:grpSpPr>
          <p:sp>
            <p:nvSpPr>
              <p:cNvPr id="71711" name="Text Box 32"/>
              <p:cNvSpPr txBox="1">
                <a:spLocks noChangeArrowheads="1"/>
              </p:cNvSpPr>
              <p:nvPr/>
            </p:nvSpPr>
            <p:spPr bwMode="auto">
              <a:xfrm>
                <a:off x="4080" y="2812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12" name="Text Box 33"/>
              <p:cNvSpPr txBox="1">
                <a:spLocks noChangeArrowheads="1"/>
              </p:cNvSpPr>
              <p:nvPr/>
            </p:nvSpPr>
            <p:spPr bwMode="auto">
              <a:xfrm>
                <a:off x="4416" y="2812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5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1698" name="Group 34"/>
            <p:cNvGrpSpPr>
              <a:grpSpLocks/>
            </p:cNvGrpSpPr>
            <p:nvPr/>
          </p:nvGrpSpPr>
          <p:grpSpPr bwMode="auto">
            <a:xfrm>
              <a:off x="4608" y="2400"/>
              <a:ext cx="768" cy="404"/>
              <a:chOff x="4752" y="2784"/>
              <a:chExt cx="768" cy="404"/>
            </a:xfrm>
          </p:grpSpPr>
          <p:sp>
            <p:nvSpPr>
              <p:cNvPr id="71709" name="Text Box 35"/>
              <p:cNvSpPr txBox="1">
                <a:spLocks noChangeArrowheads="1"/>
              </p:cNvSpPr>
              <p:nvPr/>
            </p:nvSpPr>
            <p:spPr bwMode="auto">
              <a:xfrm>
                <a:off x="4752" y="2784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4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10" name="Text Box 36"/>
              <p:cNvSpPr txBox="1">
                <a:spLocks noChangeArrowheads="1"/>
              </p:cNvSpPr>
              <p:nvPr/>
            </p:nvSpPr>
            <p:spPr bwMode="auto">
              <a:xfrm>
                <a:off x="5088" y="2784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2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1699" name="Group 37"/>
            <p:cNvGrpSpPr>
              <a:grpSpLocks/>
            </p:cNvGrpSpPr>
            <p:nvPr/>
          </p:nvGrpSpPr>
          <p:grpSpPr bwMode="auto">
            <a:xfrm>
              <a:off x="3504" y="3024"/>
              <a:ext cx="624" cy="404"/>
              <a:chOff x="3600" y="3408"/>
              <a:chExt cx="624" cy="404"/>
            </a:xfrm>
          </p:grpSpPr>
          <p:sp>
            <p:nvSpPr>
              <p:cNvPr id="71707" name="Text Box 38"/>
              <p:cNvSpPr txBox="1">
                <a:spLocks noChangeArrowheads="1"/>
              </p:cNvSpPr>
              <p:nvPr/>
            </p:nvSpPr>
            <p:spPr bwMode="auto">
              <a:xfrm>
                <a:off x="3600" y="340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3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08" name="Text Box 39"/>
              <p:cNvSpPr txBox="1">
                <a:spLocks noChangeArrowheads="1"/>
              </p:cNvSpPr>
              <p:nvPr/>
            </p:nvSpPr>
            <p:spPr bwMode="auto">
              <a:xfrm>
                <a:off x="3792" y="340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71700" name="Group 40"/>
            <p:cNvGrpSpPr>
              <a:grpSpLocks/>
            </p:cNvGrpSpPr>
            <p:nvPr/>
          </p:nvGrpSpPr>
          <p:grpSpPr bwMode="auto">
            <a:xfrm>
              <a:off x="3984" y="3004"/>
              <a:ext cx="720" cy="404"/>
              <a:chOff x="4128" y="3388"/>
              <a:chExt cx="720" cy="404"/>
            </a:xfrm>
          </p:grpSpPr>
          <p:sp>
            <p:nvSpPr>
              <p:cNvPr id="71705" name="Text Box 41"/>
              <p:cNvSpPr txBox="1">
                <a:spLocks noChangeArrowheads="1"/>
              </p:cNvSpPr>
              <p:nvPr/>
            </p:nvSpPr>
            <p:spPr bwMode="auto">
              <a:xfrm>
                <a:off x="4128" y="338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chemeClr val="tx2"/>
                    </a:solidFill>
                  </a:rPr>
                  <a:t>-2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06" name="Text Box 42"/>
              <p:cNvSpPr txBox="1">
                <a:spLocks noChangeArrowheads="1"/>
              </p:cNvSpPr>
              <p:nvPr/>
            </p:nvSpPr>
            <p:spPr bwMode="auto">
              <a:xfrm>
                <a:off x="4416" y="3388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5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71701" name="Text Box 43"/>
            <p:cNvSpPr txBox="1">
              <a:spLocks noChangeArrowheads="1"/>
            </p:cNvSpPr>
            <p:nvPr/>
          </p:nvSpPr>
          <p:spPr bwMode="auto">
            <a:xfrm>
              <a:off x="5376" y="3360"/>
              <a:ext cx="3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6600CC"/>
                </a:solidFill>
              </a:endParaRPr>
            </a:p>
          </p:txBody>
        </p:sp>
        <p:grpSp>
          <p:nvGrpSpPr>
            <p:cNvPr id="71702" name="Group 44"/>
            <p:cNvGrpSpPr>
              <a:grpSpLocks/>
            </p:cNvGrpSpPr>
            <p:nvPr/>
          </p:nvGrpSpPr>
          <p:grpSpPr bwMode="auto">
            <a:xfrm>
              <a:off x="4608" y="2976"/>
              <a:ext cx="768" cy="404"/>
              <a:chOff x="4752" y="3360"/>
              <a:chExt cx="768" cy="404"/>
            </a:xfrm>
          </p:grpSpPr>
          <p:sp>
            <p:nvSpPr>
              <p:cNvPr id="71703" name="Text Box 45"/>
              <p:cNvSpPr txBox="1">
                <a:spLocks noChangeArrowheads="1"/>
              </p:cNvSpPr>
              <p:nvPr/>
            </p:nvSpPr>
            <p:spPr bwMode="auto">
              <a:xfrm>
                <a:off x="4752" y="3360"/>
                <a:ext cx="57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+</a:t>
                </a:r>
                <a:r>
                  <a:rPr lang="es-ES_tradnl" b="1" i="0">
                    <a:solidFill>
                      <a:schemeClr val="tx2"/>
                    </a:solidFill>
                  </a:rPr>
                  <a:t>0</a:t>
                </a:r>
                <a:endParaRPr lang="es-ES_tradnl" sz="2400" i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704" name="Text Box 46"/>
              <p:cNvSpPr txBox="1">
                <a:spLocks noChangeArrowheads="1"/>
              </p:cNvSpPr>
              <p:nvPr/>
            </p:nvSpPr>
            <p:spPr bwMode="auto">
              <a:xfrm>
                <a:off x="5088" y="3360"/>
                <a:ext cx="43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2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000000"/>
                    </a:solidFill>
                  </a:rPr>
                  <a:t>.</a:t>
                </a:r>
                <a:r>
                  <a:rPr lang="es-ES_tradnl" b="1" i="0">
                    <a:solidFill>
                      <a:srgbClr val="6600CC"/>
                    </a:solidFill>
                  </a:rPr>
                  <a:t>2</a:t>
                </a:r>
                <a:endParaRPr lang="es-ES_tradnl" sz="2400" i="0">
                  <a:solidFill>
                    <a:srgbClr val="6600CC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71685" name="Object 47"/>
          <p:cNvGraphicFramePr>
            <a:graphicFrameLocks noChangeAspect="1"/>
          </p:cNvGraphicFramePr>
          <p:nvPr/>
        </p:nvGraphicFramePr>
        <p:xfrm>
          <a:off x="4521200" y="5148263"/>
          <a:ext cx="34798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5" name="Ecuación" r:id="rId9" imgW="1307532" imgH="545863" progId="Equation.3">
                  <p:embed/>
                </p:oleObj>
              </mc:Choice>
              <mc:Fallback>
                <p:oleObj name="Ecuación" r:id="rId9" imgW="1307532" imgH="54586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5148263"/>
                        <a:ext cx="3479800" cy="1447800"/>
                      </a:xfrm>
                      <a:prstGeom prst="rect">
                        <a:avLst/>
                      </a:prstGeom>
                      <a:noFill/>
                      <a:ln w="76200" cmpd="tri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6016" name="Text Box 48"/>
          <p:cNvSpPr txBox="1">
            <a:spLocks noChangeArrowheads="1"/>
          </p:cNvSpPr>
          <p:nvPr/>
        </p:nvSpPr>
        <p:spPr bwMode="auto">
          <a:xfrm>
            <a:off x="2208214" y="260350"/>
            <a:ext cx="8135937" cy="369332"/>
          </a:xfrm>
          <a:prstGeom prst="rect">
            <a:avLst/>
          </a:prstGeom>
          <a:noFill/>
          <a:ln w="76200" cmpd="tri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OPERACIONES CON MATRICES.</a:t>
            </a:r>
          </a:p>
        </p:txBody>
      </p:sp>
      <p:sp>
        <p:nvSpPr>
          <p:cNvPr id="71687" name="AutoShape 4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675523" y="6022073"/>
            <a:ext cx="184731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4838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Oval 2"/>
          <p:cNvSpPr>
            <a:spLocks noChangeArrowheads="1"/>
          </p:cNvSpPr>
          <p:nvPr/>
        </p:nvSpPr>
        <p:spPr bwMode="auto">
          <a:xfrm>
            <a:off x="2279650" y="2830106"/>
            <a:ext cx="7416800" cy="908864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17475" name="Text Box 3"/>
          <p:cNvSpPr txBox="1">
            <a:spLocks noChangeArrowheads="1"/>
          </p:cNvSpPr>
          <p:nvPr/>
        </p:nvSpPr>
        <p:spPr bwMode="auto">
          <a:xfrm>
            <a:off x="3863976" y="2492375"/>
            <a:ext cx="453707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4400" b="1" i="0">
                <a:hlinkClick r:id="rId2" action="ppaction://hlinksldjump"/>
              </a:rPr>
              <a:t>Rango de una matriz</a:t>
            </a:r>
            <a:endParaRPr lang="es-ES" sz="4400" b="1" i="0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7608889" y="2420938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endParaRPr lang="es-ES" sz="2400" b="1" i="0"/>
          </a:p>
        </p:txBody>
      </p:sp>
      <p:sp>
        <p:nvSpPr>
          <p:cNvPr id="93189" name="Oval 5"/>
          <p:cNvSpPr>
            <a:spLocks noChangeArrowheads="1"/>
          </p:cNvSpPr>
          <p:nvPr/>
        </p:nvSpPr>
        <p:spPr bwMode="auto">
          <a:xfrm>
            <a:off x="6038348" y="5639187"/>
            <a:ext cx="259766" cy="90886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44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74" grpId="0" animBg="1"/>
      <p:bldP spid="617475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1774826" y="1628776"/>
            <a:ext cx="8893175" cy="108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Char char="-"/>
            </a:pPr>
            <a:r>
              <a:rPr lang="es-ES" sz="2600" b="1" i="0">
                <a:hlinkClick r:id="rId2" action="ppaction://hlinksldjump"/>
              </a:rPr>
              <a:t>TRANSFORMACIONES ELEMENTALES.</a:t>
            </a:r>
            <a:r>
              <a:rPr lang="es-ES" sz="2600" b="1" i="0"/>
              <a:t> </a:t>
            </a:r>
          </a:p>
          <a:p>
            <a:pPr algn="l" eaLnBrk="1" hangingPunct="1">
              <a:buFontTx/>
              <a:buChar char="-"/>
            </a:pPr>
            <a:r>
              <a:rPr lang="es-ES" sz="2600" b="1" i="0">
                <a:hlinkClick r:id="rId3" action="ppaction://hlinksldjump"/>
              </a:rPr>
              <a:t>RANGO DE UNA MATRIZ.</a:t>
            </a:r>
            <a:endParaRPr lang="es-ES" sz="2600" b="1" i="0"/>
          </a:p>
        </p:txBody>
      </p:sp>
      <p:sp>
        <p:nvSpPr>
          <p:cNvPr id="618499" name="Text Box 3"/>
          <p:cNvSpPr txBox="1">
            <a:spLocks noChangeArrowheads="1"/>
          </p:cNvSpPr>
          <p:nvPr/>
        </p:nvSpPr>
        <p:spPr bwMode="auto">
          <a:xfrm>
            <a:off x="3432175" y="404814"/>
            <a:ext cx="55435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RANGO DE UNA MATRIZ.</a:t>
            </a:r>
          </a:p>
        </p:txBody>
      </p:sp>
    </p:spTree>
    <p:extLst>
      <p:ext uri="{BB962C8B-B14F-4D97-AF65-F5344CB8AC3E}">
        <p14:creationId xmlns:p14="http://schemas.microsoft.com/office/powerpoint/2010/main" val="401342206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2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9144000" cy="122078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TRANSFORMACIONES ELEMENTALES</a:t>
            </a:r>
          </a:p>
          <a:p>
            <a:pPr algn="ctr">
              <a:spcBef>
                <a:spcPct val="50000"/>
              </a:spcBef>
              <a:defRPr/>
            </a:pPr>
            <a:r>
              <a:rPr lang="es-ES_tradnl" sz="2800" b="1"/>
              <a:t>Intercambiar filas o columnas.</a:t>
            </a:r>
          </a:p>
        </p:txBody>
      </p:sp>
      <p:grpSp>
        <p:nvGrpSpPr>
          <p:cNvPr id="95235" name="Group 3"/>
          <p:cNvGrpSpPr>
            <a:grpSpLocks/>
          </p:cNvGrpSpPr>
          <p:nvPr/>
        </p:nvGrpSpPr>
        <p:grpSpPr bwMode="auto">
          <a:xfrm>
            <a:off x="6527800" y="1916113"/>
            <a:ext cx="2971800" cy="1771650"/>
            <a:chOff x="192" y="2208"/>
            <a:chExt cx="1872" cy="1116"/>
          </a:xfrm>
        </p:grpSpPr>
        <p:graphicFrame>
          <p:nvGraphicFramePr>
            <p:cNvPr id="95262" name="Object 4"/>
            <p:cNvGraphicFramePr>
              <a:graphicFrameLocks noChangeAspect="1"/>
            </p:cNvGraphicFramePr>
            <p:nvPr/>
          </p:nvGraphicFramePr>
          <p:xfrm>
            <a:off x="192" y="2208"/>
            <a:ext cx="1860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68" name="Ecuación" r:id="rId3" imgW="1257300" imgH="800100" progId="Equation.3">
                    <p:embed/>
                  </p:oleObj>
                </mc:Choice>
                <mc:Fallback>
                  <p:oleObj name="Ecuación" r:id="rId3" imgW="12573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" y="2208"/>
                          <a:ext cx="1860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5263" name="Text Box 5"/>
            <p:cNvSpPr txBox="1">
              <a:spLocks noChangeArrowheads="1"/>
            </p:cNvSpPr>
            <p:nvPr/>
          </p:nvSpPr>
          <p:spPr bwMode="auto">
            <a:xfrm>
              <a:off x="816" y="2592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64" name="Text Box 6"/>
            <p:cNvSpPr txBox="1">
              <a:spLocks noChangeArrowheads="1"/>
            </p:cNvSpPr>
            <p:nvPr/>
          </p:nvSpPr>
          <p:spPr bwMode="auto">
            <a:xfrm>
              <a:off x="1296" y="2592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95265" name="Text Box 7"/>
            <p:cNvSpPr txBox="1">
              <a:spLocks noChangeArrowheads="1"/>
            </p:cNvSpPr>
            <p:nvPr/>
          </p:nvSpPr>
          <p:spPr bwMode="auto">
            <a:xfrm>
              <a:off x="1680" y="2592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3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66" name="Text Box 8"/>
            <p:cNvSpPr txBox="1">
              <a:spLocks noChangeArrowheads="1"/>
            </p:cNvSpPr>
            <p:nvPr/>
          </p:nvSpPr>
          <p:spPr bwMode="auto">
            <a:xfrm>
              <a:off x="816" y="220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- 1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5267" name="Text Box 9"/>
            <p:cNvSpPr txBox="1">
              <a:spLocks noChangeArrowheads="1"/>
            </p:cNvSpPr>
            <p:nvPr/>
          </p:nvSpPr>
          <p:spPr bwMode="auto">
            <a:xfrm>
              <a:off x="1200" y="220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0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5268" name="Text Box 10"/>
            <p:cNvSpPr txBox="1">
              <a:spLocks noChangeArrowheads="1"/>
            </p:cNvSpPr>
            <p:nvPr/>
          </p:nvSpPr>
          <p:spPr bwMode="auto">
            <a:xfrm>
              <a:off x="1632" y="220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</p:grpSp>
      <p:grpSp>
        <p:nvGrpSpPr>
          <p:cNvPr id="95236" name="Group 11"/>
          <p:cNvGrpSpPr>
            <a:grpSpLocks/>
          </p:cNvGrpSpPr>
          <p:nvPr/>
        </p:nvGrpSpPr>
        <p:grpSpPr bwMode="auto">
          <a:xfrm>
            <a:off x="2063750" y="1916113"/>
            <a:ext cx="3048000" cy="1771650"/>
            <a:chOff x="1728" y="864"/>
            <a:chExt cx="1920" cy="1116"/>
          </a:xfrm>
        </p:grpSpPr>
        <p:graphicFrame>
          <p:nvGraphicFramePr>
            <p:cNvPr id="95255" name="Object 12"/>
            <p:cNvGraphicFramePr>
              <a:graphicFrameLocks noChangeAspect="1"/>
            </p:cNvGraphicFramePr>
            <p:nvPr/>
          </p:nvGraphicFramePr>
          <p:xfrm>
            <a:off x="1728" y="864"/>
            <a:ext cx="1897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69" name="Ecuación" r:id="rId5" imgW="1282700" imgH="800100" progId="Equation.3">
                    <p:embed/>
                  </p:oleObj>
                </mc:Choice>
                <mc:Fallback>
                  <p:oleObj name="Ecuación" r:id="rId5" imgW="12827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64"/>
                          <a:ext cx="1897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5256" name="Text Box 13"/>
            <p:cNvSpPr txBox="1">
              <a:spLocks noChangeArrowheads="1"/>
            </p:cNvSpPr>
            <p:nvPr/>
          </p:nvSpPr>
          <p:spPr bwMode="auto">
            <a:xfrm>
              <a:off x="2400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57" name="Text Box 14"/>
            <p:cNvSpPr txBox="1">
              <a:spLocks noChangeArrowheads="1"/>
            </p:cNvSpPr>
            <p:nvPr/>
          </p:nvSpPr>
          <p:spPr bwMode="auto">
            <a:xfrm>
              <a:off x="2880" y="864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5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58" name="Text Box 15"/>
            <p:cNvSpPr txBox="1">
              <a:spLocks noChangeArrowheads="1"/>
            </p:cNvSpPr>
            <p:nvPr/>
          </p:nvSpPr>
          <p:spPr bwMode="auto">
            <a:xfrm>
              <a:off x="3264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3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59" name="Text Box 16"/>
            <p:cNvSpPr txBox="1">
              <a:spLocks noChangeArrowheads="1"/>
            </p:cNvSpPr>
            <p:nvPr/>
          </p:nvSpPr>
          <p:spPr bwMode="auto">
            <a:xfrm>
              <a:off x="2880" y="124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0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  <p:sp>
          <p:nvSpPr>
            <p:cNvPr id="95260" name="Text Box 17"/>
            <p:cNvSpPr txBox="1">
              <a:spLocks noChangeArrowheads="1"/>
            </p:cNvSpPr>
            <p:nvPr/>
          </p:nvSpPr>
          <p:spPr bwMode="auto">
            <a:xfrm>
              <a:off x="3216" y="1200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5261" name="Text Box 18"/>
            <p:cNvSpPr txBox="1">
              <a:spLocks noChangeArrowheads="1"/>
            </p:cNvSpPr>
            <p:nvPr/>
          </p:nvSpPr>
          <p:spPr bwMode="auto">
            <a:xfrm>
              <a:off x="2400" y="124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- 1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</p:grpSp>
      <p:graphicFrame>
        <p:nvGraphicFramePr>
          <p:cNvPr id="619539" name="Object 19"/>
          <p:cNvGraphicFramePr>
            <a:graphicFrameLocks noChangeAspect="1"/>
          </p:cNvGraphicFramePr>
          <p:nvPr/>
        </p:nvGraphicFramePr>
        <p:xfrm>
          <a:off x="5375275" y="3644900"/>
          <a:ext cx="1150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0" name="Ecuación" r:id="rId7" imgW="571252" imgH="241195" progId="Equation.3">
                  <p:embed/>
                </p:oleObj>
              </mc:Choice>
              <mc:Fallback>
                <p:oleObj name="Ecuación" r:id="rId7" imgW="571252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3644900"/>
                        <a:ext cx="1150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5238" name="Group 20"/>
          <p:cNvGrpSpPr>
            <a:grpSpLocks/>
          </p:cNvGrpSpPr>
          <p:nvPr/>
        </p:nvGrpSpPr>
        <p:grpSpPr bwMode="auto">
          <a:xfrm>
            <a:off x="2135188" y="4292600"/>
            <a:ext cx="3124200" cy="1771650"/>
            <a:chOff x="1728" y="864"/>
            <a:chExt cx="1968" cy="1116"/>
          </a:xfrm>
        </p:grpSpPr>
        <p:graphicFrame>
          <p:nvGraphicFramePr>
            <p:cNvPr id="95248" name="Object 21"/>
            <p:cNvGraphicFramePr>
              <a:graphicFrameLocks noChangeAspect="1"/>
            </p:cNvGraphicFramePr>
            <p:nvPr/>
          </p:nvGraphicFramePr>
          <p:xfrm>
            <a:off x="1728" y="864"/>
            <a:ext cx="1897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71" name="Ecuación" r:id="rId9" imgW="1282700" imgH="800100" progId="Equation.3">
                    <p:embed/>
                  </p:oleObj>
                </mc:Choice>
                <mc:Fallback>
                  <p:oleObj name="Ecuación" r:id="rId9" imgW="12827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64"/>
                          <a:ext cx="1897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5249" name="Text Box 22"/>
            <p:cNvSpPr txBox="1">
              <a:spLocks noChangeArrowheads="1"/>
            </p:cNvSpPr>
            <p:nvPr/>
          </p:nvSpPr>
          <p:spPr bwMode="auto">
            <a:xfrm>
              <a:off x="2880" y="158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50" name="Text Box 23"/>
            <p:cNvSpPr txBox="1">
              <a:spLocks noChangeArrowheads="1"/>
            </p:cNvSpPr>
            <p:nvPr/>
          </p:nvSpPr>
          <p:spPr bwMode="auto">
            <a:xfrm>
              <a:off x="2880" y="864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95251" name="Text Box 24"/>
            <p:cNvSpPr txBox="1">
              <a:spLocks noChangeArrowheads="1"/>
            </p:cNvSpPr>
            <p:nvPr/>
          </p:nvSpPr>
          <p:spPr bwMode="auto">
            <a:xfrm>
              <a:off x="3264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3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52" name="Text Box 25"/>
            <p:cNvSpPr txBox="1">
              <a:spLocks noChangeArrowheads="1"/>
            </p:cNvSpPr>
            <p:nvPr/>
          </p:nvSpPr>
          <p:spPr bwMode="auto">
            <a:xfrm>
              <a:off x="3264" y="158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5253" name="Text Box 26"/>
            <p:cNvSpPr txBox="1">
              <a:spLocks noChangeArrowheads="1"/>
            </p:cNvSpPr>
            <p:nvPr/>
          </p:nvSpPr>
          <p:spPr bwMode="auto">
            <a:xfrm>
              <a:off x="2736" y="1200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</a:t>
              </a:r>
              <a:r>
                <a:rPr lang="es-ES_tradnl" sz="2800" i="0">
                  <a:solidFill>
                    <a:srgbClr val="FF0000"/>
                  </a:solidFill>
                </a:rPr>
                <a:t>0 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  <p:sp>
          <p:nvSpPr>
            <p:cNvPr id="95254" name="Text Box 27"/>
            <p:cNvSpPr txBox="1">
              <a:spLocks noChangeArrowheads="1"/>
            </p:cNvSpPr>
            <p:nvPr/>
          </p:nvSpPr>
          <p:spPr bwMode="auto">
            <a:xfrm>
              <a:off x="3216" y="1200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</p:grpSp>
      <p:grpSp>
        <p:nvGrpSpPr>
          <p:cNvPr id="95239" name="Group 28"/>
          <p:cNvGrpSpPr>
            <a:grpSpLocks/>
          </p:cNvGrpSpPr>
          <p:nvPr/>
        </p:nvGrpSpPr>
        <p:grpSpPr bwMode="auto">
          <a:xfrm>
            <a:off x="6816726" y="4221163"/>
            <a:ext cx="2981325" cy="1771650"/>
            <a:chOff x="3177" y="2208"/>
            <a:chExt cx="1878" cy="1116"/>
          </a:xfrm>
        </p:grpSpPr>
        <p:graphicFrame>
          <p:nvGraphicFramePr>
            <p:cNvPr id="95241" name="Object 29"/>
            <p:cNvGraphicFramePr>
              <a:graphicFrameLocks noChangeAspect="1"/>
            </p:cNvGraphicFramePr>
            <p:nvPr/>
          </p:nvGraphicFramePr>
          <p:xfrm>
            <a:off x="3177" y="2208"/>
            <a:ext cx="1878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72" name="Ecuación" r:id="rId10" imgW="1269449" imgH="799753" progId="Equation.3">
                    <p:embed/>
                  </p:oleObj>
                </mc:Choice>
                <mc:Fallback>
                  <p:oleObj name="Ecuación" r:id="rId10" imgW="1269449" imgH="79975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77" y="2208"/>
                          <a:ext cx="1878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5242" name="Text Box 30"/>
            <p:cNvSpPr txBox="1">
              <a:spLocks noChangeArrowheads="1"/>
            </p:cNvSpPr>
            <p:nvPr/>
          </p:nvSpPr>
          <p:spPr bwMode="auto">
            <a:xfrm>
              <a:off x="4656" y="2208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5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43" name="Text Box 31"/>
            <p:cNvSpPr txBox="1">
              <a:spLocks noChangeArrowheads="1"/>
            </p:cNvSpPr>
            <p:nvPr/>
          </p:nvSpPr>
          <p:spPr bwMode="auto">
            <a:xfrm>
              <a:off x="4560" y="254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</a:t>
              </a:r>
              <a:r>
                <a:rPr lang="es-ES_tradnl" sz="2800" i="0">
                  <a:solidFill>
                    <a:srgbClr val="FF0000"/>
                  </a:solidFill>
                </a:rPr>
                <a:t>0 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  <p:sp>
          <p:nvSpPr>
            <p:cNvPr id="95244" name="Text Box 32"/>
            <p:cNvSpPr txBox="1">
              <a:spLocks noChangeArrowheads="1"/>
            </p:cNvSpPr>
            <p:nvPr/>
          </p:nvSpPr>
          <p:spPr bwMode="auto">
            <a:xfrm>
              <a:off x="4656" y="2928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45" name="Text Box 33"/>
            <p:cNvSpPr txBox="1">
              <a:spLocks noChangeArrowheads="1"/>
            </p:cNvSpPr>
            <p:nvPr/>
          </p:nvSpPr>
          <p:spPr bwMode="auto">
            <a:xfrm>
              <a:off x="4272" y="2208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3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5246" name="Text Box 34"/>
            <p:cNvSpPr txBox="1">
              <a:spLocks noChangeArrowheads="1"/>
            </p:cNvSpPr>
            <p:nvPr/>
          </p:nvSpPr>
          <p:spPr bwMode="auto">
            <a:xfrm>
              <a:off x="4272" y="2592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5247" name="Text Box 35"/>
            <p:cNvSpPr txBox="1">
              <a:spLocks noChangeArrowheads="1"/>
            </p:cNvSpPr>
            <p:nvPr/>
          </p:nvSpPr>
          <p:spPr bwMode="auto">
            <a:xfrm>
              <a:off x="4320" y="2976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</p:grpSp>
      <p:graphicFrame>
        <p:nvGraphicFramePr>
          <p:cNvPr id="619556" name="Object 36"/>
          <p:cNvGraphicFramePr>
            <a:graphicFrameLocks noChangeAspect="1"/>
          </p:cNvGraphicFramePr>
          <p:nvPr/>
        </p:nvGraphicFramePr>
        <p:xfrm>
          <a:off x="5519738" y="5589589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3" name="Ecuación" r:id="rId12" imgW="685800" imgH="241200" progId="Equation.3">
                  <p:embed/>
                </p:oleObj>
              </mc:Choice>
              <mc:Fallback>
                <p:oleObj name="Ecuación" r:id="rId12" imgW="685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38" y="5589589"/>
                        <a:ext cx="14478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485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</a:p>
        </p:txBody>
      </p:sp>
      <p:sp>
        <p:nvSpPr>
          <p:cNvPr id="535555" name="Text Box 3"/>
          <p:cNvSpPr txBox="1">
            <a:spLocks noChangeArrowheads="1"/>
          </p:cNvSpPr>
          <p:nvPr/>
        </p:nvSpPr>
        <p:spPr bwMode="auto">
          <a:xfrm>
            <a:off x="1524000" y="1371601"/>
            <a:ext cx="9144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FILA: Es una matriz que consta de </a:t>
            </a:r>
            <a:r>
              <a:rPr lang="es-ES_tradnl" b="1" i="0" u="sng">
                <a:solidFill>
                  <a:srgbClr val="FF5050"/>
                </a:solidFill>
              </a:rPr>
              <a:t>una sola fila</a:t>
            </a:r>
            <a:r>
              <a:rPr lang="es-ES_tradnl" b="1" i="0"/>
              <a:t>.</a:t>
            </a:r>
          </a:p>
        </p:txBody>
      </p:sp>
      <p:graphicFrame>
        <p:nvGraphicFramePr>
          <p:cNvPr id="535556" name="Object 4"/>
          <p:cNvGraphicFramePr>
            <a:graphicFrameLocks noChangeAspect="1"/>
          </p:cNvGraphicFramePr>
          <p:nvPr/>
        </p:nvGraphicFramePr>
        <p:xfrm>
          <a:off x="2362200" y="3200400"/>
          <a:ext cx="32766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cuación" r:id="rId3" imgW="1447800" imgH="241300" progId="Equation.3">
                  <p:embed/>
                </p:oleObj>
              </mc:Choice>
              <mc:Fallback>
                <p:oleObj name="Ecuación" r:id="rId3" imgW="14478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00400"/>
                        <a:ext cx="32766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5557" name="Text Box 5"/>
          <p:cNvSpPr txBox="1">
            <a:spLocks noChangeArrowheads="1"/>
          </p:cNvSpPr>
          <p:nvPr/>
        </p:nvSpPr>
        <p:spPr bwMode="auto">
          <a:xfrm>
            <a:off x="5943600" y="2743200"/>
            <a:ext cx="42672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b="1" i="0"/>
              <a:t>El orden de la matriz B es</a:t>
            </a:r>
          </a:p>
          <a:p>
            <a:pPr>
              <a:spcBef>
                <a:spcPct val="0"/>
              </a:spcBef>
            </a:pPr>
            <a:r>
              <a:rPr lang="es-ES_tradnl" b="1" i="0"/>
              <a:t> </a:t>
            </a:r>
            <a:r>
              <a:rPr lang="es-ES_tradnl" b="1" i="0">
                <a:solidFill>
                  <a:srgbClr val="FF00FF"/>
                </a:solidFill>
              </a:rPr>
              <a:t>1</a:t>
            </a:r>
            <a:r>
              <a:rPr lang="es-ES_tradnl" b="1" i="0"/>
              <a:t> x </a:t>
            </a:r>
            <a:r>
              <a:rPr lang="es-ES_tradnl" b="1" i="0">
                <a:solidFill>
                  <a:srgbClr val="6600CC"/>
                </a:solidFill>
              </a:rPr>
              <a:t>4</a:t>
            </a:r>
            <a:r>
              <a:rPr lang="es-ES_tradnl" b="1" i="0"/>
              <a:t> </a:t>
            </a:r>
          </a:p>
        </p:txBody>
      </p:sp>
      <p:graphicFrame>
        <p:nvGraphicFramePr>
          <p:cNvPr id="535558" name="Object 6"/>
          <p:cNvGraphicFramePr>
            <a:graphicFrameLocks noChangeAspect="1"/>
          </p:cNvGraphicFramePr>
          <p:nvPr/>
        </p:nvGraphicFramePr>
        <p:xfrm>
          <a:off x="2057400" y="4191000"/>
          <a:ext cx="12954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Imagen" r:id="rId5" imgW="1296063" imgH="3934305" progId="MS_ClipArt_Gallery.2">
                  <p:embed/>
                </p:oleObj>
              </mc:Choice>
              <mc:Fallback>
                <p:oleObj name="Imagen" r:id="rId5" imgW="1296063" imgH="393430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91000"/>
                        <a:ext cx="1295400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5559" name="Text Box 7"/>
          <p:cNvSpPr txBox="1">
            <a:spLocks noChangeArrowheads="1"/>
          </p:cNvSpPr>
          <p:nvPr/>
        </p:nvSpPr>
        <p:spPr bwMode="auto">
          <a:xfrm>
            <a:off x="2590800" y="4800601"/>
            <a:ext cx="7772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b="1" i="0"/>
              <a:t>Luego, el orden de toda </a:t>
            </a:r>
          </a:p>
          <a:p>
            <a:pPr>
              <a:spcBef>
                <a:spcPct val="0"/>
              </a:spcBef>
            </a:pPr>
            <a:r>
              <a:rPr lang="es-ES_tradnl" b="1" i="0"/>
              <a:t>matriz FILA es  </a:t>
            </a:r>
            <a:r>
              <a:rPr lang="es-ES_tradnl" b="1" i="0">
                <a:solidFill>
                  <a:srgbClr val="FF00FF"/>
                </a:solidFill>
              </a:rPr>
              <a:t>1</a:t>
            </a:r>
            <a:r>
              <a:rPr lang="es-ES_tradnl" b="1" i="0"/>
              <a:t> x </a:t>
            </a:r>
            <a:r>
              <a:rPr lang="es-ES_tradnl" b="1" i="0">
                <a:solidFill>
                  <a:srgbClr val="6600CC"/>
                </a:solidFill>
              </a:rPr>
              <a:t>n</a:t>
            </a:r>
            <a:endParaRPr lang="es-ES_tradnl" b="1" i="0"/>
          </a:p>
        </p:txBody>
      </p:sp>
    </p:spTree>
    <p:extLst>
      <p:ext uri="{BB962C8B-B14F-4D97-AF65-F5344CB8AC3E}">
        <p14:creationId xmlns:p14="http://schemas.microsoft.com/office/powerpoint/2010/main" val="49323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5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5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5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35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35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5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5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5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5554" grpId="0" autoUpdateAnimBg="0"/>
      <p:bldP spid="535555" grpId="0" autoUpdateAnimBg="0"/>
      <p:bldP spid="535557" grpId="0" autoUpdateAnimBg="0"/>
      <p:bldP spid="535559" grpId="0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9144000" cy="122078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TRANSFORMACIONES ELEMENTALES</a:t>
            </a:r>
          </a:p>
          <a:p>
            <a:pPr algn="ctr">
              <a:spcBef>
                <a:spcPct val="50000"/>
              </a:spcBef>
              <a:defRPr/>
            </a:pPr>
            <a:r>
              <a:rPr lang="es-ES_tradnl" sz="2800" b="1"/>
              <a:t>Intercambiar filas o columnas.</a:t>
            </a:r>
          </a:p>
        </p:txBody>
      </p:sp>
      <p:grpSp>
        <p:nvGrpSpPr>
          <p:cNvPr id="96259" name="Group 3"/>
          <p:cNvGrpSpPr>
            <a:grpSpLocks/>
          </p:cNvGrpSpPr>
          <p:nvPr/>
        </p:nvGrpSpPr>
        <p:grpSpPr bwMode="auto">
          <a:xfrm>
            <a:off x="6527800" y="1916113"/>
            <a:ext cx="2971800" cy="1771650"/>
            <a:chOff x="192" y="2208"/>
            <a:chExt cx="1872" cy="1116"/>
          </a:xfrm>
        </p:grpSpPr>
        <p:graphicFrame>
          <p:nvGraphicFramePr>
            <p:cNvPr id="96286" name="Object 4"/>
            <p:cNvGraphicFramePr>
              <a:graphicFrameLocks noChangeAspect="1"/>
            </p:cNvGraphicFramePr>
            <p:nvPr/>
          </p:nvGraphicFramePr>
          <p:xfrm>
            <a:off x="192" y="2208"/>
            <a:ext cx="1860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592" name="Ecuación" r:id="rId3" imgW="1257300" imgH="800100" progId="Equation.3">
                    <p:embed/>
                  </p:oleObj>
                </mc:Choice>
                <mc:Fallback>
                  <p:oleObj name="Ecuación" r:id="rId3" imgW="12573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" y="2208"/>
                          <a:ext cx="1860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6287" name="Text Box 5"/>
            <p:cNvSpPr txBox="1">
              <a:spLocks noChangeArrowheads="1"/>
            </p:cNvSpPr>
            <p:nvPr/>
          </p:nvSpPr>
          <p:spPr bwMode="auto">
            <a:xfrm>
              <a:off x="816" y="2592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88" name="Text Box 6"/>
            <p:cNvSpPr txBox="1">
              <a:spLocks noChangeArrowheads="1"/>
            </p:cNvSpPr>
            <p:nvPr/>
          </p:nvSpPr>
          <p:spPr bwMode="auto">
            <a:xfrm>
              <a:off x="1296" y="2592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96289" name="Text Box 7"/>
            <p:cNvSpPr txBox="1">
              <a:spLocks noChangeArrowheads="1"/>
            </p:cNvSpPr>
            <p:nvPr/>
          </p:nvSpPr>
          <p:spPr bwMode="auto">
            <a:xfrm>
              <a:off x="1680" y="2592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3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90" name="Text Box 8"/>
            <p:cNvSpPr txBox="1">
              <a:spLocks noChangeArrowheads="1"/>
            </p:cNvSpPr>
            <p:nvPr/>
          </p:nvSpPr>
          <p:spPr bwMode="auto">
            <a:xfrm>
              <a:off x="816" y="220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- 1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6291" name="Text Box 9"/>
            <p:cNvSpPr txBox="1">
              <a:spLocks noChangeArrowheads="1"/>
            </p:cNvSpPr>
            <p:nvPr/>
          </p:nvSpPr>
          <p:spPr bwMode="auto">
            <a:xfrm>
              <a:off x="1200" y="220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0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6292" name="Text Box 10"/>
            <p:cNvSpPr txBox="1">
              <a:spLocks noChangeArrowheads="1"/>
            </p:cNvSpPr>
            <p:nvPr/>
          </p:nvSpPr>
          <p:spPr bwMode="auto">
            <a:xfrm>
              <a:off x="1632" y="220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</p:grpSp>
      <p:grpSp>
        <p:nvGrpSpPr>
          <p:cNvPr id="96260" name="Group 11"/>
          <p:cNvGrpSpPr>
            <a:grpSpLocks/>
          </p:cNvGrpSpPr>
          <p:nvPr/>
        </p:nvGrpSpPr>
        <p:grpSpPr bwMode="auto">
          <a:xfrm>
            <a:off x="2063750" y="1916113"/>
            <a:ext cx="3048000" cy="1771650"/>
            <a:chOff x="1728" y="864"/>
            <a:chExt cx="1920" cy="1116"/>
          </a:xfrm>
        </p:grpSpPr>
        <p:graphicFrame>
          <p:nvGraphicFramePr>
            <p:cNvPr id="96279" name="Object 12"/>
            <p:cNvGraphicFramePr>
              <a:graphicFrameLocks noChangeAspect="1"/>
            </p:cNvGraphicFramePr>
            <p:nvPr/>
          </p:nvGraphicFramePr>
          <p:xfrm>
            <a:off x="1728" y="864"/>
            <a:ext cx="1897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593" name="Ecuación" r:id="rId5" imgW="1282700" imgH="800100" progId="Equation.3">
                    <p:embed/>
                  </p:oleObj>
                </mc:Choice>
                <mc:Fallback>
                  <p:oleObj name="Ecuación" r:id="rId5" imgW="12827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64"/>
                          <a:ext cx="1897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6280" name="Text Box 13"/>
            <p:cNvSpPr txBox="1">
              <a:spLocks noChangeArrowheads="1"/>
            </p:cNvSpPr>
            <p:nvPr/>
          </p:nvSpPr>
          <p:spPr bwMode="auto">
            <a:xfrm>
              <a:off x="2400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81" name="Text Box 14"/>
            <p:cNvSpPr txBox="1">
              <a:spLocks noChangeArrowheads="1"/>
            </p:cNvSpPr>
            <p:nvPr/>
          </p:nvSpPr>
          <p:spPr bwMode="auto">
            <a:xfrm>
              <a:off x="2880" y="864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5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82" name="Text Box 15"/>
            <p:cNvSpPr txBox="1">
              <a:spLocks noChangeArrowheads="1"/>
            </p:cNvSpPr>
            <p:nvPr/>
          </p:nvSpPr>
          <p:spPr bwMode="auto">
            <a:xfrm>
              <a:off x="3264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3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83" name="Text Box 16"/>
            <p:cNvSpPr txBox="1">
              <a:spLocks noChangeArrowheads="1"/>
            </p:cNvSpPr>
            <p:nvPr/>
          </p:nvSpPr>
          <p:spPr bwMode="auto">
            <a:xfrm>
              <a:off x="2880" y="124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0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  <p:sp>
          <p:nvSpPr>
            <p:cNvPr id="96284" name="Text Box 17"/>
            <p:cNvSpPr txBox="1">
              <a:spLocks noChangeArrowheads="1"/>
            </p:cNvSpPr>
            <p:nvPr/>
          </p:nvSpPr>
          <p:spPr bwMode="auto">
            <a:xfrm>
              <a:off x="3216" y="1200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6285" name="Text Box 18"/>
            <p:cNvSpPr txBox="1">
              <a:spLocks noChangeArrowheads="1"/>
            </p:cNvSpPr>
            <p:nvPr/>
          </p:nvSpPr>
          <p:spPr bwMode="auto">
            <a:xfrm>
              <a:off x="2400" y="124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- 1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</p:grpSp>
      <p:graphicFrame>
        <p:nvGraphicFramePr>
          <p:cNvPr id="620563" name="Object 19"/>
          <p:cNvGraphicFramePr>
            <a:graphicFrameLocks noChangeAspect="1"/>
          </p:cNvGraphicFramePr>
          <p:nvPr/>
        </p:nvGraphicFramePr>
        <p:xfrm>
          <a:off x="5375275" y="3644900"/>
          <a:ext cx="1150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4" name="Ecuación" r:id="rId7" imgW="571252" imgH="241195" progId="Equation.3">
                  <p:embed/>
                </p:oleObj>
              </mc:Choice>
              <mc:Fallback>
                <p:oleObj name="Ecuación" r:id="rId7" imgW="571252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3644900"/>
                        <a:ext cx="1150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6262" name="Group 20"/>
          <p:cNvGrpSpPr>
            <a:grpSpLocks/>
          </p:cNvGrpSpPr>
          <p:nvPr/>
        </p:nvGrpSpPr>
        <p:grpSpPr bwMode="auto">
          <a:xfrm>
            <a:off x="2135188" y="4292600"/>
            <a:ext cx="3124200" cy="1771650"/>
            <a:chOff x="1728" y="864"/>
            <a:chExt cx="1968" cy="1116"/>
          </a:xfrm>
        </p:grpSpPr>
        <p:graphicFrame>
          <p:nvGraphicFramePr>
            <p:cNvPr id="96272" name="Object 21"/>
            <p:cNvGraphicFramePr>
              <a:graphicFrameLocks noChangeAspect="1"/>
            </p:cNvGraphicFramePr>
            <p:nvPr/>
          </p:nvGraphicFramePr>
          <p:xfrm>
            <a:off x="1728" y="864"/>
            <a:ext cx="1897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595" name="Ecuación" r:id="rId9" imgW="1282700" imgH="800100" progId="Equation.3">
                    <p:embed/>
                  </p:oleObj>
                </mc:Choice>
                <mc:Fallback>
                  <p:oleObj name="Ecuación" r:id="rId9" imgW="12827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64"/>
                          <a:ext cx="1897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6273" name="Text Box 22"/>
            <p:cNvSpPr txBox="1">
              <a:spLocks noChangeArrowheads="1"/>
            </p:cNvSpPr>
            <p:nvPr/>
          </p:nvSpPr>
          <p:spPr bwMode="auto">
            <a:xfrm>
              <a:off x="2880" y="158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74" name="Text Box 23"/>
            <p:cNvSpPr txBox="1">
              <a:spLocks noChangeArrowheads="1"/>
            </p:cNvSpPr>
            <p:nvPr/>
          </p:nvSpPr>
          <p:spPr bwMode="auto">
            <a:xfrm>
              <a:off x="2880" y="864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96275" name="Text Box 24"/>
            <p:cNvSpPr txBox="1">
              <a:spLocks noChangeArrowheads="1"/>
            </p:cNvSpPr>
            <p:nvPr/>
          </p:nvSpPr>
          <p:spPr bwMode="auto">
            <a:xfrm>
              <a:off x="3264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3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76" name="Text Box 25"/>
            <p:cNvSpPr txBox="1">
              <a:spLocks noChangeArrowheads="1"/>
            </p:cNvSpPr>
            <p:nvPr/>
          </p:nvSpPr>
          <p:spPr bwMode="auto">
            <a:xfrm>
              <a:off x="3264" y="158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6277" name="Text Box 26"/>
            <p:cNvSpPr txBox="1">
              <a:spLocks noChangeArrowheads="1"/>
            </p:cNvSpPr>
            <p:nvPr/>
          </p:nvSpPr>
          <p:spPr bwMode="auto">
            <a:xfrm>
              <a:off x="2736" y="1200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</a:t>
              </a:r>
              <a:r>
                <a:rPr lang="es-ES_tradnl" sz="2800" i="0">
                  <a:solidFill>
                    <a:srgbClr val="FF0000"/>
                  </a:solidFill>
                </a:rPr>
                <a:t>0 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  <p:sp>
          <p:nvSpPr>
            <p:cNvPr id="96278" name="Text Box 27"/>
            <p:cNvSpPr txBox="1">
              <a:spLocks noChangeArrowheads="1"/>
            </p:cNvSpPr>
            <p:nvPr/>
          </p:nvSpPr>
          <p:spPr bwMode="auto">
            <a:xfrm>
              <a:off x="3216" y="1200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</p:grpSp>
      <p:grpSp>
        <p:nvGrpSpPr>
          <p:cNvPr id="96263" name="Group 28"/>
          <p:cNvGrpSpPr>
            <a:grpSpLocks/>
          </p:cNvGrpSpPr>
          <p:nvPr/>
        </p:nvGrpSpPr>
        <p:grpSpPr bwMode="auto">
          <a:xfrm>
            <a:off x="6816726" y="4221163"/>
            <a:ext cx="2981325" cy="1771650"/>
            <a:chOff x="3177" y="2208"/>
            <a:chExt cx="1878" cy="1116"/>
          </a:xfrm>
        </p:grpSpPr>
        <p:graphicFrame>
          <p:nvGraphicFramePr>
            <p:cNvPr id="96265" name="Object 29"/>
            <p:cNvGraphicFramePr>
              <a:graphicFrameLocks noChangeAspect="1"/>
            </p:cNvGraphicFramePr>
            <p:nvPr/>
          </p:nvGraphicFramePr>
          <p:xfrm>
            <a:off x="3177" y="2208"/>
            <a:ext cx="1878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6596" name="Ecuación" r:id="rId10" imgW="1269449" imgH="799753" progId="Equation.3">
                    <p:embed/>
                  </p:oleObj>
                </mc:Choice>
                <mc:Fallback>
                  <p:oleObj name="Ecuación" r:id="rId10" imgW="1269449" imgH="79975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77" y="2208"/>
                          <a:ext cx="1878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6266" name="Text Box 30"/>
            <p:cNvSpPr txBox="1">
              <a:spLocks noChangeArrowheads="1"/>
            </p:cNvSpPr>
            <p:nvPr/>
          </p:nvSpPr>
          <p:spPr bwMode="auto">
            <a:xfrm>
              <a:off x="4656" y="2208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5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67" name="Text Box 31"/>
            <p:cNvSpPr txBox="1">
              <a:spLocks noChangeArrowheads="1"/>
            </p:cNvSpPr>
            <p:nvPr/>
          </p:nvSpPr>
          <p:spPr bwMode="auto">
            <a:xfrm>
              <a:off x="4560" y="254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</a:t>
              </a:r>
              <a:r>
                <a:rPr lang="es-ES_tradnl" sz="2800" i="0">
                  <a:solidFill>
                    <a:srgbClr val="FF0000"/>
                  </a:solidFill>
                </a:rPr>
                <a:t>0 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  <p:sp>
          <p:nvSpPr>
            <p:cNvPr id="96268" name="Text Box 32"/>
            <p:cNvSpPr txBox="1">
              <a:spLocks noChangeArrowheads="1"/>
            </p:cNvSpPr>
            <p:nvPr/>
          </p:nvSpPr>
          <p:spPr bwMode="auto">
            <a:xfrm>
              <a:off x="4656" y="2928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69" name="Text Box 33"/>
            <p:cNvSpPr txBox="1">
              <a:spLocks noChangeArrowheads="1"/>
            </p:cNvSpPr>
            <p:nvPr/>
          </p:nvSpPr>
          <p:spPr bwMode="auto">
            <a:xfrm>
              <a:off x="4272" y="2208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3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6270" name="Text Box 34"/>
            <p:cNvSpPr txBox="1">
              <a:spLocks noChangeArrowheads="1"/>
            </p:cNvSpPr>
            <p:nvPr/>
          </p:nvSpPr>
          <p:spPr bwMode="auto">
            <a:xfrm>
              <a:off x="4272" y="2592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6271" name="Text Box 35"/>
            <p:cNvSpPr txBox="1">
              <a:spLocks noChangeArrowheads="1"/>
            </p:cNvSpPr>
            <p:nvPr/>
          </p:nvSpPr>
          <p:spPr bwMode="auto">
            <a:xfrm>
              <a:off x="4320" y="2976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</p:grpSp>
      <p:graphicFrame>
        <p:nvGraphicFramePr>
          <p:cNvPr id="620580" name="Object 36"/>
          <p:cNvGraphicFramePr>
            <a:graphicFrameLocks noChangeAspect="1"/>
          </p:cNvGraphicFramePr>
          <p:nvPr/>
        </p:nvGraphicFramePr>
        <p:xfrm>
          <a:off x="5519738" y="5589589"/>
          <a:ext cx="1447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7" name="Ecuación" r:id="rId12" imgW="685800" imgH="241200" progId="Equation.3">
                  <p:embed/>
                </p:oleObj>
              </mc:Choice>
              <mc:Fallback>
                <p:oleObj name="Ecuación" r:id="rId12" imgW="685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38" y="5589589"/>
                        <a:ext cx="14478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938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Text Box 2"/>
          <p:cNvSpPr txBox="1">
            <a:spLocks noGrp="1" noChangeArrowheads="1"/>
          </p:cNvSpPr>
          <p:nvPr>
            <p:ph type="title"/>
          </p:nvPr>
        </p:nvSpPr>
        <p:spPr>
          <a:xfrm>
            <a:off x="1992313" y="836613"/>
            <a:ext cx="8229600" cy="1143000"/>
          </a:xfrm>
          <a:effectLst>
            <a:outerShdw dist="35921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pPr>
              <a:spcBef>
                <a:spcPct val="50000"/>
              </a:spcBef>
              <a:defRPr/>
            </a:pPr>
            <a:r>
              <a:rPr lang="es-ES_tradnl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TRANSFORMACIONES</a:t>
            </a:r>
            <a:r>
              <a:rPr lang="es-ES_tradnl" sz="2800" b="1"/>
              <a:t> </a:t>
            </a:r>
            <a:r>
              <a:rPr lang="es-ES_tradnl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ELEMENTALES</a:t>
            </a:r>
            <a:br>
              <a:rPr lang="es-ES_tradnl" sz="3200" b="1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br>
              <a:rPr lang="es-ES_tradnl" sz="2800" b="1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2800" b="1"/>
              <a:t>Multiplicar una fila o columna por un número diferente de cero.</a:t>
            </a:r>
            <a:r>
              <a:rPr lang="es-ES_tradnl" sz="4000" b="1"/>
              <a:t> </a:t>
            </a:r>
            <a:br>
              <a:rPr lang="es-ES_tradnl" sz="4000" b="1"/>
            </a:br>
            <a:endParaRPr lang="es-ES_tradnl" sz="4000" b="1"/>
          </a:p>
        </p:txBody>
      </p:sp>
      <p:graphicFrame>
        <p:nvGraphicFramePr>
          <p:cNvPr id="621571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5448301" y="3357564"/>
          <a:ext cx="12366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6" name="Ecuación" r:id="rId3" imgW="660113" imgH="241195" progId="Equation.3">
                  <p:embed/>
                </p:oleObj>
              </mc:Choice>
              <mc:Fallback>
                <p:oleObj name="Ecuación" r:id="rId3" imgW="660113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1" y="3357564"/>
                        <a:ext cx="12366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7284" name="Group 4"/>
          <p:cNvGrpSpPr>
            <a:grpSpLocks/>
          </p:cNvGrpSpPr>
          <p:nvPr/>
        </p:nvGrpSpPr>
        <p:grpSpPr bwMode="auto">
          <a:xfrm>
            <a:off x="1919289" y="2205038"/>
            <a:ext cx="3013075" cy="1771650"/>
            <a:chOff x="1728" y="864"/>
            <a:chExt cx="1898" cy="1116"/>
          </a:xfrm>
        </p:grpSpPr>
        <p:graphicFrame>
          <p:nvGraphicFramePr>
            <p:cNvPr id="97301" name="Object 5"/>
            <p:cNvGraphicFramePr>
              <a:graphicFrameLocks noChangeAspect="1"/>
            </p:cNvGraphicFramePr>
            <p:nvPr/>
          </p:nvGraphicFramePr>
          <p:xfrm>
            <a:off x="1728" y="864"/>
            <a:ext cx="1898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17" name="Ecuación" r:id="rId5" imgW="1282700" imgH="800100" progId="Equation.3">
                    <p:embed/>
                  </p:oleObj>
                </mc:Choice>
                <mc:Fallback>
                  <p:oleObj name="Ecuación" r:id="rId5" imgW="12827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64"/>
                          <a:ext cx="1898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7302" name="Text Box 6"/>
            <p:cNvSpPr txBox="1">
              <a:spLocks noChangeArrowheads="1"/>
            </p:cNvSpPr>
            <p:nvPr/>
          </p:nvSpPr>
          <p:spPr bwMode="auto">
            <a:xfrm>
              <a:off x="2400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7303" name="Text Box 7"/>
            <p:cNvSpPr txBox="1">
              <a:spLocks noChangeArrowheads="1"/>
            </p:cNvSpPr>
            <p:nvPr/>
          </p:nvSpPr>
          <p:spPr bwMode="auto">
            <a:xfrm>
              <a:off x="2784" y="86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</a:t>
              </a:r>
              <a:r>
                <a:rPr lang="es-ES_tradnl" sz="2800" i="0">
                  <a:solidFill>
                    <a:srgbClr val="FF0000"/>
                  </a:solidFill>
                </a:rPr>
                <a:t>0 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  <p:sp>
          <p:nvSpPr>
            <p:cNvPr id="97304" name="Text Box 8"/>
            <p:cNvSpPr txBox="1">
              <a:spLocks noChangeArrowheads="1"/>
            </p:cNvSpPr>
            <p:nvPr/>
          </p:nvSpPr>
          <p:spPr bwMode="auto">
            <a:xfrm>
              <a:off x="3264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97285" name="Group 9"/>
          <p:cNvGrpSpPr>
            <a:grpSpLocks/>
          </p:cNvGrpSpPr>
          <p:nvPr/>
        </p:nvGrpSpPr>
        <p:grpSpPr bwMode="auto">
          <a:xfrm>
            <a:off x="6888164" y="2205038"/>
            <a:ext cx="2981325" cy="1771650"/>
            <a:chOff x="3177" y="2208"/>
            <a:chExt cx="1878" cy="1116"/>
          </a:xfrm>
        </p:grpSpPr>
        <p:graphicFrame>
          <p:nvGraphicFramePr>
            <p:cNvPr id="97297" name="Object 10"/>
            <p:cNvGraphicFramePr>
              <a:graphicFrameLocks noChangeAspect="1"/>
            </p:cNvGraphicFramePr>
            <p:nvPr/>
          </p:nvGraphicFramePr>
          <p:xfrm>
            <a:off x="3177" y="2208"/>
            <a:ext cx="1878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18" name="Ecuación" r:id="rId7" imgW="1269449" imgH="799753" progId="Equation.3">
                    <p:embed/>
                  </p:oleObj>
                </mc:Choice>
                <mc:Fallback>
                  <p:oleObj name="Ecuación" r:id="rId7" imgW="1269449" imgH="79975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77" y="2208"/>
                          <a:ext cx="1878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7298" name="Text Box 11"/>
            <p:cNvSpPr txBox="1">
              <a:spLocks noChangeArrowheads="1"/>
            </p:cNvSpPr>
            <p:nvPr/>
          </p:nvSpPr>
          <p:spPr bwMode="auto">
            <a:xfrm>
              <a:off x="3840" y="220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6 </a:t>
              </a:r>
            </a:p>
          </p:txBody>
        </p:sp>
        <p:sp>
          <p:nvSpPr>
            <p:cNvPr id="97299" name="Text Box 12"/>
            <p:cNvSpPr txBox="1">
              <a:spLocks noChangeArrowheads="1"/>
            </p:cNvSpPr>
            <p:nvPr/>
          </p:nvSpPr>
          <p:spPr bwMode="auto">
            <a:xfrm>
              <a:off x="4272" y="2208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0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7300" name="Text Box 13"/>
            <p:cNvSpPr txBox="1">
              <a:spLocks noChangeArrowheads="1"/>
            </p:cNvSpPr>
            <p:nvPr/>
          </p:nvSpPr>
          <p:spPr bwMode="auto">
            <a:xfrm>
              <a:off x="4560" y="220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9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</p:grpSp>
      <p:grpSp>
        <p:nvGrpSpPr>
          <p:cNvPr id="97286" name="Group 14"/>
          <p:cNvGrpSpPr>
            <a:grpSpLocks/>
          </p:cNvGrpSpPr>
          <p:nvPr/>
        </p:nvGrpSpPr>
        <p:grpSpPr bwMode="auto">
          <a:xfrm>
            <a:off x="2063751" y="4508500"/>
            <a:ext cx="3013075" cy="1771650"/>
            <a:chOff x="1728" y="864"/>
            <a:chExt cx="1898" cy="1116"/>
          </a:xfrm>
        </p:grpSpPr>
        <p:graphicFrame>
          <p:nvGraphicFramePr>
            <p:cNvPr id="97293" name="Object 15"/>
            <p:cNvGraphicFramePr>
              <a:graphicFrameLocks noChangeAspect="1"/>
            </p:cNvGraphicFramePr>
            <p:nvPr/>
          </p:nvGraphicFramePr>
          <p:xfrm>
            <a:off x="1728" y="864"/>
            <a:ext cx="1898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19" name="Ecuación" r:id="rId9" imgW="1282700" imgH="800100" progId="Equation.3">
                    <p:embed/>
                  </p:oleObj>
                </mc:Choice>
                <mc:Fallback>
                  <p:oleObj name="Ecuación" r:id="rId9" imgW="12827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64"/>
                          <a:ext cx="1898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7294" name="Text Box 16"/>
            <p:cNvSpPr txBox="1">
              <a:spLocks noChangeArrowheads="1"/>
            </p:cNvSpPr>
            <p:nvPr/>
          </p:nvSpPr>
          <p:spPr bwMode="auto">
            <a:xfrm>
              <a:off x="2400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97295" name="Text Box 17"/>
            <p:cNvSpPr txBox="1">
              <a:spLocks noChangeArrowheads="1"/>
            </p:cNvSpPr>
            <p:nvPr/>
          </p:nvSpPr>
          <p:spPr bwMode="auto">
            <a:xfrm>
              <a:off x="2400" y="124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- 1</a:t>
              </a:r>
              <a:r>
                <a:rPr lang="es-ES_tradnl" sz="2800" i="0">
                  <a:solidFill>
                    <a:srgbClr val="FF99FF"/>
                  </a:solidFill>
                </a:rPr>
                <a:t> </a:t>
              </a:r>
            </a:p>
          </p:txBody>
        </p:sp>
        <p:sp>
          <p:nvSpPr>
            <p:cNvPr id="97296" name="Text Box 18"/>
            <p:cNvSpPr txBox="1">
              <a:spLocks noChangeArrowheads="1"/>
            </p:cNvSpPr>
            <p:nvPr/>
          </p:nvSpPr>
          <p:spPr bwMode="auto">
            <a:xfrm>
              <a:off x="2352" y="158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</a:t>
              </a:r>
              <a:r>
                <a:rPr lang="es-ES_tradnl" sz="2800" i="0">
                  <a:solidFill>
                    <a:srgbClr val="FF0000"/>
                  </a:solidFill>
                </a:rPr>
                <a:t>4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</p:grpSp>
      <p:graphicFrame>
        <p:nvGraphicFramePr>
          <p:cNvPr id="621587" name="Object 19"/>
          <p:cNvGraphicFramePr>
            <a:graphicFrameLocks noGrp="1" noChangeAspect="1"/>
          </p:cNvGraphicFramePr>
          <p:nvPr>
            <p:ph sz="half" idx="2"/>
          </p:nvPr>
        </p:nvGraphicFramePr>
        <p:xfrm>
          <a:off x="5448301" y="5589588"/>
          <a:ext cx="14525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0" name="Ecuación" r:id="rId10" imgW="634449" imgH="215713" progId="Equation.3">
                  <p:embed/>
                </p:oleObj>
              </mc:Choice>
              <mc:Fallback>
                <p:oleObj name="Ecuación" r:id="rId10" imgW="634449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1" y="5589588"/>
                        <a:ext cx="1452563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7288" name="Group 20"/>
          <p:cNvGrpSpPr>
            <a:grpSpLocks/>
          </p:cNvGrpSpPr>
          <p:nvPr/>
        </p:nvGrpSpPr>
        <p:grpSpPr bwMode="auto">
          <a:xfrm>
            <a:off x="7175500" y="4365625"/>
            <a:ext cx="3011488" cy="1771650"/>
            <a:chOff x="174" y="2208"/>
            <a:chExt cx="1897" cy="1116"/>
          </a:xfrm>
        </p:grpSpPr>
        <p:graphicFrame>
          <p:nvGraphicFramePr>
            <p:cNvPr id="97289" name="Object 21"/>
            <p:cNvGraphicFramePr>
              <a:graphicFrameLocks noChangeAspect="1"/>
            </p:cNvGraphicFramePr>
            <p:nvPr/>
          </p:nvGraphicFramePr>
          <p:xfrm>
            <a:off x="174" y="2208"/>
            <a:ext cx="1897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21" name="Ecuación" r:id="rId12" imgW="1282700" imgH="800100" progId="Equation.3">
                    <p:embed/>
                  </p:oleObj>
                </mc:Choice>
                <mc:Fallback>
                  <p:oleObj name="Ecuación" r:id="rId12" imgW="12827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4" y="2208"/>
                          <a:ext cx="1897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7290" name="Text Box 22"/>
            <p:cNvSpPr txBox="1">
              <a:spLocks noChangeArrowheads="1"/>
            </p:cNvSpPr>
            <p:nvPr/>
          </p:nvSpPr>
          <p:spPr bwMode="auto">
            <a:xfrm>
              <a:off x="816" y="2208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4</a:t>
              </a:r>
              <a:endParaRPr lang="es-ES_tradnl" sz="2800" i="0">
                <a:solidFill>
                  <a:srgbClr val="FF5050"/>
                </a:solidFill>
              </a:endParaRPr>
            </a:p>
          </p:txBody>
        </p:sp>
        <p:sp>
          <p:nvSpPr>
            <p:cNvPr id="97291" name="Text Box 23"/>
            <p:cNvSpPr txBox="1">
              <a:spLocks noChangeArrowheads="1"/>
            </p:cNvSpPr>
            <p:nvPr/>
          </p:nvSpPr>
          <p:spPr bwMode="auto">
            <a:xfrm>
              <a:off x="816" y="254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- 2</a:t>
              </a:r>
            </a:p>
          </p:txBody>
        </p:sp>
        <p:sp>
          <p:nvSpPr>
            <p:cNvPr id="97292" name="Text Box 24"/>
            <p:cNvSpPr txBox="1">
              <a:spLocks noChangeArrowheads="1"/>
            </p:cNvSpPr>
            <p:nvPr/>
          </p:nvSpPr>
          <p:spPr bwMode="auto">
            <a:xfrm>
              <a:off x="720" y="2928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8 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424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150810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TRANSFORMACIONES ELEMENTALES</a:t>
            </a:r>
          </a:p>
          <a:p>
            <a:pPr algn="ctr">
              <a:spcBef>
                <a:spcPct val="50000"/>
              </a:spcBef>
              <a:defRPr/>
            </a:pPr>
            <a:r>
              <a:rPr lang="es-ES_trad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Sustituir una fila (columna)  por una combinación lineal de ella con otra fila (columna)</a:t>
            </a:r>
          </a:p>
        </p:txBody>
      </p:sp>
      <p:grpSp>
        <p:nvGrpSpPr>
          <p:cNvPr id="98307" name="Group 3"/>
          <p:cNvGrpSpPr>
            <a:grpSpLocks/>
          </p:cNvGrpSpPr>
          <p:nvPr/>
        </p:nvGrpSpPr>
        <p:grpSpPr bwMode="auto">
          <a:xfrm>
            <a:off x="2063751" y="2636838"/>
            <a:ext cx="3013075" cy="1771650"/>
            <a:chOff x="1728" y="864"/>
            <a:chExt cx="1898" cy="1116"/>
          </a:xfrm>
        </p:grpSpPr>
        <p:graphicFrame>
          <p:nvGraphicFramePr>
            <p:cNvPr id="98314" name="Object 4"/>
            <p:cNvGraphicFramePr>
              <a:graphicFrameLocks noChangeAspect="1"/>
            </p:cNvGraphicFramePr>
            <p:nvPr/>
          </p:nvGraphicFramePr>
          <p:xfrm>
            <a:off x="1728" y="864"/>
            <a:ext cx="1898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25" name="Ecuación" r:id="rId3" imgW="1282700" imgH="800100" progId="Equation.3">
                    <p:embed/>
                  </p:oleObj>
                </mc:Choice>
                <mc:Fallback>
                  <p:oleObj name="Ecuación" r:id="rId3" imgW="12827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64"/>
                          <a:ext cx="1898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8315" name="Text Box 5"/>
            <p:cNvSpPr txBox="1">
              <a:spLocks noChangeArrowheads="1"/>
            </p:cNvSpPr>
            <p:nvPr/>
          </p:nvSpPr>
          <p:spPr bwMode="auto">
            <a:xfrm>
              <a:off x="2400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98316" name="Text Box 6"/>
            <p:cNvSpPr txBox="1">
              <a:spLocks noChangeArrowheads="1"/>
            </p:cNvSpPr>
            <p:nvPr/>
          </p:nvSpPr>
          <p:spPr bwMode="auto">
            <a:xfrm>
              <a:off x="2784" y="864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66FF33"/>
                  </a:solidFill>
                </a:rPr>
                <a:t>  </a:t>
              </a:r>
              <a:r>
                <a:rPr lang="es-ES_tradnl" sz="2800" i="0">
                  <a:solidFill>
                    <a:srgbClr val="FF0000"/>
                  </a:solidFill>
                </a:rPr>
                <a:t>0 </a:t>
              </a:r>
              <a:endParaRPr lang="es-ES_tradnl" sz="2800" i="0">
                <a:solidFill>
                  <a:srgbClr val="FF99FF"/>
                </a:solidFill>
              </a:endParaRPr>
            </a:p>
          </p:txBody>
        </p:sp>
        <p:sp>
          <p:nvSpPr>
            <p:cNvPr id="98317" name="Text Box 7"/>
            <p:cNvSpPr txBox="1">
              <a:spLocks noChangeArrowheads="1"/>
            </p:cNvSpPr>
            <p:nvPr/>
          </p:nvSpPr>
          <p:spPr bwMode="auto">
            <a:xfrm>
              <a:off x="3264" y="864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98308" name="Group 8"/>
          <p:cNvGrpSpPr>
            <a:grpSpLocks/>
          </p:cNvGrpSpPr>
          <p:nvPr/>
        </p:nvGrpSpPr>
        <p:grpSpPr bwMode="auto">
          <a:xfrm>
            <a:off x="6672263" y="2565400"/>
            <a:ext cx="2952750" cy="1771650"/>
            <a:chOff x="3168" y="2112"/>
            <a:chExt cx="1860" cy="1116"/>
          </a:xfrm>
        </p:grpSpPr>
        <p:graphicFrame>
          <p:nvGraphicFramePr>
            <p:cNvPr id="98310" name="Object 9"/>
            <p:cNvGraphicFramePr>
              <a:graphicFrameLocks noChangeAspect="1"/>
            </p:cNvGraphicFramePr>
            <p:nvPr/>
          </p:nvGraphicFramePr>
          <p:xfrm>
            <a:off x="3168" y="2112"/>
            <a:ext cx="1860" cy="11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26" name="Ecuación" r:id="rId5" imgW="1257300" imgH="800100" progId="Equation.3">
                    <p:embed/>
                  </p:oleObj>
                </mc:Choice>
                <mc:Fallback>
                  <p:oleObj name="Ecuación" r:id="rId5" imgW="1257300" imgH="800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8" y="2112"/>
                          <a:ext cx="1860" cy="11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8311" name="Text Box 10"/>
            <p:cNvSpPr txBox="1">
              <a:spLocks noChangeArrowheads="1"/>
            </p:cNvSpPr>
            <p:nvPr/>
          </p:nvSpPr>
          <p:spPr bwMode="auto">
            <a:xfrm>
              <a:off x="3735" y="2496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FF66"/>
                  </a:solidFill>
                </a:rPr>
                <a:t>5</a:t>
              </a:r>
            </a:p>
          </p:txBody>
        </p:sp>
        <p:sp>
          <p:nvSpPr>
            <p:cNvPr id="98312" name="Text Box 11"/>
            <p:cNvSpPr txBox="1">
              <a:spLocks noChangeArrowheads="1"/>
            </p:cNvSpPr>
            <p:nvPr/>
          </p:nvSpPr>
          <p:spPr bwMode="auto">
            <a:xfrm>
              <a:off x="4119" y="2496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FF66"/>
                  </a:solidFill>
                </a:rPr>
                <a:t>5</a:t>
              </a:r>
            </a:p>
          </p:txBody>
        </p:sp>
        <p:sp>
          <p:nvSpPr>
            <p:cNvPr id="98313" name="Text Box 12"/>
            <p:cNvSpPr txBox="1">
              <a:spLocks noChangeArrowheads="1"/>
            </p:cNvSpPr>
            <p:nvPr/>
          </p:nvSpPr>
          <p:spPr bwMode="auto">
            <a:xfrm>
              <a:off x="4503" y="2496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800" i="0">
                  <a:solidFill>
                    <a:srgbClr val="FFFF66"/>
                  </a:solidFill>
                </a:rPr>
                <a:t>10</a:t>
              </a:r>
            </a:p>
          </p:txBody>
        </p:sp>
      </p:grpSp>
      <p:graphicFrame>
        <p:nvGraphicFramePr>
          <p:cNvPr id="622605" name="Object 13"/>
          <p:cNvGraphicFramePr>
            <a:graphicFrameLocks noChangeAspect="1"/>
          </p:cNvGraphicFramePr>
          <p:nvPr/>
        </p:nvGraphicFramePr>
        <p:xfrm>
          <a:off x="5087939" y="4724401"/>
          <a:ext cx="21177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7" name="Ecuación" r:id="rId7" imgW="1016000" imgH="241300" progId="Equation.3">
                  <p:embed/>
                </p:oleObj>
              </mc:Choice>
              <mc:Fallback>
                <p:oleObj name="Ecuación" r:id="rId7" imgW="1016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9" y="4724401"/>
                        <a:ext cx="21177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697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2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2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s-ES_tradnl" b="1"/>
              <a:t>Sean  “A”   y   “B”  dos  matrices  del  mismo orden.      Decimos    que    la  matriz   “A”   es equivalente  a  la  matriz “B”, si “B”  se puede obtener  de  “A”  por  una  sucesión  finita  de transformaciones  elementales.</a:t>
            </a:r>
          </a:p>
          <a:p>
            <a:pPr eaLnBrk="1" hangingPunct="1"/>
            <a:endParaRPr lang="es-ES"/>
          </a:p>
        </p:txBody>
      </p:sp>
      <p:sp>
        <p:nvSpPr>
          <p:cNvPr id="623619" name="Text Box 3"/>
          <p:cNvSpPr txBox="1">
            <a:spLocks noGrp="1" noChangeArrowheads="1"/>
          </p:cNvSpPr>
          <p:nvPr>
            <p:ph type="title"/>
          </p:nvPr>
        </p:nvSpPr>
        <p:spPr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es-ES_tradnl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MATRICES EQUIVALENTES</a:t>
            </a:r>
          </a:p>
        </p:txBody>
      </p:sp>
      <p:sp>
        <p:nvSpPr>
          <p:cNvPr id="623620" name="Text Box 4"/>
          <p:cNvSpPr txBox="1">
            <a:spLocks noChangeArrowheads="1"/>
          </p:cNvSpPr>
          <p:nvPr/>
        </p:nvSpPr>
        <p:spPr bwMode="auto">
          <a:xfrm>
            <a:off x="4727575" y="4941888"/>
            <a:ext cx="19446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4400" b="1" i="0"/>
              <a:t>A </a:t>
            </a:r>
            <a:r>
              <a:rPr lang="es-ES_tradnl" sz="4400" b="1" i="0">
                <a:sym typeface="Symbol" panose="05050102010706020507" pitchFamily="18" charset="2"/>
              </a:rPr>
              <a:t>  B</a:t>
            </a:r>
            <a:endParaRPr lang="es-ES_tradnl" sz="4400" b="1" i="0"/>
          </a:p>
        </p:txBody>
      </p:sp>
    </p:spTree>
    <p:extLst>
      <p:ext uri="{BB962C8B-B14F-4D97-AF65-F5344CB8AC3E}">
        <p14:creationId xmlns:p14="http://schemas.microsoft.com/office/powerpoint/2010/main" val="208806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3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3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3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3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3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23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23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23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3618" grpId="0" build="p" autoUpdateAnimBg="0" advAuto="0"/>
      <p:bldP spid="623619" grpId="0" autoUpdateAnimBg="0"/>
      <p:bldP spid="623620" grpId="0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2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PROPIEDADES DE LA EQUIVALENCIA DE MATRICES</a:t>
            </a:r>
          </a:p>
        </p:txBody>
      </p:sp>
      <p:grpSp>
        <p:nvGrpSpPr>
          <p:cNvPr id="624643" name="Group 3"/>
          <p:cNvGrpSpPr>
            <a:grpSpLocks/>
          </p:cNvGrpSpPr>
          <p:nvPr/>
        </p:nvGrpSpPr>
        <p:grpSpPr bwMode="auto">
          <a:xfrm>
            <a:off x="1524000" y="1981200"/>
            <a:ext cx="6172200" cy="838200"/>
            <a:chOff x="0" y="1344"/>
            <a:chExt cx="3888" cy="528"/>
          </a:xfrm>
        </p:grpSpPr>
        <p:sp>
          <p:nvSpPr>
            <p:cNvPr id="100371" name="Text Box 4"/>
            <p:cNvSpPr txBox="1">
              <a:spLocks noChangeArrowheads="1"/>
            </p:cNvSpPr>
            <p:nvPr/>
          </p:nvSpPr>
          <p:spPr bwMode="auto">
            <a:xfrm>
              <a:off x="0" y="1392"/>
              <a:ext cx="292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es-ES_tradnl" sz="4400" b="1" i="0"/>
                <a:t> Reflexiva:</a:t>
              </a:r>
            </a:p>
          </p:txBody>
        </p:sp>
        <p:sp>
          <p:nvSpPr>
            <p:cNvPr id="100372" name="Text Box 5"/>
            <p:cNvSpPr txBox="1">
              <a:spLocks noChangeArrowheads="1"/>
            </p:cNvSpPr>
            <p:nvPr/>
          </p:nvSpPr>
          <p:spPr bwMode="auto">
            <a:xfrm>
              <a:off x="2736" y="1344"/>
              <a:ext cx="115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s-ES_tradnl" sz="4400" b="1" i="0"/>
                <a:t>A </a:t>
              </a:r>
              <a:r>
                <a:rPr lang="es-ES_tradnl" sz="4400" b="1" i="0">
                  <a:sym typeface="Symbol" panose="05050102010706020507" pitchFamily="18" charset="2"/>
                </a:rPr>
                <a:t> A</a:t>
              </a:r>
              <a:endParaRPr lang="es-ES_tradnl" sz="4400" b="1" i="0"/>
            </a:p>
          </p:txBody>
        </p:sp>
      </p:grpSp>
      <p:grpSp>
        <p:nvGrpSpPr>
          <p:cNvPr id="624646" name="Group 6"/>
          <p:cNvGrpSpPr>
            <a:grpSpLocks/>
          </p:cNvGrpSpPr>
          <p:nvPr/>
        </p:nvGrpSpPr>
        <p:grpSpPr bwMode="auto">
          <a:xfrm>
            <a:off x="1524000" y="3200400"/>
            <a:ext cx="10134600" cy="762000"/>
            <a:chOff x="0" y="2256"/>
            <a:chExt cx="6384" cy="480"/>
          </a:xfrm>
        </p:grpSpPr>
        <p:sp>
          <p:nvSpPr>
            <p:cNvPr id="100367" name="Text Box 7"/>
            <p:cNvSpPr txBox="1">
              <a:spLocks noChangeArrowheads="1"/>
            </p:cNvSpPr>
            <p:nvPr/>
          </p:nvSpPr>
          <p:spPr bwMode="auto">
            <a:xfrm>
              <a:off x="0" y="2256"/>
              <a:ext cx="297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es-ES_tradnl" sz="4400" b="1" i="0"/>
                <a:t> Simétrica:</a:t>
              </a:r>
            </a:p>
          </p:txBody>
        </p:sp>
        <p:sp>
          <p:nvSpPr>
            <p:cNvPr id="100368" name="Text Box 8"/>
            <p:cNvSpPr txBox="1">
              <a:spLocks noChangeArrowheads="1"/>
            </p:cNvSpPr>
            <p:nvPr/>
          </p:nvSpPr>
          <p:spPr bwMode="auto">
            <a:xfrm>
              <a:off x="2400" y="2256"/>
              <a:ext cx="16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 typeface="Monotype Sorts" charset="2"/>
                <a:buNone/>
              </a:pPr>
              <a:r>
                <a:rPr lang="es-ES_tradnl" sz="4400" b="1" i="0"/>
                <a:t>A </a:t>
              </a:r>
              <a:r>
                <a:rPr lang="es-ES_tradnl" sz="4400" b="1" i="0">
                  <a:sym typeface="Symbol" panose="05050102010706020507" pitchFamily="18" charset="2"/>
                </a:rPr>
                <a:t> B  </a:t>
              </a:r>
              <a:endParaRPr lang="es-ES_tradnl" sz="4400" b="1" i="0"/>
            </a:p>
          </p:txBody>
        </p:sp>
        <p:graphicFrame>
          <p:nvGraphicFramePr>
            <p:cNvPr id="100369" name="Object 9"/>
            <p:cNvGraphicFramePr>
              <a:graphicFrameLocks noChangeAspect="1"/>
            </p:cNvGraphicFramePr>
            <p:nvPr/>
          </p:nvGraphicFramePr>
          <p:xfrm>
            <a:off x="3840" y="2377"/>
            <a:ext cx="2544" cy="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49" name="Documento" r:id="rId3" imgW="5561970" imgH="219154" progId="Word.Document.8">
                    <p:embed/>
                  </p:oleObj>
                </mc:Choice>
                <mc:Fallback>
                  <p:oleObj name="Documento" r:id="rId3" imgW="5561970" imgH="219154" progId="Word.Documen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0" y="2377"/>
                          <a:ext cx="2544" cy="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0370" name="Text Box 10"/>
            <p:cNvSpPr txBox="1">
              <a:spLocks noChangeArrowheads="1"/>
            </p:cNvSpPr>
            <p:nvPr/>
          </p:nvSpPr>
          <p:spPr bwMode="auto">
            <a:xfrm>
              <a:off x="3840" y="2256"/>
              <a:ext cx="1632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 typeface="Monotype Sorts" charset="2"/>
                <a:buNone/>
              </a:pPr>
              <a:r>
                <a:rPr lang="es-ES_tradnl" sz="4400" b="1" i="0"/>
                <a:t>B </a:t>
              </a:r>
              <a:r>
                <a:rPr lang="es-ES_tradnl" sz="4400" b="1" i="0">
                  <a:sym typeface="Symbol" panose="05050102010706020507" pitchFamily="18" charset="2"/>
                </a:rPr>
                <a:t> A  </a:t>
              </a:r>
              <a:endParaRPr lang="es-ES_tradnl" sz="4400" b="1" i="0"/>
            </a:p>
          </p:txBody>
        </p:sp>
      </p:grpSp>
      <p:grpSp>
        <p:nvGrpSpPr>
          <p:cNvPr id="624651" name="Group 11"/>
          <p:cNvGrpSpPr>
            <a:grpSpLocks/>
          </p:cNvGrpSpPr>
          <p:nvPr/>
        </p:nvGrpSpPr>
        <p:grpSpPr bwMode="auto">
          <a:xfrm>
            <a:off x="1524000" y="4495800"/>
            <a:ext cx="9677400" cy="1676400"/>
            <a:chOff x="0" y="2832"/>
            <a:chExt cx="6096" cy="1056"/>
          </a:xfrm>
        </p:grpSpPr>
        <p:sp>
          <p:nvSpPr>
            <p:cNvPr id="100359" name="Text Box 12"/>
            <p:cNvSpPr txBox="1">
              <a:spLocks noChangeArrowheads="1"/>
            </p:cNvSpPr>
            <p:nvPr/>
          </p:nvSpPr>
          <p:spPr bwMode="auto">
            <a:xfrm>
              <a:off x="0" y="2832"/>
              <a:ext cx="292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Char char="•"/>
              </a:pPr>
              <a:r>
                <a:rPr lang="es-ES_tradnl" sz="4400" b="1" i="0"/>
                <a:t> Transitiva:</a:t>
              </a:r>
            </a:p>
          </p:txBody>
        </p:sp>
        <p:grpSp>
          <p:nvGrpSpPr>
            <p:cNvPr id="100360" name="Group 13"/>
            <p:cNvGrpSpPr>
              <a:grpSpLocks/>
            </p:cNvGrpSpPr>
            <p:nvPr/>
          </p:nvGrpSpPr>
          <p:grpSpPr bwMode="auto">
            <a:xfrm>
              <a:off x="720" y="3360"/>
              <a:ext cx="5376" cy="528"/>
              <a:chOff x="816" y="3648"/>
              <a:chExt cx="5376" cy="528"/>
            </a:xfrm>
          </p:grpSpPr>
          <p:grpSp>
            <p:nvGrpSpPr>
              <p:cNvPr id="100361" name="Group 14"/>
              <p:cNvGrpSpPr>
                <a:grpSpLocks/>
              </p:cNvGrpSpPr>
              <p:nvPr/>
            </p:nvGrpSpPr>
            <p:grpSpPr bwMode="auto">
              <a:xfrm>
                <a:off x="816" y="3696"/>
                <a:ext cx="3072" cy="480"/>
                <a:chOff x="2256" y="3216"/>
                <a:chExt cx="3072" cy="480"/>
              </a:xfrm>
            </p:grpSpPr>
            <p:sp>
              <p:nvSpPr>
                <p:cNvPr id="100364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256" y="3216"/>
                  <a:ext cx="1632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buFont typeface="Monotype Sorts" charset="2"/>
                    <a:buNone/>
                  </a:pPr>
                  <a:r>
                    <a:rPr lang="es-ES_tradnl" sz="4400" b="1" i="0"/>
                    <a:t>A </a:t>
                  </a:r>
                  <a:r>
                    <a:rPr lang="es-ES_tradnl" sz="4400" b="1" i="0">
                      <a:sym typeface="Symbol" panose="05050102010706020507" pitchFamily="18" charset="2"/>
                    </a:rPr>
                    <a:t> B  </a:t>
                  </a:r>
                  <a:endParaRPr lang="es-ES_tradnl" sz="4400" b="1" i="0"/>
                </a:p>
              </p:txBody>
            </p:sp>
            <p:graphicFrame>
              <p:nvGraphicFramePr>
                <p:cNvPr id="100365" name="Object 16"/>
                <p:cNvGraphicFramePr>
                  <a:graphicFrameLocks noChangeAspect="1"/>
                </p:cNvGraphicFramePr>
                <p:nvPr/>
              </p:nvGraphicFramePr>
              <p:xfrm>
                <a:off x="3648" y="3360"/>
                <a:ext cx="288" cy="24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9650" name="Ecuación" r:id="rId5" imgW="164957" imgH="139579" progId="Equation.3">
                        <p:embed/>
                      </p:oleObj>
                    </mc:Choice>
                    <mc:Fallback>
                      <p:oleObj name="Ecuación" r:id="rId5" imgW="164957" imgH="139579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648" y="3360"/>
                              <a:ext cx="288" cy="24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00366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696" y="3216"/>
                  <a:ext cx="1632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buFont typeface="Monotype Sorts" charset="2"/>
                    <a:buNone/>
                  </a:pPr>
                  <a:r>
                    <a:rPr lang="es-ES_tradnl" sz="4400" b="1" i="0"/>
                    <a:t>B </a:t>
                  </a:r>
                  <a:r>
                    <a:rPr lang="es-ES_tradnl" sz="4400" b="1" i="0">
                      <a:sym typeface="Symbol" panose="05050102010706020507" pitchFamily="18" charset="2"/>
                    </a:rPr>
                    <a:t> C  </a:t>
                  </a:r>
                  <a:endParaRPr lang="es-ES_tradnl" sz="4400" b="1" i="0"/>
                </a:p>
              </p:txBody>
            </p:sp>
          </p:grpSp>
          <p:graphicFrame>
            <p:nvGraphicFramePr>
              <p:cNvPr id="100362" name="Object 18"/>
              <p:cNvGraphicFramePr>
                <a:graphicFrameLocks noChangeAspect="1"/>
              </p:cNvGraphicFramePr>
              <p:nvPr/>
            </p:nvGraphicFramePr>
            <p:xfrm>
              <a:off x="3648" y="3792"/>
              <a:ext cx="2544" cy="2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9651" name="Documento" r:id="rId7" imgW="5561970" imgH="219154" progId="Word.Document.8">
                      <p:embed/>
                    </p:oleObj>
                  </mc:Choice>
                  <mc:Fallback>
                    <p:oleObj name="Documento" r:id="rId7" imgW="5561970" imgH="219154" progId="Word.Document.8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48" y="3792"/>
                            <a:ext cx="2544" cy="26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0363" name="Text Box 19"/>
              <p:cNvSpPr txBox="1">
                <a:spLocks noChangeArrowheads="1"/>
              </p:cNvSpPr>
              <p:nvPr/>
            </p:nvSpPr>
            <p:spPr bwMode="auto">
              <a:xfrm>
                <a:off x="3696" y="3648"/>
                <a:ext cx="1632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buFont typeface="Monotype Sorts" charset="2"/>
                  <a:buNone/>
                </a:pPr>
                <a:r>
                  <a:rPr lang="es-ES_tradnl" sz="4400" b="1" i="0"/>
                  <a:t>A </a:t>
                </a:r>
                <a:r>
                  <a:rPr lang="es-ES_tradnl" sz="4400" b="1" i="0">
                    <a:sym typeface="Symbol" panose="05050102010706020507" pitchFamily="18" charset="2"/>
                  </a:rPr>
                  <a:t> C  </a:t>
                </a:r>
                <a:endParaRPr lang="es-ES_tradnl" sz="4400" b="1" i="0"/>
              </a:p>
            </p:txBody>
          </p:sp>
        </p:grpSp>
      </p:grpSp>
      <p:sp>
        <p:nvSpPr>
          <p:cNvPr id="624660" name="AutoShape 2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19985" y="5806173"/>
            <a:ext cx="184731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2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4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4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4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24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4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24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4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24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42" grpId="0" autoUpdateAnimBg="0"/>
      <p:bldP spid="624660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Text Box 2"/>
          <p:cNvSpPr txBox="1">
            <a:spLocks noChangeArrowheads="1"/>
          </p:cNvSpPr>
          <p:nvPr/>
        </p:nvSpPr>
        <p:spPr bwMode="auto">
          <a:xfrm>
            <a:off x="2640014" y="333375"/>
            <a:ext cx="7127875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RANGO DE UNA MATRIZ</a:t>
            </a:r>
          </a:p>
        </p:txBody>
      </p:sp>
      <p:sp>
        <p:nvSpPr>
          <p:cNvPr id="625667" name="Text Box 3"/>
          <p:cNvSpPr txBox="1">
            <a:spLocks noChangeArrowheads="1"/>
          </p:cNvSpPr>
          <p:nvPr/>
        </p:nvSpPr>
        <p:spPr bwMode="auto">
          <a:xfrm>
            <a:off x="1774825" y="1700213"/>
            <a:ext cx="8497888" cy="256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/>
              <a:t>El rango de una matriz A es el número máximo   de   filas,   o   de   columnas, linealmente  independientes de A. </a:t>
            </a:r>
          </a:p>
          <a:p>
            <a:pPr algn="l"/>
            <a:r>
              <a:rPr lang="es-ES_tradnl" b="1" i="0"/>
              <a:t>Notación:</a:t>
            </a:r>
          </a:p>
        </p:txBody>
      </p:sp>
      <p:sp>
        <p:nvSpPr>
          <p:cNvPr id="625668" name="Text Box 4"/>
          <p:cNvSpPr txBox="1">
            <a:spLocks noChangeArrowheads="1"/>
          </p:cNvSpPr>
          <p:nvPr/>
        </p:nvSpPr>
        <p:spPr bwMode="auto">
          <a:xfrm>
            <a:off x="5880100" y="4005263"/>
            <a:ext cx="1828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4400" b="1" i="0"/>
              <a:t>r (A)</a:t>
            </a:r>
          </a:p>
        </p:txBody>
      </p:sp>
      <p:sp>
        <p:nvSpPr>
          <p:cNvPr id="625669" name="Text Box 5"/>
          <p:cNvSpPr txBox="1">
            <a:spLocks noChangeArrowheads="1"/>
          </p:cNvSpPr>
          <p:nvPr/>
        </p:nvSpPr>
        <p:spPr bwMode="auto">
          <a:xfrm>
            <a:off x="2927350" y="4076700"/>
            <a:ext cx="205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4400" b="1" i="0"/>
              <a:t>rag (A)</a:t>
            </a:r>
          </a:p>
        </p:txBody>
      </p:sp>
    </p:spTree>
    <p:extLst>
      <p:ext uri="{BB962C8B-B14F-4D97-AF65-F5344CB8AC3E}">
        <p14:creationId xmlns:p14="http://schemas.microsoft.com/office/powerpoint/2010/main" val="399147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5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5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5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5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5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5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5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5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666" grpId="0" autoUpdateAnimBg="0"/>
      <p:bldP spid="625667" grpId="0" autoUpdateAnimBg="0"/>
      <p:bldP spid="625668" grpId="0" autoUpdateAnimBg="0"/>
      <p:bldP spid="625669" grpId="0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ChangeArrowheads="1"/>
          </p:cNvSpPr>
          <p:nvPr/>
        </p:nvSpPr>
        <p:spPr bwMode="auto">
          <a:xfrm>
            <a:off x="2495551" y="333375"/>
            <a:ext cx="71294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RANGO DE UNA MATRIZ</a:t>
            </a:r>
            <a:endParaRPr lang="es-E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6692" name="Text Box 4"/>
          <p:cNvSpPr txBox="1">
            <a:spLocks noChangeArrowheads="1"/>
          </p:cNvSpPr>
          <p:nvPr/>
        </p:nvSpPr>
        <p:spPr bwMode="auto">
          <a:xfrm>
            <a:off x="2098676" y="1628775"/>
            <a:ext cx="856932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s-ES" sz="3200" b="1" i="0"/>
              <a:t> Las   transformaciones   elementales  no          alteran  ni  el  orden,  ni  el  rango  de  una matriz.</a:t>
            </a:r>
          </a:p>
        </p:txBody>
      </p:sp>
      <p:sp>
        <p:nvSpPr>
          <p:cNvPr id="626693" name="Text Box 5"/>
          <p:cNvSpPr txBox="1">
            <a:spLocks noChangeArrowheads="1"/>
          </p:cNvSpPr>
          <p:nvPr/>
        </p:nvSpPr>
        <p:spPr bwMode="auto">
          <a:xfrm>
            <a:off x="2171700" y="3284538"/>
            <a:ext cx="84963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r>
              <a:rPr lang="es-E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3200" b="1"/>
              <a:t>Dos   matrices   equivalentes   tienen  el mismo  orden  y  el  mismo  rango.</a:t>
            </a:r>
          </a:p>
        </p:txBody>
      </p:sp>
    </p:spTree>
    <p:extLst>
      <p:ext uri="{BB962C8B-B14F-4D97-AF65-F5344CB8AC3E}">
        <p14:creationId xmlns:p14="http://schemas.microsoft.com/office/powerpoint/2010/main" val="43926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26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6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0" grpId="0" autoUpdateAnimBg="0"/>
      <p:bldP spid="626692" grpId="0" autoUpdateAnimBg="0"/>
      <p:bldP spid="626693" grpId="0" autoUpdateAnimBg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9144000" cy="36933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s-E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7715" name="Text Box 3"/>
          <p:cNvSpPr txBox="1">
            <a:spLocks noChangeArrowheads="1"/>
          </p:cNvSpPr>
          <p:nvPr/>
        </p:nvSpPr>
        <p:spPr bwMode="auto">
          <a:xfrm>
            <a:off x="1524000" y="1143000"/>
            <a:ext cx="9144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buFontTx/>
              <a:buChar char="•"/>
            </a:pPr>
            <a:r>
              <a:rPr lang="es-ES_tradnl" b="1" i="0"/>
              <a:t>Matriz ESCALÓN: Es  toda  matriz  en  la que el  número  de ceros  anteriores  a la primera   componente   distinta  de  cero, aumenta   al   pasar   de    una   fila   a   la siguiente.</a:t>
            </a:r>
          </a:p>
        </p:txBody>
      </p:sp>
      <p:graphicFrame>
        <p:nvGraphicFramePr>
          <p:cNvPr id="627716" name="Object 4"/>
          <p:cNvGraphicFramePr>
            <a:graphicFrameLocks noChangeAspect="1"/>
          </p:cNvGraphicFramePr>
          <p:nvPr/>
        </p:nvGraphicFramePr>
        <p:xfrm>
          <a:off x="1774825" y="4437063"/>
          <a:ext cx="1905000" cy="133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3" name="Ecuación" r:id="rId3" imgW="1040948" imgH="520474" progId="Equation.3">
                  <p:embed/>
                </p:oleObj>
              </mc:Choice>
              <mc:Fallback>
                <p:oleObj name="Ecuación" r:id="rId3" imgW="1040948" imgH="52047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5" y="4437063"/>
                        <a:ext cx="1905000" cy="133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7717" name="Object 5"/>
          <p:cNvGraphicFramePr>
            <a:graphicFrameLocks noChangeAspect="1"/>
          </p:cNvGraphicFramePr>
          <p:nvPr/>
        </p:nvGraphicFramePr>
        <p:xfrm>
          <a:off x="4079875" y="4149726"/>
          <a:ext cx="266700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4" name="Ecuación" r:id="rId5" imgW="1143000" imgH="799920" progId="Equation.3">
                  <p:embed/>
                </p:oleObj>
              </mc:Choice>
              <mc:Fallback>
                <p:oleObj name="Ecuación" r:id="rId5" imgW="114300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4149726"/>
                        <a:ext cx="2667000" cy="190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7718" name="Rectangle 6"/>
          <p:cNvSpPr>
            <a:spLocks noChangeArrowheads="1"/>
          </p:cNvSpPr>
          <p:nvPr/>
        </p:nvSpPr>
        <p:spPr bwMode="auto">
          <a:xfrm>
            <a:off x="2495550" y="188913"/>
            <a:ext cx="72009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MATRIZ </a:t>
            </a:r>
            <a:r>
              <a:rPr lang="es-ES_tradnl" b="1"/>
              <a:t>ESCALÓN</a:t>
            </a:r>
            <a:endParaRPr lang="es-ES" b="1"/>
          </a:p>
        </p:txBody>
      </p:sp>
      <p:graphicFrame>
        <p:nvGraphicFramePr>
          <p:cNvPr id="627719" name="Object 7"/>
          <p:cNvGraphicFramePr>
            <a:graphicFrameLocks noChangeAspect="1"/>
          </p:cNvGraphicFramePr>
          <p:nvPr/>
        </p:nvGraphicFramePr>
        <p:xfrm>
          <a:off x="7032625" y="3933825"/>
          <a:ext cx="34290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5" name="Ecuación" r:id="rId7" imgW="1549400" imgH="1054100" progId="Equation.3">
                  <p:embed/>
                </p:oleObj>
              </mc:Choice>
              <mc:Fallback>
                <p:oleObj name="Ecuación" r:id="rId7" imgW="1549400" imgH="1054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25" y="3933825"/>
                        <a:ext cx="3429000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119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7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7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15" grpId="0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8738" name="Group 2"/>
          <p:cNvGrpSpPr>
            <a:grpSpLocks/>
          </p:cNvGrpSpPr>
          <p:nvPr/>
        </p:nvGrpSpPr>
        <p:grpSpPr bwMode="auto">
          <a:xfrm>
            <a:off x="9067800" y="1676400"/>
            <a:ext cx="1219200" cy="2286000"/>
            <a:chOff x="4752" y="1056"/>
            <a:chExt cx="768" cy="1440"/>
          </a:xfrm>
        </p:grpSpPr>
        <p:graphicFrame>
          <p:nvGraphicFramePr>
            <p:cNvPr id="104493" name="Object 3"/>
            <p:cNvGraphicFramePr>
              <a:graphicFrameLocks noChangeAspect="1"/>
            </p:cNvGraphicFramePr>
            <p:nvPr/>
          </p:nvGraphicFramePr>
          <p:xfrm>
            <a:off x="4752" y="1056"/>
            <a:ext cx="768" cy="1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2" name="Ecuación" r:id="rId3" imgW="571252" imgH="799753" progId="Equation.3">
                    <p:embed/>
                  </p:oleObj>
                </mc:Choice>
                <mc:Fallback>
                  <p:oleObj name="Ecuación" r:id="rId3" imgW="571252" imgH="79975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" y="1056"/>
                          <a:ext cx="768" cy="14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494" name="Text Box 4"/>
            <p:cNvSpPr txBox="1">
              <a:spLocks noChangeArrowheads="1"/>
            </p:cNvSpPr>
            <p:nvPr/>
          </p:nvSpPr>
          <p:spPr bwMode="auto">
            <a:xfrm>
              <a:off x="4848" y="2016"/>
              <a:ext cx="5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00"/>
                  </a:solidFill>
                </a:rPr>
                <a:t>0</a:t>
              </a:r>
              <a:endParaRPr lang="es-ES_tradnl" b="1" i="0"/>
            </a:p>
          </p:txBody>
        </p:sp>
        <p:sp>
          <p:nvSpPr>
            <p:cNvPr id="104495" name="Text Box 5"/>
            <p:cNvSpPr txBox="1">
              <a:spLocks noChangeArrowheads="1"/>
            </p:cNvSpPr>
            <p:nvPr/>
          </p:nvSpPr>
          <p:spPr bwMode="auto">
            <a:xfrm>
              <a:off x="4848" y="1516"/>
              <a:ext cx="5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00"/>
                  </a:solidFill>
                </a:rPr>
                <a:t>0</a:t>
              </a:r>
              <a:endParaRPr lang="es-ES_tradnl" b="1" i="0"/>
            </a:p>
          </p:txBody>
        </p:sp>
      </p:grpSp>
      <p:grpSp>
        <p:nvGrpSpPr>
          <p:cNvPr id="628742" name="Group 6"/>
          <p:cNvGrpSpPr>
            <a:grpSpLocks/>
          </p:cNvGrpSpPr>
          <p:nvPr/>
        </p:nvGrpSpPr>
        <p:grpSpPr bwMode="auto">
          <a:xfrm>
            <a:off x="6705600" y="1676400"/>
            <a:ext cx="1639888" cy="2286000"/>
            <a:chOff x="3264" y="1056"/>
            <a:chExt cx="1033" cy="1440"/>
          </a:xfrm>
        </p:grpSpPr>
        <p:graphicFrame>
          <p:nvGraphicFramePr>
            <p:cNvPr id="104491" name="Object 7"/>
            <p:cNvGraphicFramePr>
              <a:graphicFrameLocks noChangeAspect="1"/>
            </p:cNvGraphicFramePr>
            <p:nvPr/>
          </p:nvGraphicFramePr>
          <p:xfrm>
            <a:off x="3264" y="1056"/>
            <a:ext cx="1033" cy="1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3" name="Ecuación" r:id="rId5" imgW="799753" imgH="799753" progId="Equation.3">
                    <p:embed/>
                  </p:oleObj>
                </mc:Choice>
                <mc:Fallback>
                  <p:oleObj name="Ecuación" r:id="rId5" imgW="799753" imgH="79975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1056"/>
                          <a:ext cx="1033" cy="14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492" name="Text Box 8"/>
            <p:cNvSpPr txBox="1">
              <a:spLocks noChangeArrowheads="1"/>
            </p:cNvSpPr>
            <p:nvPr/>
          </p:nvSpPr>
          <p:spPr bwMode="auto">
            <a:xfrm>
              <a:off x="3408" y="1536"/>
              <a:ext cx="5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00"/>
                  </a:solidFill>
                </a:rPr>
                <a:t>0</a:t>
              </a:r>
              <a:endParaRPr lang="es-ES_tradnl" b="1" i="0"/>
            </a:p>
          </p:txBody>
        </p:sp>
      </p:grpSp>
      <p:graphicFrame>
        <p:nvGraphicFramePr>
          <p:cNvPr id="628745" name="Object 9"/>
          <p:cNvGraphicFramePr>
            <a:graphicFrameLocks noChangeAspect="1"/>
          </p:cNvGraphicFramePr>
          <p:nvPr/>
        </p:nvGraphicFramePr>
        <p:xfrm>
          <a:off x="4038600" y="2209800"/>
          <a:ext cx="1219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4" name="Documento" r:id="rId7" imgW="5561970" imgH="219154" progId="Word.Document.8">
                  <p:embed/>
                </p:oleObj>
              </mc:Choice>
              <mc:Fallback>
                <p:oleObj name="Documento" r:id="rId7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209800"/>
                        <a:ext cx="1219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8746" name="Object 10"/>
          <p:cNvGraphicFramePr>
            <a:graphicFrameLocks noChangeAspect="1"/>
          </p:cNvGraphicFramePr>
          <p:nvPr/>
        </p:nvGraphicFramePr>
        <p:xfrm>
          <a:off x="4648200" y="1676400"/>
          <a:ext cx="1524000" cy="230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5" name="Ecuación" r:id="rId9" imgW="571252" imgH="799753" progId="Equation.3">
                  <p:embed/>
                </p:oleObj>
              </mc:Choice>
              <mc:Fallback>
                <p:oleObj name="Ecuación" r:id="rId9" imgW="571252" imgH="79975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676400"/>
                        <a:ext cx="1524000" cy="230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8747" name="Object 11"/>
          <p:cNvGraphicFramePr>
            <a:graphicFrameLocks noChangeAspect="1"/>
          </p:cNvGraphicFramePr>
          <p:nvPr/>
        </p:nvGraphicFramePr>
        <p:xfrm>
          <a:off x="4583113" y="4149725"/>
          <a:ext cx="21590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6" name="Ecuación" r:id="rId11" imgW="1447800" imgH="330200" progId="Equation.3">
                  <p:embed/>
                </p:oleObj>
              </mc:Choice>
              <mc:Fallback>
                <p:oleObj name="Ecuación" r:id="rId11" imgW="1447800" imgH="33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113" y="4149725"/>
                        <a:ext cx="21590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8748" name="Object 12"/>
          <p:cNvGraphicFramePr>
            <a:graphicFrameLocks noChangeAspect="1"/>
          </p:cNvGraphicFramePr>
          <p:nvPr/>
        </p:nvGraphicFramePr>
        <p:xfrm>
          <a:off x="6172200" y="2209800"/>
          <a:ext cx="11430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7" name="Documento" r:id="rId13" imgW="5561970" imgH="219154" progId="Word.Document.8">
                  <p:embed/>
                </p:oleObj>
              </mc:Choice>
              <mc:Fallback>
                <p:oleObj name="Documento" r:id="rId13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209800"/>
                        <a:ext cx="11430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8749" name="Object 13"/>
          <p:cNvGraphicFramePr>
            <a:graphicFrameLocks noChangeAspect="1"/>
          </p:cNvGraphicFramePr>
          <p:nvPr/>
        </p:nvGraphicFramePr>
        <p:xfrm>
          <a:off x="8382000" y="2209800"/>
          <a:ext cx="1219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8" name="Documento" r:id="rId14" imgW="5561970" imgH="219154" progId="Word.Document.8">
                  <p:embed/>
                </p:oleObj>
              </mc:Choice>
              <mc:Fallback>
                <p:oleObj name="Documento" r:id="rId14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0" y="2209800"/>
                        <a:ext cx="1219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8750" name="Object 14"/>
          <p:cNvGraphicFramePr>
            <a:graphicFrameLocks noChangeAspect="1"/>
          </p:cNvGraphicFramePr>
          <p:nvPr/>
        </p:nvGraphicFramePr>
        <p:xfrm>
          <a:off x="7464425" y="4221164"/>
          <a:ext cx="19050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9" name="Ecuación" r:id="rId15" imgW="914400" imgH="241200" progId="Equation.3">
                  <p:embed/>
                </p:oleObj>
              </mc:Choice>
              <mc:Fallback>
                <p:oleObj name="Ecuación" r:id="rId15" imgW="9144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5" y="4221164"/>
                        <a:ext cx="19050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8751" name="Object 15"/>
          <p:cNvGraphicFramePr>
            <a:graphicFrameLocks noChangeAspect="1"/>
          </p:cNvGraphicFramePr>
          <p:nvPr/>
        </p:nvGraphicFramePr>
        <p:xfrm>
          <a:off x="2566988" y="4149725"/>
          <a:ext cx="1295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0" name="Ecuación" r:id="rId17" imgW="609336" imgH="241195" progId="Equation.3">
                  <p:embed/>
                </p:oleObj>
              </mc:Choice>
              <mc:Fallback>
                <p:oleObj name="Ecuación" r:id="rId17" imgW="609336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8" y="4149725"/>
                        <a:ext cx="1295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8752" name="Text Box 16"/>
          <p:cNvSpPr txBox="1">
            <a:spLocks noChangeArrowheads="1"/>
          </p:cNvSpPr>
          <p:nvPr/>
        </p:nvSpPr>
        <p:spPr bwMode="auto">
          <a:xfrm>
            <a:off x="3575050" y="5661025"/>
            <a:ext cx="426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rag (A) = 2</a:t>
            </a:r>
          </a:p>
        </p:txBody>
      </p:sp>
      <p:grpSp>
        <p:nvGrpSpPr>
          <p:cNvPr id="628753" name="Group 17"/>
          <p:cNvGrpSpPr>
            <a:grpSpLocks/>
          </p:cNvGrpSpPr>
          <p:nvPr/>
        </p:nvGrpSpPr>
        <p:grpSpPr bwMode="auto">
          <a:xfrm>
            <a:off x="9220200" y="2286000"/>
            <a:ext cx="990600" cy="762000"/>
            <a:chOff x="4848" y="1440"/>
            <a:chExt cx="624" cy="480"/>
          </a:xfrm>
        </p:grpSpPr>
        <p:sp>
          <p:nvSpPr>
            <p:cNvPr id="104488" name="Line 18"/>
            <p:cNvSpPr>
              <a:spLocks noChangeShapeType="1"/>
            </p:cNvSpPr>
            <p:nvPr/>
          </p:nvSpPr>
          <p:spPr bwMode="auto">
            <a:xfrm>
              <a:off x="4848" y="1440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9" name="Line 19"/>
            <p:cNvSpPr>
              <a:spLocks noChangeShapeType="1"/>
            </p:cNvSpPr>
            <p:nvPr/>
          </p:nvSpPr>
          <p:spPr bwMode="auto">
            <a:xfrm>
              <a:off x="5136" y="1440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0" name="Line 20"/>
            <p:cNvSpPr>
              <a:spLocks noChangeShapeType="1"/>
            </p:cNvSpPr>
            <p:nvPr/>
          </p:nvSpPr>
          <p:spPr bwMode="auto">
            <a:xfrm>
              <a:off x="5136" y="1920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8757" name="Group 21"/>
          <p:cNvGrpSpPr>
            <a:grpSpLocks/>
          </p:cNvGrpSpPr>
          <p:nvPr/>
        </p:nvGrpSpPr>
        <p:grpSpPr bwMode="auto">
          <a:xfrm>
            <a:off x="4953000" y="2286000"/>
            <a:ext cx="990600" cy="762000"/>
            <a:chOff x="4848" y="1440"/>
            <a:chExt cx="624" cy="480"/>
          </a:xfrm>
        </p:grpSpPr>
        <p:sp>
          <p:nvSpPr>
            <p:cNvPr id="104485" name="Line 22"/>
            <p:cNvSpPr>
              <a:spLocks noChangeShapeType="1"/>
            </p:cNvSpPr>
            <p:nvPr/>
          </p:nvSpPr>
          <p:spPr bwMode="auto">
            <a:xfrm>
              <a:off x="4848" y="1440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6" name="Line 23"/>
            <p:cNvSpPr>
              <a:spLocks noChangeShapeType="1"/>
            </p:cNvSpPr>
            <p:nvPr/>
          </p:nvSpPr>
          <p:spPr bwMode="auto">
            <a:xfrm>
              <a:off x="5136" y="1440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7" name="Line 24"/>
            <p:cNvSpPr>
              <a:spLocks noChangeShapeType="1"/>
            </p:cNvSpPr>
            <p:nvPr/>
          </p:nvSpPr>
          <p:spPr bwMode="auto">
            <a:xfrm>
              <a:off x="5136" y="1920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8761" name="Group 25"/>
          <p:cNvGrpSpPr>
            <a:grpSpLocks/>
          </p:cNvGrpSpPr>
          <p:nvPr/>
        </p:nvGrpSpPr>
        <p:grpSpPr bwMode="auto">
          <a:xfrm>
            <a:off x="6934200" y="2286000"/>
            <a:ext cx="1295400" cy="762000"/>
            <a:chOff x="4848" y="1440"/>
            <a:chExt cx="624" cy="480"/>
          </a:xfrm>
        </p:grpSpPr>
        <p:sp>
          <p:nvSpPr>
            <p:cNvPr id="104482" name="Line 26"/>
            <p:cNvSpPr>
              <a:spLocks noChangeShapeType="1"/>
            </p:cNvSpPr>
            <p:nvPr/>
          </p:nvSpPr>
          <p:spPr bwMode="auto">
            <a:xfrm>
              <a:off x="4848" y="1440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3" name="Line 27"/>
            <p:cNvSpPr>
              <a:spLocks noChangeShapeType="1"/>
            </p:cNvSpPr>
            <p:nvPr/>
          </p:nvSpPr>
          <p:spPr bwMode="auto">
            <a:xfrm>
              <a:off x="5136" y="1440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4" name="Line 28"/>
            <p:cNvSpPr>
              <a:spLocks noChangeShapeType="1"/>
            </p:cNvSpPr>
            <p:nvPr/>
          </p:nvSpPr>
          <p:spPr bwMode="auto">
            <a:xfrm>
              <a:off x="5136" y="1920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28765" name="Group 29"/>
          <p:cNvGrpSpPr>
            <a:grpSpLocks/>
          </p:cNvGrpSpPr>
          <p:nvPr/>
        </p:nvGrpSpPr>
        <p:grpSpPr bwMode="auto">
          <a:xfrm>
            <a:off x="2640013" y="2492375"/>
            <a:ext cx="1219200" cy="641350"/>
            <a:chOff x="720" y="1584"/>
            <a:chExt cx="768" cy="404"/>
          </a:xfrm>
        </p:grpSpPr>
        <p:sp>
          <p:nvSpPr>
            <p:cNvPr id="104480" name="Text Box 30"/>
            <p:cNvSpPr txBox="1">
              <a:spLocks noChangeArrowheads="1"/>
            </p:cNvSpPr>
            <p:nvPr/>
          </p:nvSpPr>
          <p:spPr bwMode="auto">
            <a:xfrm>
              <a:off x="720" y="1584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2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104481" name="Text Box 31"/>
            <p:cNvSpPr txBox="1">
              <a:spLocks noChangeArrowheads="1"/>
            </p:cNvSpPr>
            <p:nvPr/>
          </p:nvSpPr>
          <p:spPr bwMode="auto">
            <a:xfrm>
              <a:off x="1200" y="1584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1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628768" name="Group 32"/>
          <p:cNvGrpSpPr>
            <a:grpSpLocks/>
          </p:cNvGrpSpPr>
          <p:nvPr/>
        </p:nvGrpSpPr>
        <p:grpSpPr bwMode="auto">
          <a:xfrm>
            <a:off x="4800600" y="2438400"/>
            <a:ext cx="1219200" cy="641350"/>
            <a:chOff x="720" y="1104"/>
            <a:chExt cx="768" cy="404"/>
          </a:xfrm>
        </p:grpSpPr>
        <p:sp>
          <p:nvSpPr>
            <p:cNvPr id="104478" name="Text Box 33"/>
            <p:cNvSpPr txBox="1">
              <a:spLocks noChangeArrowheads="1"/>
            </p:cNvSpPr>
            <p:nvPr/>
          </p:nvSpPr>
          <p:spPr bwMode="auto">
            <a:xfrm>
              <a:off x="720" y="1104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FF00"/>
                  </a:solidFill>
                </a:rPr>
                <a:t>0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104479" name="Text Box 34"/>
            <p:cNvSpPr txBox="1">
              <a:spLocks noChangeArrowheads="1"/>
            </p:cNvSpPr>
            <p:nvPr/>
          </p:nvSpPr>
          <p:spPr bwMode="auto">
            <a:xfrm>
              <a:off x="1200" y="1104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FF00"/>
                  </a:solidFill>
                </a:rPr>
                <a:t>1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628771" name="Group 35"/>
          <p:cNvGrpSpPr>
            <a:grpSpLocks/>
          </p:cNvGrpSpPr>
          <p:nvPr/>
        </p:nvGrpSpPr>
        <p:grpSpPr bwMode="auto">
          <a:xfrm>
            <a:off x="4800600" y="1676400"/>
            <a:ext cx="1219200" cy="641350"/>
            <a:chOff x="720" y="1584"/>
            <a:chExt cx="768" cy="404"/>
          </a:xfrm>
        </p:grpSpPr>
        <p:sp>
          <p:nvSpPr>
            <p:cNvPr id="104476" name="Text Box 36"/>
            <p:cNvSpPr txBox="1">
              <a:spLocks noChangeArrowheads="1"/>
            </p:cNvSpPr>
            <p:nvPr/>
          </p:nvSpPr>
          <p:spPr bwMode="auto">
            <a:xfrm>
              <a:off x="720" y="1584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2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104477" name="Text Box 37"/>
            <p:cNvSpPr txBox="1">
              <a:spLocks noChangeArrowheads="1"/>
            </p:cNvSpPr>
            <p:nvPr/>
          </p:nvSpPr>
          <p:spPr bwMode="auto">
            <a:xfrm>
              <a:off x="1200" y="1584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1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628774" name="Group 38"/>
          <p:cNvGrpSpPr>
            <a:grpSpLocks/>
          </p:cNvGrpSpPr>
          <p:nvPr/>
        </p:nvGrpSpPr>
        <p:grpSpPr bwMode="auto">
          <a:xfrm>
            <a:off x="2667000" y="1752600"/>
            <a:ext cx="1219200" cy="641350"/>
            <a:chOff x="720" y="1104"/>
            <a:chExt cx="768" cy="404"/>
          </a:xfrm>
        </p:grpSpPr>
        <p:sp>
          <p:nvSpPr>
            <p:cNvPr id="104474" name="Text Box 39"/>
            <p:cNvSpPr txBox="1">
              <a:spLocks noChangeArrowheads="1"/>
            </p:cNvSpPr>
            <p:nvPr/>
          </p:nvSpPr>
          <p:spPr bwMode="auto">
            <a:xfrm>
              <a:off x="720" y="1104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FF00"/>
                  </a:solidFill>
                </a:rPr>
                <a:t>0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104475" name="Text Box 40"/>
            <p:cNvSpPr txBox="1">
              <a:spLocks noChangeArrowheads="1"/>
            </p:cNvSpPr>
            <p:nvPr/>
          </p:nvSpPr>
          <p:spPr bwMode="auto">
            <a:xfrm>
              <a:off x="1200" y="1104"/>
              <a:ext cx="2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00FF00"/>
                  </a:solidFill>
                </a:rPr>
                <a:t>1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sp>
        <p:nvSpPr>
          <p:cNvPr id="628777" name="Text Box 41"/>
          <p:cNvSpPr txBox="1">
            <a:spLocks noChangeArrowheads="1"/>
          </p:cNvSpPr>
          <p:nvPr/>
        </p:nvSpPr>
        <p:spPr bwMode="auto">
          <a:xfrm>
            <a:off x="4800600" y="24384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FF0000"/>
                </a:solidFill>
              </a:rPr>
              <a:t>0</a:t>
            </a:r>
            <a:endParaRPr lang="es-ES_tradnl" b="1" i="0"/>
          </a:p>
        </p:txBody>
      </p:sp>
      <p:sp>
        <p:nvSpPr>
          <p:cNvPr id="628778" name="Text Box 42"/>
          <p:cNvSpPr txBox="1">
            <a:spLocks noChangeArrowheads="1"/>
          </p:cNvSpPr>
          <p:nvPr/>
        </p:nvSpPr>
        <p:spPr bwMode="auto">
          <a:xfrm>
            <a:off x="6934200" y="32004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FF0000"/>
                </a:solidFill>
              </a:rPr>
              <a:t>0</a:t>
            </a:r>
            <a:endParaRPr lang="es-ES_tradnl" b="1" i="0"/>
          </a:p>
        </p:txBody>
      </p:sp>
      <p:sp>
        <p:nvSpPr>
          <p:cNvPr id="628779" name="Text Box 43"/>
          <p:cNvSpPr txBox="1">
            <a:spLocks noChangeArrowheads="1"/>
          </p:cNvSpPr>
          <p:nvPr/>
        </p:nvSpPr>
        <p:spPr bwMode="auto">
          <a:xfrm>
            <a:off x="9753600" y="3200400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FF0000"/>
                </a:solidFill>
              </a:rPr>
              <a:t>0</a:t>
            </a:r>
            <a:endParaRPr lang="es-ES_tradnl" b="1" i="0"/>
          </a:p>
        </p:txBody>
      </p:sp>
      <p:grpSp>
        <p:nvGrpSpPr>
          <p:cNvPr id="104470" name="Group 44"/>
          <p:cNvGrpSpPr>
            <a:grpSpLocks/>
          </p:cNvGrpSpPr>
          <p:nvPr/>
        </p:nvGrpSpPr>
        <p:grpSpPr bwMode="auto">
          <a:xfrm>
            <a:off x="1524000" y="404813"/>
            <a:ext cx="8642350" cy="3594100"/>
            <a:chOff x="0" y="255"/>
            <a:chExt cx="5444" cy="2264"/>
          </a:xfrm>
        </p:grpSpPr>
        <p:graphicFrame>
          <p:nvGraphicFramePr>
            <p:cNvPr id="104472" name="Object 45"/>
            <p:cNvGraphicFramePr>
              <a:graphicFrameLocks noChangeAspect="1"/>
            </p:cNvGraphicFramePr>
            <p:nvPr/>
          </p:nvGraphicFramePr>
          <p:xfrm>
            <a:off x="0" y="1117"/>
            <a:ext cx="1580" cy="14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41" name="Ecuación" r:id="rId19" imgW="901309" imgH="799753" progId="Equation.3">
                    <p:embed/>
                  </p:oleObj>
                </mc:Choice>
                <mc:Fallback>
                  <p:oleObj name="Ecuación" r:id="rId19" imgW="901309" imgH="79975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117"/>
                          <a:ext cx="1580" cy="14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473" name="Text Box 46"/>
            <p:cNvSpPr txBox="1">
              <a:spLocks noChangeArrowheads="1"/>
            </p:cNvSpPr>
            <p:nvPr/>
          </p:nvSpPr>
          <p:spPr bwMode="auto">
            <a:xfrm>
              <a:off x="0" y="255"/>
              <a:ext cx="5444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 eaLnBrk="1" hangingPunct="1">
                <a:buFontTx/>
                <a:buChar char="•"/>
              </a:pPr>
              <a:r>
                <a:rPr lang="es-ES" sz="2800" b="1" i="0"/>
                <a:t> El  rango  de  una  matriz  escalón  es  igual  al número  de  filas  con elementos no todos nulos.</a:t>
              </a:r>
            </a:p>
          </p:txBody>
        </p:sp>
      </p:grpSp>
      <p:sp>
        <p:nvSpPr>
          <p:cNvPr id="628783" name="AutoShape 4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9604085" y="5769661"/>
            <a:ext cx="184731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9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8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8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8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8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8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8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8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8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8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8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28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28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28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28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28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28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28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28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28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8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28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28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28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28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28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28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28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28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52" grpId="0" autoUpdateAnimBg="0"/>
      <p:bldP spid="628777" grpId="0" autoUpdateAnimBg="0"/>
      <p:bldP spid="628778" grpId="0" autoUpdateAnimBg="0"/>
      <p:bldP spid="628779" grpId="0" autoUpdateAnimBg="0"/>
      <p:bldP spid="62878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36579" name="Text Box 3"/>
          <p:cNvSpPr txBox="1">
            <a:spLocks noChangeArrowheads="1"/>
          </p:cNvSpPr>
          <p:nvPr/>
        </p:nvSpPr>
        <p:spPr bwMode="auto">
          <a:xfrm>
            <a:off x="1524000" y="1773239"/>
            <a:ext cx="9144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COLUMNA: Es una matriz que consta de </a:t>
            </a:r>
            <a:r>
              <a:rPr lang="es-ES_tradnl" b="1" i="0" u="sng">
                <a:solidFill>
                  <a:srgbClr val="FF5050"/>
                </a:solidFill>
              </a:rPr>
              <a:t>una sola columna.</a:t>
            </a:r>
          </a:p>
        </p:txBody>
      </p:sp>
      <p:sp>
        <p:nvSpPr>
          <p:cNvPr id="53658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36581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10000166" y="6368148"/>
            <a:ext cx="184730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2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36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36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6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6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578" grpId="0" autoUpdateAnimBg="0"/>
      <p:bldP spid="536579" grpId="0" autoUpdateAnimBg="0"/>
      <p:bldP spid="536580" grpId="0" animBg="1"/>
      <p:bldP spid="5365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Text Box 2"/>
          <p:cNvSpPr txBox="1">
            <a:spLocks noChangeArrowheads="1"/>
          </p:cNvSpPr>
          <p:nvPr/>
        </p:nvSpPr>
        <p:spPr bwMode="auto">
          <a:xfrm>
            <a:off x="1524000" y="304801"/>
            <a:ext cx="9144000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TIPOS DE MATRICES</a:t>
            </a:r>
            <a:endParaRPr lang="es-ES_tradnl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37603" name="Text Box 3"/>
          <p:cNvSpPr txBox="1">
            <a:spLocks noChangeArrowheads="1"/>
          </p:cNvSpPr>
          <p:nvPr/>
        </p:nvSpPr>
        <p:spPr bwMode="auto">
          <a:xfrm>
            <a:off x="1524000" y="1371601"/>
            <a:ext cx="9144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s-ES_tradnl" b="1" i="0"/>
              <a:t>Matriz COLUMNA: Es una matriz que consta de </a:t>
            </a:r>
            <a:r>
              <a:rPr lang="es-ES_tradnl" b="1" i="0" u="sng">
                <a:solidFill>
                  <a:srgbClr val="FF5050"/>
                </a:solidFill>
              </a:rPr>
              <a:t>una sola columna</a:t>
            </a:r>
            <a:r>
              <a:rPr lang="es-ES_tradnl" b="1" i="0"/>
              <a:t>.</a:t>
            </a:r>
          </a:p>
        </p:txBody>
      </p:sp>
      <p:graphicFrame>
        <p:nvGraphicFramePr>
          <p:cNvPr id="537604" name="Object 4"/>
          <p:cNvGraphicFramePr>
            <a:graphicFrameLocks noChangeAspect="1"/>
          </p:cNvGraphicFramePr>
          <p:nvPr/>
        </p:nvGraphicFramePr>
        <p:xfrm>
          <a:off x="2057400" y="4191000"/>
          <a:ext cx="12954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Imagen" r:id="rId3" imgW="1296063" imgH="3934305" progId="MS_ClipArt_Gallery.2">
                  <p:embed/>
                </p:oleObj>
              </mc:Choice>
              <mc:Fallback>
                <p:oleObj name="Imagen" r:id="rId3" imgW="1296063" imgH="393430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91000"/>
                        <a:ext cx="1295400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7605" name="Text Box 5"/>
          <p:cNvSpPr txBox="1">
            <a:spLocks noChangeArrowheads="1"/>
          </p:cNvSpPr>
          <p:nvPr/>
        </p:nvSpPr>
        <p:spPr bwMode="auto">
          <a:xfrm>
            <a:off x="2590800" y="4800601"/>
            <a:ext cx="7772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b="1" i="0"/>
              <a:t>Luego, el orden de toda </a:t>
            </a:r>
          </a:p>
          <a:p>
            <a:pPr>
              <a:spcBef>
                <a:spcPct val="0"/>
              </a:spcBef>
            </a:pPr>
            <a:r>
              <a:rPr lang="es-ES_tradnl" b="1" i="0"/>
              <a:t>matriz COLUMNA es  </a:t>
            </a:r>
            <a:r>
              <a:rPr lang="es-ES_tradnl" b="1" i="0">
                <a:solidFill>
                  <a:srgbClr val="FF00FF"/>
                </a:solidFill>
              </a:rPr>
              <a:t>m</a:t>
            </a:r>
            <a:r>
              <a:rPr lang="es-ES_tradnl" b="1" i="0"/>
              <a:t> x </a:t>
            </a:r>
            <a:r>
              <a:rPr lang="es-ES_tradnl" b="1" i="0">
                <a:solidFill>
                  <a:srgbClr val="6600CC"/>
                </a:solidFill>
              </a:rPr>
              <a:t>1</a:t>
            </a:r>
            <a:endParaRPr lang="es-ES_tradnl" b="1" i="0"/>
          </a:p>
        </p:txBody>
      </p:sp>
      <p:graphicFrame>
        <p:nvGraphicFramePr>
          <p:cNvPr id="537606" name="Object 6"/>
          <p:cNvGraphicFramePr>
            <a:graphicFrameLocks noChangeAspect="1"/>
          </p:cNvGraphicFramePr>
          <p:nvPr/>
        </p:nvGraphicFramePr>
        <p:xfrm>
          <a:off x="3733800" y="2819400"/>
          <a:ext cx="20574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cuación" r:id="rId5" imgW="710891" imgH="799753" progId="Equation.3">
                  <p:embed/>
                </p:oleObj>
              </mc:Choice>
              <mc:Fallback>
                <p:oleObj name="Ecuación" r:id="rId5" imgW="710891" imgH="79975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819400"/>
                        <a:ext cx="20574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7607" name="Text Box 7"/>
          <p:cNvSpPr txBox="1">
            <a:spLocks noChangeArrowheads="1"/>
          </p:cNvSpPr>
          <p:nvPr/>
        </p:nvSpPr>
        <p:spPr bwMode="auto">
          <a:xfrm>
            <a:off x="5943600" y="2743200"/>
            <a:ext cx="42672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b="1" i="0"/>
              <a:t>El orden de la matriz C es</a:t>
            </a:r>
          </a:p>
          <a:p>
            <a:pPr>
              <a:spcBef>
                <a:spcPct val="0"/>
              </a:spcBef>
            </a:pPr>
            <a:r>
              <a:rPr lang="es-ES_tradnl" b="1" i="0"/>
              <a:t> </a:t>
            </a:r>
            <a:r>
              <a:rPr lang="es-ES_tradnl" b="1" i="0">
                <a:solidFill>
                  <a:srgbClr val="FF00FF"/>
                </a:solidFill>
              </a:rPr>
              <a:t>3 </a:t>
            </a:r>
            <a:r>
              <a:rPr lang="es-ES_tradnl" b="1" i="0"/>
              <a:t>x </a:t>
            </a:r>
            <a:r>
              <a:rPr lang="es-ES_tradnl" b="1" i="0">
                <a:solidFill>
                  <a:srgbClr val="6600CC"/>
                </a:solidFill>
              </a:rPr>
              <a:t>1</a:t>
            </a:r>
            <a:r>
              <a:rPr lang="es-ES_tradnl" b="1" i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420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7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7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7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7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7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37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37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7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7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7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7602" grpId="0" autoUpdateAnimBg="0"/>
      <p:bldP spid="537603" grpId="0" autoUpdateAnimBg="0"/>
      <p:bldP spid="537605" grpId="0" autoUpdateAnimBg="0"/>
      <p:bldP spid="537607" grpId="0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2147</Words>
  <Application>Microsoft Office PowerPoint</Application>
  <PresentationFormat>Panorámica</PresentationFormat>
  <Paragraphs>659</Paragraphs>
  <Slides>78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78</vt:i4>
      </vt:variant>
    </vt:vector>
  </HeadingPairs>
  <TitlesOfParts>
    <vt:vector size="89" baseType="lpstr">
      <vt:lpstr>Arial</vt:lpstr>
      <vt:lpstr>Arial Black</vt:lpstr>
      <vt:lpstr>Calibri</vt:lpstr>
      <vt:lpstr>Calibri Light</vt:lpstr>
      <vt:lpstr>Comic Sans MS</vt:lpstr>
      <vt:lpstr>Monotype Sorts</vt:lpstr>
      <vt:lpstr>Times New Roman</vt:lpstr>
      <vt:lpstr>Tema de Office</vt:lpstr>
      <vt:lpstr>Ecuación</vt:lpstr>
      <vt:lpstr>Imagen</vt:lpstr>
      <vt:lpstr>Documento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TRANSFORMACIONES ELEMENTALES  Multiplicar una fila o columna por un número diferente de cero.  </vt:lpstr>
      <vt:lpstr>Presentación de PowerPoint</vt:lpstr>
      <vt:lpstr>MATRICES EQUIVALENTES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Aye</dc:creator>
  <cp:lastModifiedBy>Pampillo</cp:lastModifiedBy>
  <cp:revision>5</cp:revision>
  <dcterms:created xsi:type="dcterms:W3CDTF">2017-03-22T22:28:54Z</dcterms:created>
  <dcterms:modified xsi:type="dcterms:W3CDTF">2026-04-09T09:02:55Z</dcterms:modified>
</cp:coreProperties>
</file>