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322" r:id="rId4"/>
    <p:sldId id="336" r:id="rId5"/>
    <p:sldId id="328" r:id="rId6"/>
    <p:sldId id="327" r:id="rId7"/>
    <p:sldId id="321" r:id="rId8"/>
    <p:sldId id="326" r:id="rId9"/>
    <p:sldId id="329" r:id="rId10"/>
    <p:sldId id="331" r:id="rId11"/>
    <p:sldId id="332" r:id="rId12"/>
    <p:sldId id="333" r:id="rId13"/>
    <p:sldId id="330" r:id="rId14"/>
    <p:sldId id="295" r:id="rId15"/>
    <p:sldId id="334" r:id="rId16"/>
    <p:sldId id="335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82" d="100"/>
          <a:sy n="82" d="100"/>
        </p:scale>
        <p:origin x="148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78658" y="1042647"/>
            <a:ext cx="8434617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ARTEMISA “JULIO DÍAZ GONZÁLEZ”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763688" y="5373216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</a:t>
            </a:r>
            <a:r>
              <a:rPr lang="es-ES" sz="2000" b="1" dirty="0" smtClean="0">
                <a:latin typeface="Franklin Gothic Medium" pitchFamily="34" charset="0"/>
              </a:rPr>
              <a:t>  Profesora Titular </a:t>
            </a:r>
            <a:endParaRPr lang="es-ES" sz="2000" b="1" dirty="0">
              <a:latin typeface="Franklin Gothic Medium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24944"/>
            <a:ext cx="1927608" cy="15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641" y="235457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96898" y="3249188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4" y="10440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 INVESTIGACIÓN </a:t>
            </a:r>
            <a:r>
              <a:rPr lang="es-ES" sz="3200" b="1" dirty="0" smtClean="0">
                <a:latin typeface="Franklin Gothic Medium" pitchFamily="34" charset="0"/>
              </a:rPr>
              <a:t>EXPLORATORIA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84757" y="863134"/>
            <a:ext cx="62449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Franklin Gothic Medium" pitchFamily="34" charset="0"/>
              </a:rPr>
              <a:t>Por </a:t>
            </a:r>
            <a:r>
              <a:rPr lang="es-ES" sz="2800" b="1" dirty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nivel de profundidad </a:t>
            </a:r>
            <a:r>
              <a:rPr lang="es-ES" sz="2800" b="1" dirty="0">
                <a:latin typeface="Franklin Gothic Medium" pitchFamily="34" charset="0"/>
              </a:rPr>
              <a:t>que alcanza</a:t>
            </a:r>
            <a:endParaRPr lang="es-ES_tradnl" sz="2800" b="1" dirty="0">
              <a:latin typeface="Franklin Gothic Medium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32075" y="1628800"/>
            <a:ext cx="8367230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algn="just">
              <a:lnSpc>
                <a:spcPct val="80000"/>
              </a:lnSpc>
            </a:pPr>
            <a:r>
              <a:rPr lang="es-ES" sz="2800" b="1" dirty="0">
                <a:latin typeface="Franklin Gothic Medium" pitchFamily="34" charset="0"/>
              </a:rPr>
              <a:t>La investigación EXPLORATORIA o piloto por lo general inicia un camino novedoso o se efectúa sobre un objeto poco abordado, por lo cual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su objetivo es sondear el tema,</a:t>
            </a:r>
            <a:r>
              <a:rPr lang="es-ES" sz="2800" b="1" dirty="0">
                <a:latin typeface="Franklin Gothic Medium" pitchFamily="34" charset="0"/>
              </a:rPr>
              <a:t> recopilar información preliminar, familiarizarse con la problemática, establecer prioridades o destacar facetas.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82296" algn="just">
              <a:lnSpc>
                <a:spcPct val="80000"/>
              </a:lnSpc>
            </a:pPr>
            <a:endParaRPr lang="es-ES" sz="2800" b="1" dirty="0">
              <a:latin typeface="Franklin Gothic Medium" pitchFamily="34" charset="0"/>
            </a:endParaRPr>
          </a:p>
          <a:p>
            <a:pPr marL="82296" algn="just">
              <a:lnSpc>
                <a:spcPct val="80000"/>
              </a:lnSpc>
            </a:pPr>
            <a:r>
              <a:rPr lang="es-ES" sz="2800" b="1" dirty="0" smtClean="0">
                <a:latin typeface="Franklin Gothic Medium" pitchFamily="34" charset="0"/>
              </a:rPr>
              <a:t>Por </a:t>
            </a:r>
            <a:r>
              <a:rPr lang="es-ES" sz="2800" b="1" dirty="0">
                <a:latin typeface="Franklin Gothic Medium" pitchFamily="34" charset="0"/>
              </a:rPr>
              <a:t>ello, es más general y flexible que las demás y </a:t>
            </a:r>
            <a:r>
              <a:rPr lang="es-ES" sz="2800" b="1" u="sng" dirty="0">
                <a:solidFill>
                  <a:srgbClr val="FF0000"/>
                </a:solidFill>
                <a:latin typeface="Franklin Gothic Medium" pitchFamily="34" charset="0"/>
              </a:rPr>
              <a:t>casi nunca constituye un fin en sí misma sino la base para subsiguientes investigaciones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. </a:t>
            </a:r>
            <a:endParaRPr lang="es-ES" sz="2800" b="1" dirty="0" smtClean="0">
              <a:solidFill>
                <a:srgbClr val="FF0000"/>
              </a:solidFill>
              <a:latin typeface="Franklin Gothic Medium" pitchFamily="34" charset="0"/>
            </a:endParaRPr>
          </a:p>
          <a:p>
            <a:pPr marL="82296" algn="just">
              <a:lnSpc>
                <a:spcPct val="80000"/>
              </a:lnSpc>
            </a:pP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  <a:p>
            <a:pPr marL="82296" algn="just">
              <a:lnSpc>
                <a:spcPct val="80000"/>
              </a:lnSpc>
            </a:pPr>
            <a:r>
              <a:rPr lang="es-ES" sz="2800" b="1" dirty="0" smtClean="0">
                <a:latin typeface="Franklin Gothic Medium" pitchFamily="34" charset="0"/>
              </a:rPr>
              <a:t>En </a:t>
            </a:r>
            <a:r>
              <a:rPr lang="es-ES" sz="2800" b="1" dirty="0">
                <a:latin typeface="Franklin Gothic Medium" pitchFamily="34" charset="0"/>
              </a:rPr>
              <a:t>ocasiones incluso, es la base para la formulación más acabada de un problema científico. </a:t>
            </a:r>
            <a:endParaRPr lang="es-ES_tradnl" sz="28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48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 INVESTIGACIÓN </a:t>
            </a:r>
            <a:r>
              <a:rPr lang="es-ES" sz="3200" b="1" dirty="0" smtClean="0">
                <a:latin typeface="Franklin Gothic Medium" pitchFamily="34" charset="0"/>
              </a:rPr>
              <a:t>DESCRIPTIVA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84757" y="863134"/>
            <a:ext cx="62449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Franklin Gothic Medium" pitchFamily="34" charset="0"/>
              </a:rPr>
              <a:t>Por </a:t>
            </a:r>
            <a:r>
              <a:rPr lang="es-ES" sz="2800" b="1" dirty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nivel de profundidad </a:t>
            </a:r>
            <a:r>
              <a:rPr lang="es-ES" sz="2800" b="1" dirty="0">
                <a:latin typeface="Franklin Gothic Medium" pitchFamily="34" charset="0"/>
              </a:rPr>
              <a:t>que alcanza</a:t>
            </a:r>
            <a:endParaRPr lang="es-ES_tradnl" sz="2800" b="1" dirty="0">
              <a:latin typeface="Franklin Gothic Medium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23456" y="1700808"/>
            <a:ext cx="83672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algn="just"/>
            <a:r>
              <a:rPr lang="es-ES" sz="2800" b="1" dirty="0">
                <a:latin typeface="Franklin Gothic Medium" pitchFamily="34" charset="0"/>
              </a:rPr>
              <a:t>La investigación DESCRIPTIVA busca exponer las características, propiedades y manifestaciones del objeto que aborda, por lo que </a:t>
            </a:r>
            <a:r>
              <a:rPr lang="es-ES" sz="2800" b="1" u="sng" dirty="0">
                <a:solidFill>
                  <a:srgbClr val="FF0000"/>
                </a:solidFill>
                <a:latin typeface="Franklin Gothic Medium" pitchFamily="34" charset="0"/>
              </a:rPr>
              <a:t>recolecta, ordena y jerarquiza información sobre el mismo, identifica categorías, establece relaciones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. </a:t>
            </a:r>
            <a:endParaRPr lang="es-ES" sz="2800" b="1" dirty="0" smtClean="0">
              <a:solidFill>
                <a:srgbClr val="FF0000"/>
              </a:solidFill>
              <a:latin typeface="Franklin Gothic Medium" pitchFamily="34" charset="0"/>
            </a:endParaRPr>
          </a:p>
          <a:p>
            <a:pPr marL="82296" algn="just"/>
            <a:endParaRPr lang="es-ES" sz="2800" b="1" dirty="0">
              <a:latin typeface="Franklin Gothic Medium" pitchFamily="34" charset="0"/>
            </a:endParaRPr>
          </a:p>
          <a:p>
            <a:pPr marL="82296" algn="just"/>
            <a:r>
              <a:rPr lang="es-ES" sz="2800" b="1" dirty="0" smtClean="0">
                <a:latin typeface="Franklin Gothic Medium" pitchFamily="34" charset="0"/>
              </a:rPr>
              <a:t>Con </a:t>
            </a:r>
            <a:r>
              <a:rPr lang="es-ES" sz="2800" b="1" dirty="0">
                <a:latin typeface="Franklin Gothic Medium" pitchFamily="34" charset="0"/>
              </a:rPr>
              <a:t>esto brinda una comprensión general del fenómeno y esboza juicios sobre el mismo.</a:t>
            </a:r>
            <a:r>
              <a:rPr lang="es-ES_tradnl" sz="2800" b="1" dirty="0">
                <a:latin typeface="Franklin Gothic Medium" pitchFamily="34" charset="0"/>
              </a:rPr>
              <a:t> </a:t>
            </a:r>
            <a:r>
              <a:rPr lang="es-ES_tradnl" sz="2800" b="1" dirty="0">
                <a:solidFill>
                  <a:srgbClr val="FF0000"/>
                </a:solidFill>
                <a:latin typeface="Franklin Gothic Medium" pitchFamily="34" charset="0"/>
              </a:rPr>
              <a:t>Se centra en medir con la mayor precisión posible.</a:t>
            </a:r>
          </a:p>
        </p:txBody>
      </p:sp>
    </p:spTree>
    <p:extLst>
      <p:ext uri="{BB962C8B-B14F-4D97-AF65-F5344CB8AC3E}">
        <p14:creationId xmlns:p14="http://schemas.microsoft.com/office/powerpoint/2010/main" val="39686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 INVESTIGACIÓN </a:t>
            </a:r>
            <a:r>
              <a:rPr lang="es-ES" sz="3200" b="1" dirty="0" smtClean="0">
                <a:latin typeface="Franklin Gothic Medium" pitchFamily="34" charset="0"/>
              </a:rPr>
              <a:t> EXPLICATIVA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84757" y="863134"/>
            <a:ext cx="62449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Franklin Gothic Medium" pitchFamily="34" charset="0"/>
              </a:rPr>
              <a:t>Por </a:t>
            </a:r>
            <a:r>
              <a:rPr lang="es-ES" sz="2800" b="1" dirty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nivel de profundidad </a:t>
            </a:r>
            <a:r>
              <a:rPr lang="es-ES" sz="2800" b="1" dirty="0">
                <a:latin typeface="Franklin Gothic Medium" pitchFamily="34" charset="0"/>
              </a:rPr>
              <a:t>que alcanza</a:t>
            </a:r>
            <a:endParaRPr lang="es-ES_tradnl" sz="2800" b="1" dirty="0">
              <a:latin typeface="Franklin Gothic Medium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3456" y="1844824"/>
            <a:ext cx="8108984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algn="just">
              <a:lnSpc>
                <a:spcPct val="90000"/>
              </a:lnSpc>
            </a:pPr>
            <a:r>
              <a:rPr lang="es-ES" sz="2800" b="1" dirty="0">
                <a:latin typeface="Franklin Gothic Medium" pitchFamily="34" charset="0"/>
              </a:rPr>
              <a:t>La investigación EXPLICATIVA es la que logra un mayor nivel de profundidad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 </a:t>
            </a:r>
            <a:r>
              <a:rPr lang="es-ES" sz="2800" b="1" dirty="0">
                <a:latin typeface="Franklin Gothic Medium" pitchFamily="34" charset="0"/>
              </a:rPr>
              <a:t>sobre el </a:t>
            </a:r>
            <a:r>
              <a:rPr lang="es-ES" sz="2800" b="1" dirty="0" smtClean="0">
                <a:latin typeface="Franklin Gothic Medium" pitchFamily="34" charset="0"/>
              </a:rPr>
              <a:t>objeto.</a:t>
            </a:r>
          </a:p>
          <a:p>
            <a:pPr marL="82296" algn="just">
              <a:lnSpc>
                <a:spcPct val="90000"/>
              </a:lnSpc>
            </a:pPr>
            <a:r>
              <a:rPr lang="es-ES" sz="2800" b="1" dirty="0" smtClean="0">
                <a:latin typeface="Franklin Gothic Medium" pitchFamily="34" charset="0"/>
              </a:rPr>
              <a:t> </a:t>
            </a:r>
          </a:p>
          <a:p>
            <a:pPr marL="82296" algn="just">
              <a:lnSpc>
                <a:spcPct val="90000"/>
              </a:lnSpc>
            </a:pPr>
            <a:r>
              <a:rPr lang="es-ES" sz="2800" b="1" dirty="0" smtClean="0">
                <a:latin typeface="Franklin Gothic Medium" pitchFamily="34" charset="0"/>
              </a:rPr>
              <a:t> </a:t>
            </a:r>
            <a:r>
              <a:rPr lang="es-ES" sz="2800" b="1" u="sng" dirty="0" smtClean="0">
                <a:solidFill>
                  <a:srgbClr val="FF0000"/>
                </a:solidFill>
                <a:latin typeface="Franklin Gothic Medium" pitchFamily="34" charset="0"/>
              </a:rPr>
              <a:t>Identifica </a:t>
            </a:r>
            <a:r>
              <a:rPr lang="es-ES" sz="2800" b="1" u="sng" dirty="0">
                <a:solidFill>
                  <a:srgbClr val="FF0000"/>
                </a:solidFill>
                <a:latin typeface="Franklin Gothic Medium" pitchFamily="34" charset="0"/>
              </a:rPr>
              <a:t>y explica posibles causas de la problemática e interrelaciona desde un enfoque más general las diferentes variables, posibilitando así un entendimiento cabal del mismo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 </a:t>
            </a:r>
            <a:r>
              <a:rPr lang="es-ES" sz="2800" b="1" dirty="0">
                <a:latin typeface="Franklin Gothic Medium" pitchFamily="34" charset="0"/>
              </a:rPr>
              <a:t>y una comprensión de las regularidades y la dinámica de comportamiento del objeto que estudia.</a:t>
            </a:r>
            <a:r>
              <a:rPr lang="es-ES_tradnl" sz="2800" b="1" dirty="0">
                <a:latin typeface="Franklin Gothic Medium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692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45068" y="548680"/>
            <a:ext cx="794708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endParaRPr lang="es-ES" b="1" dirty="0" smtClean="0">
              <a:latin typeface="Franklin Gothic Medium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Por </a:t>
            </a:r>
            <a:r>
              <a:rPr lang="es-ES" sz="2800" b="1" dirty="0">
                <a:latin typeface="Franklin Gothic Medium" pitchFamily="34" charset="0"/>
              </a:rPr>
              <a:t>su tipo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investigación científica </a:t>
            </a:r>
            <a:r>
              <a:rPr lang="es-ES" sz="2800" b="1" dirty="0">
                <a:latin typeface="Franklin Gothic Medium" pitchFamily="34" charset="0"/>
              </a:rPr>
              <a:t>puede ser empírica y teórica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E</a:t>
            </a:r>
            <a:r>
              <a:rPr lang="es-ES" sz="2800" b="1" dirty="0" smtClean="0">
                <a:latin typeface="Franklin Gothic Medium" pitchFamily="34" charset="0"/>
              </a:rPr>
              <a:t>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análisis de la información </a:t>
            </a:r>
            <a:r>
              <a:rPr lang="es-ES" sz="2800" b="1" dirty="0">
                <a:latin typeface="Franklin Gothic Medium" pitchFamily="34" charset="0"/>
              </a:rPr>
              <a:t>que realiza y el fin que se propone (cuantitativa y cualitativa),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nivel de profundidad </a:t>
            </a:r>
            <a:r>
              <a:rPr lang="es-ES" sz="2800" b="1" dirty="0">
                <a:latin typeface="Franklin Gothic Medium" pitchFamily="34" charset="0"/>
              </a:rPr>
              <a:t>a la que llega (exploratoria, descriptiva y explicativa),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 </a:t>
            </a:r>
            <a:r>
              <a:rPr lang="es-ES" sz="3200" b="1" dirty="0" smtClean="0">
                <a:latin typeface="Franklin Gothic Medium" pitchFamily="34" charset="0"/>
              </a:rPr>
              <a:t>CRITERIOS QUE UTILIZAREMOS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83568" y="3694092"/>
            <a:ext cx="5688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Franklin Gothic Medium" pitchFamily="34" charset="0"/>
              </a:rPr>
              <a:t>Ejemplo: </a:t>
            </a:r>
          </a:p>
          <a:p>
            <a:r>
              <a:rPr lang="es-ES" sz="3200" b="1" dirty="0" smtClean="0">
                <a:latin typeface="Franklin Gothic Medium" pitchFamily="34" charset="0"/>
              </a:rPr>
              <a:t>Es una investigación científica empírica, cualitativa y descriptiva.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9" name="Imagen 11">
            <a:extLst>
              <a:ext uri="{FF2B5EF4-FFF2-40B4-BE49-F238E27FC236}">
                <a16:creationId xmlns:a16="http://schemas.microsoft.com/office/drawing/2014/main" id="{6B76D05A-34B7-485B-BCF7-864F4EC35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170" y="3694092"/>
            <a:ext cx="1832371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4427170" y="547300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Destacar  las que son históricas por la 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dimensión de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tiempo</a:t>
            </a:r>
            <a:endParaRPr lang="es-ES" sz="2800" dirty="0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762386" flipH="1">
            <a:off x="3746195" y="5444120"/>
            <a:ext cx="748885" cy="78279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3300">
                <a:srgbClr val="FFFF00"/>
              </a:gs>
              <a:gs pos="0">
                <a:schemeClr val="accent3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37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PRÓXIMO ENCUENTRO (10)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15466" y="1094992"/>
            <a:ext cx="816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Taller de aclaraciones de dudas </a:t>
            </a:r>
            <a:r>
              <a:rPr lang="es-ES" sz="2800" b="1" dirty="0" smtClean="0">
                <a:latin typeface="Franklin Gothic Medium" pitchFamily="34" charset="0"/>
              </a:rPr>
              <a:t>sobre los diseños de investigación.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-9059" y="2541906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ENCUENTRO (11) EVALUACIÓN FINAL</a:t>
            </a:r>
            <a:endParaRPr lang="es-ES" sz="3200" b="1" dirty="0">
              <a:latin typeface="Franklin Gothic Medium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58700" y="3573016"/>
            <a:ext cx="85319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Explicar el recorrido realizado a partir del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portafolio de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evaluación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Exposición </a:t>
            </a:r>
            <a:r>
              <a:rPr lang="es-ES" sz="2800" b="1" dirty="0" smtClean="0">
                <a:latin typeface="Franklin Gothic Medium" pitchFamily="34" charset="0"/>
              </a:rPr>
              <a:t>del diseño teórico metodológico de la investigación en </a:t>
            </a:r>
            <a:r>
              <a:rPr lang="es-ES" sz="2800" b="1" dirty="0">
                <a:latin typeface="Franklin Gothic Medium" pitchFamily="34" charset="0"/>
              </a:rPr>
              <a:t>un </a:t>
            </a:r>
            <a:r>
              <a:rPr lang="es-ES" sz="2800" b="1" dirty="0" err="1">
                <a:latin typeface="Franklin Gothic Medium" pitchFamily="34" charset="0"/>
              </a:rPr>
              <a:t>power</a:t>
            </a:r>
            <a:r>
              <a:rPr lang="es-ES" sz="2800" b="1" dirty="0">
                <a:latin typeface="Franklin Gothic Medium" pitchFamily="34" charset="0"/>
              </a:rPr>
              <a:t>  </a:t>
            </a:r>
            <a:r>
              <a:rPr lang="es-ES" sz="2800" b="1" dirty="0" err="1">
                <a:latin typeface="Franklin Gothic Medium" pitchFamily="34" charset="0"/>
              </a:rPr>
              <a:t>point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Disponen de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5 minutos </a:t>
            </a:r>
            <a:r>
              <a:rPr lang="es-ES" sz="2800" b="1" dirty="0" smtClean="0">
                <a:latin typeface="Franklin Gothic Medium" pitchFamily="34" charset="0"/>
              </a:rPr>
              <a:t>para exponer.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Debe prepararse para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responder preguntas </a:t>
            </a:r>
            <a:r>
              <a:rPr lang="es-ES" sz="2800" b="1" dirty="0" smtClean="0">
                <a:latin typeface="Franklin Gothic Medium" pitchFamily="34" charset="0"/>
              </a:rPr>
              <a:t>al tribunal.</a:t>
            </a:r>
            <a:endParaRPr lang="es-ES" sz="28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EVALUACIÓN FINAL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-27384"/>
            <a:ext cx="779651" cy="648072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611560" y="836712"/>
            <a:ext cx="610466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1.-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Tema</a:t>
            </a:r>
            <a:r>
              <a:rPr lang="es-ES" b="1" dirty="0" smtClean="0">
                <a:latin typeface="Franklin Gothic Medium" pitchFamily="34" charset="0"/>
              </a:rPr>
              <a:t> de investigación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2.-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Línea </a:t>
            </a:r>
            <a:r>
              <a:rPr lang="es-ES" b="1" dirty="0">
                <a:latin typeface="Franklin Gothic Medium" pitchFamily="34" charset="0"/>
              </a:rPr>
              <a:t>de </a:t>
            </a:r>
            <a:r>
              <a:rPr lang="es-ES" b="1" dirty="0" smtClean="0">
                <a:latin typeface="Franklin Gothic Medium" pitchFamily="34" charset="0"/>
              </a:rPr>
              <a:t>investigación de la carrera de DERECHO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3.-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Antecedentes </a:t>
            </a:r>
            <a:r>
              <a:rPr lang="es-ES" b="1" dirty="0" smtClean="0">
                <a:latin typeface="Franklin Gothic Medium" pitchFamily="34" charset="0"/>
              </a:rPr>
              <a:t>(normativo, teórico y práctico)</a:t>
            </a:r>
            <a:endParaRPr lang="es-ES" b="1" dirty="0">
              <a:latin typeface="Franklin Gothic Medium" pitchFamily="34" charset="0"/>
            </a:endParaRPr>
          </a:p>
          <a:p>
            <a:pPr>
              <a:spcAft>
                <a:spcPts val="600"/>
              </a:spcAft>
            </a:pPr>
            <a:r>
              <a:rPr lang="es-ES" b="1" dirty="0" smtClean="0">
                <a:latin typeface="Franklin Gothic Medium" pitchFamily="34" charset="0"/>
              </a:rPr>
              <a:t>4.- La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contradicción </a:t>
            </a:r>
            <a:endParaRPr lang="es-ES" b="1" dirty="0" smtClean="0">
              <a:solidFill>
                <a:srgbClr val="FF0000"/>
              </a:solidFill>
              <a:latin typeface="Franklin Gothic Medium" pitchFamily="34" charset="0"/>
            </a:endParaRPr>
          </a:p>
          <a:p>
            <a:pPr>
              <a:spcAft>
                <a:spcPts val="600"/>
              </a:spcAft>
            </a:pPr>
            <a:r>
              <a:rPr lang="es-ES" b="1" dirty="0" smtClean="0">
                <a:latin typeface="Franklin Gothic Medium" pitchFamily="34" charset="0"/>
              </a:rPr>
              <a:t>5.-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P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roblema</a:t>
            </a:r>
            <a:r>
              <a:rPr lang="es-ES" b="1" dirty="0" smtClean="0">
                <a:latin typeface="Franklin Gothic Medium" pitchFamily="34" charset="0"/>
              </a:rPr>
              <a:t> </a:t>
            </a:r>
            <a:r>
              <a:rPr lang="es-ES" b="1" dirty="0">
                <a:latin typeface="Franklin Gothic Medium" pitchFamily="34" charset="0"/>
              </a:rPr>
              <a:t>de investigación</a:t>
            </a:r>
            <a:r>
              <a:rPr lang="es-ES" b="1" dirty="0" smtClean="0">
                <a:latin typeface="Franklin Gothic Medium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6.-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Objeto</a:t>
            </a:r>
            <a:r>
              <a:rPr lang="es-ES" b="1" dirty="0">
                <a:latin typeface="Franklin Gothic Medium" pitchFamily="34" charset="0"/>
              </a:rPr>
              <a:t> de investigación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7.- Objetivos general </a:t>
            </a:r>
            <a:r>
              <a:rPr lang="es-ES" b="1" dirty="0">
                <a:latin typeface="Franklin Gothic Medium" pitchFamily="34" charset="0"/>
              </a:rPr>
              <a:t>y específicos de la investigación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8.-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Planteamiento</a:t>
            </a:r>
            <a:r>
              <a:rPr lang="es-ES" b="1" dirty="0">
                <a:latin typeface="Franklin Gothic Medium" pitchFamily="34" charset="0"/>
              </a:rPr>
              <a:t> hipotético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9.-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Muestreo</a:t>
            </a:r>
            <a:r>
              <a:rPr lang="es-ES" b="1" dirty="0">
                <a:latin typeface="Franklin Gothic Medium" pitchFamily="34" charset="0"/>
              </a:rPr>
              <a:t> de la investigación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10.-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Métodos teóricos </a:t>
            </a:r>
            <a:r>
              <a:rPr lang="es-ES" b="1" dirty="0">
                <a:latin typeface="Franklin Gothic Medium" pitchFamily="34" charset="0"/>
              </a:rPr>
              <a:t>a emplear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11.-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Métodos empíricos </a:t>
            </a:r>
            <a:r>
              <a:rPr lang="es-ES" b="1" dirty="0">
                <a:latin typeface="Franklin Gothic Medium" pitchFamily="34" charset="0"/>
              </a:rPr>
              <a:t>a utilizar </a:t>
            </a:r>
            <a:endParaRPr lang="es-ES" b="1" dirty="0" smtClean="0">
              <a:latin typeface="Franklin Gothic Medium" pitchFamily="34" charset="0"/>
            </a:endParaRP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12.-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Novedad</a:t>
            </a:r>
            <a:endParaRPr lang="es-ES" b="1" dirty="0" smtClean="0">
              <a:latin typeface="Franklin Gothic Medium" pitchFamily="34" charset="0"/>
            </a:endParaRP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13.- 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Importancia 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14.-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Tipo</a:t>
            </a:r>
            <a:r>
              <a:rPr lang="es-ES" b="1" dirty="0" smtClean="0">
                <a:latin typeface="Franklin Gothic Medium" pitchFamily="34" charset="0"/>
              </a:rPr>
              <a:t> </a:t>
            </a:r>
            <a:r>
              <a:rPr lang="es-ES" b="1" dirty="0">
                <a:latin typeface="Franklin Gothic Medium" pitchFamily="34" charset="0"/>
              </a:rPr>
              <a:t>de investigación</a:t>
            </a:r>
            <a:endParaRPr lang="es-ES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655" y="4005064"/>
            <a:ext cx="3240360" cy="202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31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len Sanchez\Desktop\cub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38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10374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 smtClean="0">
              <a:latin typeface="Franklin Gothic Medium" pitchFamily="34" charset="0"/>
            </a:endParaRP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Clase </a:t>
            </a:r>
            <a:r>
              <a:rPr lang="es-ES" sz="3200" b="1" dirty="0" smtClean="0">
                <a:latin typeface="Franklin Gothic Medium" pitchFamily="34" charset="0"/>
              </a:rPr>
              <a:t>11</a:t>
            </a:r>
            <a:endParaRPr lang="es-ES" sz="3200" b="1" dirty="0" smtClean="0">
              <a:latin typeface="Franklin Gothic Medium" pitchFamily="34" charset="0"/>
            </a:endParaRP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TIPOS DE INVESTIGACIÓN </a:t>
            </a:r>
          </a:p>
          <a:p>
            <a:pPr algn="ctr"/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9495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172400" y="169495"/>
            <a:ext cx="779651" cy="648072"/>
          </a:xfrm>
          <a:prstGeom prst="rect">
            <a:avLst/>
          </a:prstGeom>
        </p:spPr>
      </p:pic>
      <p:pic>
        <p:nvPicPr>
          <p:cNvPr id="15" name="Picture 5" descr="783">
            <a:extLst>
              <a:ext uri="{FF2B5EF4-FFF2-40B4-BE49-F238E27FC236}">
                <a16:creationId xmlns:a16="http://schemas.microsoft.com/office/drawing/2014/main" id="{93CF9A7B-36FF-4A61-9268-83EC3586F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83" y="4797152"/>
            <a:ext cx="2220277" cy="194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07EE518-E796-40AB-9D65-CACC4D129CFE}"/>
              </a:ext>
            </a:extLst>
          </p:cNvPr>
          <p:cNvSpPr txBox="1"/>
          <p:nvPr/>
        </p:nvSpPr>
        <p:spPr>
          <a:xfrm>
            <a:off x="1007871" y="1832713"/>
            <a:ext cx="7128257" cy="2218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200" b="1" dirty="0" smtClean="0">
                <a:latin typeface="Franklin Gothic Medium" pitchFamily="34" charset="0"/>
              </a:rPr>
              <a:t>Definir </a:t>
            </a:r>
            <a:r>
              <a:rPr lang="es-ES" sz="3200" b="1" dirty="0">
                <a:latin typeface="Franklin Gothic Medium" pitchFamily="34" charset="0"/>
              </a:rPr>
              <a:t>los diferentes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tipos de </a:t>
            </a:r>
            <a:r>
              <a:rPr lang="es-ES" sz="3200" b="1" dirty="0" smtClean="0">
                <a:solidFill>
                  <a:srgbClr val="FF0000"/>
                </a:solidFill>
                <a:latin typeface="Franklin Gothic Medium" pitchFamily="34" charset="0"/>
              </a:rPr>
              <a:t>investigación </a:t>
            </a:r>
            <a:r>
              <a:rPr lang="es-ES" sz="3200" b="1" dirty="0" smtClean="0">
                <a:latin typeface="Franklin Gothic Medium" pitchFamily="34" charset="0"/>
              </a:rPr>
              <a:t>a partir de los principales características que los diferencian</a:t>
            </a:r>
            <a:endParaRPr lang="es-ES" sz="32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2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TIPOS </a:t>
            </a:r>
            <a:r>
              <a:rPr lang="es-ES" sz="3200" b="1" dirty="0">
                <a:latin typeface="Franklin Gothic Medium" pitchFamily="34" charset="0"/>
              </a:rPr>
              <a:t>DE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05668" y="980728"/>
            <a:ext cx="83326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 smtClean="0">
                <a:latin typeface="Franklin Gothic Medium" pitchFamily="34" charset="0"/>
              </a:rPr>
              <a:t>La investigación científica es un proceso ordenado, sistemático, de análisis y estudio que adquiere diferentes matices.</a:t>
            </a:r>
          </a:p>
          <a:p>
            <a:endParaRPr lang="es-ES" sz="2800" b="1" dirty="0" smtClean="0">
              <a:latin typeface="Franklin Gothic Medium" pitchFamily="34" charset="0"/>
            </a:endParaRPr>
          </a:p>
          <a:p>
            <a:pPr algn="just"/>
            <a:r>
              <a:rPr lang="es-ES" sz="2800" b="1" dirty="0">
                <a:latin typeface="Franklin Gothic Medium" pitchFamily="34" charset="0"/>
              </a:rPr>
              <a:t>Adoptan  formas </a:t>
            </a:r>
            <a:r>
              <a:rPr lang="es-ES" sz="2800" b="1" dirty="0" smtClean="0">
                <a:latin typeface="Franklin Gothic Medium" pitchFamily="34" charset="0"/>
              </a:rPr>
              <a:t>, según sus objetos de investigación en </a:t>
            </a:r>
            <a:r>
              <a:rPr lang="es-ES" sz="2800" b="1" dirty="0">
                <a:latin typeface="Franklin Gothic Medium" pitchFamily="34" charset="0"/>
              </a:rPr>
              <a:t>relación a aspectos diversos, cuestión que da </a:t>
            </a:r>
            <a:r>
              <a:rPr lang="es-ES" sz="2800" b="1" dirty="0" smtClean="0">
                <a:latin typeface="Franklin Gothic Medium" pitchFamily="34" charset="0"/>
              </a:rPr>
              <a:t> </a:t>
            </a:r>
            <a:r>
              <a:rPr lang="es-ES" sz="2800" b="1" dirty="0">
                <a:latin typeface="Franklin Gothic Medium" pitchFamily="34" charset="0"/>
              </a:rPr>
              <a:t>lugar 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una amplia y no unívoca taxonomía</a:t>
            </a:r>
            <a:r>
              <a:rPr lang="es-ES" sz="2800" b="1" dirty="0">
                <a:latin typeface="Franklin Gothic Medium" pitchFamily="34" charset="0"/>
              </a:rPr>
              <a:t>. </a:t>
            </a:r>
            <a:endParaRPr lang="es-ES" sz="2800" b="1" dirty="0" smtClean="0">
              <a:latin typeface="Franklin Gothic Medium" pitchFamily="34" charset="0"/>
            </a:endParaRPr>
          </a:p>
          <a:p>
            <a:pPr algn="just"/>
            <a:endParaRPr lang="es-ES" sz="2800" b="1" dirty="0">
              <a:latin typeface="Franklin Gothic Medium" pitchFamily="34" charset="0"/>
            </a:endParaRPr>
          </a:p>
          <a:p>
            <a:pPr algn="just"/>
            <a:r>
              <a:rPr lang="es-ES" sz="2800" b="1" dirty="0" smtClean="0">
                <a:latin typeface="Franklin Gothic Medium" pitchFamily="34" charset="0"/>
              </a:rPr>
              <a:t>A cada aspecto que define su clasificación se les llaman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variables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  <a:p>
            <a:pPr algn="just"/>
            <a:endParaRPr lang="es-ES" sz="2800" b="1" dirty="0" smtClean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6512" y="-27384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TIPOS </a:t>
            </a:r>
            <a:r>
              <a:rPr lang="es-ES" sz="3200" b="1" dirty="0">
                <a:latin typeface="Franklin Gothic Medium" pitchFamily="34" charset="0"/>
              </a:rPr>
              <a:t>DE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-2738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13559" y="1124744"/>
            <a:ext cx="8332663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latin typeface="Franklin Gothic Medium" pitchFamily="34" charset="0"/>
              </a:rPr>
              <a:t>La </a:t>
            </a:r>
            <a:r>
              <a:rPr lang="es-ES" sz="2800" b="1" dirty="0">
                <a:latin typeface="Franklin Gothic Medium" pitchFamily="34" charset="0"/>
              </a:rPr>
              <a:t>tipología de la investigación guarda relación con variables como las siguientes: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formato de dato </a:t>
            </a:r>
            <a:r>
              <a:rPr lang="es-ES" sz="2800" b="1" dirty="0">
                <a:latin typeface="Franklin Gothic Medium" pitchFamily="34" charset="0"/>
              </a:rPr>
              <a:t>con el que se trabaje y los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métodos</a:t>
            </a:r>
            <a:r>
              <a:rPr lang="es-ES" sz="2800" b="1" dirty="0">
                <a:latin typeface="Franklin Gothic Medium" pitchFamily="34" charset="0"/>
              </a:rPr>
              <a:t> que se requieren para interactuar con el objeto las investigaciones (documental o de </a:t>
            </a:r>
            <a:r>
              <a:rPr lang="es-ES" sz="2800" b="1" dirty="0" smtClean="0">
                <a:latin typeface="Franklin Gothic Medium" pitchFamily="34" charset="0"/>
              </a:rPr>
              <a:t>campo),</a:t>
            </a: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análisis de la información </a:t>
            </a:r>
            <a:r>
              <a:rPr lang="es-ES" sz="2800" b="1" dirty="0">
                <a:latin typeface="Franklin Gothic Medium" pitchFamily="34" charset="0"/>
              </a:rPr>
              <a:t>que realiza y el fin que se propone (cuantitativa y cualitativa), </a:t>
            </a:r>
          </a:p>
          <a:p>
            <a:pPr marL="457200" indent="-45720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nivel de profundidad </a:t>
            </a:r>
            <a:r>
              <a:rPr lang="es-ES" sz="2800" b="1" dirty="0">
                <a:latin typeface="Franklin Gothic Medium" pitchFamily="34" charset="0"/>
              </a:rPr>
              <a:t>a la que llega (exploratoria, descriptiva y explicativa), </a:t>
            </a:r>
            <a:endParaRPr lang="es-ES" sz="2800" b="1" dirty="0" smtClean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9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TIPOS </a:t>
            </a:r>
            <a:r>
              <a:rPr lang="es-ES" sz="3200" b="1" dirty="0">
                <a:latin typeface="Franklin Gothic Medium" pitchFamily="34" charset="0"/>
              </a:rPr>
              <a:t>DE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87931" y="476672"/>
            <a:ext cx="8792581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endParaRPr lang="es-ES" dirty="0"/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dimensión de tiempo </a:t>
            </a:r>
            <a:r>
              <a:rPr lang="es-ES" sz="2800" b="1" dirty="0">
                <a:latin typeface="Franklin Gothic Medium" pitchFamily="34" charset="0"/>
              </a:rPr>
              <a:t>en la que se ubican (históricas, descriptivas-actuales, experimentales), 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lapso de tiempo </a:t>
            </a:r>
            <a:r>
              <a:rPr lang="es-ES" sz="2800" b="1" dirty="0">
                <a:latin typeface="Franklin Gothic Medium" pitchFamily="34" charset="0"/>
              </a:rPr>
              <a:t>que abarcan (transversales u horizontales), 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escenario</a:t>
            </a:r>
            <a:r>
              <a:rPr lang="es-ES" sz="2800" b="1" dirty="0">
                <a:latin typeface="Franklin Gothic Medium" pitchFamily="34" charset="0"/>
              </a:rPr>
              <a:t> en donde se desarrollen (de laboratorio, de campo o bibliográficas), 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metodología </a:t>
            </a:r>
            <a:r>
              <a:rPr lang="es-ES" sz="2800" b="1" dirty="0">
                <a:latin typeface="Franklin Gothic Medium" pitchFamily="34" charset="0"/>
              </a:rPr>
              <a:t>que emplean (experimental, no experimental o cuasi-experimental), 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propósito</a:t>
            </a:r>
            <a:r>
              <a:rPr lang="es-ES" sz="2800" b="1" dirty="0">
                <a:latin typeface="Franklin Gothic Medium" pitchFamily="34" charset="0"/>
              </a:rPr>
              <a:t> que </a:t>
            </a:r>
            <a:r>
              <a:rPr lang="es-ES" sz="2800" b="1" dirty="0" smtClean="0">
                <a:latin typeface="Franklin Gothic Medium" pitchFamily="34" charset="0"/>
              </a:rPr>
              <a:t>tengan</a:t>
            </a:r>
            <a:r>
              <a:rPr lang="es-ES" sz="2800" b="1" dirty="0">
                <a:latin typeface="Franklin Gothic Medium" pitchFamily="34" charset="0"/>
              </a:rPr>
              <a:t>(pura y aplicada</a:t>
            </a:r>
            <a:r>
              <a:rPr lang="es-ES" sz="2800" b="1" dirty="0" smtClean="0">
                <a:latin typeface="Franklin Gothic Medium" pitchFamily="34" charset="0"/>
              </a:rPr>
              <a:t>),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p</a:t>
            </a:r>
            <a:r>
              <a:rPr lang="es-ES" sz="2800" b="1" dirty="0" smtClean="0">
                <a:latin typeface="Franklin Gothic Medium" pitchFamily="34" charset="0"/>
              </a:rPr>
              <a:t>or </a:t>
            </a:r>
            <a:r>
              <a:rPr lang="es-ES" sz="2800" b="1" dirty="0">
                <a:latin typeface="Franklin Gothic Medium" pitchFamily="34" charset="0"/>
              </a:rPr>
              <a:t>su tipo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investigación científica </a:t>
            </a:r>
            <a:r>
              <a:rPr lang="es-ES" sz="2800" b="1" dirty="0">
                <a:latin typeface="Franklin Gothic Medium" pitchFamily="34" charset="0"/>
              </a:rPr>
              <a:t>puede ser empírica y teórica</a:t>
            </a:r>
          </a:p>
        </p:txBody>
      </p:sp>
    </p:spTree>
    <p:extLst>
      <p:ext uri="{BB962C8B-B14F-4D97-AF65-F5344CB8AC3E}">
        <p14:creationId xmlns:p14="http://schemas.microsoft.com/office/powerpoint/2010/main" val="107405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INVESTIGACIÓN  TEÓRICA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88385" y="1052736"/>
            <a:ext cx="83672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Franklin Gothic Medium" pitchFamily="34" charset="0"/>
              </a:rPr>
              <a:t>La investigación teórica o documental por su parte, es la que se desarrolla sobre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objetos y fenómenos que no se perciben sensorialmente</a:t>
            </a:r>
            <a:r>
              <a:rPr lang="es-ES" sz="2800" b="1" dirty="0">
                <a:latin typeface="Franklin Gothic Medium" pitchFamily="34" charset="0"/>
              </a:rPr>
              <a:t>, </a:t>
            </a:r>
            <a:r>
              <a:rPr lang="es-ES" sz="2800" b="1" dirty="0" smtClean="0">
                <a:latin typeface="Franklin Gothic Medium" pitchFamily="34" charset="0"/>
              </a:rPr>
              <a:t>por</a:t>
            </a:r>
            <a:r>
              <a:rPr lang="es-ES" sz="2800" b="1" dirty="0">
                <a:latin typeface="Franklin Gothic Medium" pitchFamily="34" charset="0"/>
              </a:rPr>
              <a:t> </a:t>
            </a:r>
            <a:r>
              <a:rPr lang="es-ES" sz="2800" b="1" dirty="0" smtClean="0">
                <a:latin typeface="Franklin Gothic Medium" pitchFamily="34" charset="0"/>
              </a:rPr>
              <a:t>lo </a:t>
            </a:r>
            <a:r>
              <a:rPr lang="es-ES" sz="2800" b="1" dirty="0">
                <a:latin typeface="Franklin Gothic Medium" pitchFamily="34" charset="0"/>
              </a:rPr>
              <a:t>cual trabaja con un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dato “indirecto”, </a:t>
            </a:r>
            <a:r>
              <a:rPr lang="es-ES" sz="2800" b="1" dirty="0">
                <a:latin typeface="Franklin Gothic Medium" pitchFamily="34" charset="0"/>
              </a:rPr>
              <a:t>especulativo y con una información abstracta que se encuentra condensada en axiomas lingüísticos diversos. </a:t>
            </a:r>
            <a:endParaRPr lang="es-ES" sz="2800" b="1" dirty="0" smtClean="0">
              <a:latin typeface="Franklin Gothic Medium" pitchFamily="34" charset="0"/>
            </a:endParaRPr>
          </a:p>
          <a:p>
            <a:endParaRPr lang="es-ES" sz="2800" b="1" dirty="0" smtClean="0">
              <a:latin typeface="Franklin Gothic Medium" pitchFamily="34" charset="0"/>
            </a:endParaRPr>
          </a:p>
          <a:p>
            <a:endParaRPr lang="es-ES" sz="2800" b="1" dirty="0">
              <a:latin typeface="Franklin Gothic Medium" pitchFamily="34" charset="0"/>
            </a:endParaRPr>
          </a:p>
          <a:p>
            <a:r>
              <a:rPr lang="es-ES" sz="2800" b="1" dirty="0" smtClean="0">
                <a:latin typeface="Franklin Gothic Medium" pitchFamily="34" charset="0"/>
              </a:rPr>
              <a:t>Se </a:t>
            </a:r>
            <a:r>
              <a:rPr lang="es-ES" sz="2800" b="1" dirty="0">
                <a:latin typeface="Franklin Gothic Medium" pitchFamily="34" charset="0"/>
              </a:rPr>
              <a:t>basa en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aplicación de métodos del pensamiento lógico </a:t>
            </a:r>
            <a:r>
              <a:rPr lang="es-ES" sz="2800" b="1" dirty="0">
                <a:latin typeface="Franklin Gothic Medium" pitchFamily="34" charset="0"/>
              </a:rPr>
              <a:t>y genera conocimientos a partir de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procesos deductivos y racionales</a:t>
            </a:r>
            <a:r>
              <a:rPr lang="es-ES" sz="2800" b="1" dirty="0">
                <a:latin typeface="Franklin Gothic Medium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249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 INVESTIGACIÓN EMPÍRICA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611560" y="1008362"/>
            <a:ext cx="81791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Franklin Gothic Medium" pitchFamily="34" charset="0"/>
              </a:rPr>
              <a:t>La investigación empírica o de campo es la que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genera conocimientos a partir de la percepción que se realiza del objeto de estudio</a:t>
            </a:r>
            <a:r>
              <a:rPr lang="es-ES" sz="2400" b="1" dirty="0">
                <a:latin typeface="Franklin Gothic Medium" pitchFamily="34" charset="0"/>
              </a:rPr>
              <a:t> a través de las diferentes vías sensoriales, por lo que trabaja con datos factuales que se obtienen de la realidad y opera con rasgos, propiedades, manifestaciones y efectos de lo que investiga.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677350" y="3861048"/>
            <a:ext cx="77893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Franklin Gothic Medium" pitchFamily="34" charset="0"/>
              </a:rPr>
              <a:t>S</a:t>
            </a:r>
            <a:r>
              <a:rPr lang="es-ES" sz="2400" b="1" dirty="0" smtClean="0">
                <a:latin typeface="Franklin Gothic Medium" pitchFamily="34" charset="0"/>
              </a:rPr>
              <a:t>e </a:t>
            </a:r>
            <a:r>
              <a:rPr lang="es-ES" sz="2400" b="1" dirty="0">
                <a:latin typeface="Franklin Gothic Medium" pitchFamily="34" charset="0"/>
              </a:rPr>
              <a:t>basa en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la experiencia directa de interactuar con el objeto</a:t>
            </a:r>
            <a:r>
              <a:rPr lang="es-ES" sz="2400" b="1" dirty="0">
                <a:latin typeface="Franklin Gothic Medium" pitchFamily="34" charset="0"/>
              </a:rPr>
              <a:t>, cuestión por lo que es trascendente la representatividad que tenga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la muestra </a:t>
            </a:r>
            <a:r>
              <a:rPr lang="es-ES" sz="2400" b="1" dirty="0">
                <a:latin typeface="Franklin Gothic Medium" pitchFamily="34" charset="0"/>
              </a:rPr>
              <a:t>que se va analizar,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los métodos </a:t>
            </a:r>
            <a:r>
              <a:rPr lang="es-ES" sz="2400" b="1" dirty="0">
                <a:latin typeface="Franklin Gothic Medium" pitchFamily="34" charset="0"/>
              </a:rPr>
              <a:t>que se emplean, la confiabilidad y validez de los mismos y los recursos para el procesamiento de la información.</a:t>
            </a:r>
          </a:p>
        </p:txBody>
      </p:sp>
    </p:spTree>
    <p:extLst>
      <p:ext uri="{BB962C8B-B14F-4D97-AF65-F5344CB8AC3E}">
        <p14:creationId xmlns:p14="http://schemas.microsoft.com/office/powerpoint/2010/main" val="42377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 INVESTIGACIÓN </a:t>
            </a:r>
            <a:r>
              <a:rPr lang="es-ES" sz="3200" b="1" dirty="0" smtClean="0">
                <a:latin typeface="Franklin Gothic Medium" pitchFamily="34" charset="0"/>
              </a:rPr>
              <a:t>EMPÍRICA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72295" y="963885"/>
            <a:ext cx="81791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or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su enfoque </a:t>
            </a:r>
            <a:r>
              <a:rPr lang="es-ES" sz="2800" b="1" dirty="0">
                <a:latin typeface="Franklin Gothic Medium" pitchFamily="34" charset="0"/>
              </a:rPr>
              <a:t>puede ser cuantitativa, cualitativa o </a:t>
            </a:r>
            <a:r>
              <a:rPr lang="es-ES" sz="2800" b="1" dirty="0" smtClean="0">
                <a:latin typeface="Franklin Gothic Medium" pitchFamily="34" charset="0"/>
              </a:rPr>
              <a:t>multimodal que coincide con </a:t>
            </a:r>
            <a:r>
              <a:rPr lang="es-ES" sz="2800" b="1" dirty="0">
                <a:latin typeface="Franklin Gothic Medium" pitchFamily="34" charset="0"/>
              </a:rPr>
              <a:t>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análisis de la información </a:t>
            </a:r>
            <a:r>
              <a:rPr lang="es-ES" sz="2800" b="1" dirty="0">
                <a:latin typeface="Franklin Gothic Medium" pitchFamily="34" charset="0"/>
              </a:rPr>
              <a:t>que realiza y el fin que se </a:t>
            </a:r>
            <a:r>
              <a:rPr lang="es-ES" sz="2800" b="1" dirty="0" smtClean="0">
                <a:latin typeface="Franklin Gothic Medium" pitchFamily="34" charset="0"/>
              </a:rPr>
              <a:t>propone.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77550" y="2873190"/>
            <a:ext cx="82892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La investigación cuantitativa </a:t>
            </a:r>
            <a:r>
              <a:rPr lang="es-ES" sz="2800" b="1" dirty="0" smtClean="0">
                <a:latin typeface="Franklin Gothic Medium" pitchFamily="34" charset="0"/>
              </a:rPr>
              <a:t>persigue </a:t>
            </a:r>
            <a:r>
              <a:rPr lang="es-ES" sz="2800" b="1" dirty="0">
                <a:latin typeface="Franklin Gothic Medium" pitchFamily="34" charset="0"/>
              </a:rPr>
              <a:t>como objetivo conocer el objeto de estudio a través de sus propiedades externas y manifestaciones </a:t>
            </a:r>
            <a:r>
              <a:rPr lang="es-ES" sz="2800" b="1" dirty="0" smtClean="0">
                <a:latin typeface="Franklin Gothic Medium" pitchFamily="34" charset="0"/>
              </a:rPr>
              <a:t>observables. </a:t>
            </a:r>
            <a:r>
              <a:rPr lang="es-ES" sz="2800" b="1" dirty="0">
                <a:latin typeface="Franklin Gothic Medium" pitchFamily="34" charset="0"/>
              </a:rPr>
              <a:t>Su propósito es la medición y demostración de las variables y relaciones que se han </a:t>
            </a:r>
            <a:r>
              <a:rPr lang="es-ES" sz="2800" b="1" dirty="0" err="1">
                <a:latin typeface="Franklin Gothic Medium" pitchFamily="34" charset="0"/>
              </a:rPr>
              <a:t>hipotetizado</a:t>
            </a:r>
            <a:r>
              <a:rPr lang="es-ES" sz="2800" b="1" dirty="0">
                <a:latin typeface="Franklin Gothic Medium" pitchFamily="34" charset="0"/>
              </a:rPr>
              <a:t>,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para lo cual emplea un lenguaje esencialmente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numérico</a:t>
            </a:r>
            <a:r>
              <a:rPr lang="es-ES" sz="2800" b="1" dirty="0" smtClean="0">
                <a:latin typeface="Franklin Gothic Medium" pitchFamily="34" charset="0"/>
              </a:rPr>
              <a:t>. Tiene </a:t>
            </a:r>
            <a:r>
              <a:rPr lang="es-ES" sz="2800" b="1" dirty="0">
                <a:latin typeface="Franklin Gothic Medium" pitchFamily="34" charset="0"/>
              </a:rPr>
              <a:t>la finalidad de establecer patrones de comportamiento, explicar, generalizar y predecir.</a:t>
            </a:r>
          </a:p>
        </p:txBody>
      </p:sp>
    </p:spTree>
    <p:extLst>
      <p:ext uri="{BB962C8B-B14F-4D97-AF65-F5344CB8AC3E}">
        <p14:creationId xmlns:p14="http://schemas.microsoft.com/office/powerpoint/2010/main" val="426358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 INVESTIGACIÓN </a:t>
            </a:r>
            <a:r>
              <a:rPr lang="es-ES" sz="3200" b="1" dirty="0" smtClean="0">
                <a:latin typeface="Franklin Gothic Medium" pitchFamily="34" charset="0"/>
              </a:rPr>
              <a:t>EMPÍRICA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410099" y="976718"/>
            <a:ext cx="81683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La investigación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itchFamily="34" charset="0"/>
              </a:rPr>
              <a:t>cualitativa </a:t>
            </a:r>
            <a:r>
              <a:rPr lang="es-ES" sz="2400" b="1" dirty="0" smtClean="0">
                <a:latin typeface="Franklin Gothic Medium" pitchFamily="34" charset="0"/>
              </a:rPr>
              <a:t>tiene </a:t>
            </a:r>
            <a:r>
              <a:rPr lang="es-ES" sz="2400" b="1" dirty="0">
                <a:latin typeface="Franklin Gothic Medium" pitchFamily="34" charset="0"/>
              </a:rPr>
              <a:t>como objetivo entender el objeto que estudia y evaluar las cualidades del mismo. Su propósito es destacar las relaciones y motivaciones subyacentes por lo cual utiliza un lenguaje fundamentalmente etnográfico, métodos que permiten la descripción y penetración de lo que estudia y muestras basadas en casos-tipo. Tiene la finalidad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de interpretar, comprender y destacar las cualidades de lo que estudia.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98658" y="4725144"/>
            <a:ext cx="81798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La investigación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itchFamily="34" charset="0"/>
              </a:rPr>
              <a:t>multimodal  </a:t>
            </a:r>
            <a:r>
              <a:rPr lang="es-ES" sz="2400" b="1" dirty="0" smtClean="0">
                <a:latin typeface="Franklin Gothic Medium" pitchFamily="34" charset="0"/>
              </a:rPr>
              <a:t>es una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itchFamily="34" charset="0"/>
              </a:rPr>
              <a:t>perspectiva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conjuntiva </a:t>
            </a:r>
            <a:r>
              <a:rPr lang="es-ES" sz="2400" b="1" dirty="0" smtClean="0">
                <a:latin typeface="Franklin Gothic Medium" pitchFamily="34" charset="0"/>
              </a:rPr>
              <a:t>que partiendo de la pertinencia </a:t>
            </a:r>
            <a:r>
              <a:rPr lang="es-ES" sz="2400" b="1" dirty="0">
                <a:latin typeface="Franklin Gothic Medium" pitchFamily="34" charset="0"/>
              </a:rPr>
              <a:t>de </a:t>
            </a:r>
            <a:r>
              <a:rPr lang="es-ES" sz="2400" b="1" dirty="0" smtClean="0">
                <a:latin typeface="Franklin Gothic Medium" pitchFamily="34" charset="0"/>
              </a:rPr>
              <a:t>los enfoque anteriores, aboga por la combinación de ellos en tres modelos. (P.37 Libro.)</a:t>
            </a:r>
            <a:endParaRPr lang="es-ES" sz="24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64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1383</TotalTime>
  <Words>1108</Words>
  <Application>Microsoft Office PowerPoint</Application>
  <PresentationFormat>Presentación en pantalla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Franklin Gothic Medium</vt:lpstr>
      <vt:lpstr>Georgia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259</cp:revision>
  <dcterms:created xsi:type="dcterms:W3CDTF">2023-02-14T14:00:07Z</dcterms:created>
  <dcterms:modified xsi:type="dcterms:W3CDTF">2026-03-06T20:09:25Z</dcterms:modified>
</cp:coreProperties>
</file>