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7" r:id="rId2"/>
    <p:sldId id="258" r:id="rId3"/>
    <p:sldId id="322" r:id="rId4"/>
    <p:sldId id="336" r:id="rId5"/>
    <p:sldId id="328" r:id="rId6"/>
    <p:sldId id="327" r:id="rId7"/>
    <p:sldId id="321" r:id="rId8"/>
    <p:sldId id="326" r:id="rId9"/>
    <p:sldId id="329" r:id="rId10"/>
    <p:sldId id="331" r:id="rId11"/>
    <p:sldId id="332" r:id="rId12"/>
    <p:sldId id="333" r:id="rId13"/>
    <p:sldId id="330" r:id="rId14"/>
    <p:sldId id="295" r:id="rId15"/>
    <p:sldId id="334" r:id="rId16"/>
    <p:sldId id="335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82" d="100"/>
          <a:sy n="82" d="100"/>
        </p:scale>
        <p:origin x="1483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278658" y="1042647"/>
            <a:ext cx="8434617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UNIVERSIDAD DE </a:t>
            </a: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ARTEMISA “JULIO DÍAZ GONZÁLEZ” 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FACULTAD DE CIENCIAS SOCIALES Y HUMANÍSTICAS</a:t>
            </a:r>
          </a:p>
          <a:p>
            <a:pPr algn="ctr">
              <a:lnSpc>
                <a:spcPct val="150000"/>
              </a:lnSpc>
            </a:pP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DEPARTAMENTO DE CIENCIAS JURÍDICAS</a:t>
            </a:r>
          </a:p>
        </p:txBody>
      </p:sp>
      <p:sp>
        <p:nvSpPr>
          <p:cNvPr id="6" name="5 Rectángulo"/>
          <p:cNvSpPr/>
          <p:nvPr/>
        </p:nvSpPr>
        <p:spPr>
          <a:xfrm>
            <a:off x="1763688" y="5373216"/>
            <a:ext cx="555319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latin typeface="Franklin Gothic Medium" pitchFamily="34" charset="0"/>
              </a:rPr>
              <a:t>Profesora: Dr. C. María Luisa Ramos Grandal</a:t>
            </a:r>
          </a:p>
          <a:p>
            <a:r>
              <a:rPr lang="es-ES" sz="2000" b="1" dirty="0">
                <a:latin typeface="Franklin Gothic Medium" pitchFamily="34" charset="0"/>
              </a:rPr>
              <a:t>                 </a:t>
            </a:r>
            <a:r>
              <a:rPr lang="es-ES" sz="2000" b="1" dirty="0" smtClean="0">
                <a:latin typeface="Franklin Gothic Medium" pitchFamily="34" charset="0"/>
              </a:rPr>
              <a:t>  Profesora Titular </a:t>
            </a:r>
            <a:endParaRPr lang="es-ES" sz="2000" b="1" dirty="0">
              <a:latin typeface="Franklin Gothic Medium" pitchFamily="34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924944"/>
            <a:ext cx="1927608" cy="1568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641" y="235457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696898" y="3249188"/>
            <a:ext cx="682335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40000"/>
              </a:lnSpc>
              <a:spcBef>
                <a:spcPct val="50000"/>
              </a:spcBef>
            </a:pPr>
            <a:r>
              <a:rPr lang="es-E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METODOLOGÍA  DE  LA INVESTIGACIÓN JURÍDICA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954" y="104404"/>
            <a:ext cx="1043889" cy="100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207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latin typeface="Franklin Gothic Medium" pitchFamily="34" charset="0"/>
              </a:rPr>
              <a:t> INVESTIGACIÓN </a:t>
            </a:r>
            <a:r>
              <a:rPr lang="es-ES" sz="3200" b="1" dirty="0" smtClean="0">
                <a:latin typeface="Franklin Gothic Medium" pitchFamily="34" charset="0"/>
              </a:rPr>
              <a:t>EXPLORATORIA</a:t>
            </a:r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" y="-27384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84757" y="863134"/>
            <a:ext cx="62449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dirty="0" smtClean="0">
                <a:latin typeface="Franklin Gothic Medium" pitchFamily="34" charset="0"/>
              </a:rPr>
              <a:t>Por </a:t>
            </a:r>
            <a:r>
              <a:rPr lang="es-ES" sz="2800" b="1" dirty="0">
                <a:latin typeface="Franklin Gothic Medium" pitchFamily="34" charset="0"/>
              </a:rPr>
              <a:t>el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nivel de profundidad </a:t>
            </a:r>
            <a:r>
              <a:rPr lang="es-ES" sz="2800" b="1" dirty="0">
                <a:latin typeface="Franklin Gothic Medium" pitchFamily="34" charset="0"/>
              </a:rPr>
              <a:t>que alcanza</a:t>
            </a:r>
            <a:endParaRPr lang="es-ES_tradnl" sz="2800" b="1" dirty="0">
              <a:latin typeface="Franklin Gothic Medium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32075" y="1628800"/>
            <a:ext cx="8367230" cy="4573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296" algn="just">
              <a:lnSpc>
                <a:spcPct val="80000"/>
              </a:lnSpc>
            </a:pPr>
            <a:r>
              <a:rPr lang="es-ES" sz="2800" b="1" dirty="0">
                <a:latin typeface="Franklin Gothic Medium" pitchFamily="34" charset="0"/>
              </a:rPr>
              <a:t>La investigación EXPLORATORIA o piloto por lo general inicia un camino novedoso o se efectúa sobre un objeto poco abordado, por lo cual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su objetivo es sondear el tema,</a:t>
            </a:r>
            <a:r>
              <a:rPr lang="es-ES" sz="2800" b="1" dirty="0">
                <a:latin typeface="Franklin Gothic Medium" pitchFamily="34" charset="0"/>
              </a:rPr>
              <a:t> recopilar información preliminar, familiarizarse con la problemática, establecer prioridades o destacar facetas. </a:t>
            </a:r>
            <a:endParaRPr lang="es-ES" sz="2800" b="1" dirty="0" smtClean="0">
              <a:latin typeface="Franklin Gothic Medium" pitchFamily="34" charset="0"/>
            </a:endParaRPr>
          </a:p>
          <a:p>
            <a:pPr marL="82296" algn="just">
              <a:lnSpc>
                <a:spcPct val="80000"/>
              </a:lnSpc>
            </a:pPr>
            <a:endParaRPr lang="es-ES" sz="2800" b="1" dirty="0">
              <a:latin typeface="Franklin Gothic Medium" pitchFamily="34" charset="0"/>
            </a:endParaRPr>
          </a:p>
          <a:p>
            <a:pPr marL="82296" algn="just">
              <a:lnSpc>
                <a:spcPct val="80000"/>
              </a:lnSpc>
            </a:pPr>
            <a:r>
              <a:rPr lang="es-ES" sz="2800" b="1" dirty="0" smtClean="0">
                <a:latin typeface="Franklin Gothic Medium" pitchFamily="34" charset="0"/>
              </a:rPr>
              <a:t>Por </a:t>
            </a:r>
            <a:r>
              <a:rPr lang="es-ES" sz="2800" b="1" dirty="0">
                <a:latin typeface="Franklin Gothic Medium" pitchFamily="34" charset="0"/>
              </a:rPr>
              <a:t>ello, es más general y flexible que las demás y </a:t>
            </a:r>
            <a:r>
              <a:rPr lang="es-ES" sz="2800" b="1" u="sng" dirty="0">
                <a:solidFill>
                  <a:srgbClr val="FF0000"/>
                </a:solidFill>
                <a:latin typeface="Franklin Gothic Medium" pitchFamily="34" charset="0"/>
              </a:rPr>
              <a:t>casi nunca constituye un fin en sí misma sino la base para subsiguientes investigaciones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. </a:t>
            </a:r>
            <a:endParaRPr lang="es-ES" sz="2800" b="1" dirty="0" smtClean="0">
              <a:solidFill>
                <a:srgbClr val="FF0000"/>
              </a:solidFill>
              <a:latin typeface="Franklin Gothic Medium" pitchFamily="34" charset="0"/>
            </a:endParaRPr>
          </a:p>
          <a:p>
            <a:pPr marL="82296" algn="just">
              <a:lnSpc>
                <a:spcPct val="80000"/>
              </a:lnSpc>
            </a:pPr>
            <a:endParaRPr lang="es-ES" sz="2800" b="1" dirty="0">
              <a:solidFill>
                <a:srgbClr val="FF0000"/>
              </a:solidFill>
              <a:latin typeface="Franklin Gothic Medium" pitchFamily="34" charset="0"/>
            </a:endParaRPr>
          </a:p>
          <a:p>
            <a:pPr marL="82296" algn="just">
              <a:lnSpc>
                <a:spcPct val="80000"/>
              </a:lnSpc>
            </a:pPr>
            <a:r>
              <a:rPr lang="es-ES" sz="2800" b="1" dirty="0" smtClean="0">
                <a:latin typeface="Franklin Gothic Medium" pitchFamily="34" charset="0"/>
              </a:rPr>
              <a:t>En </a:t>
            </a:r>
            <a:r>
              <a:rPr lang="es-ES" sz="2800" b="1" dirty="0">
                <a:latin typeface="Franklin Gothic Medium" pitchFamily="34" charset="0"/>
              </a:rPr>
              <a:t>ocasiones incluso, es la base para la formulación más acabada de un problema científico. </a:t>
            </a:r>
            <a:endParaRPr lang="es-ES_tradnl" sz="2800" b="1" dirty="0"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489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latin typeface="Franklin Gothic Medium" pitchFamily="34" charset="0"/>
              </a:rPr>
              <a:t> INVESTIGACIÓN </a:t>
            </a:r>
            <a:r>
              <a:rPr lang="es-ES" sz="3200" b="1" dirty="0" smtClean="0">
                <a:latin typeface="Franklin Gothic Medium" pitchFamily="34" charset="0"/>
              </a:rPr>
              <a:t>DESCRIPTIVA</a:t>
            </a:r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" y="-27384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84757" y="863134"/>
            <a:ext cx="62449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dirty="0" smtClean="0">
                <a:latin typeface="Franklin Gothic Medium" pitchFamily="34" charset="0"/>
              </a:rPr>
              <a:t>Por </a:t>
            </a:r>
            <a:r>
              <a:rPr lang="es-ES" sz="2800" b="1" dirty="0">
                <a:latin typeface="Franklin Gothic Medium" pitchFamily="34" charset="0"/>
              </a:rPr>
              <a:t>el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nivel de profundidad </a:t>
            </a:r>
            <a:r>
              <a:rPr lang="es-ES" sz="2800" b="1" dirty="0">
                <a:latin typeface="Franklin Gothic Medium" pitchFamily="34" charset="0"/>
              </a:rPr>
              <a:t>que alcanza</a:t>
            </a:r>
            <a:endParaRPr lang="es-ES_tradnl" sz="2800" b="1" dirty="0">
              <a:latin typeface="Franklin Gothic Medium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423456" y="1700808"/>
            <a:ext cx="836723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296" algn="just"/>
            <a:r>
              <a:rPr lang="es-ES" sz="2800" b="1" dirty="0">
                <a:latin typeface="Franklin Gothic Medium" pitchFamily="34" charset="0"/>
              </a:rPr>
              <a:t>La investigación DESCRIPTIVA busca exponer las características, propiedades y manifestaciones del objeto que aborda, por lo que </a:t>
            </a:r>
            <a:r>
              <a:rPr lang="es-ES" sz="2800" b="1" u="sng" dirty="0">
                <a:solidFill>
                  <a:srgbClr val="FF0000"/>
                </a:solidFill>
                <a:latin typeface="Franklin Gothic Medium" pitchFamily="34" charset="0"/>
              </a:rPr>
              <a:t>recolecta, ordena y jerarquiza información sobre el mismo, identifica categorías, establece relaciones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. </a:t>
            </a:r>
            <a:endParaRPr lang="es-ES" sz="2800" b="1" dirty="0" smtClean="0">
              <a:solidFill>
                <a:srgbClr val="FF0000"/>
              </a:solidFill>
              <a:latin typeface="Franklin Gothic Medium" pitchFamily="34" charset="0"/>
            </a:endParaRPr>
          </a:p>
          <a:p>
            <a:pPr marL="82296" algn="just"/>
            <a:endParaRPr lang="es-ES" sz="2800" b="1" dirty="0">
              <a:latin typeface="Franklin Gothic Medium" pitchFamily="34" charset="0"/>
            </a:endParaRPr>
          </a:p>
          <a:p>
            <a:pPr marL="82296" algn="just"/>
            <a:r>
              <a:rPr lang="es-ES" sz="2800" b="1" dirty="0" smtClean="0">
                <a:latin typeface="Franklin Gothic Medium" pitchFamily="34" charset="0"/>
              </a:rPr>
              <a:t>Con </a:t>
            </a:r>
            <a:r>
              <a:rPr lang="es-ES" sz="2800" b="1" dirty="0">
                <a:latin typeface="Franklin Gothic Medium" pitchFamily="34" charset="0"/>
              </a:rPr>
              <a:t>esto brinda una comprensión general del fenómeno y esboza juicios sobre el mismo.</a:t>
            </a:r>
            <a:r>
              <a:rPr lang="es-ES_tradnl" sz="2800" b="1" dirty="0">
                <a:latin typeface="Franklin Gothic Medium" pitchFamily="34" charset="0"/>
              </a:rPr>
              <a:t> </a:t>
            </a:r>
            <a:r>
              <a:rPr lang="es-ES_tradnl" sz="2800" b="1" dirty="0">
                <a:solidFill>
                  <a:srgbClr val="FF0000"/>
                </a:solidFill>
                <a:latin typeface="Franklin Gothic Medium" pitchFamily="34" charset="0"/>
              </a:rPr>
              <a:t>Se centra en medir con la mayor precisión posible.</a:t>
            </a:r>
          </a:p>
        </p:txBody>
      </p:sp>
    </p:spTree>
    <p:extLst>
      <p:ext uri="{BB962C8B-B14F-4D97-AF65-F5344CB8AC3E}">
        <p14:creationId xmlns:p14="http://schemas.microsoft.com/office/powerpoint/2010/main" val="3968649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latin typeface="Franklin Gothic Medium" pitchFamily="34" charset="0"/>
              </a:rPr>
              <a:t> INVESTIGACIÓN </a:t>
            </a:r>
            <a:r>
              <a:rPr lang="es-ES" sz="3200" b="1" dirty="0" smtClean="0">
                <a:latin typeface="Franklin Gothic Medium" pitchFamily="34" charset="0"/>
              </a:rPr>
              <a:t> EXPLICATIVA</a:t>
            </a:r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" y="-27384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84757" y="863134"/>
            <a:ext cx="62449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dirty="0" smtClean="0">
                <a:latin typeface="Franklin Gothic Medium" pitchFamily="34" charset="0"/>
              </a:rPr>
              <a:t>Por </a:t>
            </a:r>
            <a:r>
              <a:rPr lang="es-ES" sz="2800" b="1" dirty="0">
                <a:latin typeface="Franklin Gothic Medium" pitchFamily="34" charset="0"/>
              </a:rPr>
              <a:t>el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nivel de profundidad </a:t>
            </a:r>
            <a:r>
              <a:rPr lang="es-ES" sz="2800" b="1" dirty="0">
                <a:latin typeface="Franklin Gothic Medium" pitchFamily="34" charset="0"/>
              </a:rPr>
              <a:t>que alcanza</a:t>
            </a:r>
            <a:endParaRPr lang="es-ES_tradnl" sz="2800" b="1" dirty="0">
              <a:latin typeface="Franklin Gothic Medium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23456" y="1844824"/>
            <a:ext cx="8108984" cy="3582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296" algn="just">
              <a:lnSpc>
                <a:spcPct val="90000"/>
              </a:lnSpc>
            </a:pPr>
            <a:r>
              <a:rPr lang="es-ES" sz="2800" b="1" dirty="0">
                <a:latin typeface="Franklin Gothic Medium" pitchFamily="34" charset="0"/>
              </a:rPr>
              <a:t>La investigación EXPLICATIVA es la que logra un mayor nivel de profundidad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 </a:t>
            </a:r>
            <a:r>
              <a:rPr lang="es-ES" sz="2800" b="1" dirty="0">
                <a:latin typeface="Franklin Gothic Medium" pitchFamily="34" charset="0"/>
              </a:rPr>
              <a:t>sobre el </a:t>
            </a:r>
            <a:r>
              <a:rPr lang="es-ES" sz="2800" b="1" dirty="0" smtClean="0">
                <a:latin typeface="Franklin Gothic Medium" pitchFamily="34" charset="0"/>
              </a:rPr>
              <a:t>objeto.</a:t>
            </a:r>
          </a:p>
          <a:p>
            <a:pPr marL="82296" algn="just">
              <a:lnSpc>
                <a:spcPct val="90000"/>
              </a:lnSpc>
            </a:pPr>
            <a:r>
              <a:rPr lang="es-ES" sz="2800" b="1" dirty="0" smtClean="0">
                <a:latin typeface="Franklin Gothic Medium" pitchFamily="34" charset="0"/>
              </a:rPr>
              <a:t> </a:t>
            </a:r>
          </a:p>
          <a:p>
            <a:pPr marL="82296" algn="just">
              <a:lnSpc>
                <a:spcPct val="90000"/>
              </a:lnSpc>
            </a:pPr>
            <a:r>
              <a:rPr lang="es-ES" sz="2800" b="1" dirty="0" smtClean="0">
                <a:latin typeface="Franklin Gothic Medium" pitchFamily="34" charset="0"/>
              </a:rPr>
              <a:t> </a:t>
            </a:r>
            <a:r>
              <a:rPr lang="es-ES" sz="2800" b="1" u="sng" dirty="0" smtClean="0">
                <a:solidFill>
                  <a:srgbClr val="FF0000"/>
                </a:solidFill>
                <a:latin typeface="Franklin Gothic Medium" pitchFamily="34" charset="0"/>
              </a:rPr>
              <a:t>Identifica </a:t>
            </a:r>
            <a:r>
              <a:rPr lang="es-ES" sz="2800" b="1" u="sng" dirty="0">
                <a:solidFill>
                  <a:srgbClr val="FF0000"/>
                </a:solidFill>
                <a:latin typeface="Franklin Gothic Medium" pitchFamily="34" charset="0"/>
              </a:rPr>
              <a:t>y explica posibles causas de la problemática e interrelaciona desde un enfoque más general las diferentes variables, posibilitando así un entendimiento cabal del mismo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 </a:t>
            </a:r>
            <a:r>
              <a:rPr lang="es-ES" sz="2800" b="1" dirty="0">
                <a:latin typeface="Franklin Gothic Medium" pitchFamily="34" charset="0"/>
              </a:rPr>
              <a:t>y una comprensión de las regularidades y la dinámica de comportamiento del objeto que estudia.</a:t>
            </a:r>
            <a:r>
              <a:rPr lang="es-ES_tradnl" sz="2800" b="1" dirty="0">
                <a:latin typeface="Franklin Gothic Medium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16926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45068" y="548680"/>
            <a:ext cx="7947083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ü"/>
            </a:pPr>
            <a:endParaRPr lang="es-ES" b="1" dirty="0" smtClean="0">
              <a:latin typeface="Franklin Gothic Medium" pitchFamily="34" charset="0"/>
            </a:endParaRPr>
          </a:p>
          <a:p>
            <a:pPr marL="457200" indent="-457200"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Por </a:t>
            </a:r>
            <a:r>
              <a:rPr lang="es-ES" sz="2800" b="1" dirty="0">
                <a:latin typeface="Franklin Gothic Medium" pitchFamily="34" charset="0"/>
              </a:rPr>
              <a:t>su tipo la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investigación científica </a:t>
            </a:r>
            <a:r>
              <a:rPr lang="es-ES" sz="2800" b="1" dirty="0">
                <a:latin typeface="Franklin Gothic Medium" pitchFamily="34" charset="0"/>
              </a:rPr>
              <a:t>puede ser empírica y teórica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s-ES" sz="2800" b="1" dirty="0">
                <a:latin typeface="Franklin Gothic Medium" pitchFamily="34" charset="0"/>
              </a:rPr>
              <a:t>E</a:t>
            </a:r>
            <a:r>
              <a:rPr lang="es-ES" sz="2800" b="1" dirty="0" smtClean="0">
                <a:latin typeface="Franklin Gothic Medium" pitchFamily="34" charset="0"/>
              </a:rPr>
              <a:t>l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análisis de la información </a:t>
            </a:r>
            <a:r>
              <a:rPr lang="es-ES" sz="2800" b="1" dirty="0">
                <a:latin typeface="Franklin Gothic Medium" pitchFamily="34" charset="0"/>
              </a:rPr>
              <a:t>que realiza y el fin que se propone (cuantitativa y cualitativa), 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El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nivel de profundidad </a:t>
            </a:r>
            <a:r>
              <a:rPr lang="es-ES" sz="2800" b="1" dirty="0">
                <a:latin typeface="Franklin Gothic Medium" pitchFamily="34" charset="0"/>
              </a:rPr>
              <a:t>a la que llega (exploratoria, descriptiva y explicativa), </a:t>
            </a:r>
          </a:p>
        </p:txBody>
      </p:sp>
      <p:sp>
        <p:nvSpPr>
          <p:cNvPr id="5" name="4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latin typeface="Franklin Gothic Medium" pitchFamily="34" charset="0"/>
              </a:rPr>
              <a:t> </a:t>
            </a:r>
            <a:r>
              <a:rPr lang="es-ES" sz="3200" b="1" dirty="0" smtClean="0">
                <a:latin typeface="Franklin Gothic Medium" pitchFamily="34" charset="0"/>
              </a:rPr>
              <a:t>CRITERIOS QUE UTILIZAREMOS</a:t>
            </a:r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6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" y="-27384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6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8" name="7 CuadroTexto"/>
          <p:cNvSpPr txBox="1"/>
          <p:nvPr/>
        </p:nvSpPr>
        <p:spPr>
          <a:xfrm>
            <a:off x="683568" y="3694092"/>
            <a:ext cx="56885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FF0000"/>
                </a:solidFill>
                <a:latin typeface="Franklin Gothic Medium" pitchFamily="34" charset="0"/>
              </a:rPr>
              <a:t>Ejemplo: </a:t>
            </a:r>
          </a:p>
          <a:p>
            <a:r>
              <a:rPr lang="es-ES" sz="3200" b="1" dirty="0" smtClean="0">
                <a:latin typeface="Franklin Gothic Medium" pitchFamily="34" charset="0"/>
              </a:rPr>
              <a:t>Es una investigación científica empírica, cualitativa y descriptiva.</a:t>
            </a:r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9" name="Imagen 11">
            <a:extLst>
              <a:ext uri="{FF2B5EF4-FFF2-40B4-BE49-F238E27FC236}">
                <a16:creationId xmlns:a16="http://schemas.microsoft.com/office/drawing/2014/main" id="{6B76D05A-34B7-485B-BCF7-864F4EC35F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3170" y="3694092"/>
            <a:ext cx="1832371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9 Rectángulo"/>
          <p:cNvSpPr/>
          <p:nvPr/>
        </p:nvSpPr>
        <p:spPr>
          <a:xfrm>
            <a:off x="4427170" y="5473005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sz="2800" b="1" dirty="0" smtClean="0">
                <a:latin typeface="Franklin Gothic Medium" pitchFamily="34" charset="0"/>
              </a:rPr>
              <a:t>Destacar  las que son históricas por la 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dimensión de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tiempo</a:t>
            </a:r>
            <a:endParaRPr lang="es-ES" sz="2800" dirty="0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5AC2896D-74B4-4AD9-A0D2-C6639DBFBD8F}"/>
              </a:ext>
            </a:extLst>
          </p:cNvPr>
          <p:cNvSpPr>
            <a:spLocks/>
          </p:cNvSpPr>
          <p:nvPr/>
        </p:nvSpPr>
        <p:spPr bwMode="gray">
          <a:xfrm rot="762386" flipH="1">
            <a:off x="3746195" y="5444120"/>
            <a:ext cx="748885" cy="782796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53300">
                <a:srgbClr val="FFFF00"/>
              </a:gs>
              <a:gs pos="0">
                <a:schemeClr val="accent3">
                  <a:lumMod val="50000"/>
                </a:schemeClr>
              </a:gs>
              <a:gs pos="100000">
                <a:srgbClr val="FF0000"/>
              </a:gs>
            </a:gsLst>
            <a:lin ang="0" scaled="1"/>
          </a:gradFill>
          <a:ln>
            <a:noFill/>
          </a:ln>
          <a:extLst/>
        </p:spPr>
        <p:txBody>
          <a:bodyPr/>
          <a:lstStyle/>
          <a:p>
            <a:pPr>
              <a:defRPr/>
            </a:pPr>
            <a:endParaRPr lang="fr-CA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37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0" grpId="0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latin typeface="Franklin Gothic Medium" pitchFamily="34" charset="0"/>
              </a:rPr>
              <a:t>PRÓXIMO ENCUENTRO (10)</a:t>
            </a:r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6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" y="-27384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6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4" name="3 CuadroTexto"/>
          <p:cNvSpPr txBox="1"/>
          <p:nvPr/>
        </p:nvSpPr>
        <p:spPr>
          <a:xfrm>
            <a:off x="515466" y="1094992"/>
            <a:ext cx="81609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Taller de aclaraciones de dudas </a:t>
            </a:r>
            <a:r>
              <a:rPr lang="es-ES" sz="2800" b="1" dirty="0" smtClean="0">
                <a:latin typeface="Franklin Gothic Medium" pitchFamily="34" charset="0"/>
              </a:rPr>
              <a:t>sobre los diseños de investigación.</a:t>
            </a:r>
            <a:endParaRPr lang="es-ES" sz="2800" b="1" dirty="0">
              <a:latin typeface="Franklin Gothic Medium" pitchFamily="34" charset="0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-9059" y="2541906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latin typeface="Franklin Gothic Medium" pitchFamily="34" charset="0"/>
              </a:rPr>
              <a:t>ENCUENTRO (11) EVALUACIÓN FINAL</a:t>
            </a:r>
            <a:endParaRPr lang="es-ES" sz="3200" b="1" dirty="0">
              <a:latin typeface="Franklin Gothic Medium" pitchFamily="34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258700" y="3573016"/>
            <a:ext cx="853198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s-ES" sz="2800" b="1" dirty="0">
                <a:latin typeface="Franklin Gothic Medium" pitchFamily="34" charset="0"/>
              </a:rPr>
              <a:t>Explicar el recorrido realizado a partir del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portafolio de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evaluación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Exposición </a:t>
            </a:r>
            <a:r>
              <a:rPr lang="es-ES" sz="2800" b="1" dirty="0" smtClean="0">
                <a:latin typeface="Franklin Gothic Medium" pitchFamily="34" charset="0"/>
              </a:rPr>
              <a:t>del diseño teórico metodológico de la investigación en </a:t>
            </a:r>
            <a:r>
              <a:rPr lang="es-ES" sz="2800" b="1" dirty="0">
                <a:latin typeface="Franklin Gothic Medium" pitchFamily="34" charset="0"/>
              </a:rPr>
              <a:t>un </a:t>
            </a:r>
            <a:r>
              <a:rPr lang="es-ES" sz="2800" b="1" dirty="0" err="1">
                <a:latin typeface="Franklin Gothic Medium" pitchFamily="34" charset="0"/>
              </a:rPr>
              <a:t>power</a:t>
            </a:r>
            <a:r>
              <a:rPr lang="es-ES" sz="2800" b="1" dirty="0">
                <a:latin typeface="Franklin Gothic Medium" pitchFamily="34" charset="0"/>
              </a:rPr>
              <a:t>  </a:t>
            </a:r>
            <a:r>
              <a:rPr lang="es-ES" sz="2800" b="1" dirty="0" err="1">
                <a:latin typeface="Franklin Gothic Medium" pitchFamily="34" charset="0"/>
              </a:rPr>
              <a:t>point</a:t>
            </a:r>
            <a:r>
              <a:rPr lang="es-ES" sz="2800" b="1" dirty="0" smtClean="0">
                <a:latin typeface="Franklin Gothic Medium" pitchFamily="34" charset="0"/>
              </a:rPr>
              <a:t>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Disponen de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5 minutos </a:t>
            </a:r>
            <a:r>
              <a:rPr lang="es-ES" sz="2800" b="1" dirty="0" smtClean="0">
                <a:latin typeface="Franklin Gothic Medium" pitchFamily="34" charset="0"/>
              </a:rPr>
              <a:t>para exponer.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Debe prepararse para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responder preguntas </a:t>
            </a:r>
            <a:r>
              <a:rPr lang="es-ES" sz="2800" b="1" dirty="0" smtClean="0">
                <a:latin typeface="Franklin Gothic Medium" pitchFamily="34" charset="0"/>
              </a:rPr>
              <a:t>al tribunal.</a:t>
            </a:r>
            <a:endParaRPr lang="es-ES" sz="2800" b="1" dirty="0"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136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 animBg="1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latin typeface="Franklin Gothic Medium" pitchFamily="34" charset="0"/>
              </a:rPr>
              <a:t>EVALUACIÓN FINAL</a:t>
            </a:r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6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" y="-27384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6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-27384"/>
            <a:ext cx="779651" cy="648072"/>
          </a:xfrm>
          <a:prstGeom prst="rect">
            <a:avLst/>
          </a:prstGeom>
        </p:spPr>
      </p:pic>
      <p:sp>
        <p:nvSpPr>
          <p:cNvPr id="8" name="7 Rectángulo"/>
          <p:cNvSpPr/>
          <p:nvPr/>
        </p:nvSpPr>
        <p:spPr>
          <a:xfrm>
            <a:off x="611560" y="836712"/>
            <a:ext cx="6104662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b="1" dirty="0" smtClean="0">
                <a:latin typeface="Franklin Gothic Medium" pitchFamily="34" charset="0"/>
              </a:rPr>
              <a:t>1.- </a:t>
            </a:r>
            <a:r>
              <a:rPr lang="es-ES" b="1" dirty="0" smtClean="0">
                <a:solidFill>
                  <a:srgbClr val="FF0000"/>
                </a:solidFill>
                <a:latin typeface="Franklin Gothic Medium" pitchFamily="34" charset="0"/>
              </a:rPr>
              <a:t>Tema</a:t>
            </a:r>
            <a:r>
              <a:rPr lang="es-ES" b="1" dirty="0" smtClean="0">
                <a:latin typeface="Franklin Gothic Medium" pitchFamily="34" charset="0"/>
              </a:rPr>
              <a:t> de investigación</a:t>
            </a:r>
          </a:p>
          <a:p>
            <a:pPr>
              <a:lnSpc>
                <a:spcPct val="150000"/>
              </a:lnSpc>
            </a:pPr>
            <a:r>
              <a:rPr lang="es-ES" b="1" dirty="0" smtClean="0">
                <a:latin typeface="Franklin Gothic Medium" pitchFamily="34" charset="0"/>
              </a:rPr>
              <a:t>2.- </a:t>
            </a:r>
            <a:r>
              <a:rPr lang="es-ES" b="1" dirty="0" smtClean="0">
                <a:solidFill>
                  <a:srgbClr val="FF0000"/>
                </a:solidFill>
                <a:latin typeface="Franklin Gothic Medium" pitchFamily="34" charset="0"/>
              </a:rPr>
              <a:t>Línea </a:t>
            </a:r>
            <a:r>
              <a:rPr lang="es-ES" b="1" dirty="0">
                <a:latin typeface="Franklin Gothic Medium" pitchFamily="34" charset="0"/>
              </a:rPr>
              <a:t>de </a:t>
            </a:r>
            <a:r>
              <a:rPr lang="es-ES" b="1" dirty="0" smtClean="0">
                <a:latin typeface="Franklin Gothic Medium" pitchFamily="34" charset="0"/>
              </a:rPr>
              <a:t>investigación de la carrera de DERECHO</a:t>
            </a:r>
          </a:p>
          <a:p>
            <a:pPr>
              <a:lnSpc>
                <a:spcPct val="150000"/>
              </a:lnSpc>
            </a:pPr>
            <a:r>
              <a:rPr lang="es-ES" b="1" dirty="0" smtClean="0">
                <a:latin typeface="Franklin Gothic Medium" pitchFamily="34" charset="0"/>
              </a:rPr>
              <a:t>3.- </a:t>
            </a:r>
            <a:r>
              <a:rPr lang="es-ES" b="1" dirty="0" smtClean="0">
                <a:solidFill>
                  <a:srgbClr val="FF0000"/>
                </a:solidFill>
                <a:latin typeface="Franklin Gothic Medium" pitchFamily="34" charset="0"/>
              </a:rPr>
              <a:t>Antecedentes </a:t>
            </a:r>
            <a:r>
              <a:rPr lang="es-ES" b="1" dirty="0" smtClean="0">
                <a:latin typeface="Franklin Gothic Medium" pitchFamily="34" charset="0"/>
              </a:rPr>
              <a:t>(normativo, teórico y práctico)</a:t>
            </a:r>
            <a:endParaRPr lang="es-ES" b="1" dirty="0">
              <a:latin typeface="Franklin Gothic Medium" pitchFamily="34" charset="0"/>
            </a:endParaRPr>
          </a:p>
          <a:p>
            <a:pPr>
              <a:spcAft>
                <a:spcPts val="600"/>
              </a:spcAft>
            </a:pPr>
            <a:r>
              <a:rPr lang="es-ES" b="1" dirty="0" smtClean="0">
                <a:latin typeface="Franklin Gothic Medium" pitchFamily="34" charset="0"/>
              </a:rPr>
              <a:t>4.- La </a:t>
            </a:r>
            <a:r>
              <a:rPr lang="es-ES" b="1" dirty="0">
                <a:solidFill>
                  <a:srgbClr val="FF0000"/>
                </a:solidFill>
                <a:latin typeface="Franklin Gothic Medium" pitchFamily="34" charset="0"/>
              </a:rPr>
              <a:t>contradicción </a:t>
            </a:r>
            <a:endParaRPr lang="es-ES" b="1" dirty="0" smtClean="0">
              <a:solidFill>
                <a:srgbClr val="FF0000"/>
              </a:solidFill>
              <a:latin typeface="Franklin Gothic Medium" pitchFamily="34" charset="0"/>
            </a:endParaRPr>
          </a:p>
          <a:p>
            <a:pPr>
              <a:spcAft>
                <a:spcPts val="600"/>
              </a:spcAft>
            </a:pPr>
            <a:r>
              <a:rPr lang="es-ES" b="1" dirty="0" smtClean="0">
                <a:latin typeface="Franklin Gothic Medium" pitchFamily="34" charset="0"/>
              </a:rPr>
              <a:t>5.- </a:t>
            </a:r>
            <a:r>
              <a:rPr lang="es-ES" b="1" dirty="0">
                <a:solidFill>
                  <a:srgbClr val="FF0000"/>
                </a:solidFill>
                <a:latin typeface="Franklin Gothic Medium" pitchFamily="34" charset="0"/>
              </a:rPr>
              <a:t>P</a:t>
            </a:r>
            <a:r>
              <a:rPr lang="es-ES" b="1" dirty="0" smtClean="0">
                <a:solidFill>
                  <a:srgbClr val="FF0000"/>
                </a:solidFill>
                <a:latin typeface="Franklin Gothic Medium" pitchFamily="34" charset="0"/>
              </a:rPr>
              <a:t>roblema</a:t>
            </a:r>
            <a:r>
              <a:rPr lang="es-ES" b="1" dirty="0" smtClean="0">
                <a:latin typeface="Franklin Gothic Medium" pitchFamily="34" charset="0"/>
              </a:rPr>
              <a:t> </a:t>
            </a:r>
            <a:r>
              <a:rPr lang="es-ES" b="1" dirty="0">
                <a:latin typeface="Franklin Gothic Medium" pitchFamily="34" charset="0"/>
              </a:rPr>
              <a:t>de investigación</a:t>
            </a:r>
            <a:r>
              <a:rPr lang="es-ES" b="1" dirty="0" smtClean="0">
                <a:latin typeface="Franklin Gothic Medium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s-ES" b="1" dirty="0" smtClean="0">
                <a:latin typeface="Franklin Gothic Medium" pitchFamily="34" charset="0"/>
              </a:rPr>
              <a:t>6.- </a:t>
            </a:r>
            <a:r>
              <a:rPr lang="es-ES" b="1" dirty="0">
                <a:solidFill>
                  <a:srgbClr val="FF0000"/>
                </a:solidFill>
                <a:latin typeface="Franklin Gothic Medium" pitchFamily="34" charset="0"/>
              </a:rPr>
              <a:t>Objeto</a:t>
            </a:r>
            <a:r>
              <a:rPr lang="es-ES" b="1" dirty="0">
                <a:latin typeface="Franklin Gothic Medium" pitchFamily="34" charset="0"/>
              </a:rPr>
              <a:t> de investigación</a:t>
            </a:r>
          </a:p>
          <a:p>
            <a:pPr>
              <a:lnSpc>
                <a:spcPct val="150000"/>
              </a:lnSpc>
            </a:pPr>
            <a:r>
              <a:rPr lang="es-ES" b="1" dirty="0">
                <a:latin typeface="Franklin Gothic Medium" pitchFamily="34" charset="0"/>
              </a:rPr>
              <a:t> </a:t>
            </a:r>
            <a:r>
              <a:rPr lang="es-ES" b="1" dirty="0" smtClean="0">
                <a:latin typeface="Franklin Gothic Medium" pitchFamily="34" charset="0"/>
              </a:rPr>
              <a:t>7.- Objetivos general </a:t>
            </a:r>
            <a:r>
              <a:rPr lang="es-ES" b="1" dirty="0">
                <a:latin typeface="Franklin Gothic Medium" pitchFamily="34" charset="0"/>
              </a:rPr>
              <a:t>y específicos de la investigación</a:t>
            </a:r>
          </a:p>
          <a:p>
            <a:pPr>
              <a:lnSpc>
                <a:spcPct val="150000"/>
              </a:lnSpc>
            </a:pPr>
            <a:r>
              <a:rPr lang="es-ES" b="1" dirty="0">
                <a:latin typeface="Franklin Gothic Medium" pitchFamily="34" charset="0"/>
              </a:rPr>
              <a:t> </a:t>
            </a:r>
            <a:r>
              <a:rPr lang="es-ES" b="1" dirty="0" smtClean="0">
                <a:latin typeface="Franklin Gothic Medium" pitchFamily="34" charset="0"/>
              </a:rPr>
              <a:t>8.- </a:t>
            </a:r>
            <a:r>
              <a:rPr lang="es-ES" b="1" dirty="0">
                <a:solidFill>
                  <a:srgbClr val="FF0000"/>
                </a:solidFill>
                <a:latin typeface="Franklin Gothic Medium" pitchFamily="34" charset="0"/>
              </a:rPr>
              <a:t>Planteamiento</a:t>
            </a:r>
            <a:r>
              <a:rPr lang="es-ES" b="1" dirty="0">
                <a:latin typeface="Franklin Gothic Medium" pitchFamily="34" charset="0"/>
              </a:rPr>
              <a:t> hipotético</a:t>
            </a:r>
          </a:p>
          <a:p>
            <a:pPr>
              <a:lnSpc>
                <a:spcPct val="150000"/>
              </a:lnSpc>
            </a:pPr>
            <a:r>
              <a:rPr lang="es-ES" b="1" dirty="0">
                <a:latin typeface="Franklin Gothic Medium" pitchFamily="34" charset="0"/>
              </a:rPr>
              <a:t> </a:t>
            </a:r>
            <a:r>
              <a:rPr lang="es-ES" b="1" dirty="0" smtClean="0">
                <a:latin typeface="Franklin Gothic Medium" pitchFamily="34" charset="0"/>
              </a:rPr>
              <a:t>9.- </a:t>
            </a:r>
            <a:r>
              <a:rPr lang="es-ES" b="1" dirty="0">
                <a:solidFill>
                  <a:srgbClr val="FF0000"/>
                </a:solidFill>
                <a:latin typeface="Franklin Gothic Medium" pitchFamily="34" charset="0"/>
              </a:rPr>
              <a:t>Muestreo</a:t>
            </a:r>
            <a:r>
              <a:rPr lang="es-ES" b="1" dirty="0">
                <a:latin typeface="Franklin Gothic Medium" pitchFamily="34" charset="0"/>
              </a:rPr>
              <a:t> de la investigación</a:t>
            </a:r>
          </a:p>
          <a:p>
            <a:pPr>
              <a:lnSpc>
                <a:spcPct val="150000"/>
              </a:lnSpc>
            </a:pPr>
            <a:r>
              <a:rPr lang="es-ES" b="1" dirty="0">
                <a:latin typeface="Franklin Gothic Medium" pitchFamily="34" charset="0"/>
              </a:rPr>
              <a:t> </a:t>
            </a:r>
            <a:r>
              <a:rPr lang="es-ES" b="1" dirty="0" smtClean="0">
                <a:latin typeface="Franklin Gothic Medium" pitchFamily="34" charset="0"/>
              </a:rPr>
              <a:t>10.- </a:t>
            </a:r>
            <a:r>
              <a:rPr lang="es-ES" b="1" dirty="0">
                <a:solidFill>
                  <a:srgbClr val="FF0000"/>
                </a:solidFill>
                <a:latin typeface="Franklin Gothic Medium" pitchFamily="34" charset="0"/>
              </a:rPr>
              <a:t>Métodos teóricos </a:t>
            </a:r>
            <a:r>
              <a:rPr lang="es-ES" b="1" dirty="0">
                <a:latin typeface="Franklin Gothic Medium" pitchFamily="34" charset="0"/>
              </a:rPr>
              <a:t>a emplear</a:t>
            </a:r>
          </a:p>
          <a:p>
            <a:pPr>
              <a:lnSpc>
                <a:spcPct val="150000"/>
              </a:lnSpc>
            </a:pPr>
            <a:r>
              <a:rPr lang="es-ES" b="1" dirty="0">
                <a:latin typeface="Franklin Gothic Medium" pitchFamily="34" charset="0"/>
              </a:rPr>
              <a:t> </a:t>
            </a:r>
            <a:r>
              <a:rPr lang="es-ES" b="1" dirty="0" smtClean="0">
                <a:latin typeface="Franklin Gothic Medium" pitchFamily="34" charset="0"/>
              </a:rPr>
              <a:t>11.- </a:t>
            </a:r>
            <a:r>
              <a:rPr lang="es-ES" b="1" dirty="0">
                <a:solidFill>
                  <a:srgbClr val="FF0000"/>
                </a:solidFill>
                <a:latin typeface="Franklin Gothic Medium" pitchFamily="34" charset="0"/>
              </a:rPr>
              <a:t>Métodos empíricos </a:t>
            </a:r>
            <a:r>
              <a:rPr lang="es-ES" b="1" dirty="0">
                <a:latin typeface="Franklin Gothic Medium" pitchFamily="34" charset="0"/>
              </a:rPr>
              <a:t>a utilizar </a:t>
            </a:r>
            <a:endParaRPr lang="es-ES" b="1" dirty="0" smtClean="0">
              <a:latin typeface="Franklin Gothic Medium" pitchFamily="34" charset="0"/>
            </a:endParaRPr>
          </a:p>
          <a:p>
            <a:pPr>
              <a:lnSpc>
                <a:spcPct val="150000"/>
              </a:lnSpc>
            </a:pPr>
            <a:r>
              <a:rPr lang="es-ES" b="1" dirty="0" smtClean="0">
                <a:latin typeface="Franklin Gothic Medium" pitchFamily="34" charset="0"/>
              </a:rPr>
              <a:t>12.-</a:t>
            </a:r>
            <a:r>
              <a:rPr lang="es-ES" b="1" dirty="0" smtClean="0">
                <a:solidFill>
                  <a:srgbClr val="FF0000"/>
                </a:solidFill>
                <a:latin typeface="Franklin Gothic Medium" pitchFamily="34" charset="0"/>
              </a:rPr>
              <a:t>Novedad</a:t>
            </a:r>
            <a:endParaRPr lang="es-ES" b="1" dirty="0" smtClean="0">
              <a:latin typeface="Franklin Gothic Medium" pitchFamily="34" charset="0"/>
            </a:endParaRPr>
          </a:p>
          <a:p>
            <a:pPr>
              <a:lnSpc>
                <a:spcPct val="150000"/>
              </a:lnSpc>
            </a:pPr>
            <a:r>
              <a:rPr lang="es-ES" b="1" dirty="0" smtClean="0">
                <a:latin typeface="Franklin Gothic Medium" pitchFamily="34" charset="0"/>
              </a:rPr>
              <a:t>13.-  </a:t>
            </a:r>
            <a:r>
              <a:rPr lang="es-ES" b="1" dirty="0" smtClean="0">
                <a:solidFill>
                  <a:srgbClr val="FF0000"/>
                </a:solidFill>
                <a:latin typeface="Franklin Gothic Medium" pitchFamily="34" charset="0"/>
              </a:rPr>
              <a:t>Importancia </a:t>
            </a:r>
          </a:p>
          <a:p>
            <a:pPr>
              <a:lnSpc>
                <a:spcPct val="150000"/>
              </a:lnSpc>
            </a:pPr>
            <a:r>
              <a:rPr lang="es-ES" b="1" dirty="0" smtClean="0">
                <a:latin typeface="Franklin Gothic Medium" pitchFamily="34" charset="0"/>
              </a:rPr>
              <a:t>14.- </a:t>
            </a:r>
            <a:r>
              <a:rPr lang="es-ES" b="1" dirty="0" smtClean="0">
                <a:solidFill>
                  <a:srgbClr val="FF0000"/>
                </a:solidFill>
                <a:latin typeface="Franklin Gothic Medium" pitchFamily="34" charset="0"/>
              </a:rPr>
              <a:t>Tipo</a:t>
            </a:r>
            <a:r>
              <a:rPr lang="es-ES" b="1" dirty="0" smtClean="0">
                <a:latin typeface="Franklin Gothic Medium" pitchFamily="34" charset="0"/>
              </a:rPr>
              <a:t> </a:t>
            </a:r>
            <a:r>
              <a:rPr lang="es-ES" b="1" dirty="0">
                <a:latin typeface="Franklin Gothic Medium" pitchFamily="34" charset="0"/>
              </a:rPr>
              <a:t>de investigación</a:t>
            </a:r>
            <a:endParaRPr lang="es-ES" b="1" dirty="0">
              <a:solidFill>
                <a:srgbClr val="FF0000"/>
              </a:solidFill>
              <a:latin typeface="Franklin Gothic Medium" pitchFamily="34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2655" y="4005064"/>
            <a:ext cx="3240360" cy="2027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4318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arlen Sanchez\Desktop\cuba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0387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10374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3200" b="1" dirty="0" smtClean="0">
              <a:latin typeface="Franklin Gothic Medium" pitchFamily="34" charset="0"/>
            </a:endParaRPr>
          </a:p>
          <a:p>
            <a:pPr algn="ctr"/>
            <a:r>
              <a:rPr lang="es-ES" sz="3200" b="1" dirty="0" smtClean="0">
                <a:latin typeface="Franklin Gothic Medium" pitchFamily="34" charset="0"/>
              </a:rPr>
              <a:t>Clase </a:t>
            </a:r>
            <a:r>
              <a:rPr lang="es-ES" sz="3200" b="1" dirty="0" smtClean="0">
                <a:latin typeface="Franklin Gothic Medium" pitchFamily="34" charset="0"/>
              </a:rPr>
              <a:t>11</a:t>
            </a:r>
            <a:endParaRPr lang="es-ES" sz="3200" b="1" dirty="0" smtClean="0">
              <a:latin typeface="Franklin Gothic Medium" pitchFamily="34" charset="0"/>
            </a:endParaRPr>
          </a:p>
          <a:p>
            <a:pPr algn="ctr"/>
            <a:r>
              <a:rPr lang="es-ES" sz="3200" b="1" dirty="0" smtClean="0">
                <a:latin typeface="Franklin Gothic Medium" pitchFamily="34" charset="0"/>
              </a:rPr>
              <a:t>TIPOS DE INVESTIGACIÓN </a:t>
            </a:r>
          </a:p>
          <a:p>
            <a:pPr algn="ctr"/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9495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172400" y="169495"/>
            <a:ext cx="779651" cy="648072"/>
          </a:xfrm>
          <a:prstGeom prst="rect">
            <a:avLst/>
          </a:prstGeom>
        </p:spPr>
      </p:pic>
      <p:pic>
        <p:nvPicPr>
          <p:cNvPr id="15" name="Picture 5" descr="783">
            <a:extLst>
              <a:ext uri="{FF2B5EF4-FFF2-40B4-BE49-F238E27FC236}">
                <a16:creationId xmlns:a16="http://schemas.microsoft.com/office/drawing/2014/main" id="{93CF9A7B-36FF-4A61-9268-83EC3586FB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4883" y="4797152"/>
            <a:ext cx="2220277" cy="1940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CuadroTexto 15">
            <a:extLst>
              <a:ext uri="{FF2B5EF4-FFF2-40B4-BE49-F238E27FC236}">
                <a16:creationId xmlns:a16="http://schemas.microsoft.com/office/drawing/2014/main" id="{E07EE518-E796-40AB-9D65-CACC4D129CFE}"/>
              </a:ext>
            </a:extLst>
          </p:cNvPr>
          <p:cNvSpPr txBox="1"/>
          <p:nvPr/>
        </p:nvSpPr>
        <p:spPr>
          <a:xfrm>
            <a:off x="1007871" y="1832713"/>
            <a:ext cx="7128257" cy="2218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3200" b="1" dirty="0" smtClean="0">
                <a:latin typeface="Franklin Gothic Medium" pitchFamily="34" charset="0"/>
              </a:rPr>
              <a:t>Definir </a:t>
            </a:r>
            <a:r>
              <a:rPr lang="es-ES" sz="3200" b="1" dirty="0">
                <a:latin typeface="Franklin Gothic Medium" pitchFamily="34" charset="0"/>
              </a:rPr>
              <a:t>los diferentes </a:t>
            </a:r>
            <a:r>
              <a:rPr lang="es-ES" sz="3200" b="1" dirty="0">
                <a:solidFill>
                  <a:srgbClr val="FF0000"/>
                </a:solidFill>
                <a:latin typeface="Franklin Gothic Medium" pitchFamily="34" charset="0"/>
              </a:rPr>
              <a:t>tipos de </a:t>
            </a:r>
            <a:r>
              <a:rPr lang="es-ES" sz="3200" b="1" dirty="0" smtClean="0">
                <a:solidFill>
                  <a:srgbClr val="FF0000"/>
                </a:solidFill>
                <a:latin typeface="Franklin Gothic Medium" pitchFamily="34" charset="0"/>
              </a:rPr>
              <a:t>investigación </a:t>
            </a:r>
            <a:r>
              <a:rPr lang="es-ES" sz="3200" b="1" dirty="0" smtClean="0">
                <a:latin typeface="Franklin Gothic Medium" pitchFamily="34" charset="0"/>
              </a:rPr>
              <a:t>a partir de los principales características que los diferencian</a:t>
            </a:r>
            <a:endParaRPr lang="es-ES" sz="3200" b="1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222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latin typeface="Franklin Gothic Medium" pitchFamily="34" charset="0"/>
              </a:rPr>
              <a:t>TIPOS </a:t>
            </a:r>
            <a:r>
              <a:rPr lang="es-ES" sz="3200" b="1" dirty="0">
                <a:latin typeface="Franklin Gothic Medium" pitchFamily="34" charset="0"/>
              </a:rPr>
              <a:t>DE </a:t>
            </a:r>
            <a:r>
              <a:rPr lang="es-ES" sz="3200" b="1" dirty="0" smtClean="0">
                <a:latin typeface="Franklin Gothic Medium" pitchFamily="34" charset="0"/>
              </a:rPr>
              <a:t>INVESTIGACIÓN</a:t>
            </a:r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" y="-27384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405668" y="980728"/>
            <a:ext cx="833266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 smtClean="0">
                <a:latin typeface="Franklin Gothic Medium" pitchFamily="34" charset="0"/>
              </a:rPr>
              <a:t>La investigación científica es un proceso ordenado, sistemático, de análisis y estudio que adquiere diferentes matices.</a:t>
            </a:r>
          </a:p>
          <a:p>
            <a:endParaRPr lang="es-ES" sz="2800" b="1" dirty="0" smtClean="0">
              <a:latin typeface="Franklin Gothic Medium" pitchFamily="34" charset="0"/>
            </a:endParaRPr>
          </a:p>
          <a:p>
            <a:pPr algn="just"/>
            <a:r>
              <a:rPr lang="es-ES" sz="2800" b="1" dirty="0">
                <a:latin typeface="Franklin Gothic Medium" pitchFamily="34" charset="0"/>
              </a:rPr>
              <a:t>Adoptan  formas </a:t>
            </a:r>
            <a:r>
              <a:rPr lang="es-ES" sz="2800" b="1" dirty="0" smtClean="0">
                <a:latin typeface="Franklin Gothic Medium" pitchFamily="34" charset="0"/>
              </a:rPr>
              <a:t>, según sus objetos de investigación en </a:t>
            </a:r>
            <a:r>
              <a:rPr lang="es-ES" sz="2800" b="1" dirty="0">
                <a:latin typeface="Franklin Gothic Medium" pitchFamily="34" charset="0"/>
              </a:rPr>
              <a:t>relación a aspectos diversos, cuestión que da </a:t>
            </a:r>
            <a:r>
              <a:rPr lang="es-ES" sz="2800" b="1" dirty="0" smtClean="0">
                <a:latin typeface="Franklin Gothic Medium" pitchFamily="34" charset="0"/>
              </a:rPr>
              <a:t> </a:t>
            </a:r>
            <a:r>
              <a:rPr lang="es-ES" sz="2800" b="1" dirty="0">
                <a:latin typeface="Franklin Gothic Medium" pitchFamily="34" charset="0"/>
              </a:rPr>
              <a:t>lugar a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una amplia y no unívoca taxonomía</a:t>
            </a:r>
            <a:r>
              <a:rPr lang="es-ES" sz="2800" b="1" dirty="0">
                <a:latin typeface="Franklin Gothic Medium" pitchFamily="34" charset="0"/>
              </a:rPr>
              <a:t>. </a:t>
            </a:r>
            <a:endParaRPr lang="es-ES" sz="2800" b="1" dirty="0" smtClean="0">
              <a:latin typeface="Franklin Gothic Medium" pitchFamily="34" charset="0"/>
            </a:endParaRPr>
          </a:p>
          <a:p>
            <a:pPr algn="just"/>
            <a:endParaRPr lang="es-ES" sz="2800" b="1" dirty="0">
              <a:latin typeface="Franklin Gothic Medium" pitchFamily="34" charset="0"/>
            </a:endParaRPr>
          </a:p>
          <a:p>
            <a:pPr algn="just"/>
            <a:r>
              <a:rPr lang="es-ES" sz="2800" b="1" dirty="0" smtClean="0">
                <a:latin typeface="Franklin Gothic Medium" pitchFamily="34" charset="0"/>
              </a:rPr>
              <a:t>A cada aspecto que define su clasificación se les llaman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variables</a:t>
            </a:r>
            <a:r>
              <a:rPr lang="es-ES" sz="2800" b="1" dirty="0" smtClean="0">
                <a:latin typeface="Franklin Gothic Medium" pitchFamily="34" charset="0"/>
              </a:rPr>
              <a:t>.</a:t>
            </a:r>
          </a:p>
          <a:p>
            <a:pPr algn="just"/>
            <a:endParaRPr lang="es-ES" sz="2800" b="1" dirty="0" smtClean="0"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86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36512" y="-27384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latin typeface="Franklin Gothic Medium" pitchFamily="34" charset="0"/>
              </a:rPr>
              <a:t>TIPOS </a:t>
            </a:r>
            <a:r>
              <a:rPr lang="es-ES" sz="3200" b="1" dirty="0">
                <a:latin typeface="Franklin Gothic Medium" pitchFamily="34" charset="0"/>
              </a:rPr>
              <a:t>DE </a:t>
            </a:r>
            <a:r>
              <a:rPr lang="es-ES" sz="3200" b="1" dirty="0" smtClean="0">
                <a:latin typeface="Franklin Gothic Medium" pitchFamily="34" charset="0"/>
              </a:rPr>
              <a:t>INVESTIGACIÓN</a:t>
            </a:r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" y="-27384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-27384"/>
            <a:ext cx="779651" cy="648072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413559" y="1124744"/>
            <a:ext cx="8332663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s-ES" sz="2800" b="1" dirty="0" smtClean="0">
                <a:latin typeface="Franklin Gothic Medium" pitchFamily="34" charset="0"/>
              </a:rPr>
              <a:t>La </a:t>
            </a:r>
            <a:r>
              <a:rPr lang="es-ES" sz="2800" b="1" dirty="0">
                <a:latin typeface="Franklin Gothic Medium" pitchFamily="34" charset="0"/>
              </a:rPr>
              <a:t>tipología de la investigación guarda relación con variables como las siguientes: </a:t>
            </a:r>
            <a:endParaRPr lang="es-ES" sz="2800" b="1" dirty="0" smtClean="0">
              <a:latin typeface="Franklin Gothic Medium" pitchFamily="34" charset="0"/>
            </a:endParaRPr>
          </a:p>
          <a:p>
            <a:pPr marL="457200" indent="-457200"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el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formato de dato </a:t>
            </a:r>
            <a:r>
              <a:rPr lang="es-ES" sz="2800" b="1" dirty="0">
                <a:latin typeface="Franklin Gothic Medium" pitchFamily="34" charset="0"/>
              </a:rPr>
              <a:t>con el que se trabaje y los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métodos</a:t>
            </a:r>
            <a:r>
              <a:rPr lang="es-ES" sz="2800" b="1" dirty="0">
                <a:latin typeface="Franklin Gothic Medium" pitchFamily="34" charset="0"/>
              </a:rPr>
              <a:t> que se requieren para interactuar con el objeto las investigaciones (documental o de </a:t>
            </a:r>
            <a:r>
              <a:rPr lang="es-ES" sz="2800" b="1" dirty="0" smtClean="0">
                <a:latin typeface="Franklin Gothic Medium" pitchFamily="34" charset="0"/>
              </a:rPr>
              <a:t>campo),</a:t>
            </a:r>
          </a:p>
          <a:p>
            <a:pPr marL="457200" indent="-457200"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el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análisis de la información </a:t>
            </a:r>
            <a:r>
              <a:rPr lang="es-ES" sz="2800" b="1" dirty="0">
                <a:latin typeface="Franklin Gothic Medium" pitchFamily="34" charset="0"/>
              </a:rPr>
              <a:t>que realiza y el fin que se propone (cuantitativa y cualitativa), </a:t>
            </a:r>
          </a:p>
          <a:p>
            <a:pPr marL="457200" indent="-457200"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el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nivel de profundidad </a:t>
            </a:r>
            <a:r>
              <a:rPr lang="es-ES" sz="2800" b="1" dirty="0">
                <a:latin typeface="Franklin Gothic Medium" pitchFamily="34" charset="0"/>
              </a:rPr>
              <a:t>a la que llega (exploratoria, descriptiva y explicativa), </a:t>
            </a:r>
            <a:endParaRPr lang="es-ES" sz="2800" b="1" dirty="0" smtClean="0"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691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latin typeface="Franklin Gothic Medium" pitchFamily="34" charset="0"/>
              </a:rPr>
              <a:t>TIPOS </a:t>
            </a:r>
            <a:r>
              <a:rPr lang="es-ES" sz="3200" b="1" dirty="0">
                <a:latin typeface="Franklin Gothic Medium" pitchFamily="34" charset="0"/>
              </a:rPr>
              <a:t>DE </a:t>
            </a:r>
            <a:r>
              <a:rPr lang="es-ES" sz="3200" b="1" dirty="0" smtClean="0">
                <a:latin typeface="Franklin Gothic Medium" pitchFamily="34" charset="0"/>
              </a:rPr>
              <a:t>INVESTIGACIÓN</a:t>
            </a:r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" y="-27384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387931" y="476672"/>
            <a:ext cx="8792581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endParaRPr lang="es-ES" dirty="0"/>
          </a:p>
          <a:p>
            <a:pPr marL="285750" indent="-285750"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la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dimensión de tiempo </a:t>
            </a:r>
            <a:r>
              <a:rPr lang="es-ES" sz="2800" b="1" dirty="0">
                <a:latin typeface="Franklin Gothic Medium" pitchFamily="34" charset="0"/>
              </a:rPr>
              <a:t>en la que se ubican (históricas, descriptivas-actuales, experimentales), </a:t>
            </a:r>
          </a:p>
          <a:p>
            <a:pPr marL="285750" indent="-285750"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el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lapso de tiempo </a:t>
            </a:r>
            <a:r>
              <a:rPr lang="es-ES" sz="2800" b="1" dirty="0">
                <a:latin typeface="Franklin Gothic Medium" pitchFamily="34" charset="0"/>
              </a:rPr>
              <a:t>que abarcan (transversales u horizontales), </a:t>
            </a:r>
          </a:p>
          <a:p>
            <a:pPr marL="285750" indent="-285750"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el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escenario</a:t>
            </a:r>
            <a:r>
              <a:rPr lang="es-ES" sz="2800" b="1" dirty="0">
                <a:latin typeface="Franklin Gothic Medium" pitchFamily="34" charset="0"/>
              </a:rPr>
              <a:t> en donde se desarrollen (de laboratorio, de campo o bibliográficas), </a:t>
            </a:r>
          </a:p>
          <a:p>
            <a:pPr marL="285750" indent="-285750"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la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metodología </a:t>
            </a:r>
            <a:r>
              <a:rPr lang="es-ES" sz="2800" b="1" dirty="0">
                <a:latin typeface="Franklin Gothic Medium" pitchFamily="34" charset="0"/>
              </a:rPr>
              <a:t>que emplean (experimental, no experimental o cuasi-experimental), </a:t>
            </a:r>
          </a:p>
          <a:p>
            <a:pPr marL="285750" indent="-285750"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el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propósito</a:t>
            </a:r>
            <a:r>
              <a:rPr lang="es-ES" sz="2800" b="1" dirty="0">
                <a:latin typeface="Franklin Gothic Medium" pitchFamily="34" charset="0"/>
              </a:rPr>
              <a:t> que </a:t>
            </a:r>
            <a:r>
              <a:rPr lang="es-ES" sz="2800" b="1" dirty="0" smtClean="0">
                <a:latin typeface="Franklin Gothic Medium" pitchFamily="34" charset="0"/>
              </a:rPr>
              <a:t>tengan</a:t>
            </a:r>
            <a:r>
              <a:rPr lang="es-ES" sz="2800" b="1" dirty="0">
                <a:latin typeface="Franklin Gothic Medium" pitchFamily="34" charset="0"/>
              </a:rPr>
              <a:t>(pura y aplicada</a:t>
            </a:r>
            <a:r>
              <a:rPr lang="es-ES" sz="2800" b="1" dirty="0" smtClean="0">
                <a:latin typeface="Franklin Gothic Medium" pitchFamily="34" charset="0"/>
              </a:rPr>
              <a:t>),</a:t>
            </a:r>
          </a:p>
          <a:p>
            <a:pPr marL="285750" indent="-285750"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>
                <a:latin typeface="Franklin Gothic Medium" pitchFamily="34" charset="0"/>
              </a:rPr>
              <a:t>p</a:t>
            </a:r>
            <a:r>
              <a:rPr lang="es-ES" sz="2800" b="1" dirty="0" smtClean="0">
                <a:latin typeface="Franklin Gothic Medium" pitchFamily="34" charset="0"/>
              </a:rPr>
              <a:t>or </a:t>
            </a:r>
            <a:r>
              <a:rPr lang="es-ES" sz="2800" b="1" dirty="0">
                <a:latin typeface="Franklin Gothic Medium" pitchFamily="34" charset="0"/>
              </a:rPr>
              <a:t>su tipo la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investigación científica </a:t>
            </a:r>
            <a:r>
              <a:rPr lang="es-ES" sz="2800" b="1" dirty="0">
                <a:latin typeface="Franklin Gothic Medium" pitchFamily="34" charset="0"/>
              </a:rPr>
              <a:t>puede ser empírica y teórica</a:t>
            </a:r>
          </a:p>
        </p:txBody>
      </p:sp>
    </p:spTree>
    <p:extLst>
      <p:ext uri="{BB962C8B-B14F-4D97-AF65-F5344CB8AC3E}">
        <p14:creationId xmlns:p14="http://schemas.microsoft.com/office/powerpoint/2010/main" val="1074055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latin typeface="Franklin Gothic Medium" pitchFamily="34" charset="0"/>
              </a:rPr>
              <a:t>INVESTIGACIÓN  TEÓRICA</a:t>
            </a:r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" y="-27384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388385" y="1052736"/>
            <a:ext cx="836723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>
                <a:latin typeface="Franklin Gothic Medium" pitchFamily="34" charset="0"/>
              </a:rPr>
              <a:t>La investigación teórica o documental por su parte, es la que se desarrolla sobre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objetos y fenómenos que no se perciben sensorialmente</a:t>
            </a:r>
            <a:r>
              <a:rPr lang="es-ES" sz="2800" b="1" dirty="0">
                <a:latin typeface="Franklin Gothic Medium" pitchFamily="34" charset="0"/>
              </a:rPr>
              <a:t>, </a:t>
            </a:r>
            <a:r>
              <a:rPr lang="es-ES" sz="2800" b="1" dirty="0" smtClean="0">
                <a:latin typeface="Franklin Gothic Medium" pitchFamily="34" charset="0"/>
              </a:rPr>
              <a:t>por</a:t>
            </a:r>
            <a:r>
              <a:rPr lang="es-ES" sz="2800" b="1" dirty="0">
                <a:latin typeface="Franklin Gothic Medium" pitchFamily="34" charset="0"/>
              </a:rPr>
              <a:t> </a:t>
            </a:r>
            <a:r>
              <a:rPr lang="es-ES" sz="2800" b="1" dirty="0" smtClean="0">
                <a:latin typeface="Franklin Gothic Medium" pitchFamily="34" charset="0"/>
              </a:rPr>
              <a:t>lo </a:t>
            </a:r>
            <a:r>
              <a:rPr lang="es-ES" sz="2800" b="1" dirty="0">
                <a:latin typeface="Franklin Gothic Medium" pitchFamily="34" charset="0"/>
              </a:rPr>
              <a:t>cual trabaja con un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dato “indirecto”, </a:t>
            </a:r>
            <a:r>
              <a:rPr lang="es-ES" sz="2800" b="1" dirty="0">
                <a:latin typeface="Franklin Gothic Medium" pitchFamily="34" charset="0"/>
              </a:rPr>
              <a:t>especulativo y con una información abstracta que se encuentra condensada en axiomas lingüísticos diversos. </a:t>
            </a:r>
            <a:endParaRPr lang="es-ES" sz="2800" b="1" dirty="0" smtClean="0">
              <a:latin typeface="Franklin Gothic Medium" pitchFamily="34" charset="0"/>
            </a:endParaRPr>
          </a:p>
          <a:p>
            <a:endParaRPr lang="es-ES" sz="2800" b="1" dirty="0" smtClean="0">
              <a:latin typeface="Franklin Gothic Medium" pitchFamily="34" charset="0"/>
            </a:endParaRPr>
          </a:p>
          <a:p>
            <a:endParaRPr lang="es-ES" sz="2800" b="1" dirty="0">
              <a:latin typeface="Franklin Gothic Medium" pitchFamily="34" charset="0"/>
            </a:endParaRPr>
          </a:p>
          <a:p>
            <a:r>
              <a:rPr lang="es-ES" sz="2800" b="1" dirty="0" smtClean="0">
                <a:latin typeface="Franklin Gothic Medium" pitchFamily="34" charset="0"/>
              </a:rPr>
              <a:t>Se </a:t>
            </a:r>
            <a:r>
              <a:rPr lang="es-ES" sz="2800" b="1" dirty="0">
                <a:latin typeface="Franklin Gothic Medium" pitchFamily="34" charset="0"/>
              </a:rPr>
              <a:t>basa en la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aplicación de métodos del pensamiento lógico </a:t>
            </a:r>
            <a:r>
              <a:rPr lang="es-ES" sz="2800" b="1" dirty="0">
                <a:latin typeface="Franklin Gothic Medium" pitchFamily="34" charset="0"/>
              </a:rPr>
              <a:t>y genera conocimientos a partir de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procesos deductivos y racionales</a:t>
            </a:r>
            <a:r>
              <a:rPr lang="es-ES" sz="2800" b="1" dirty="0">
                <a:latin typeface="Franklin Gothic Medium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2496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latin typeface="Franklin Gothic Medium" pitchFamily="34" charset="0"/>
              </a:rPr>
              <a:t> INVESTIGACIÓN EMPÍRICA</a:t>
            </a:r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" y="-27384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611560" y="1008362"/>
            <a:ext cx="81791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dirty="0">
                <a:latin typeface="Franklin Gothic Medium" pitchFamily="34" charset="0"/>
              </a:rPr>
              <a:t>La investigación empírica o de campo es la que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genera conocimientos a partir de la percepción que se realiza del objeto de estudio</a:t>
            </a:r>
            <a:r>
              <a:rPr lang="es-ES" sz="2400" b="1" dirty="0">
                <a:latin typeface="Franklin Gothic Medium" pitchFamily="34" charset="0"/>
              </a:rPr>
              <a:t> a través de las diferentes vías sensoriales, por lo que trabaja con datos factuales que se obtienen de la realidad y opera con rasgos, propiedades, manifestaciones y efectos de lo que investiga.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677350" y="3861048"/>
            <a:ext cx="77893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dirty="0">
                <a:latin typeface="Franklin Gothic Medium" pitchFamily="34" charset="0"/>
              </a:rPr>
              <a:t>S</a:t>
            </a:r>
            <a:r>
              <a:rPr lang="es-ES" sz="2400" b="1" dirty="0" smtClean="0">
                <a:latin typeface="Franklin Gothic Medium" pitchFamily="34" charset="0"/>
              </a:rPr>
              <a:t>e </a:t>
            </a:r>
            <a:r>
              <a:rPr lang="es-ES" sz="2400" b="1" dirty="0">
                <a:latin typeface="Franklin Gothic Medium" pitchFamily="34" charset="0"/>
              </a:rPr>
              <a:t>basa en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la experiencia directa de interactuar con el objeto</a:t>
            </a:r>
            <a:r>
              <a:rPr lang="es-ES" sz="2400" b="1" dirty="0">
                <a:latin typeface="Franklin Gothic Medium" pitchFamily="34" charset="0"/>
              </a:rPr>
              <a:t>, cuestión por lo que es trascendente la representatividad que tenga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la muestra </a:t>
            </a:r>
            <a:r>
              <a:rPr lang="es-ES" sz="2400" b="1" dirty="0">
                <a:latin typeface="Franklin Gothic Medium" pitchFamily="34" charset="0"/>
              </a:rPr>
              <a:t>que se va analizar,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los métodos </a:t>
            </a:r>
            <a:r>
              <a:rPr lang="es-ES" sz="2400" b="1" dirty="0">
                <a:latin typeface="Franklin Gothic Medium" pitchFamily="34" charset="0"/>
              </a:rPr>
              <a:t>que se emplean, la confiabilidad y validez de los mismos y los recursos para el procesamiento de la información.</a:t>
            </a:r>
          </a:p>
        </p:txBody>
      </p:sp>
    </p:spTree>
    <p:extLst>
      <p:ext uri="{BB962C8B-B14F-4D97-AF65-F5344CB8AC3E}">
        <p14:creationId xmlns:p14="http://schemas.microsoft.com/office/powerpoint/2010/main" val="4237799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latin typeface="Franklin Gothic Medium" pitchFamily="34" charset="0"/>
              </a:rPr>
              <a:t> INVESTIGACIÓN </a:t>
            </a:r>
            <a:r>
              <a:rPr lang="es-ES" sz="3200" b="1" dirty="0" smtClean="0">
                <a:latin typeface="Franklin Gothic Medium" pitchFamily="34" charset="0"/>
              </a:rPr>
              <a:t>EMPÍRICA</a:t>
            </a:r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" y="-27384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372295" y="963885"/>
            <a:ext cx="817912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P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or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su enfoque </a:t>
            </a:r>
            <a:r>
              <a:rPr lang="es-ES" sz="2800" b="1" dirty="0">
                <a:latin typeface="Franklin Gothic Medium" pitchFamily="34" charset="0"/>
              </a:rPr>
              <a:t>puede ser cuantitativa, cualitativa o </a:t>
            </a:r>
            <a:r>
              <a:rPr lang="es-ES" sz="2800" b="1" dirty="0" smtClean="0">
                <a:latin typeface="Franklin Gothic Medium" pitchFamily="34" charset="0"/>
              </a:rPr>
              <a:t>multimodal que coincide con </a:t>
            </a:r>
            <a:r>
              <a:rPr lang="es-ES" sz="2800" b="1" dirty="0">
                <a:latin typeface="Franklin Gothic Medium" pitchFamily="34" charset="0"/>
              </a:rPr>
              <a:t>el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análisis de la información </a:t>
            </a:r>
            <a:r>
              <a:rPr lang="es-ES" sz="2800" b="1" dirty="0">
                <a:latin typeface="Franklin Gothic Medium" pitchFamily="34" charset="0"/>
              </a:rPr>
              <a:t>que realiza y el fin que se </a:t>
            </a:r>
            <a:r>
              <a:rPr lang="es-ES" sz="2800" b="1" dirty="0" smtClean="0">
                <a:latin typeface="Franklin Gothic Medium" pitchFamily="34" charset="0"/>
              </a:rPr>
              <a:t>propone.</a:t>
            </a:r>
            <a:endParaRPr lang="es-ES" sz="2800" b="1" dirty="0">
              <a:latin typeface="Franklin Gothic Medium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77550" y="2873190"/>
            <a:ext cx="82892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La investigación cuantitativa </a:t>
            </a:r>
            <a:r>
              <a:rPr lang="es-ES" sz="2800" b="1" dirty="0" smtClean="0">
                <a:latin typeface="Franklin Gothic Medium" pitchFamily="34" charset="0"/>
              </a:rPr>
              <a:t>persigue </a:t>
            </a:r>
            <a:r>
              <a:rPr lang="es-ES" sz="2800" b="1" dirty="0">
                <a:latin typeface="Franklin Gothic Medium" pitchFamily="34" charset="0"/>
              </a:rPr>
              <a:t>como objetivo conocer el objeto de estudio a través de sus propiedades externas y manifestaciones </a:t>
            </a:r>
            <a:r>
              <a:rPr lang="es-ES" sz="2800" b="1" dirty="0" smtClean="0">
                <a:latin typeface="Franklin Gothic Medium" pitchFamily="34" charset="0"/>
              </a:rPr>
              <a:t>observables. </a:t>
            </a:r>
            <a:r>
              <a:rPr lang="es-ES" sz="2800" b="1" dirty="0">
                <a:latin typeface="Franklin Gothic Medium" pitchFamily="34" charset="0"/>
              </a:rPr>
              <a:t>Su propósito es la medición y demostración de las variables y relaciones que se han </a:t>
            </a:r>
            <a:r>
              <a:rPr lang="es-ES" sz="2800" b="1" dirty="0" err="1">
                <a:latin typeface="Franklin Gothic Medium" pitchFamily="34" charset="0"/>
              </a:rPr>
              <a:t>hipotetizado</a:t>
            </a:r>
            <a:r>
              <a:rPr lang="es-ES" sz="2800" b="1" dirty="0">
                <a:latin typeface="Franklin Gothic Medium" pitchFamily="34" charset="0"/>
              </a:rPr>
              <a:t>,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para lo cual emplea un lenguaje esencialmente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numérico</a:t>
            </a:r>
            <a:r>
              <a:rPr lang="es-ES" sz="2800" b="1" dirty="0" smtClean="0">
                <a:latin typeface="Franklin Gothic Medium" pitchFamily="34" charset="0"/>
              </a:rPr>
              <a:t>. Tiene </a:t>
            </a:r>
            <a:r>
              <a:rPr lang="es-ES" sz="2800" b="1" dirty="0">
                <a:latin typeface="Franklin Gothic Medium" pitchFamily="34" charset="0"/>
              </a:rPr>
              <a:t>la finalidad de establecer patrones de comportamiento, explicar, generalizar y predecir.</a:t>
            </a:r>
          </a:p>
        </p:txBody>
      </p:sp>
    </p:spTree>
    <p:extLst>
      <p:ext uri="{BB962C8B-B14F-4D97-AF65-F5344CB8AC3E}">
        <p14:creationId xmlns:p14="http://schemas.microsoft.com/office/powerpoint/2010/main" val="4263584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latin typeface="Franklin Gothic Medium" pitchFamily="34" charset="0"/>
              </a:rPr>
              <a:t> INVESTIGACIÓN </a:t>
            </a:r>
            <a:r>
              <a:rPr lang="es-ES" sz="3200" b="1" dirty="0" smtClean="0">
                <a:latin typeface="Franklin Gothic Medium" pitchFamily="34" charset="0"/>
              </a:rPr>
              <a:t>EMPÍRICA</a:t>
            </a:r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" y="-27384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410099" y="976718"/>
            <a:ext cx="816839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La investigación </a:t>
            </a:r>
            <a:r>
              <a:rPr lang="es-ES" sz="2400" b="1" dirty="0" smtClean="0">
                <a:solidFill>
                  <a:srgbClr val="FF0000"/>
                </a:solidFill>
                <a:latin typeface="Franklin Gothic Medium" pitchFamily="34" charset="0"/>
              </a:rPr>
              <a:t>cualitativa </a:t>
            </a:r>
            <a:r>
              <a:rPr lang="es-ES" sz="2400" b="1" dirty="0" smtClean="0">
                <a:latin typeface="Franklin Gothic Medium" pitchFamily="34" charset="0"/>
              </a:rPr>
              <a:t>tiene </a:t>
            </a:r>
            <a:r>
              <a:rPr lang="es-ES" sz="2400" b="1" dirty="0">
                <a:latin typeface="Franklin Gothic Medium" pitchFamily="34" charset="0"/>
              </a:rPr>
              <a:t>como objetivo entender el objeto que estudia y evaluar las cualidades del mismo. Su propósito es destacar las relaciones y motivaciones subyacentes por lo cual utiliza un lenguaje fundamentalmente etnográfico, métodos que permiten la descripción y penetración de lo que estudia y muestras basadas en casos-tipo. Tiene la finalidad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de interpretar, comprender y destacar las cualidades de lo que estudia.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398658" y="4725144"/>
            <a:ext cx="817983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La investigación </a:t>
            </a:r>
            <a:r>
              <a:rPr lang="es-ES" sz="2400" b="1" dirty="0" smtClean="0">
                <a:solidFill>
                  <a:srgbClr val="FF0000"/>
                </a:solidFill>
                <a:latin typeface="Franklin Gothic Medium" pitchFamily="34" charset="0"/>
              </a:rPr>
              <a:t>multimodal  </a:t>
            </a:r>
            <a:r>
              <a:rPr lang="es-ES" sz="2400" b="1" dirty="0" smtClean="0">
                <a:latin typeface="Franklin Gothic Medium" pitchFamily="34" charset="0"/>
              </a:rPr>
              <a:t>es una </a:t>
            </a:r>
            <a:r>
              <a:rPr lang="es-ES" sz="2400" b="1" dirty="0" smtClean="0">
                <a:solidFill>
                  <a:srgbClr val="FF0000"/>
                </a:solidFill>
                <a:latin typeface="Franklin Gothic Medium" pitchFamily="34" charset="0"/>
              </a:rPr>
              <a:t>perspectiva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conjuntiva </a:t>
            </a:r>
            <a:r>
              <a:rPr lang="es-ES" sz="2400" b="1" dirty="0" smtClean="0">
                <a:latin typeface="Franklin Gothic Medium" pitchFamily="34" charset="0"/>
              </a:rPr>
              <a:t>que partiendo de la pertinencia </a:t>
            </a:r>
            <a:r>
              <a:rPr lang="es-ES" sz="2400" b="1" dirty="0">
                <a:latin typeface="Franklin Gothic Medium" pitchFamily="34" charset="0"/>
              </a:rPr>
              <a:t>de </a:t>
            </a:r>
            <a:r>
              <a:rPr lang="es-ES" sz="2400" b="1" dirty="0" smtClean="0">
                <a:latin typeface="Franklin Gothic Medium" pitchFamily="34" charset="0"/>
              </a:rPr>
              <a:t>los enfoque anteriores, aboga por la combinación de ellos en tres modelos. (P.37 Libro.)</a:t>
            </a:r>
            <a:endParaRPr lang="es-ES" sz="2400" b="1" dirty="0"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644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Transmisión de listas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ransmisión de listas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nsmisión de listas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1383</TotalTime>
  <Words>1108</Words>
  <Application>Microsoft Office PowerPoint</Application>
  <PresentationFormat>Presentación en pantalla (4:3)</PresentationFormat>
  <Paragraphs>90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2" baseType="lpstr">
      <vt:lpstr>Arial</vt:lpstr>
      <vt:lpstr>Franklin Gothic Medium</vt:lpstr>
      <vt:lpstr>Georgia</vt:lpstr>
      <vt:lpstr>Trebuchet MS</vt:lpstr>
      <vt:lpstr>Wingdings</vt:lpstr>
      <vt:lpstr>Transmisión de listas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casa</dc:creator>
  <cp:lastModifiedBy>Casa</cp:lastModifiedBy>
  <cp:revision>259</cp:revision>
  <dcterms:created xsi:type="dcterms:W3CDTF">2023-02-14T14:00:07Z</dcterms:created>
  <dcterms:modified xsi:type="dcterms:W3CDTF">2026-03-06T20:09:25Z</dcterms:modified>
</cp:coreProperties>
</file>