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258" r:id="rId5"/>
    <p:sldId id="259" r:id="rId6"/>
    <p:sldId id="260" r:id="rId7"/>
    <p:sldId id="261" r:id="rId8"/>
    <p:sldId id="262" r:id="rId9"/>
    <p:sldId id="263" r:id="rId10"/>
    <p:sldId id="264" r:id="rId11"/>
    <p:sldId id="265" r:id="rId12"/>
    <p:sldId id="273" r:id="rId13"/>
    <p:sldId id="275" r:id="rId14"/>
    <p:sldId id="274" r:id="rId15"/>
    <p:sldId id="276" r:id="rId16"/>
    <p:sldId id="277" r:id="rId17"/>
    <p:sldId id="268" r:id="rId18"/>
    <p:sldId id="270" r:id="rId19"/>
    <p:sldId id="271"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132FADFE-3B8F-471C-ABF0-DBC7717ECBBC}"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A847CFC-816F-41D0-AAC0-9BF4FEBC753E}" type="datetimeFigureOut">
              <a:rPr lang="es-ES" smtClean="0"/>
              <a:t>06/03/2026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847CFC-816F-41D0-AAC0-9BF4FEBC753E}" type="datetimeFigureOut">
              <a:rPr lang="es-ES" smtClean="0"/>
              <a:t>06/03/2026</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2FADFE-3B8F-471C-ABF0-DBC7717ECBBC}"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88640"/>
            <a:ext cx="6192688" cy="2215991"/>
          </a:xfrm>
          <a:prstGeom prst="rect">
            <a:avLst/>
          </a:prstGeom>
        </p:spPr>
        <p:txBody>
          <a:bodyPr wrap="square">
            <a:spAutoFit/>
          </a:bodyPr>
          <a:lstStyle/>
          <a:p>
            <a:r>
              <a:rPr lang="es-ES" b="1" dirty="0">
                <a:latin typeface="Arial" pitchFamily="34" charset="0"/>
                <a:cs typeface="Arial" pitchFamily="34" charset="0"/>
              </a:rPr>
              <a:t>FACULTAD CIENCIAS DE LA EDUCACIÓN</a:t>
            </a:r>
          </a:p>
          <a:p>
            <a:r>
              <a:rPr lang="es-ES" sz="2000" b="1" dirty="0">
                <a:latin typeface="Arial" pitchFamily="34" charset="0"/>
                <a:cs typeface="Arial" pitchFamily="34" charset="0"/>
              </a:rPr>
              <a:t>CARRERA PEDAGOGÍA PSICOLOGÍA</a:t>
            </a:r>
            <a:endParaRPr lang="es-ES" sz="2000" dirty="0">
              <a:latin typeface="Arial" pitchFamily="34" charset="0"/>
              <a:cs typeface="Arial" pitchFamily="34" charset="0"/>
            </a:endParaRPr>
          </a:p>
          <a:p>
            <a:r>
              <a:rPr lang="es-ES" sz="2000" b="1" dirty="0">
                <a:latin typeface="Arial" pitchFamily="34" charset="0"/>
                <a:cs typeface="Arial" pitchFamily="34" charset="0"/>
              </a:rPr>
              <a:t>Asignatura: PSICOLOGIA EN SITUACIONES DE DESASTRES</a:t>
            </a:r>
          </a:p>
          <a:p>
            <a:r>
              <a:rPr lang="es-ES" sz="2000" b="1" dirty="0">
                <a:latin typeface="Arial" pitchFamily="34" charset="0"/>
                <a:cs typeface="Arial" pitchFamily="34" charset="0"/>
              </a:rPr>
              <a:t>Tema 2 </a:t>
            </a:r>
            <a:r>
              <a:rPr lang="es-ES" sz="2000" dirty="0">
                <a:latin typeface="Arial" pitchFamily="34" charset="0"/>
                <a:cs typeface="Arial" pitchFamily="34" charset="0"/>
              </a:rPr>
              <a:t>La </a:t>
            </a:r>
            <a:r>
              <a:rPr lang="es-ES" sz="2000" dirty="0" smtClean="0">
                <a:latin typeface="Arial" pitchFamily="34" charset="0"/>
                <a:cs typeface="Arial" pitchFamily="34" charset="0"/>
              </a:rPr>
              <a:t>resilencia </a:t>
            </a:r>
            <a:r>
              <a:rPr lang="es-ES" sz="2000" dirty="0">
                <a:latin typeface="Arial" pitchFamily="34" charset="0"/>
                <a:cs typeface="Arial" pitchFamily="34" charset="0"/>
              </a:rPr>
              <a:t>como capacidad de adaptarse a situaciones de desastre </a:t>
            </a:r>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Compilación</a:t>
            </a:r>
            <a:r>
              <a:rPr lang="es-ES" sz="2000" dirty="0">
                <a:latin typeface="Arial" pitchFamily="34" charset="0"/>
                <a:cs typeface="Arial" pitchFamily="34" charset="0"/>
              </a:rPr>
              <a:t>: Profesora MSc Olga Castillo Trujillo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1576"/>
            <a:ext cx="563086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41576"/>
            <a:ext cx="42119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8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472" y="620688"/>
            <a:ext cx="6012160" cy="1569660"/>
          </a:xfrm>
          <a:prstGeom prst="rect">
            <a:avLst/>
          </a:prstGeom>
          <a:ln w="38100">
            <a:solidFill>
              <a:schemeClr val="accent1">
                <a:lumMod val="75000"/>
              </a:schemeClr>
            </a:solidFill>
          </a:ln>
        </p:spPr>
        <p:txBody>
          <a:bodyPr wrap="square">
            <a:spAutoFit/>
          </a:bodyPr>
          <a:lstStyle/>
          <a:p>
            <a:r>
              <a:rPr lang="es-ES" sz="2400" dirty="0" smtClean="0"/>
              <a:t>Las </a:t>
            </a:r>
            <a:r>
              <a:rPr lang="es-ES" sz="2400" dirty="0"/>
              <a:t>intrafamiliares: hace referencia a tener una figura paterna y/o maternal y/o otro miembro de la familia cálida y afectuosa o tener una familia estructurada.</a:t>
            </a:r>
          </a:p>
        </p:txBody>
      </p:sp>
      <p:sp>
        <p:nvSpPr>
          <p:cNvPr id="3" name="2 Rectángulo"/>
          <p:cNvSpPr/>
          <p:nvPr/>
        </p:nvSpPr>
        <p:spPr>
          <a:xfrm>
            <a:off x="395536" y="2348880"/>
            <a:ext cx="6012160" cy="3416320"/>
          </a:xfrm>
          <a:prstGeom prst="rect">
            <a:avLst/>
          </a:prstGeom>
          <a:ln w="38100">
            <a:solidFill>
              <a:schemeClr val="bg2">
                <a:lumMod val="50000"/>
              </a:schemeClr>
            </a:solidFill>
          </a:ln>
        </p:spPr>
        <p:txBody>
          <a:bodyPr wrap="square">
            <a:spAutoFit/>
          </a:bodyPr>
          <a:lstStyle/>
          <a:p>
            <a:r>
              <a:rPr lang="es-ES" sz="2400" dirty="0" smtClean="0"/>
              <a:t> </a:t>
            </a:r>
            <a:r>
              <a:rPr lang="es-ES" sz="2400" dirty="0"/>
              <a:t>Las </a:t>
            </a:r>
            <a:r>
              <a:rPr lang="es-ES" sz="2400" dirty="0" smtClean="0"/>
              <a:t>extra-familiares</a:t>
            </a:r>
            <a:r>
              <a:rPr lang="es-ES" sz="2400" dirty="0"/>
              <a:t>: entre ellas podemos citar: </a:t>
            </a:r>
          </a:p>
          <a:p>
            <a:r>
              <a:rPr lang="es-ES" sz="2400" dirty="0"/>
              <a:t>a) El poder disponer en la comunidad de sistemas de apoyo externos a la familia. </a:t>
            </a:r>
          </a:p>
          <a:p>
            <a:r>
              <a:rPr lang="es-ES" sz="2400" dirty="0"/>
              <a:t>b) El tener relaciones cercanas, cálidas y estables </a:t>
            </a:r>
            <a:r>
              <a:rPr lang="es-ES" sz="2400" dirty="0" smtClean="0"/>
              <a:t>extra-familiares </a:t>
            </a:r>
            <a:r>
              <a:rPr lang="es-ES" sz="2400" dirty="0"/>
              <a:t>(al menos una). c) Disponer de relaciones con pares o de conexiones con organizaciones </a:t>
            </a:r>
            <a:r>
              <a:rPr lang="es-ES" sz="2400" dirty="0" smtClean="0"/>
              <a:t>sociales </a:t>
            </a:r>
            <a:endParaRPr lang="es-ES" sz="2400" dirty="0"/>
          </a:p>
          <a:p>
            <a:r>
              <a:rPr lang="es-ES" sz="2400" dirty="0"/>
              <a:t>d) Asistir a escuelas eficaces.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52636"/>
            <a:ext cx="2232248" cy="50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9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7360"/>
            <a:ext cx="91440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42512" y="188640"/>
            <a:ext cx="7056784" cy="707886"/>
          </a:xfrm>
          <a:prstGeom prst="rect">
            <a:avLst/>
          </a:prstGeom>
          <a:ln w="38100">
            <a:solidFill>
              <a:schemeClr val="tx1"/>
            </a:solidFill>
          </a:ln>
        </p:spPr>
        <p:txBody>
          <a:bodyPr wrap="square">
            <a:spAutoFit/>
          </a:bodyPr>
          <a:lstStyle/>
          <a:p>
            <a:r>
              <a:rPr lang="es-ES" sz="2000" b="1" dirty="0"/>
              <a:t>Siete pilares de la </a:t>
            </a:r>
            <a:r>
              <a:rPr lang="es-ES" sz="2000" b="1" dirty="0" smtClean="0"/>
              <a:t>resilencia </a:t>
            </a:r>
            <a:r>
              <a:rPr lang="es-ES" sz="2000" b="1" dirty="0"/>
              <a:t>(</a:t>
            </a:r>
            <a:r>
              <a:rPr lang="es-ES" sz="2000" b="1" dirty="0" err="1"/>
              <a:t>Wollin</a:t>
            </a:r>
            <a:r>
              <a:rPr lang="es-ES" sz="2000" b="1" dirty="0"/>
              <a:t> y </a:t>
            </a:r>
            <a:r>
              <a:rPr lang="es-ES" sz="2000" b="1" dirty="0" err="1"/>
              <a:t>Wollin</a:t>
            </a:r>
            <a:r>
              <a:rPr lang="es-ES" sz="2000" b="1" dirty="0"/>
              <a:t>, 1993</a:t>
            </a:r>
            <a:r>
              <a:rPr lang="es-ES" sz="2000" b="1" dirty="0" smtClean="0"/>
              <a:t>). O</a:t>
            </a:r>
            <a:r>
              <a:rPr lang="es-ES" sz="2000" b="1" dirty="0"/>
              <a:t>	</a:t>
            </a:r>
            <a:r>
              <a:rPr lang="es-ES" sz="2000" b="1" dirty="0" smtClean="0"/>
              <a:t>«mándala </a:t>
            </a:r>
            <a:r>
              <a:rPr lang="es-ES" sz="2000" b="1" dirty="0"/>
              <a:t>de la </a:t>
            </a:r>
            <a:r>
              <a:rPr lang="es-ES" sz="2000" b="1" dirty="0" smtClean="0"/>
              <a:t>resilencia» </a:t>
            </a:r>
            <a:endParaRPr lang="es-ES" sz="2000" b="1" dirty="0"/>
          </a:p>
        </p:txBody>
      </p:sp>
    </p:spTree>
    <p:extLst>
      <p:ext uri="{BB962C8B-B14F-4D97-AF65-F5344CB8AC3E}">
        <p14:creationId xmlns:p14="http://schemas.microsoft.com/office/powerpoint/2010/main" val="81574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6165304"/>
            <a:ext cx="3816424" cy="522610"/>
          </a:xfrm>
        </p:spPr>
        <p:txBody>
          <a:bodyPr>
            <a:normAutofit fontScale="90000"/>
          </a:bodyPr>
          <a:lstStyle/>
          <a:p>
            <a:pPr algn="ctr"/>
            <a:r>
              <a:rPr lang="es-ES" dirty="0" smtClean="0"/>
              <a:t>PILARES</a:t>
            </a:r>
            <a:endParaRPr lang="es-ES" dirty="0"/>
          </a:p>
        </p:txBody>
      </p:sp>
      <p:sp>
        <p:nvSpPr>
          <p:cNvPr id="3" name="2 Marcador de texto"/>
          <p:cNvSpPr>
            <a:spLocks noGrp="1"/>
          </p:cNvSpPr>
          <p:nvPr>
            <p:ph type="body" idx="1"/>
          </p:nvPr>
        </p:nvSpPr>
        <p:spPr>
          <a:xfrm>
            <a:off x="179512" y="332656"/>
            <a:ext cx="4290556" cy="639762"/>
          </a:xfrm>
        </p:spPr>
        <p:txBody>
          <a:bodyPr>
            <a:normAutofit/>
          </a:bodyPr>
          <a:lstStyle/>
          <a:p>
            <a:pPr algn="ctr"/>
            <a:r>
              <a:rPr lang="es-ES" sz="2400" b="1" i="1" dirty="0"/>
              <a:t>Introspección</a:t>
            </a:r>
            <a:endParaRPr lang="es-ES" sz="2400" b="1" dirty="0"/>
          </a:p>
        </p:txBody>
      </p:sp>
      <p:sp>
        <p:nvSpPr>
          <p:cNvPr id="4" name="3 Marcador de texto"/>
          <p:cNvSpPr>
            <a:spLocks noGrp="1"/>
          </p:cNvSpPr>
          <p:nvPr>
            <p:ph type="body" sz="half" idx="3"/>
          </p:nvPr>
        </p:nvSpPr>
        <p:spPr>
          <a:xfrm>
            <a:off x="4644008" y="332656"/>
            <a:ext cx="4292241" cy="639762"/>
          </a:xfrm>
        </p:spPr>
        <p:txBody>
          <a:bodyPr>
            <a:normAutofit/>
          </a:bodyPr>
          <a:lstStyle/>
          <a:p>
            <a:pPr algn="ctr"/>
            <a:r>
              <a:rPr lang="es-ES" sz="2400" b="1" i="1" dirty="0" smtClean="0"/>
              <a:t>Independencia</a:t>
            </a:r>
            <a:endParaRPr lang="es-ES" sz="2400" b="1" dirty="0"/>
          </a:p>
        </p:txBody>
      </p:sp>
      <p:sp>
        <p:nvSpPr>
          <p:cNvPr id="5" name="4 Marcador de contenido"/>
          <p:cNvSpPr>
            <a:spLocks noGrp="1"/>
          </p:cNvSpPr>
          <p:nvPr>
            <p:ph sz="quarter" idx="2"/>
          </p:nvPr>
        </p:nvSpPr>
        <p:spPr>
          <a:xfrm>
            <a:off x="107504" y="1316037"/>
            <a:ext cx="4032448" cy="4705251"/>
          </a:xfrm>
          <a:ln w="28575">
            <a:solidFill>
              <a:schemeClr val="tx1"/>
            </a:solidFill>
          </a:ln>
        </p:spPr>
        <p:txBody>
          <a:bodyPr>
            <a:noAutofit/>
          </a:bodyPr>
          <a:lstStyle/>
          <a:p>
            <a:r>
              <a:rPr lang="es-ES" sz="2000" b="1" dirty="0" smtClean="0"/>
              <a:t>Hace </a:t>
            </a:r>
            <a:r>
              <a:rPr lang="es-ES" sz="2000" b="1" dirty="0"/>
              <a:t>referencia a la observación de nuestros pensamientos, emociones y actos. Con ella, adquirimos una visión real de lo que somos aumentando la capacidad de tomar decisiones, de conocer nuestras aptitudes y limitaciones. Cuanto mayor conocimiento tenemos de nosotros mismos, mejor enfrentamiento positivo tendremos ante situaciones difíciles.</a:t>
            </a:r>
          </a:p>
        </p:txBody>
      </p:sp>
      <p:sp>
        <p:nvSpPr>
          <p:cNvPr id="6" name="5 Marcador de contenido"/>
          <p:cNvSpPr>
            <a:spLocks noGrp="1"/>
          </p:cNvSpPr>
          <p:nvPr>
            <p:ph sz="quarter" idx="4"/>
          </p:nvPr>
        </p:nvSpPr>
        <p:spPr>
          <a:xfrm>
            <a:off x="5004048" y="1316037"/>
            <a:ext cx="3744416" cy="3941763"/>
          </a:xfrm>
          <a:ln w="28575">
            <a:solidFill>
              <a:schemeClr val="tx1"/>
            </a:solidFill>
          </a:ln>
        </p:spPr>
        <p:txBody>
          <a:bodyPr>
            <a:noAutofit/>
          </a:bodyPr>
          <a:lstStyle/>
          <a:p>
            <a:r>
              <a:rPr lang="es-ES" b="1" dirty="0"/>
              <a:t>S</a:t>
            </a:r>
            <a:r>
              <a:rPr lang="es-ES" b="1" dirty="0" smtClean="0"/>
              <a:t>e </a:t>
            </a:r>
            <a:r>
              <a:rPr lang="es-ES" b="1" dirty="0"/>
              <a:t>define como la capacidad de establecer límites entre uno mismo y los ambientes adversos; entre uno y las personas cercanas, alude a la capacidad de mantener distancia emocional y física, sin llegar a aislarse</a:t>
            </a:r>
          </a:p>
        </p:txBody>
      </p:sp>
    </p:spTree>
    <p:extLst>
      <p:ext uri="{BB962C8B-B14F-4D97-AF65-F5344CB8AC3E}">
        <p14:creationId xmlns:p14="http://schemas.microsoft.com/office/powerpoint/2010/main" val="263761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351622"/>
            <a:ext cx="1512168" cy="639762"/>
          </a:xfrm>
          <a:ln w="38100">
            <a:solidFill>
              <a:schemeClr val="accent2"/>
            </a:solidFill>
          </a:ln>
        </p:spPr>
        <p:txBody>
          <a:bodyPr>
            <a:normAutofit/>
          </a:bodyPr>
          <a:lstStyle/>
          <a:p>
            <a:r>
              <a:rPr lang="es-ES" sz="2400" i="1" dirty="0" smtClean="0"/>
              <a:t>Humor</a:t>
            </a:r>
            <a:endParaRPr lang="es-ES" sz="2400" dirty="0"/>
          </a:p>
        </p:txBody>
      </p:sp>
      <p:sp>
        <p:nvSpPr>
          <p:cNvPr id="4" name="3 Marcador de texto"/>
          <p:cNvSpPr>
            <a:spLocks noGrp="1"/>
          </p:cNvSpPr>
          <p:nvPr>
            <p:ph type="body" sz="half" idx="3"/>
          </p:nvPr>
        </p:nvSpPr>
        <p:spPr>
          <a:xfrm>
            <a:off x="3419872" y="283766"/>
            <a:ext cx="2016224" cy="639762"/>
          </a:xfrm>
          <a:ln w="38100">
            <a:solidFill>
              <a:schemeClr val="accent2"/>
            </a:solidFill>
          </a:ln>
        </p:spPr>
        <p:txBody>
          <a:bodyPr>
            <a:normAutofit/>
          </a:bodyPr>
          <a:lstStyle/>
          <a:p>
            <a:pPr algn="ctr"/>
            <a:r>
              <a:rPr lang="es-ES" sz="2400" i="1" dirty="0" smtClean="0"/>
              <a:t>Creatividad</a:t>
            </a:r>
            <a:endParaRPr lang="es-ES" sz="2400" dirty="0"/>
          </a:p>
        </p:txBody>
      </p:sp>
      <p:sp>
        <p:nvSpPr>
          <p:cNvPr id="5" name="4 Marcador de contenido"/>
          <p:cNvSpPr>
            <a:spLocks noGrp="1"/>
          </p:cNvSpPr>
          <p:nvPr>
            <p:ph sz="quarter" idx="2"/>
          </p:nvPr>
        </p:nvSpPr>
        <p:spPr>
          <a:xfrm>
            <a:off x="179512" y="1316037"/>
            <a:ext cx="2562364" cy="4584701"/>
          </a:xfrm>
          <a:ln w="38100">
            <a:solidFill>
              <a:schemeClr val="accent2"/>
            </a:solidFill>
          </a:ln>
        </p:spPr>
        <p:txBody>
          <a:bodyPr>
            <a:normAutofit fontScale="92500"/>
          </a:bodyPr>
          <a:lstStyle/>
          <a:p>
            <a:pPr marL="0" indent="0">
              <a:buNone/>
            </a:pPr>
            <a:r>
              <a:rPr lang="es-ES" sz="2600" b="1" dirty="0" smtClean="0"/>
              <a:t>Alude </a:t>
            </a:r>
            <a:r>
              <a:rPr lang="es-ES" sz="2600" b="1" dirty="0"/>
              <a:t>a la capacidad de encontrar lo cómico en la tragedia. El humor ayuda a superar obstáculos y problemas, a hacer reír y reírse de lo absurdo de la vida (</a:t>
            </a:r>
            <a:r>
              <a:rPr lang="es-ES" sz="2600" b="1" dirty="0" err="1"/>
              <a:t>Jauregui</a:t>
            </a:r>
            <a:r>
              <a:rPr lang="es-ES" sz="2600" b="1" dirty="0"/>
              <a:t>, 2007). </a:t>
            </a:r>
          </a:p>
          <a:p>
            <a:endParaRPr lang="es-ES" dirty="0"/>
          </a:p>
        </p:txBody>
      </p:sp>
      <p:sp>
        <p:nvSpPr>
          <p:cNvPr id="6" name="5 Marcador de contenido"/>
          <p:cNvSpPr>
            <a:spLocks noGrp="1"/>
          </p:cNvSpPr>
          <p:nvPr>
            <p:ph sz="quarter" idx="4"/>
          </p:nvPr>
        </p:nvSpPr>
        <p:spPr>
          <a:xfrm>
            <a:off x="2987824" y="1196753"/>
            <a:ext cx="3168352" cy="4608512"/>
          </a:xfrm>
          <a:ln w="38100">
            <a:solidFill>
              <a:schemeClr val="accent2"/>
            </a:solidFill>
          </a:ln>
        </p:spPr>
        <p:txBody>
          <a:bodyPr>
            <a:noAutofit/>
          </a:bodyPr>
          <a:lstStyle/>
          <a:p>
            <a:pPr marL="0" indent="0">
              <a:buNone/>
            </a:pPr>
            <a:r>
              <a:rPr lang="es-ES" b="1" dirty="0" smtClean="0"/>
              <a:t>Es </a:t>
            </a:r>
            <a:r>
              <a:rPr lang="es-ES" b="1" dirty="0"/>
              <a:t>la capacidad de crear orden, belleza y finalidad a partir del caos y el desorden. En la infancia se expresa con la creación de juegos, que son las vías para expresar la soledad, el miedo, la rabia y la desesperanza ante situaciones adversas. </a:t>
            </a:r>
          </a:p>
          <a:p>
            <a:endParaRPr lang="es-E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615" y="5900738"/>
            <a:ext cx="40290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814552" y="526038"/>
            <a:ext cx="1803058" cy="461665"/>
          </a:xfrm>
          <a:prstGeom prst="rect">
            <a:avLst/>
          </a:prstGeom>
          <a:ln w="38100">
            <a:solidFill>
              <a:schemeClr val="accent2"/>
            </a:solidFill>
          </a:ln>
        </p:spPr>
        <p:txBody>
          <a:bodyPr wrap="none">
            <a:spAutoFit/>
          </a:bodyPr>
          <a:lstStyle/>
          <a:p>
            <a:r>
              <a:rPr lang="es-ES" sz="2400" b="1" i="1" dirty="0" smtClean="0">
                <a:solidFill>
                  <a:schemeClr val="accent2"/>
                </a:solidFill>
              </a:rPr>
              <a:t>MORALIDAD</a:t>
            </a:r>
            <a:endParaRPr lang="es-ES" sz="2400" b="1" i="1" dirty="0">
              <a:solidFill>
                <a:schemeClr val="accent2"/>
              </a:solidFill>
            </a:endParaRPr>
          </a:p>
        </p:txBody>
      </p:sp>
      <p:sp>
        <p:nvSpPr>
          <p:cNvPr id="8" name="7 Rectángulo"/>
          <p:cNvSpPr/>
          <p:nvPr/>
        </p:nvSpPr>
        <p:spPr>
          <a:xfrm>
            <a:off x="6611690" y="1250504"/>
            <a:ext cx="2208782" cy="4154984"/>
          </a:xfrm>
          <a:prstGeom prst="rect">
            <a:avLst/>
          </a:prstGeom>
          <a:ln w="38100">
            <a:solidFill>
              <a:schemeClr val="accent2"/>
            </a:solidFill>
          </a:ln>
        </p:spPr>
        <p:txBody>
          <a:bodyPr wrap="square">
            <a:spAutoFit/>
          </a:bodyPr>
          <a:lstStyle/>
          <a:p>
            <a:r>
              <a:rPr lang="es-ES" sz="2400" b="1" dirty="0" smtClean="0"/>
              <a:t>Se </a:t>
            </a:r>
            <a:r>
              <a:rPr lang="es-ES" sz="2400" b="1" dirty="0"/>
              <a:t>refiere a la conciencia moral, a la capacidad de comprometerse de acuerdo a valores sociales y de discriminar entre lo bueno y lo malo. </a:t>
            </a:r>
          </a:p>
        </p:txBody>
      </p:sp>
    </p:spTree>
    <p:extLst>
      <p:ext uri="{BB962C8B-B14F-4D97-AF65-F5344CB8AC3E}">
        <p14:creationId xmlns:p14="http://schemas.microsoft.com/office/powerpoint/2010/main" val="418259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9512" y="404664"/>
            <a:ext cx="4680520" cy="639762"/>
          </a:xfrm>
        </p:spPr>
        <p:txBody>
          <a:bodyPr>
            <a:noAutofit/>
          </a:bodyPr>
          <a:lstStyle/>
          <a:p>
            <a:r>
              <a:rPr lang="es-ES" sz="2400" b="1" i="1" dirty="0" smtClean="0"/>
              <a:t>capacidad </a:t>
            </a:r>
            <a:r>
              <a:rPr lang="es-ES" sz="2400" b="1" i="1" dirty="0"/>
              <a:t>de relacionarse</a:t>
            </a:r>
            <a:endParaRPr lang="es-ES" sz="2400" b="1" dirty="0"/>
          </a:p>
        </p:txBody>
      </p:sp>
      <p:sp>
        <p:nvSpPr>
          <p:cNvPr id="4" name="3 Marcador de texto"/>
          <p:cNvSpPr>
            <a:spLocks noGrp="1"/>
          </p:cNvSpPr>
          <p:nvPr>
            <p:ph type="body" sz="half" idx="3"/>
          </p:nvPr>
        </p:nvSpPr>
        <p:spPr>
          <a:xfrm>
            <a:off x="4644008" y="404664"/>
            <a:ext cx="4292241" cy="639762"/>
          </a:xfrm>
        </p:spPr>
        <p:txBody>
          <a:bodyPr>
            <a:normAutofit/>
          </a:bodyPr>
          <a:lstStyle/>
          <a:p>
            <a:pPr algn="ctr"/>
            <a:r>
              <a:rPr lang="es-ES" sz="2400" b="1" i="1" dirty="0" smtClean="0"/>
              <a:t>Iniciativa</a:t>
            </a:r>
            <a:endParaRPr lang="es-ES" sz="2400" b="1" dirty="0"/>
          </a:p>
        </p:txBody>
      </p:sp>
      <p:sp>
        <p:nvSpPr>
          <p:cNvPr id="5" name="4 Marcador de contenido"/>
          <p:cNvSpPr>
            <a:spLocks noGrp="1"/>
          </p:cNvSpPr>
          <p:nvPr>
            <p:ph sz="quarter" idx="2"/>
          </p:nvPr>
        </p:nvSpPr>
        <p:spPr>
          <a:ln w="38100">
            <a:solidFill>
              <a:schemeClr val="accent2"/>
            </a:solidFill>
          </a:ln>
        </p:spPr>
        <p:txBody>
          <a:bodyPr>
            <a:normAutofit/>
          </a:bodyPr>
          <a:lstStyle/>
          <a:p>
            <a:r>
              <a:rPr lang="es-ES" sz="2800" b="1" dirty="0" smtClean="0"/>
              <a:t>Hace </a:t>
            </a:r>
            <a:r>
              <a:rPr lang="es-ES" sz="2800" b="1" dirty="0"/>
              <a:t>referencia a la habilidad para establecer lazos íntimos y satisfactorios con otras personas. Aquí encontraríamos cualidades como la empatía o las habilidades sociales</a:t>
            </a:r>
          </a:p>
        </p:txBody>
      </p:sp>
      <p:sp>
        <p:nvSpPr>
          <p:cNvPr id="6" name="5 Marcador de contenido"/>
          <p:cNvSpPr>
            <a:spLocks noGrp="1"/>
          </p:cNvSpPr>
          <p:nvPr>
            <p:ph sz="quarter" idx="4"/>
          </p:nvPr>
        </p:nvSpPr>
        <p:spPr>
          <a:xfrm>
            <a:off x="4932040" y="1316037"/>
            <a:ext cx="4005226" cy="3941763"/>
          </a:xfrm>
          <a:ln w="38100">
            <a:solidFill>
              <a:schemeClr val="accent2"/>
            </a:solidFill>
          </a:ln>
        </p:spPr>
        <p:txBody>
          <a:bodyPr/>
          <a:lstStyle/>
          <a:p>
            <a:r>
              <a:rPr lang="es-ES" sz="2800" b="1" dirty="0"/>
              <a:t>H</a:t>
            </a:r>
            <a:r>
              <a:rPr lang="es-ES" sz="2800" b="1" dirty="0" smtClean="0"/>
              <a:t>ace </a:t>
            </a:r>
            <a:r>
              <a:rPr lang="es-ES" sz="2800" b="1" dirty="0"/>
              <a:t>referencia a exigirse y ponerse a prueba en tareas progresivamente más exigentes. Se refiere a la capacidad de hacerse cargo de los problemas y de ejercer control sobre ellos. </a:t>
            </a:r>
          </a:p>
          <a:p>
            <a:endParaRPr lang="es-ES" dirty="0"/>
          </a:p>
        </p:txBody>
      </p:sp>
      <p:sp>
        <p:nvSpPr>
          <p:cNvPr id="7" name="1 Título"/>
          <p:cNvSpPr>
            <a:spLocks noGrp="1"/>
          </p:cNvSpPr>
          <p:nvPr>
            <p:ph type="title"/>
          </p:nvPr>
        </p:nvSpPr>
        <p:spPr>
          <a:xfrm>
            <a:off x="2411760" y="5949280"/>
            <a:ext cx="4032448" cy="666626"/>
          </a:xfrm>
        </p:spPr>
        <p:txBody>
          <a:bodyPr>
            <a:normAutofit/>
          </a:bodyPr>
          <a:lstStyle/>
          <a:p>
            <a:pPr algn="ctr"/>
            <a:r>
              <a:rPr lang="es-ES" dirty="0" smtClean="0"/>
              <a:t>PILARES</a:t>
            </a:r>
            <a:endParaRPr lang="es-ES" dirty="0"/>
          </a:p>
        </p:txBody>
      </p:sp>
    </p:spTree>
    <p:extLst>
      <p:ext uri="{BB962C8B-B14F-4D97-AF65-F5344CB8AC3E}">
        <p14:creationId xmlns:p14="http://schemas.microsoft.com/office/powerpoint/2010/main" val="324749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548680"/>
            <a:ext cx="3498468" cy="639762"/>
          </a:xfrm>
        </p:spPr>
        <p:txBody>
          <a:bodyPr>
            <a:noAutofit/>
          </a:bodyPr>
          <a:lstStyle/>
          <a:p>
            <a:r>
              <a:rPr lang="es-ES" sz="2400" dirty="0"/>
              <a:t>Competencia social</a:t>
            </a:r>
          </a:p>
        </p:txBody>
      </p:sp>
      <p:sp>
        <p:nvSpPr>
          <p:cNvPr id="4" name="3 Marcador de texto"/>
          <p:cNvSpPr>
            <a:spLocks noGrp="1"/>
          </p:cNvSpPr>
          <p:nvPr>
            <p:ph type="body" sz="half" idx="3"/>
          </p:nvPr>
        </p:nvSpPr>
        <p:spPr/>
        <p:txBody>
          <a:bodyPr>
            <a:noAutofit/>
          </a:bodyPr>
          <a:lstStyle/>
          <a:p>
            <a:r>
              <a:rPr lang="es-ES" sz="2400" i="1" dirty="0"/>
              <a:t>Resolución de problemas </a:t>
            </a:r>
            <a:r>
              <a:rPr lang="es-ES" sz="2400" dirty="0"/>
              <a:t>(iniciativa):</a:t>
            </a:r>
          </a:p>
        </p:txBody>
      </p:sp>
      <p:sp>
        <p:nvSpPr>
          <p:cNvPr id="5" name="4 Marcador de contenido"/>
          <p:cNvSpPr>
            <a:spLocks noGrp="1"/>
          </p:cNvSpPr>
          <p:nvPr>
            <p:ph sz="quarter" idx="2"/>
          </p:nvPr>
        </p:nvSpPr>
        <p:spPr>
          <a:xfrm>
            <a:off x="323528" y="1268760"/>
            <a:ext cx="3714492" cy="2952328"/>
          </a:xfrm>
        </p:spPr>
        <p:txBody>
          <a:bodyPr>
            <a:normAutofit/>
          </a:bodyPr>
          <a:lstStyle/>
          <a:p>
            <a:pPr marL="0" indent="0">
              <a:buNone/>
            </a:pPr>
            <a:r>
              <a:rPr lang="es-ES" sz="2800" b="1" dirty="0" smtClean="0"/>
              <a:t>Habilidades </a:t>
            </a:r>
            <a:r>
              <a:rPr lang="es-ES" sz="2800" b="1" dirty="0"/>
              <a:t>sociales, autoestima, empatía, humor, flexibles y adaptables a los cambios, moralidad, creatividad, optimismo. </a:t>
            </a:r>
          </a:p>
        </p:txBody>
      </p:sp>
      <p:sp>
        <p:nvSpPr>
          <p:cNvPr id="6" name="5 Marcador de contenido"/>
          <p:cNvSpPr>
            <a:spLocks noGrp="1"/>
          </p:cNvSpPr>
          <p:nvPr>
            <p:ph sz="quarter" idx="4"/>
          </p:nvPr>
        </p:nvSpPr>
        <p:spPr>
          <a:xfrm>
            <a:off x="4644008" y="1628801"/>
            <a:ext cx="4288536" cy="2088232"/>
          </a:xfrm>
        </p:spPr>
        <p:txBody>
          <a:bodyPr>
            <a:normAutofit lnSpcReduction="10000"/>
          </a:bodyPr>
          <a:lstStyle/>
          <a:p>
            <a:pPr marL="0" indent="0">
              <a:buNone/>
            </a:pPr>
            <a:r>
              <a:rPr lang="es-ES" sz="2800" b="1" dirty="0" smtClean="0"/>
              <a:t>Habilidad </a:t>
            </a:r>
            <a:r>
              <a:rPr lang="es-ES" sz="2800" b="1" dirty="0"/>
              <a:t>para pensar en abstracto reflexiva y flexiblemente y la posibilidad de buscar soluciones alternativas. </a:t>
            </a:r>
          </a:p>
          <a:p>
            <a:endParaRPr lang="es-ES" dirty="0"/>
          </a:p>
        </p:txBody>
      </p:sp>
      <p:sp>
        <p:nvSpPr>
          <p:cNvPr id="7" name="1 Título"/>
          <p:cNvSpPr>
            <a:spLocks noGrp="1"/>
          </p:cNvSpPr>
          <p:nvPr>
            <p:ph type="title"/>
          </p:nvPr>
        </p:nvSpPr>
        <p:spPr>
          <a:xfrm rot="19103640">
            <a:off x="-395834" y="5115745"/>
            <a:ext cx="4032448" cy="666626"/>
          </a:xfrm>
        </p:spPr>
        <p:txBody>
          <a:bodyPr>
            <a:normAutofit/>
          </a:bodyPr>
          <a:lstStyle/>
          <a:p>
            <a:pPr algn="ctr"/>
            <a:r>
              <a:rPr lang="es-ES" dirty="0" smtClean="0"/>
              <a:t>PILARES</a:t>
            </a:r>
            <a:endParaRPr lang="es-ES" dirty="0"/>
          </a:p>
        </p:txBody>
      </p:sp>
      <p:pic>
        <p:nvPicPr>
          <p:cNvPr id="5122" name="Picture 2" descr="D:\Curso 2025-2026\ASIGNATURA PSICOLOGIA EN SITUACIONES DE DESASTRES\Psic desastres\FOTOS\4-1024x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05064"/>
            <a:ext cx="533943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2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55576" y="404664"/>
            <a:ext cx="2952328" cy="639762"/>
          </a:xfrm>
          <a:ln w="38100">
            <a:solidFill>
              <a:schemeClr val="accent2"/>
            </a:solidFill>
          </a:ln>
        </p:spPr>
        <p:txBody>
          <a:bodyPr>
            <a:normAutofit/>
          </a:bodyPr>
          <a:lstStyle/>
          <a:p>
            <a:pPr algn="ctr"/>
            <a:r>
              <a:rPr lang="es-ES" sz="2400" b="1" i="1" dirty="0"/>
              <a:t>Autonomía</a:t>
            </a:r>
          </a:p>
        </p:txBody>
      </p:sp>
      <p:sp>
        <p:nvSpPr>
          <p:cNvPr id="4" name="3 Marcador de texto"/>
          <p:cNvSpPr>
            <a:spLocks noGrp="1"/>
          </p:cNvSpPr>
          <p:nvPr>
            <p:ph type="body" sz="half" idx="3"/>
          </p:nvPr>
        </p:nvSpPr>
        <p:spPr>
          <a:xfrm>
            <a:off x="4644008" y="404664"/>
            <a:ext cx="4292241" cy="864096"/>
          </a:xfrm>
          <a:ln w="38100">
            <a:solidFill>
              <a:schemeClr val="accent2"/>
            </a:solidFill>
          </a:ln>
        </p:spPr>
        <p:txBody>
          <a:bodyPr>
            <a:noAutofit/>
          </a:bodyPr>
          <a:lstStyle/>
          <a:p>
            <a:r>
              <a:rPr lang="es-ES" sz="2400" b="1" i="1" dirty="0"/>
              <a:t>Expectativas positivas de futuro </a:t>
            </a:r>
          </a:p>
        </p:txBody>
      </p:sp>
      <p:sp>
        <p:nvSpPr>
          <p:cNvPr id="5" name="4 Marcador de contenido"/>
          <p:cNvSpPr>
            <a:spLocks noGrp="1"/>
          </p:cNvSpPr>
          <p:nvPr>
            <p:ph sz="quarter" idx="2"/>
          </p:nvPr>
        </p:nvSpPr>
        <p:spPr>
          <a:xfrm>
            <a:off x="395536" y="1628800"/>
            <a:ext cx="3858508" cy="3600400"/>
          </a:xfrm>
          <a:ln w="38100">
            <a:solidFill>
              <a:schemeClr val="accent2"/>
            </a:solidFill>
          </a:ln>
        </p:spPr>
        <p:txBody>
          <a:bodyPr/>
          <a:lstStyle/>
          <a:p>
            <a:pPr marL="0" indent="0">
              <a:buNone/>
            </a:pPr>
            <a:r>
              <a:rPr lang="es-ES" b="1" dirty="0"/>
              <a:t>(autodisciplina, independencia, locus de control interno): se refiere al sentido de la propia identidad, la habilidad para poder actuar independientemente y al control de elementos del propio ambiente. </a:t>
            </a:r>
          </a:p>
          <a:p>
            <a:endParaRPr lang="es-ES" b="1" dirty="0"/>
          </a:p>
        </p:txBody>
      </p:sp>
      <p:sp>
        <p:nvSpPr>
          <p:cNvPr id="6" name="5 Marcador de contenido"/>
          <p:cNvSpPr>
            <a:spLocks noGrp="1"/>
          </p:cNvSpPr>
          <p:nvPr>
            <p:ph sz="quarter" idx="4"/>
          </p:nvPr>
        </p:nvSpPr>
        <p:spPr>
          <a:xfrm>
            <a:off x="4716016" y="1628800"/>
            <a:ext cx="4144520" cy="3528393"/>
          </a:xfrm>
          <a:ln w="38100">
            <a:solidFill>
              <a:schemeClr val="accent2"/>
            </a:solidFill>
          </a:ln>
        </p:spPr>
        <p:txBody>
          <a:bodyPr/>
          <a:lstStyle/>
          <a:p>
            <a:pPr marL="0" indent="0">
              <a:buNone/>
            </a:pPr>
            <a:r>
              <a:rPr lang="es-ES" b="1" dirty="0"/>
              <a:t>(autoeficacia, expectativas saludables, dirección hacia objetivos, sentido de la anticipación y de la coherencia, fe en un futuro mejor y capacidad de pensamiento crítico). Suárez (2004) </a:t>
            </a:r>
          </a:p>
          <a:p>
            <a:endParaRPr lang="es-ES" dirty="0"/>
          </a:p>
        </p:txBody>
      </p:sp>
      <p:sp>
        <p:nvSpPr>
          <p:cNvPr id="9" name="1 Título"/>
          <p:cNvSpPr>
            <a:spLocks noGrp="1"/>
          </p:cNvSpPr>
          <p:nvPr>
            <p:ph type="title"/>
          </p:nvPr>
        </p:nvSpPr>
        <p:spPr>
          <a:xfrm>
            <a:off x="2411760" y="5949280"/>
            <a:ext cx="4032448" cy="666626"/>
          </a:xfrm>
        </p:spPr>
        <p:txBody>
          <a:bodyPr>
            <a:normAutofit/>
          </a:bodyPr>
          <a:lstStyle/>
          <a:p>
            <a:pPr algn="ctr"/>
            <a:r>
              <a:rPr lang="es-ES" dirty="0" smtClean="0"/>
              <a:t>PILARES</a:t>
            </a:r>
            <a:endParaRPr lang="es-ES" dirty="0"/>
          </a:p>
        </p:txBody>
      </p:sp>
    </p:spTree>
    <p:extLst>
      <p:ext uri="{BB962C8B-B14F-4D97-AF65-F5344CB8AC3E}">
        <p14:creationId xmlns:p14="http://schemas.microsoft.com/office/powerpoint/2010/main" val="364816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08030"/>
            <a:ext cx="8496944" cy="461665"/>
          </a:xfrm>
          <a:prstGeom prst="rect">
            <a:avLst/>
          </a:prstGeom>
          <a:ln w="38100">
            <a:solidFill>
              <a:schemeClr val="accent2"/>
            </a:solidFill>
          </a:ln>
        </p:spPr>
        <p:txBody>
          <a:bodyPr wrap="square">
            <a:spAutoFit/>
          </a:bodyPr>
          <a:lstStyle/>
          <a:p>
            <a:pPr algn="ctr"/>
            <a:r>
              <a:rPr lang="es-ES" sz="2400" b="1" dirty="0"/>
              <a:t>LA PROMOCIÓN </a:t>
            </a:r>
            <a:r>
              <a:rPr lang="es-ES" sz="2400" b="1" dirty="0" smtClean="0"/>
              <a:t>DE  </a:t>
            </a:r>
            <a:r>
              <a:rPr lang="es-ES" sz="2400" b="1" dirty="0"/>
              <a:t>LA RESILIENCIA DESDE LAS </a:t>
            </a:r>
            <a:r>
              <a:rPr lang="es-ES" sz="2400" b="1" dirty="0" smtClean="0"/>
              <a:t> ESCUELAS </a:t>
            </a:r>
            <a:endParaRPr lang="es-ES" sz="2400" dirty="0"/>
          </a:p>
        </p:txBody>
      </p:sp>
      <p:sp>
        <p:nvSpPr>
          <p:cNvPr id="3" name="2 Rectángulo"/>
          <p:cNvSpPr/>
          <p:nvPr/>
        </p:nvSpPr>
        <p:spPr>
          <a:xfrm>
            <a:off x="251520" y="2042883"/>
            <a:ext cx="2606515" cy="1200329"/>
          </a:xfrm>
          <a:prstGeom prst="rect">
            <a:avLst/>
          </a:prstGeom>
        </p:spPr>
        <p:txBody>
          <a:bodyPr wrap="square">
            <a:spAutoFit/>
          </a:bodyPr>
          <a:lstStyle/>
          <a:p>
            <a:r>
              <a:rPr lang="es-ES" sz="2400" b="1" dirty="0"/>
              <a:t>I</a:t>
            </a:r>
            <a:r>
              <a:rPr lang="es-ES" sz="2400" b="1" dirty="0" smtClean="0"/>
              <a:t>nteracción </a:t>
            </a:r>
            <a:r>
              <a:rPr lang="es-ES" sz="2400" b="1" dirty="0"/>
              <a:t>de tres factores resilientes </a:t>
            </a:r>
          </a:p>
        </p:txBody>
      </p:sp>
      <p:sp>
        <p:nvSpPr>
          <p:cNvPr id="4" name="3 Rectángulo"/>
          <p:cNvSpPr/>
          <p:nvPr/>
        </p:nvSpPr>
        <p:spPr>
          <a:xfrm>
            <a:off x="4860032" y="1292677"/>
            <a:ext cx="3744416" cy="2677656"/>
          </a:xfrm>
          <a:prstGeom prst="rect">
            <a:avLst/>
          </a:prstGeom>
        </p:spPr>
        <p:txBody>
          <a:bodyPr wrap="square">
            <a:spAutoFit/>
          </a:bodyPr>
          <a:lstStyle/>
          <a:p>
            <a:r>
              <a:rPr lang="es-ES" sz="2800" b="1" dirty="0"/>
              <a:t>yo tengo (apoyo social</a:t>
            </a:r>
            <a:r>
              <a:rPr lang="es-ES" sz="2800" b="1" dirty="0" smtClean="0"/>
              <a:t>)</a:t>
            </a:r>
          </a:p>
          <a:p>
            <a:r>
              <a:rPr lang="es-ES" sz="2800" b="1" dirty="0" smtClean="0"/>
              <a:t> </a:t>
            </a:r>
            <a:endParaRPr lang="es-ES" sz="2800" b="1" dirty="0"/>
          </a:p>
          <a:p>
            <a:r>
              <a:rPr lang="es-ES" sz="2800" b="1" dirty="0"/>
              <a:t>yo puedo (habilidades</a:t>
            </a:r>
            <a:r>
              <a:rPr lang="es-ES" sz="2800" b="1" dirty="0" smtClean="0"/>
              <a:t>)</a:t>
            </a:r>
          </a:p>
          <a:p>
            <a:r>
              <a:rPr lang="es-ES" sz="2800" b="1" dirty="0" smtClean="0"/>
              <a:t> </a:t>
            </a:r>
            <a:endParaRPr lang="es-ES" sz="2800" b="1" dirty="0"/>
          </a:p>
          <a:p>
            <a:r>
              <a:rPr lang="es-ES" sz="2800" b="1" dirty="0"/>
              <a:t>yo soy y estoy (fortaleza interna) </a:t>
            </a:r>
          </a:p>
        </p:txBody>
      </p:sp>
      <p:sp>
        <p:nvSpPr>
          <p:cNvPr id="5" name="4 Flecha derecha"/>
          <p:cNvSpPr/>
          <p:nvPr/>
        </p:nvSpPr>
        <p:spPr>
          <a:xfrm>
            <a:off x="3405060" y="13519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3405060" y="32129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3420692" y="2224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899592" y="4437112"/>
            <a:ext cx="7128792" cy="1569660"/>
          </a:xfrm>
          <a:prstGeom prst="rect">
            <a:avLst/>
          </a:prstGeom>
          <a:ln w="38100">
            <a:solidFill>
              <a:schemeClr val="accent2"/>
            </a:solidFill>
          </a:ln>
        </p:spPr>
        <p:txBody>
          <a:bodyPr wrap="square">
            <a:spAutoFit/>
          </a:bodyPr>
          <a:lstStyle/>
          <a:p>
            <a:r>
              <a:rPr lang="es-ES" sz="2400" b="1" dirty="0"/>
              <a:t>Partimos de la idea que nos muestra la </a:t>
            </a:r>
            <a:r>
              <a:rPr lang="es-ES" sz="2400" b="1" dirty="0" smtClean="0"/>
              <a:t>resilencia </a:t>
            </a:r>
            <a:r>
              <a:rPr lang="es-ES" sz="2400" b="1" dirty="0"/>
              <a:t>que es la importancia de las dos caras de una misma moneda: por un lado, la prevención, por el otro lado, la intervención paliativa. </a:t>
            </a:r>
          </a:p>
        </p:txBody>
      </p:sp>
    </p:spTree>
    <p:extLst>
      <p:ext uri="{BB962C8B-B14F-4D97-AF65-F5344CB8AC3E}">
        <p14:creationId xmlns:p14="http://schemas.microsoft.com/office/powerpoint/2010/main" val="35063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3880" y="4365104"/>
            <a:ext cx="8520608" cy="2308324"/>
          </a:xfrm>
          <a:prstGeom prst="rect">
            <a:avLst/>
          </a:prstGeom>
        </p:spPr>
        <p:txBody>
          <a:bodyPr wrap="square">
            <a:spAutoFit/>
          </a:bodyPr>
          <a:lstStyle/>
          <a:p>
            <a:pPr algn="ctr"/>
            <a:r>
              <a:rPr lang="es-ES" sz="2400" b="1" dirty="0"/>
              <a:t>La Psicología de </a:t>
            </a:r>
            <a:r>
              <a:rPr lang="es-ES" sz="2400" b="1" dirty="0" smtClean="0"/>
              <a:t>emergencias  y </a:t>
            </a:r>
            <a:r>
              <a:rPr lang="es-ES" sz="2400" b="1" dirty="0"/>
              <a:t>desastres es la rama </a:t>
            </a:r>
            <a:r>
              <a:rPr lang="es-ES" sz="2400" b="1" dirty="0" smtClean="0"/>
              <a:t>de la </a:t>
            </a:r>
            <a:r>
              <a:rPr lang="es-ES" sz="2400" b="1" dirty="0"/>
              <a:t>psicología que abarca </a:t>
            </a:r>
            <a:r>
              <a:rPr lang="es-ES" sz="2400" b="1" dirty="0" smtClean="0"/>
              <a:t>el estudio </a:t>
            </a:r>
            <a:r>
              <a:rPr lang="es-ES" sz="2400" b="1" dirty="0"/>
              <a:t>del </a:t>
            </a:r>
            <a:r>
              <a:rPr lang="es-ES" sz="2400" b="1" dirty="0" smtClean="0"/>
              <a:t>comportamiento y </a:t>
            </a:r>
            <a:r>
              <a:rPr lang="es-ES" sz="2400" b="1" dirty="0"/>
              <a:t>el modo de reacción de los</a:t>
            </a:r>
          </a:p>
          <a:p>
            <a:pPr algn="ctr"/>
            <a:r>
              <a:rPr lang="es-ES" sz="2400" b="1" dirty="0"/>
              <a:t>individuos, grupos o </a:t>
            </a:r>
            <a:r>
              <a:rPr lang="es-ES" sz="2400" b="1" dirty="0" smtClean="0"/>
              <a:t>colectivos humanos </a:t>
            </a:r>
            <a:r>
              <a:rPr lang="es-ES" sz="2400" b="1" dirty="0"/>
              <a:t>en las </a:t>
            </a:r>
            <a:r>
              <a:rPr lang="es-ES" sz="2400" b="1" dirty="0" smtClean="0"/>
              <a:t>diferentes fases </a:t>
            </a:r>
            <a:r>
              <a:rPr lang="es-ES" sz="2400" b="1" dirty="0"/>
              <a:t>de una situación </a:t>
            </a:r>
            <a:r>
              <a:rPr lang="es-ES" sz="2400" b="1" dirty="0" smtClean="0"/>
              <a:t>de emergencia </a:t>
            </a:r>
            <a:r>
              <a:rPr lang="es-ES" sz="2400" b="1" dirty="0"/>
              <a:t>o desastre</a:t>
            </a:r>
          </a:p>
          <a:p>
            <a:pPr algn="ctr"/>
            <a:r>
              <a:rPr lang="es-ES" sz="2400" b="1" dirty="0"/>
              <a:t>(Acevedo y Martínez, 2007).</a:t>
            </a:r>
          </a:p>
        </p:txBody>
      </p:sp>
      <p:pic>
        <p:nvPicPr>
          <p:cNvPr id="7170" name="Picture 2" descr="D:\Curso 2025-2026\ASIGNATURA PSICOLOGIA EN SITUACIONES DE DESASTRES\Psic desastres\FOTOS\Resiliencia_WEB-1000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80" y="260648"/>
            <a:ext cx="7872536"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urso 2025-2026\ASIGNATURA PSICOLOGIA EN SITUACIONES DE DESASTRES\Psic desastres\FOTOS\resilencia-e14730702168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2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7400" y="419695"/>
            <a:ext cx="5015989" cy="461665"/>
          </a:xfrm>
          <a:prstGeom prst="rect">
            <a:avLst/>
          </a:prstGeom>
        </p:spPr>
        <p:txBody>
          <a:bodyPr wrap="none">
            <a:spAutoFit/>
          </a:bodyPr>
          <a:lstStyle/>
          <a:p>
            <a:r>
              <a:rPr lang="es-ES" sz="2400" b="1" dirty="0">
                <a:latin typeface="Arial" pitchFamily="34" charset="0"/>
                <a:cs typeface="Arial" pitchFamily="34" charset="0"/>
              </a:rPr>
              <a:t>EL CONCEPTO DE RESILIENCIA </a:t>
            </a:r>
            <a:endParaRPr lang="es-ES" sz="2400" dirty="0">
              <a:latin typeface="Arial" pitchFamily="34" charset="0"/>
              <a:cs typeface="Arial" pitchFamily="34" charset="0"/>
            </a:endParaRPr>
          </a:p>
        </p:txBody>
      </p:sp>
      <p:sp>
        <p:nvSpPr>
          <p:cNvPr id="3" name="2 Rectángulo"/>
          <p:cNvSpPr/>
          <p:nvPr/>
        </p:nvSpPr>
        <p:spPr>
          <a:xfrm>
            <a:off x="395536" y="1052736"/>
            <a:ext cx="8280920" cy="830997"/>
          </a:xfrm>
          <a:prstGeom prst="rect">
            <a:avLst/>
          </a:prstGeom>
        </p:spPr>
        <p:txBody>
          <a:bodyPr wrap="square">
            <a:spAutoFit/>
          </a:bodyPr>
          <a:lstStyle/>
          <a:p>
            <a:r>
              <a:rPr lang="es-ES" sz="2400" dirty="0">
                <a:latin typeface="Arial" pitchFamily="34" charset="0"/>
                <a:cs typeface="Arial" pitchFamily="34" charset="0"/>
              </a:rPr>
              <a:t>D</a:t>
            </a:r>
            <a:r>
              <a:rPr lang="es-ES" sz="2400" dirty="0" smtClean="0">
                <a:latin typeface="Arial" pitchFamily="34" charset="0"/>
                <a:cs typeface="Arial" pitchFamily="34" charset="0"/>
              </a:rPr>
              <a:t>el </a:t>
            </a:r>
            <a:r>
              <a:rPr lang="es-ES" sz="2400" dirty="0">
                <a:latin typeface="Arial" pitchFamily="34" charset="0"/>
                <a:cs typeface="Arial" pitchFamily="34" charset="0"/>
              </a:rPr>
              <a:t>latín, «</a:t>
            </a:r>
            <a:r>
              <a:rPr lang="es-ES" sz="2400" dirty="0" err="1">
                <a:latin typeface="Arial" pitchFamily="34" charset="0"/>
                <a:cs typeface="Arial" pitchFamily="34" charset="0"/>
              </a:rPr>
              <a:t>resilio</a:t>
            </a:r>
            <a:r>
              <a:rPr lang="es-ES" sz="2400" dirty="0">
                <a:latin typeface="Arial" pitchFamily="34" charset="0"/>
                <a:cs typeface="Arial" pitchFamily="34" charset="0"/>
              </a:rPr>
              <a:t>», que significa volver atrás, volver de un salto, resaltar, rebotar. </a:t>
            </a:r>
          </a:p>
        </p:txBody>
      </p:sp>
      <p:sp>
        <p:nvSpPr>
          <p:cNvPr id="4" name="3 Rectángulo"/>
          <p:cNvSpPr/>
          <p:nvPr/>
        </p:nvSpPr>
        <p:spPr>
          <a:xfrm>
            <a:off x="395536" y="1885261"/>
            <a:ext cx="5400600" cy="4524315"/>
          </a:xfrm>
          <a:prstGeom prst="rect">
            <a:avLst/>
          </a:prstGeom>
        </p:spPr>
        <p:txBody>
          <a:bodyPr wrap="square">
            <a:spAutoFit/>
          </a:bodyPr>
          <a:lstStyle/>
          <a:p>
            <a:r>
              <a:rPr lang="es-ES" sz="2400" dirty="0">
                <a:latin typeface="Arial" pitchFamily="34" charset="0"/>
                <a:cs typeface="Arial" pitchFamily="34" charset="0"/>
              </a:rPr>
              <a:t>L</a:t>
            </a:r>
            <a:r>
              <a:rPr lang="es-ES" sz="2400" dirty="0" smtClean="0">
                <a:latin typeface="Arial" pitchFamily="34" charset="0"/>
                <a:cs typeface="Arial" pitchFamily="34" charset="0"/>
              </a:rPr>
              <a:t>as </a:t>
            </a:r>
            <a:r>
              <a:rPr lang="es-ES" sz="2400" dirty="0">
                <a:latin typeface="Arial" pitchFamily="34" charset="0"/>
                <a:cs typeface="Arial" pitchFamily="34" charset="0"/>
              </a:rPr>
              <a:t>fortalezas que desarrollan y/o potencian las personas, familias y/o comunidades ante adversidades crónicas (ej. situaciones de pobreza, disfunción familiar...) o puntuales (ej. accidente, enfermedad, atentado terrorista, desastre natural...), siendo éstas, el resultado de los procesos que se generan de la interacción entre los factores de protección y de riesgo tanto individuales como ambientales (</a:t>
            </a:r>
            <a:r>
              <a:rPr lang="es-ES" sz="2400" dirty="0" err="1">
                <a:latin typeface="Arial" pitchFamily="34" charset="0"/>
                <a:cs typeface="Arial" pitchFamily="34" charset="0"/>
              </a:rPr>
              <a:t>Mateu</a:t>
            </a:r>
            <a:r>
              <a:rPr lang="es-ES" sz="2400" dirty="0">
                <a:latin typeface="Arial" pitchFamily="34" charset="0"/>
                <a:cs typeface="Arial" pitchFamily="34" charset="0"/>
              </a:rPr>
              <a:t>, Gil y </a:t>
            </a:r>
            <a:r>
              <a:rPr lang="es-ES" sz="2400" dirty="0" err="1">
                <a:latin typeface="Arial" pitchFamily="34" charset="0"/>
                <a:cs typeface="Arial" pitchFamily="34" charset="0"/>
              </a:rPr>
              <a:t>Renedo</a:t>
            </a:r>
            <a:r>
              <a:rPr lang="es-ES" sz="2400" dirty="0">
                <a:latin typeface="Arial" pitchFamily="34" charset="0"/>
                <a:cs typeface="Arial" pitchFamily="34" charset="0"/>
              </a:rPr>
              <a:t>, 2009).</a:t>
            </a:r>
          </a:p>
        </p:txBody>
      </p:sp>
      <p:grpSp>
        <p:nvGrpSpPr>
          <p:cNvPr id="5" name="object 5"/>
          <p:cNvGrpSpPr/>
          <p:nvPr/>
        </p:nvGrpSpPr>
        <p:grpSpPr>
          <a:xfrm>
            <a:off x="6263680" y="1883733"/>
            <a:ext cx="2649220" cy="4726239"/>
            <a:chOff x="4668400" y="6247790"/>
            <a:chExt cx="2649220" cy="3469004"/>
          </a:xfrm>
        </p:grpSpPr>
        <p:pic>
          <p:nvPicPr>
            <p:cNvPr id="6" name="object 6"/>
            <p:cNvPicPr/>
            <p:nvPr/>
          </p:nvPicPr>
          <p:blipFill>
            <a:blip r:embed="rId2" cstate="print"/>
            <a:stretch>
              <a:fillRect/>
            </a:stretch>
          </p:blipFill>
          <p:spPr>
            <a:xfrm>
              <a:off x="4668400" y="6247790"/>
              <a:ext cx="2648712" cy="3468611"/>
            </a:xfrm>
            <a:prstGeom prst="rect">
              <a:avLst/>
            </a:prstGeom>
          </p:spPr>
        </p:pic>
        <p:pic>
          <p:nvPicPr>
            <p:cNvPr id="7" name="object 7"/>
            <p:cNvPicPr/>
            <p:nvPr/>
          </p:nvPicPr>
          <p:blipFill>
            <a:blip r:embed="rId3" cstate="print"/>
            <a:stretch>
              <a:fillRect/>
            </a:stretch>
          </p:blipFill>
          <p:spPr>
            <a:xfrm>
              <a:off x="4713638" y="6292011"/>
              <a:ext cx="2485428" cy="3317951"/>
            </a:xfrm>
            <a:prstGeom prst="rect">
              <a:avLst/>
            </a:prstGeom>
          </p:spPr>
        </p:pic>
        <p:sp>
          <p:nvSpPr>
            <p:cNvPr id="8" name="object 8"/>
            <p:cNvSpPr/>
            <p:nvPr/>
          </p:nvSpPr>
          <p:spPr>
            <a:xfrm>
              <a:off x="4713650" y="6292011"/>
              <a:ext cx="2499360" cy="3318510"/>
            </a:xfrm>
            <a:custGeom>
              <a:avLst/>
              <a:gdLst/>
              <a:ahLst/>
              <a:cxnLst/>
              <a:rect l="l" t="t" r="r" b="b"/>
              <a:pathLst>
                <a:path w="2499359" h="3318509">
                  <a:moveTo>
                    <a:pt x="0" y="3317951"/>
                  </a:moveTo>
                  <a:lnTo>
                    <a:pt x="2499258" y="3317951"/>
                  </a:lnTo>
                  <a:lnTo>
                    <a:pt x="2499258" y="0"/>
                  </a:lnTo>
                  <a:lnTo>
                    <a:pt x="0" y="0"/>
                  </a:lnTo>
                  <a:lnTo>
                    <a:pt x="0" y="3317951"/>
                  </a:lnTo>
                  <a:close/>
                </a:path>
              </a:pathLst>
            </a:custGeom>
            <a:ln w="12700">
              <a:solidFill>
                <a:srgbClr val="ED1C24"/>
              </a:solidFill>
            </a:ln>
          </p:spPr>
          <p:txBody>
            <a:bodyPr wrap="square" lIns="0" tIns="0" rIns="0" bIns="0" rtlCol="0"/>
            <a:lstStyle/>
            <a:p>
              <a:endParaRPr/>
            </a:p>
          </p:txBody>
        </p:sp>
      </p:grpSp>
    </p:spTree>
    <p:extLst>
      <p:ext uri="{BB962C8B-B14F-4D97-AF65-F5344CB8AC3E}">
        <p14:creationId xmlns:p14="http://schemas.microsoft.com/office/powerpoint/2010/main" val="276238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8720" y="476672"/>
            <a:ext cx="7704856" cy="1015663"/>
          </a:xfrm>
          <a:prstGeom prst="rect">
            <a:avLst/>
          </a:prstGeom>
        </p:spPr>
        <p:txBody>
          <a:bodyPr wrap="square">
            <a:spAutoFit/>
          </a:bodyPr>
          <a:lstStyle/>
          <a:p>
            <a:r>
              <a:rPr lang="es-ES" sz="2000" b="1" i="1" dirty="0">
                <a:latin typeface="Arial" pitchFamily="34" charset="0"/>
                <a:cs typeface="Arial" pitchFamily="34" charset="0"/>
              </a:rPr>
              <a:t>¿cómo se adquieren las cualidades resilientes y cuáles son los procesos asociados a una </a:t>
            </a:r>
            <a:r>
              <a:rPr lang="es-ES" sz="2000" b="1" dirty="0" smtClean="0">
                <a:latin typeface="Arial" pitchFamily="34" charset="0"/>
                <a:cs typeface="Arial" pitchFamily="34" charset="0"/>
              </a:rPr>
              <a:t> ¿+ </a:t>
            </a:r>
            <a:r>
              <a:rPr lang="es-ES" sz="2000" b="1" i="1" dirty="0" smtClean="0">
                <a:latin typeface="Arial" pitchFamily="34" charset="0"/>
                <a:cs typeface="Arial" pitchFamily="34" charset="0"/>
              </a:rPr>
              <a:t>adaptación </a:t>
            </a:r>
            <a:r>
              <a:rPr lang="es-ES" sz="2000" b="1" i="1" dirty="0">
                <a:latin typeface="Arial" pitchFamily="34" charset="0"/>
                <a:cs typeface="Arial" pitchFamily="34" charset="0"/>
              </a:rPr>
              <a:t>positiva cuando la persona vive o ha vivido en condiciones de adversidad? </a:t>
            </a:r>
            <a:endParaRPr lang="es-ES" sz="2000" b="1" dirty="0">
              <a:latin typeface="Arial" pitchFamily="34" charset="0"/>
              <a:cs typeface="Arial" pitchFamily="34" charset="0"/>
            </a:endParaRPr>
          </a:p>
        </p:txBody>
      </p:sp>
      <p:sp>
        <p:nvSpPr>
          <p:cNvPr id="3" name="2 Rectángulo"/>
          <p:cNvSpPr/>
          <p:nvPr/>
        </p:nvSpPr>
        <p:spPr>
          <a:xfrm>
            <a:off x="323528" y="1700808"/>
            <a:ext cx="8496944" cy="3785652"/>
          </a:xfrm>
          <a:prstGeom prst="rect">
            <a:avLst/>
          </a:prstGeom>
        </p:spPr>
        <p:txBody>
          <a:bodyPr wrap="square">
            <a:spAutoFit/>
          </a:bodyPr>
          <a:lstStyle/>
          <a:p>
            <a:r>
              <a:rPr lang="es-ES" sz="2400" b="1" dirty="0">
                <a:latin typeface="Arial" pitchFamily="34" charset="0"/>
                <a:cs typeface="Arial" pitchFamily="34" charset="0"/>
              </a:rPr>
              <a:t>E</a:t>
            </a:r>
            <a:r>
              <a:rPr lang="es-ES" sz="2400" b="1" dirty="0" smtClean="0">
                <a:latin typeface="Arial" pitchFamily="34" charset="0"/>
                <a:cs typeface="Arial" pitchFamily="34" charset="0"/>
              </a:rPr>
              <a:t>l </a:t>
            </a:r>
            <a:r>
              <a:rPr lang="es-ES" sz="2400" b="1" dirty="0">
                <a:latin typeface="Arial" pitchFamily="34" charset="0"/>
                <a:cs typeface="Arial" pitchFamily="34" charset="0"/>
              </a:rPr>
              <a:t>modelo ecológico de </a:t>
            </a:r>
            <a:r>
              <a:rPr lang="es-ES" sz="2400" b="1" dirty="0" err="1">
                <a:latin typeface="Arial" pitchFamily="34" charset="0"/>
                <a:cs typeface="Arial" pitchFamily="34" charset="0"/>
              </a:rPr>
              <a:t>Bronfenbrenner</a:t>
            </a:r>
            <a:r>
              <a:rPr lang="es-ES" sz="2400" b="1" dirty="0">
                <a:latin typeface="Arial" pitchFamily="34" charset="0"/>
                <a:cs typeface="Arial" pitchFamily="34" charset="0"/>
              </a:rPr>
              <a:t> (1979), que añade a las investigaciones la noción de interacción y dinamismo entre el ambiente y la persona; el Richardson, </a:t>
            </a:r>
            <a:r>
              <a:rPr lang="es-ES" sz="2400" b="1" dirty="0" err="1">
                <a:latin typeface="Arial" pitchFamily="34" charset="0"/>
                <a:cs typeface="Arial" pitchFamily="34" charset="0"/>
              </a:rPr>
              <a:t>Neiger</a:t>
            </a:r>
            <a:r>
              <a:rPr lang="es-ES" sz="2400" b="1" dirty="0">
                <a:latin typeface="Arial" pitchFamily="34" charset="0"/>
                <a:cs typeface="Arial" pitchFamily="34" charset="0"/>
              </a:rPr>
              <a:t>, </a:t>
            </a:r>
            <a:r>
              <a:rPr lang="es-ES" sz="2400" b="1" dirty="0" err="1">
                <a:latin typeface="Arial" pitchFamily="34" charset="0"/>
                <a:cs typeface="Arial" pitchFamily="34" charset="0"/>
              </a:rPr>
              <a:t>Jenson</a:t>
            </a:r>
            <a:r>
              <a:rPr lang="es-ES" sz="2400" b="1" dirty="0">
                <a:latin typeface="Arial" pitchFamily="34" charset="0"/>
                <a:cs typeface="Arial" pitchFamily="34" charset="0"/>
              </a:rPr>
              <a:t> y </a:t>
            </a:r>
            <a:r>
              <a:rPr lang="es-ES" sz="2400" b="1" dirty="0" err="1">
                <a:latin typeface="Arial" pitchFamily="34" charset="0"/>
                <a:cs typeface="Arial" pitchFamily="34" charset="0"/>
              </a:rPr>
              <a:t>Kumpfer</a:t>
            </a:r>
            <a:r>
              <a:rPr lang="es-ES" sz="2400" b="1" dirty="0">
                <a:latin typeface="Arial" pitchFamily="34" charset="0"/>
                <a:cs typeface="Arial" pitchFamily="34" charset="0"/>
              </a:rPr>
              <a:t> (1990), que nos ayuda a entender los procesos de </a:t>
            </a:r>
            <a:r>
              <a:rPr lang="es-ES" sz="2400" b="1" dirty="0" smtClean="0">
                <a:latin typeface="Arial" pitchFamily="34" charset="0"/>
                <a:cs typeface="Arial" pitchFamily="34" charset="0"/>
              </a:rPr>
              <a:t>resilencia </a:t>
            </a:r>
            <a:r>
              <a:rPr lang="es-ES" sz="2400" b="1" dirty="0">
                <a:latin typeface="Arial" pitchFamily="34" charset="0"/>
                <a:cs typeface="Arial" pitchFamily="34" charset="0"/>
              </a:rPr>
              <a:t>y el desarrollo que puede generar una persona después de un suceso traumático y el de </a:t>
            </a:r>
            <a:r>
              <a:rPr lang="es-ES" sz="2400" b="1" dirty="0" err="1">
                <a:latin typeface="Arial" pitchFamily="34" charset="0"/>
                <a:cs typeface="Arial" pitchFamily="34" charset="0"/>
              </a:rPr>
              <a:t>Vanistendael</a:t>
            </a:r>
            <a:r>
              <a:rPr lang="es-ES" sz="2400" b="1" dirty="0">
                <a:latin typeface="Arial" pitchFamily="34" charset="0"/>
                <a:cs typeface="Arial" pitchFamily="34" charset="0"/>
              </a:rPr>
              <a:t> (2005), que a través de una metáfora; «una casa», nos va describiendo los diferentes «niveles» de la </a:t>
            </a:r>
            <a:r>
              <a:rPr lang="es-ES" sz="2400" b="1" dirty="0" smtClean="0">
                <a:latin typeface="Arial" pitchFamily="34" charset="0"/>
                <a:cs typeface="Arial" pitchFamily="34" charset="0"/>
              </a:rPr>
              <a:t>resilencia </a:t>
            </a:r>
            <a:r>
              <a:rPr lang="es-ES" sz="2400" b="1" dirty="0">
                <a:latin typeface="Arial" pitchFamily="34" charset="0"/>
                <a:cs typeface="Arial" pitchFamily="34" charset="0"/>
              </a:rPr>
              <a:t>y su «construcción». </a:t>
            </a:r>
          </a:p>
        </p:txBody>
      </p:sp>
      <p:pic>
        <p:nvPicPr>
          <p:cNvPr id="2050" name="Picture 2" descr="D:\Curso 2025-2026\ASIGNATURA PSICOLOGIA EN SITUACIONES DE DESASTRES\Psic desastres\FOTOS\2022-tearfund-strengthening-preparedness-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157192"/>
            <a:ext cx="2839219" cy="155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39552" y="6146274"/>
            <a:ext cx="8064896" cy="707886"/>
          </a:xfrm>
          <a:prstGeom prst="rect">
            <a:avLst/>
          </a:prstGeom>
        </p:spPr>
        <p:txBody>
          <a:bodyPr wrap="square">
            <a:spAutoFit/>
          </a:bodyPr>
          <a:lstStyle/>
          <a:p>
            <a:r>
              <a:rPr lang="es-ES" sz="2000" b="1" dirty="0"/>
              <a:t>Modelo integrador de </a:t>
            </a:r>
            <a:r>
              <a:rPr lang="es-ES" sz="2000" b="1" dirty="0" err="1"/>
              <a:t>resiliencia</a:t>
            </a:r>
            <a:r>
              <a:rPr lang="es-ES" sz="2000" b="1" dirty="0"/>
              <a:t> (</a:t>
            </a:r>
            <a:r>
              <a:rPr lang="es-ES" sz="2000" b="1" dirty="0" err="1"/>
              <a:t>Mateu</a:t>
            </a:r>
            <a:r>
              <a:rPr lang="es-ES" sz="2000" b="1" dirty="0"/>
              <a:t>, Gil, García, 2009) (1) </a:t>
            </a:r>
            <a:r>
              <a:rPr lang="es-ES" sz="2000" b="1" dirty="0" err="1"/>
              <a:t>Cyrulnik</a:t>
            </a:r>
            <a:r>
              <a:rPr lang="es-ES" sz="2000" b="1" dirty="0"/>
              <a:t> (2009). 	</a:t>
            </a:r>
          </a:p>
        </p:txBody>
      </p:sp>
    </p:spTree>
    <p:extLst>
      <p:ext uri="{BB962C8B-B14F-4D97-AF65-F5344CB8AC3E}">
        <p14:creationId xmlns:p14="http://schemas.microsoft.com/office/powerpoint/2010/main" val="133230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60648"/>
            <a:ext cx="6192688" cy="523220"/>
          </a:xfrm>
          <a:prstGeom prst="rect">
            <a:avLst/>
          </a:prstGeom>
        </p:spPr>
        <p:txBody>
          <a:bodyPr wrap="square">
            <a:spAutoFit/>
          </a:bodyPr>
          <a:lstStyle/>
          <a:p>
            <a:pPr algn="ctr"/>
            <a:r>
              <a:rPr lang="es-ES" sz="2800" dirty="0">
                <a:latin typeface="Arial" pitchFamily="34" charset="0"/>
                <a:cs typeface="Arial" pitchFamily="34" charset="0"/>
              </a:rPr>
              <a:t>?</a:t>
            </a:r>
            <a:r>
              <a:rPr lang="es-ES" sz="2800" dirty="0" smtClean="0">
                <a:latin typeface="Arial" pitchFamily="34" charset="0"/>
                <a:cs typeface="Arial" pitchFamily="34" charset="0"/>
              </a:rPr>
              <a:t>Qué es </a:t>
            </a:r>
            <a:r>
              <a:rPr lang="es-ES" sz="2800" b="1" dirty="0" smtClean="0">
                <a:latin typeface="Arial" pitchFamily="34" charset="0"/>
                <a:cs typeface="Arial" pitchFamily="34" charset="0"/>
              </a:rPr>
              <a:t>prueba</a:t>
            </a:r>
            <a:r>
              <a:rPr lang="es-ES" sz="2800" dirty="0" smtClean="0">
                <a:latin typeface="Arial" pitchFamily="34" charset="0"/>
                <a:cs typeface="Arial" pitchFamily="34" charset="0"/>
              </a:rPr>
              <a:t>, qué es </a:t>
            </a:r>
            <a:r>
              <a:rPr lang="es-ES" sz="2800" b="1" dirty="0" smtClean="0">
                <a:latin typeface="Arial" pitchFamily="34" charset="0"/>
                <a:cs typeface="Arial" pitchFamily="34" charset="0"/>
              </a:rPr>
              <a:t>trauma?</a:t>
            </a:r>
            <a:endParaRPr lang="es-ES" sz="2800" b="1" dirty="0">
              <a:latin typeface="Arial" pitchFamily="34" charset="0"/>
              <a:cs typeface="Arial" pitchFamily="34" charset="0"/>
            </a:endParaRPr>
          </a:p>
        </p:txBody>
      </p:sp>
      <p:sp>
        <p:nvSpPr>
          <p:cNvPr id="3" name="2 Rectángulo"/>
          <p:cNvSpPr/>
          <p:nvPr/>
        </p:nvSpPr>
        <p:spPr>
          <a:xfrm>
            <a:off x="375380" y="2924944"/>
            <a:ext cx="8280920" cy="3046988"/>
          </a:xfrm>
          <a:prstGeom prst="rect">
            <a:avLst/>
          </a:prstGeom>
        </p:spPr>
        <p:txBody>
          <a:bodyPr wrap="square">
            <a:spAutoFit/>
          </a:bodyPr>
          <a:lstStyle/>
          <a:p>
            <a:r>
              <a:rPr lang="es-ES" sz="2400" dirty="0" err="1"/>
              <a:t>Cyrulnik</a:t>
            </a:r>
            <a:r>
              <a:rPr lang="es-ES" sz="2400" dirty="0"/>
              <a:t> (2009) </a:t>
            </a:r>
            <a:r>
              <a:rPr lang="es-ES" sz="2400" dirty="0" smtClean="0"/>
              <a:t> </a:t>
            </a:r>
            <a:r>
              <a:rPr lang="es-ES" sz="2400" dirty="0"/>
              <a:t>postula que para hablar de trauma hay que «haber estado muerto», es decir, la persona vive la experiencia como una ruptura en su personalidad, como un suceso en el cual hay un antes y un después en su vida. las personas siguen atrapadas en su pasado y, a menudo, rememoran durante años las imágenes de horror que han </a:t>
            </a:r>
            <a:r>
              <a:rPr lang="es-ES" sz="2400" dirty="0" smtClean="0"/>
              <a:t>vivido la </a:t>
            </a:r>
            <a:r>
              <a:rPr lang="es-ES" sz="2400" dirty="0"/>
              <a:t>vivencia subjetiva, que puede elevar a la categoría de trauma un suceso que puede considerarse prueba </a:t>
            </a:r>
            <a:r>
              <a:rPr lang="es-ES" sz="2400" dirty="0" smtClean="0"/>
              <a:t> </a:t>
            </a:r>
            <a:endParaRPr lang="es-ES" sz="2400" dirty="0"/>
          </a:p>
        </p:txBody>
      </p:sp>
      <p:sp>
        <p:nvSpPr>
          <p:cNvPr id="4" name="3 Rectángulo"/>
          <p:cNvSpPr/>
          <p:nvPr/>
        </p:nvSpPr>
        <p:spPr>
          <a:xfrm>
            <a:off x="283216" y="1014591"/>
            <a:ext cx="8465248" cy="1569660"/>
          </a:xfrm>
          <a:prstGeom prst="rect">
            <a:avLst/>
          </a:prstGeom>
        </p:spPr>
        <p:txBody>
          <a:bodyPr wrap="square">
            <a:spAutoFit/>
          </a:bodyPr>
          <a:lstStyle/>
          <a:p>
            <a:r>
              <a:rPr lang="es-ES" sz="2400" dirty="0"/>
              <a:t>El término «prueba» considera que, aunque suframos, luchemos, nos deprimamos o estemos furiosos nos sentimos realmente vivos, seguimos siendo nosotros mismos y acabamos superándola </a:t>
            </a:r>
          </a:p>
        </p:txBody>
      </p:sp>
    </p:spTree>
    <p:extLst>
      <p:ext uri="{BB962C8B-B14F-4D97-AF65-F5344CB8AC3E}">
        <p14:creationId xmlns:p14="http://schemas.microsoft.com/office/powerpoint/2010/main" val="45343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387431"/>
            <a:ext cx="7416824" cy="2308324"/>
          </a:xfrm>
          <a:prstGeom prst="rect">
            <a:avLst/>
          </a:prstGeom>
          <a:ln w="38100">
            <a:solidFill>
              <a:schemeClr val="accent1"/>
            </a:solidFill>
          </a:ln>
        </p:spPr>
        <p:txBody>
          <a:bodyPr wrap="square">
            <a:spAutoFit/>
          </a:bodyPr>
          <a:lstStyle/>
          <a:p>
            <a:r>
              <a:rPr lang="es-ES" sz="2400" dirty="0"/>
              <a:t>1. Si la persona percibe la experiencia como una prueba (de menor a mayor grado) y su forma de reintegración después de la misma, de menor a mayor grado.) y su forma de reintegración después de la misma, podrá ser: </a:t>
            </a:r>
          </a:p>
          <a:p>
            <a:r>
              <a:rPr lang="es-ES" sz="2400" dirty="0"/>
              <a:t>a) Aumento de sus capacidades ante la prueba vivida </a:t>
            </a:r>
            <a:r>
              <a:rPr lang="es-ES" sz="2400" dirty="0" smtClean="0"/>
              <a:t> b- O </a:t>
            </a:r>
            <a:r>
              <a:rPr lang="es-ES" sz="2400" dirty="0"/>
              <a:t>disminución de sus capacidades </a:t>
            </a:r>
          </a:p>
        </p:txBody>
      </p:sp>
      <p:sp>
        <p:nvSpPr>
          <p:cNvPr id="3" name="2 Rectángulo"/>
          <p:cNvSpPr/>
          <p:nvPr/>
        </p:nvSpPr>
        <p:spPr>
          <a:xfrm>
            <a:off x="899592" y="3356992"/>
            <a:ext cx="7560840" cy="2677656"/>
          </a:xfrm>
          <a:prstGeom prst="rect">
            <a:avLst/>
          </a:prstGeom>
          <a:ln w="38100">
            <a:solidFill>
              <a:schemeClr val="accent1"/>
            </a:solidFill>
          </a:ln>
        </p:spPr>
        <p:txBody>
          <a:bodyPr wrap="square">
            <a:spAutoFit/>
          </a:bodyPr>
          <a:lstStyle/>
          <a:p>
            <a:r>
              <a:rPr lang="es-ES" sz="2400" dirty="0"/>
              <a:t>2. Si la persona sufre un trauma, su reintegración será a partir de un nuevo desarrollo (</a:t>
            </a:r>
            <a:r>
              <a:rPr lang="es-ES" sz="2400" dirty="0" err="1"/>
              <a:t>Cyrulnik</a:t>
            </a:r>
            <a:r>
              <a:rPr lang="es-ES" sz="2400" dirty="0"/>
              <a:t>, 2009). La duración e intensidad del mismo dependerá de muchos factores. Y este nuevo desarrollo podrá ser de dos maneras: </a:t>
            </a:r>
          </a:p>
          <a:p>
            <a:r>
              <a:rPr lang="es-ES" sz="2400" dirty="0"/>
              <a:t>a) Un desarrollo </a:t>
            </a:r>
            <a:r>
              <a:rPr lang="es-ES" sz="2400" dirty="0" err="1"/>
              <a:t>psicotraumático</a:t>
            </a:r>
            <a:r>
              <a:rPr lang="es-ES" sz="2400" dirty="0"/>
              <a:t>: b) Un desarrollo gradual. </a:t>
            </a:r>
          </a:p>
        </p:txBody>
      </p:sp>
    </p:spTree>
    <p:extLst>
      <p:ext uri="{BB962C8B-B14F-4D97-AF65-F5344CB8AC3E}">
        <p14:creationId xmlns:p14="http://schemas.microsoft.com/office/powerpoint/2010/main" val="372493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8208912" cy="523220"/>
          </a:xfrm>
          <a:prstGeom prst="rect">
            <a:avLst/>
          </a:prstGeom>
        </p:spPr>
        <p:txBody>
          <a:bodyPr wrap="square">
            <a:spAutoFit/>
          </a:bodyPr>
          <a:lstStyle/>
          <a:p>
            <a:r>
              <a:rPr lang="es-ES" sz="2800" b="1" dirty="0"/>
              <a:t>LOS FACTORES DE RIESGO Y LOS PROTECTORES </a:t>
            </a:r>
            <a:endParaRPr lang="es-ES" sz="2800" dirty="0"/>
          </a:p>
        </p:txBody>
      </p:sp>
      <p:sp>
        <p:nvSpPr>
          <p:cNvPr id="3" name="2 Rectángulo"/>
          <p:cNvSpPr/>
          <p:nvPr/>
        </p:nvSpPr>
        <p:spPr>
          <a:xfrm>
            <a:off x="611560" y="1556792"/>
            <a:ext cx="7992888" cy="4154984"/>
          </a:xfrm>
          <a:prstGeom prst="rect">
            <a:avLst/>
          </a:prstGeom>
          <a:noFill/>
          <a:ln w="38100">
            <a:solidFill>
              <a:schemeClr val="accent1"/>
            </a:solidFill>
          </a:ln>
        </p:spPr>
        <p:txBody>
          <a:bodyPr wrap="square">
            <a:spAutoFit/>
          </a:bodyPr>
          <a:lstStyle/>
          <a:p>
            <a:r>
              <a:rPr lang="es-ES" sz="2400" dirty="0" smtClean="0"/>
              <a:t>Los </a:t>
            </a:r>
            <a:r>
              <a:rPr lang="es-ES" sz="2400" dirty="0"/>
              <a:t>factores de riesgo en cuatro categorías: </a:t>
            </a:r>
          </a:p>
          <a:p>
            <a:r>
              <a:rPr lang="es-ES" sz="2400" dirty="0"/>
              <a:t>1. Una situación perturbadora: trastornos psicológicos o conductas adictivas de los padres, muerte de alguno de los padres o larga separación de la persona que cuida al niño en los primeros años de su vida (figura de apego). </a:t>
            </a:r>
          </a:p>
          <a:p>
            <a:r>
              <a:rPr lang="es-ES" sz="2400" dirty="0"/>
              <a:t>2. Factores sociales y ambientales: como el paro de los padres, la pobreza o la ausencia de dinero en el hogar. </a:t>
            </a:r>
          </a:p>
          <a:p>
            <a:r>
              <a:rPr lang="es-ES" sz="2400" dirty="0"/>
              <a:t>3. Problemas crónicos de salud en el entorno cercano del niño </a:t>
            </a:r>
          </a:p>
          <a:p>
            <a:r>
              <a:rPr lang="es-ES" sz="2400" dirty="0"/>
              <a:t>4. Las catástrofes naturales y las sociales, como por ejemplo el caso de una guerra. </a:t>
            </a:r>
          </a:p>
        </p:txBody>
      </p:sp>
    </p:spTree>
    <p:extLst>
      <p:ext uri="{BB962C8B-B14F-4D97-AF65-F5344CB8AC3E}">
        <p14:creationId xmlns:p14="http://schemas.microsoft.com/office/powerpoint/2010/main" val="305680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32656"/>
            <a:ext cx="8280920" cy="3046988"/>
          </a:xfrm>
          <a:prstGeom prst="rect">
            <a:avLst/>
          </a:prstGeom>
          <a:ln w="38100">
            <a:solidFill>
              <a:schemeClr val="accent1"/>
            </a:solidFill>
          </a:ln>
        </p:spPr>
        <p:txBody>
          <a:bodyPr wrap="square">
            <a:spAutoFit/>
          </a:bodyPr>
          <a:lstStyle/>
          <a:p>
            <a:r>
              <a:rPr lang="es-ES" sz="2400" b="1" dirty="0"/>
              <a:t>LOS FACTORES DE PROTECCIÓN </a:t>
            </a:r>
            <a:endParaRPr lang="es-ES" sz="2400" dirty="0"/>
          </a:p>
          <a:p>
            <a:r>
              <a:rPr lang="es-ES" sz="2400" dirty="0"/>
              <a:t>El concepto de factor protector alude a las influencias que modifican, mejoran o alteran la respuesta de una persona a algún peligro que predispone a un resultado no adaptativo (</a:t>
            </a:r>
            <a:r>
              <a:rPr lang="es-ES" sz="2400" dirty="0" err="1"/>
              <a:t>Rutter</a:t>
            </a:r>
            <a:r>
              <a:rPr lang="es-ES" sz="2400" dirty="0"/>
              <a:t>, 1985). En ocasiones incluso un suceso no agradable puede constituir un factor protector cuando éste hace que el individuo genere mecanismos que haga que se adapte, fortalezca y aprenda a vivir bajo tensión. </a:t>
            </a:r>
          </a:p>
        </p:txBody>
      </p:sp>
      <p:sp>
        <p:nvSpPr>
          <p:cNvPr id="3" name="2 Rectángulo"/>
          <p:cNvSpPr/>
          <p:nvPr/>
        </p:nvSpPr>
        <p:spPr>
          <a:xfrm>
            <a:off x="539552" y="3717032"/>
            <a:ext cx="8280920" cy="2308324"/>
          </a:xfrm>
          <a:prstGeom prst="rect">
            <a:avLst/>
          </a:prstGeom>
          <a:ln w="38100">
            <a:solidFill>
              <a:schemeClr val="accent1"/>
            </a:solidFill>
          </a:ln>
        </p:spPr>
        <p:txBody>
          <a:bodyPr wrap="square">
            <a:spAutoFit/>
          </a:bodyPr>
          <a:lstStyle/>
          <a:p>
            <a:r>
              <a:rPr lang="es-ES" sz="2400" dirty="0"/>
              <a:t>A</a:t>
            </a:r>
            <a:r>
              <a:rPr lang="es-ES" sz="2400" dirty="0" smtClean="0"/>
              <a:t>l </a:t>
            </a:r>
            <a:r>
              <a:rPr lang="es-ES" sz="2400" dirty="0"/>
              <a:t>ambiente (se encontrarían aquellas características ambientales que nos protegen, tanto intrafamiliares como extra familiares, que interactúan y condicionan óptimamente el desarrollo de las personas) y las internas a las personas (aquellas cualidades, habilidades individuales de las personas que las «protegen» internamente ante las adversidades). </a:t>
            </a:r>
          </a:p>
        </p:txBody>
      </p:sp>
    </p:spTree>
    <p:extLst>
      <p:ext uri="{BB962C8B-B14F-4D97-AF65-F5344CB8AC3E}">
        <p14:creationId xmlns:p14="http://schemas.microsoft.com/office/powerpoint/2010/main" val="1095557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450</TotalTime>
  <Words>1380</Words>
  <Application>Microsoft Office PowerPoint</Application>
  <PresentationFormat>Presentación en pantalla (4:3)</PresentationFormat>
  <Paragraphs>70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Viajes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PILARES</vt:lpstr>
      <vt:lpstr>Presentación de PowerPoint</vt:lpstr>
      <vt:lpstr>PILARES</vt:lpstr>
      <vt:lpstr>PILARES</vt:lpstr>
      <vt:lpstr>PILARES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Olguita</dc:creator>
  <cp:lastModifiedBy>Olguita</cp:lastModifiedBy>
  <cp:revision>33</cp:revision>
  <dcterms:created xsi:type="dcterms:W3CDTF">2026-02-19T17:05:10Z</dcterms:created>
  <dcterms:modified xsi:type="dcterms:W3CDTF">2026-03-06T10:06:58Z</dcterms:modified>
</cp:coreProperties>
</file>