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 autoCompressPictures="0">
  <p:sldMasterIdLst>
    <p:sldMasterId id="2147483648" r:id="rId1"/>
  </p:sldMasterIdLst>
  <p:notesMasterIdLst>
    <p:notesMasterId r:id="rId15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12192000" cy="6858000"/>
  <p:notesSz cx="6858000" cy="12192000"/>
  <p:embeddedFontLst>
    <p:embeddedFont>
      <p:font typeface="Sorts Mill Goudy" panose="020B0604020202020204" charset="0"/>
      <p:regular r:id="rId16"/>
    </p:embeddedFont>
    <p:embeddedFont>
      <p:font typeface="Calibri" panose="020F0502020204030204" pitchFamily="34" charset="0"/>
      <p:regular r:id="rId17"/>
      <p:bold r:id="rId18"/>
      <p:italic r:id="rId19"/>
      <p:boldItalic r:id="rId20"/>
    </p:embeddedFont>
  </p:embeddedFontLst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62" d="100"/>
          <a:sy n="62" d="100"/>
        </p:scale>
        <p:origin x="84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3.fntdata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2.fntdata"/><Relationship Id="rId2" Type="http://schemas.openxmlformats.org/officeDocument/2006/relationships/slide" Target="slides/slide1.xml"/><Relationship Id="rId16" Type="http://schemas.openxmlformats.org/officeDocument/2006/relationships/font" Target="fonts/font1.fntdata"/><Relationship Id="rId20" Type="http://schemas.openxmlformats.org/officeDocument/2006/relationships/font" Target="fonts/font5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font" Target="fonts/font4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13431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PTIST_MASTER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AFAF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https://kimi-web-img.moonshot.cn/img/www.historytoday.com/8499ff504b0295f8af85c715676e81b92e967d74.jpg"/>
          <p:cNvPicPr>
            <a:picLocks noChangeAspect="1"/>
          </p:cNvPicPr>
          <p:nvPr/>
        </p:nvPicPr>
        <p:blipFill>
          <a:blip r:embed="rId3">
            <a:alphaModFix amt="20000"/>
          </a:blip>
          <a:srcRect t="7813" b="7813"/>
          <a:stretch/>
        </p:blipFill>
        <p:spPr>
          <a:xfrm>
            <a:off x="0" y="0"/>
            <a:ext cx="12192000" cy="6858000"/>
          </a:xfrm>
          <a:prstGeom prst="roundRect">
            <a:avLst>
              <a:gd name="adj" fmla="val 0"/>
            </a:avLst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2192000" cy="6858000"/>
          </a:xfrm>
          <a:prstGeom prst="roundRect">
            <a:avLst>
              <a:gd name="adj" fmla="val 0"/>
            </a:avLst>
          </a:prstGeom>
          <a:gradFill flip="none" rotWithShape="1">
            <a:gsLst>
              <a:gs pos="0">
                <a:srgbClr val="8B0000">
                  <a:alpha val="90000"/>
                </a:srgbClr>
              </a:gs>
              <a:gs pos="50000">
                <a:srgbClr val="8B0000">
                  <a:alpha val="70000"/>
                </a:srgbClr>
              </a:gs>
              <a:gs pos="100000">
                <a:srgbClr val="000000">
                  <a:alpha val="0"/>
                </a:srgbClr>
              </a:gs>
            </a:gsLst>
            <a:lin ang="2700000" scaled="1"/>
          </a:gradFill>
          <a:ln/>
        </p:spPr>
      </p:sp>
      <p:sp>
        <p:nvSpPr>
          <p:cNvPr id="4" name="Text 1"/>
          <p:cNvSpPr/>
          <p:nvPr/>
        </p:nvSpPr>
        <p:spPr>
          <a:xfrm>
            <a:off x="533400" y="609600"/>
            <a:ext cx="2828925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200" b="1" kern="0" spc="60" dirty="0">
                <a:solidFill>
                  <a:srgbClr val="FFFFFF"/>
                </a:solidFill>
                <a:latin typeface="思源宋体" pitchFamily="34" charset="0"/>
                <a:ea typeface="思源宋体" pitchFamily="34" charset="-122"/>
                <a:cs typeface="思源宋体" pitchFamily="34" charset="-120"/>
              </a:rPr>
              <a:t>ANÁLISIS HISTÓRICO-TEÓRICO</a:t>
            </a:r>
            <a:endParaRPr lang="en-US" sz="1600" dirty="0"/>
          </a:p>
        </p:txBody>
      </p:sp>
      <p:sp>
        <p:nvSpPr>
          <p:cNvPr id="5" name="Text 2"/>
          <p:cNvSpPr/>
          <p:nvPr/>
        </p:nvSpPr>
        <p:spPr>
          <a:xfrm>
            <a:off x="381000" y="1602105"/>
            <a:ext cx="7600950" cy="214312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00000"/>
              </a:lnSpc>
            </a:pPr>
            <a:r>
              <a:rPr lang="en-US" sz="4500" b="1" dirty="0">
                <a:solidFill>
                  <a:srgbClr val="FFFFFF"/>
                </a:solidFill>
                <a:latin typeface="Sorts Mill Goudy" pitchFamily="34" charset="0"/>
                <a:ea typeface="Sorts Mill Goudy" pitchFamily="34" charset="-122"/>
                <a:cs typeface="Sorts Mill Goudy" pitchFamily="34" charset="-120"/>
              </a:rPr>
              <a:t>La Construcción del</a:t>
            </a:r>
            <a:endParaRPr lang="en-US" sz="1600" dirty="0"/>
          </a:p>
          <a:p>
            <a:pPr>
              <a:lnSpc>
                <a:spcPct val="100000"/>
              </a:lnSpc>
            </a:pPr>
            <a:r>
              <a:rPr lang="en-US" sz="4500" b="1" dirty="0">
                <a:solidFill>
                  <a:srgbClr val="FFFFFF"/>
                </a:solidFill>
                <a:latin typeface="Sorts Mill Goudy" pitchFamily="34" charset="0"/>
                <a:ea typeface="Sorts Mill Goudy" pitchFamily="34" charset="-122"/>
                <a:cs typeface="Sorts Mill Goudy" pitchFamily="34" charset="-120"/>
              </a:rPr>
              <a:t>Socialismo en el Mundo</a:t>
            </a:r>
            <a:endParaRPr lang="en-US" sz="1600" dirty="0"/>
          </a:p>
          <a:p>
            <a:pPr>
              <a:lnSpc>
                <a:spcPct val="100000"/>
              </a:lnSpc>
            </a:pPr>
            <a:r>
              <a:rPr lang="en-US" sz="4500" b="1" dirty="0">
                <a:solidFill>
                  <a:srgbClr val="FFFFFF"/>
                </a:solidFill>
                <a:latin typeface="Sorts Mill Goudy" pitchFamily="34" charset="0"/>
                <a:ea typeface="Sorts Mill Goudy" pitchFamily="34" charset="-122"/>
                <a:cs typeface="Sorts Mill Goudy" pitchFamily="34" charset="-120"/>
              </a:rPr>
              <a:t>y en Cuba</a:t>
            </a:r>
            <a:endParaRPr lang="en-US" sz="1600" dirty="0"/>
          </a:p>
        </p:txBody>
      </p:sp>
      <p:sp>
        <p:nvSpPr>
          <p:cNvPr id="6" name="Shape 3"/>
          <p:cNvSpPr/>
          <p:nvPr/>
        </p:nvSpPr>
        <p:spPr>
          <a:xfrm>
            <a:off x="381000" y="3897630"/>
            <a:ext cx="1219200" cy="38100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/>
        </p:spPr>
      </p:sp>
      <p:sp>
        <p:nvSpPr>
          <p:cNvPr id="7" name="Text 4"/>
          <p:cNvSpPr/>
          <p:nvPr/>
        </p:nvSpPr>
        <p:spPr>
          <a:xfrm>
            <a:off x="381000" y="4164330"/>
            <a:ext cx="7429500" cy="111442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40000"/>
              </a:lnSpc>
            </a:pPr>
            <a:r>
              <a:rPr lang="en-US" sz="1800" dirty="0">
                <a:solidFill>
                  <a:srgbClr val="1F2937"/>
                </a:solidFill>
                <a:latin typeface="思源宋体" pitchFamily="34" charset="0"/>
                <a:ea typeface="思源宋体" pitchFamily="34" charset="-122"/>
                <a:cs typeface="思源宋体" pitchFamily="34" charset="-120"/>
              </a:rPr>
              <a:t>Causas y consecuencias de la crisis del derrumbe del socialismo en Europa.</a:t>
            </a:r>
            <a:endParaRPr lang="en-US" sz="1600" dirty="0"/>
          </a:p>
          <a:p>
            <a:pPr>
              <a:lnSpc>
                <a:spcPct val="140000"/>
              </a:lnSpc>
            </a:pPr>
            <a:r>
              <a:rPr lang="en-US" sz="1800" dirty="0">
                <a:solidFill>
                  <a:srgbClr val="1F2937"/>
                </a:solidFill>
                <a:latin typeface="思源宋体" pitchFamily="34" charset="0"/>
                <a:ea typeface="思源宋体" pitchFamily="34" charset="-122"/>
                <a:cs typeface="思源宋体" pitchFamily="34" charset="-120"/>
              </a:rPr>
              <a:t>El modelo socialista cubano: rectificación, bloqueo y contextualización actual.</a:t>
            </a:r>
            <a:endParaRPr lang="en-US" sz="1600" dirty="0"/>
          </a:p>
        </p:txBody>
      </p:sp>
      <p:sp>
        <p:nvSpPr>
          <p:cNvPr id="8" name="Text 5"/>
          <p:cNvSpPr/>
          <p:nvPr/>
        </p:nvSpPr>
        <p:spPr>
          <a:xfrm>
            <a:off x="671513" y="6248400"/>
            <a:ext cx="352425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200" dirty="0">
                <a:solidFill>
                  <a:srgbClr val="1F2937"/>
                </a:solidFill>
                <a:latin typeface="思源宋体" pitchFamily="34" charset="0"/>
                <a:ea typeface="思源宋体" pitchFamily="34" charset="-122"/>
                <a:cs typeface="思源宋体" pitchFamily="34" charset="-120"/>
              </a:rPr>
              <a:t>2025</a:t>
            </a:r>
            <a:endParaRPr lang="en-US" sz="1600" dirty="0"/>
          </a:p>
        </p:txBody>
      </p:sp>
      <p:sp>
        <p:nvSpPr>
          <p:cNvPr id="9" name="Text 6"/>
          <p:cNvSpPr/>
          <p:nvPr/>
        </p:nvSpPr>
        <p:spPr>
          <a:xfrm>
            <a:off x="1465897" y="6248400"/>
            <a:ext cx="219075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200" dirty="0">
                <a:solidFill>
                  <a:srgbClr val="1F2937"/>
                </a:solidFill>
                <a:latin typeface="思源宋体" pitchFamily="34" charset="0"/>
                <a:ea typeface="思源宋体" pitchFamily="34" charset="-122"/>
                <a:cs typeface="思源宋体" pitchFamily="34" charset="-120"/>
              </a:rPr>
              <a:t>Contexto Universitario Cubano</a:t>
            </a:r>
            <a:endParaRPr lang="en-US" sz="1600" dirty="0"/>
          </a:p>
        </p:txBody>
      </p:sp>
    </p:spTree>
  </p:cSld>
  <p:clrMapOvr>
    <a:masterClrMapping/>
  </p:clrMapOvr>
  <p:transition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337028" y="698490"/>
            <a:ext cx="67406" cy="337028"/>
          </a:xfrm>
          <a:prstGeom prst="roundRect">
            <a:avLst>
              <a:gd name="adj" fmla="val 0"/>
            </a:avLst>
          </a:prstGeom>
          <a:solidFill>
            <a:srgbClr val="8B0000"/>
          </a:solidFill>
          <a:ln/>
        </p:spPr>
      </p:sp>
      <p:sp>
        <p:nvSpPr>
          <p:cNvPr id="3" name="Text 1"/>
          <p:cNvSpPr/>
          <p:nvPr/>
        </p:nvSpPr>
        <p:spPr>
          <a:xfrm>
            <a:off x="505543" y="471840"/>
            <a:ext cx="6597330" cy="20221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062" b="1" kern="0" spc="53" dirty="0">
                <a:solidFill>
                  <a:srgbClr val="8B0000"/>
                </a:solidFill>
                <a:latin typeface="思源宋体" pitchFamily="34" charset="0"/>
                <a:ea typeface="思源宋体" pitchFamily="34" charset="-122"/>
                <a:cs typeface="思源宋体" pitchFamily="34" charset="-120"/>
              </a:rPr>
              <a:t>4.1 - 4.2</a:t>
            </a:r>
            <a:endParaRPr lang="en-US" sz="1600" dirty="0"/>
          </a:p>
        </p:txBody>
      </p:sp>
      <p:sp>
        <p:nvSpPr>
          <p:cNvPr id="4" name="Text 2"/>
          <p:cNvSpPr/>
          <p:nvPr/>
        </p:nvSpPr>
        <p:spPr>
          <a:xfrm>
            <a:off x="505543" y="883856"/>
            <a:ext cx="6656310" cy="30332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00000"/>
              </a:lnSpc>
            </a:pPr>
            <a:r>
              <a:rPr lang="en-US" sz="1990" b="1" dirty="0">
                <a:solidFill>
                  <a:srgbClr val="1F2937"/>
                </a:solidFill>
                <a:latin typeface="Sorts Mill Goudy" pitchFamily="34" charset="0"/>
                <a:ea typeface="Sorts Mill Goudy" pitchFamily="34" charset="-122"/>
                <a:cs typeface="Sorts Mill Goudy" pitchFamily="34" charset="-120"/>
              </a:rPr>
              <a:t>Origen, Evolución e Impacto del Bloqueo Norteamericano</a:t>
            </a:r>
            <a:endParaRPr lang="en-US" sz="1600" dirty="0"/>
          </a:p>
        </p:txBody>
      </p:sp>
      <p:sp>
        <p:nvSpPr>
          <p:cNvPr id="5" name="Shape 3"/>
          <p:cNvSpPr/>
          <p:nvPr/>
        </p:nvSpPr>
        <p:spPr>
          <a:xfrm>
            <a:off x="353178" y="1464386"/>
            <a:ext cx="5678225" cy="3033255"/>
          </a:xfrm>
          <a:custGeom>
            <a:avLst/>
            <a:gdLst/>
            <a:ahLst/>
            <a:cxnLst/>
            <a:rect l="l" t="t" r="r" b="b"/>
            <a:pathLst>
              <a:path w="5678225" h="3033255">
                <a:moveTo>
                  <a:pt x="32258" y="0"/>
                </a:moveTo>
                <a:lnTo>
                  <a:pt x="5610860" y="0"/>
                </a:lnTo>
                <a:cubicBezTo>
                  <a:pt x="5648055" y="70"/>
                  <a:pt x="5678170" y="30242"/>
                  <a:pt x="5678170" y="67437"/>
                </a:cubicBezTo>
                <a:lnTo>
                  <a:pt x="5678170" y="2965831"/>
                </a:lnTo>
                <a:cubicBezTo>
                  <a:pt x="5678170" y="3003026"/>
                  <a:pt x="5648055" y="3033198"/>
                  <a:pt x="5610860" y="3033268"/>
                </a:cubicBezTo>
                <a:lnTo>
                  <a:pt x="32258" y="3033268"/>
                </a:lnTo>
                <a:cubicBezTo>
                  <a:pt x="14442" y="3033268"/>
                  <a:pt x="0" y="3018826"/>
                  <a:pt x="0" y="3001010"/>
                </a:cubicBezTo>
                <a:lnTo>
                  <a:pt x="0" y="32258"/>
                </a:lnTo>
                <a:cubicBezTo>
                  <a:pt x="0" y="14454"/>
                  <a:pt x="14454" y="0"/>
                  <a:pt x="32258" y="0"/>
                </a:cubicBezTo>
                <a:close/>
              </a:path>
            </a:pathLst>
          </a:custGeom>
          <a:solidFill>
            <a:srgbClr val="F9FAFB"/>
          </a:solidFill>
          <a:ln/>
        </p:spPr>
      </p:sp>
      <p:sp>
        <p:nvSpPr>
          <p:cNvPr id="6" name="Shape 4"/>
          <p:cNvSpPr/>
          <p:nvPr/>
        </p:nvSpPr>
        <p:spPr>
          <a:xfrm>
            <a:off x="353178" y="1464386"/>
            <a:ext cx="32299" cy="3033255"/>
          </a:xfrm>
          <a:custGeom>
            <a:avLst/>
            <a:gdLst/>
            <a:ahLst/>
            <a:cxnLst/>
            <a:rect l="l" t="t" r="r" b="b"/>
            <a:pathLst>
              <a:path w="32299" h="3033255">
                <a:moveTo>
                  <a:pt x="32258" y="0"/>
                </a:moveTo>
                <a:lnTo>
                  <a:pt x="32258" y="0"/>
                </a:lnTo>
                <a:lnTo>
                  <a:pt x="32258" y="3033268"/>
                </a:lnTo>
                <a:lnTo>
                  <a:pt x="32258" y="3033268"/>
                </a:lnTo>
                <a:cubicBezTo>
                  <a:pt x="14442" y="3033268"/>
                  <a:pt x="0" y="3018826"/>
                  <a:pt x="0" y="3001010"/>
                </a:cubicBezTo>
                <a:lnTo>
                  <a:pt x="0" y="32258"/>
                </a:lnTo>
                <a:cubicBezTo>
                  <a:pt x="0" y="14454"/>
                  <a:pt x="14454" y="0"/>
                  <a:pt x="32258" y="0"/>
                </a:cubicBezTo>
                <a:close/>
              </a:path>
            </a:pathLst>
          </a:custGeom>
          <a:solidFill>
            <a:srgbClr val="8B0000"/>
          </a:solidFill>
          <a:ln/>
        </p:spPr>
      </p:sp>
      <p:sp>
        <p:nvSpPr>
          <p:cNvPr id="7" name="Text 5"/>
          <p:cNvSpPr/>
          <p:nvPr/>
        </p:nvSpPr>
        <p:spPr>
          <a:xfrm>
            <a:off x="664227" y="1868541"/>
            <a:ext cx="5341899" cy="2359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194" b="1" dirty="0">
                <a:solidFill>
                  <a:srgbClr val="1F2937"/>
                </a:solidFill>
                <a:latin typeface="Sorts Mill Goudy" pitchFamily="34" charset="0"/>
                <a:ea typeface="Sorts Mill Goudy" pitchFamily="34" charset="-122"/>
                <a:cs typeface="Sorts Mill Goudy" pitchFamily="34" charset="-120"/>
              </a:rPr>
              <a:t>Origen y Evolución Histórica</a:t>
            </a:r>
            <a:endParaRPr lang="en-US" sz="1600" dirty="0"/>
          </a:p>
        </p:txBody>
      </p:sp>
      <p:sp>
        <p:nvSpPr>
          <p:cNvPr id="8" name="Text 6"/>
          <p:cNvSpPr/>
          <p:nvPr/>
        </p:nvSpPr>
        <p:spPr>
          <a:xfrm>
            <a:off x="470435" y="2171866"/>
            <a:ext cx="5527265" cy="37073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10000"/>
              </a:lnSpc>
            </a:pPr>
            <a:r>
              <a:rPr lang="en-US" sz="1062" b="1" dirty="0">
                <a:solidFill>
                  <a:srgbClr val="8B0000"/>
                </a:solidFill>
                <a:latin typeface="思源宋体" pitchFamily="34" charset="0"/>
                <a:ea typeface="思源宋体" pitchFamily="34" charset="-122"/>
                <a:cs typeface="思源宋体" pitchFamily="34" charset="-120"/>
              </a:rPr>
              <a:t>1960:</a:t>
            </a:r>
            <a:r>
              <a:rPr lang="en-US" sz="1062" dirty="0">
                <a:solidFill>
                  <a:srgbClr val="1F2937"/>
                </a:solidFill>
                <a:latin typeface="思源宋体" pitchFamily="34" charset="0"/>
                <a:ea typeface="思源宋体" pitchFamily="34" charset="-122"/>
                <a:cs typeface="思源宋体" pitchFamily="34" charset="-120"/>
              </a:rPr>
              <a:t> EE.UU. decide "causar hambre, desesperación y derrocar al gobierno" (memo de Lester Mallory).</a:t>
            </a:r>
            <a:endParaRPr lang="en-US" sz="1600" dirty="0"/>
          </a:p>
        </p:txBody>
      </p:sp>
      <p:sp>
        <p:nvSpPr>
          <p:cNvPr id="9" name="Text 7"/>
          <p:cNvSpPr/>
          <p:nvPr/>
        </p:nvSpPr>
        <p:spPr>
          <a:xfrm>
            <a:off x="470435" y="2576300"/>
            <a:ext cx="5527265" cy="18536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10000"/>
              </a:lnSpc>
            </a:pPr>
            <a:r>
              <a:rPr lang="en-US" sz="1062" b="1" dirty="0">
                <a:solidFill>
                  <a:srgbClr val="8B0000"/>
                </a:solidFill>
                <a:latin typeface="思源宋体" pitchFamily="34" charset="0"/>
                <a:ea typeface="思源宋体" pitchFamily="34" charset="-122"/>
                <a:cs typeface="思源宋体" pitchFamily="34" charset="-120"/>
              </a:rPr>
              <a:t>1961:</a:t>
            </a:r>
            <a:r>
              <a:rPr lang="en-US" sz="1062" dirty="0">
                <a:solidFill>
                  <a:srgbClr val="1F2937"/>
                </a:solidFill>
                <a:latin typeface="思源宋体" pitchFamily="34" charset="0"/>
                <a:ea typeface="思源宋体" pitchFamily="34" charset="-122"/>
                <a:cs typeface="思源宋体" pitchFamily="34" charset="-120"/>
              </a:rPr>
              <a:t> Ruptura de relaciones diplomáticas. Invasión de Bahía de Cochinos fracasa.</a:t>
            </a:r>
            <a:endParaRPr lang="en-US" sz="1600" dirty="0"/>
          </a:p>
        </p:txBody>
      </p:sp>
      <p:sp>
        <p:nvSpPr>
          <p:cNvPr id="10" name="Text 8"/>
          <p:cNvSpPr/>
          <p:nvPr/>
        </p:nvSpPr>
        <p:spPr>
          <a:xfrm>
            <a:off x="470435" y="2795369"/>
            <a:ext cx="5527265" cy="18536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10000"/>
              </a:lnSpc>
            </a:pPr>
            <a:r>
              <a:rPr lang="en-US" sz="1062" b="1" dirty="0">
                <a:solidFill>
                  <a:srgbClr val="8B0000"/>
                </a:solidFill>
                <a:latin typeface="思源宋体" pitchFamily="34" charset="0"/>
                <a:ea typeface="思源宋体" pitchFamily="34" charset="-122"/>
                <a:cs typeface="思源宋体" pitchFamily="34" charset="-120"/>
              </a:rPr>
              <a:t>1962:</a:t>
            </a:r>
            <a:r>
              <a:rPr lang="en-US" sz="1062" dirty="0">
                <a:solidFill>
                  <a:srgbClr val="1F2937"/>
                </a:solidFill>
                <a:latin typeface="思源宋体" pitchFamily="34" charset="0"/>
                <a:ea typeface="思源宋体" pitchFamily="34" charset="-122"/>
                <a:cs typeface="思源宋体" pitchFamily="34" charset="-120"/>
              </a:rPr>
              <a:t> Kennedy declara embargo comercial total.</a:t>
            </a:r>
            <a:endParaRPr lang="en-US" sz="1600" dirty="0"/>
          </a:p>
        </p:txBody>
      </p:sp>
      <p:sp>
        <p:nvSpPr>
          <p:cNvPr id="11" name="Text 9"/>
          <p:cNvSpPr/>
          <p:nvPr/>
        </p:nvSpPr>
        <p:spPr>
          <a:xfrm>
            <a:off x="470435" y="3014437"/>
            <a:ext cx="5527265" cy="37073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10000"/>
              </a:lnSpc>
            </a:pPr>
            <a:r>
              <a:rPr lang="en-US" sz="1062" b="1" dirty="0">
                <a:solidFill>
                  <a:srgbClr val="8B0000"/>
                </a:solidFill>
                <a:latin typeface="思源宋体" pitchFamily="34" charset="0"/>
                <a:ea typeface="思源宋体" pitchFamily="34" charset="-122"/>
                <a:cs typeface="思源宋体" pitchFamily="34" charset="-120"/>
              </a:rPr>
              <a:t>1992 (Ley Torricelli):</a:t>
            </a:r>
            <a:r>
              <a:rPr lang="en-US" sz="1062" dirty="0">
                <a:solidFill>
                  <a:srgbClr val="1F2937"/>
                </a:solidFill>
                <a:latin typeface="思源宋体" pitchFamily="34" charset="0"/>
                <a:ea typeface="思源宋体" pitchFamily="34" charset="-122"/>
                <a:cs typeface="思源宋体" pitchFamily="34" charset="-120"/>
              </a:rPr>
              <a:t> Extraterritorialidad: prohíbe a subsidiarias de empresas de EE.UU. comerciar con Cuba.</a:t>
            </a:r>
            <a:endParaRPr lang="en-US" sz="1600" dirty="0"/>
          </a:p>
        </p:txBody>
      </p:sp>
      <p:sp>
        <p:nvSpPr>
          <p:cNvPr id="12" name="Text 10"/>
          <p:cNvSpPr/>
          <p:nvPr/>
        </p:nvSpPr>
        <p:spPr>
          <a:xfrm>
            <a:off x="470435" y="3418871"/>
            <a:ext cx="5527265" cy="37073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10000"/>
              </a:lnSpc>
            </a:pPr>
            <a:r>
              <a:rPr lang="en-US" sz="1062" b="1" dirty="0">
                <a:solidFill>
                  <a:srgbClr val="8B0000"/>
                </a:solidFill>
                <a:latin typeface="思源宋体" pitchFamily="34" charset="0"/>
                <a:ea typeface="思源宋体" pitchFamily="34" charset="-122"/>
                <a:cs typeface="思源宋体" pitchFamily="34" charset="-120"/>
              </a:rPr>
              <a:t>1996 (Ley Helms-Burton):</a:t>
            </a:r>
            <a:r>
              <a:rPr lang="en-US" sz="1062" dirty="0">
                <a:solidFill>
                  <a:srgbClr val="1F2937"/>
                </a:solidFill>
                <a:latin typeface="思源宋体" pitchFamily="34" charset="0"/>
                <a:ea typeface="思源宋体" pitchFamily="34" charset="-122"/>
                <a:cs typeface="思源宋体" pitchFamily="34" charset="-120"/>
              </a:rPr>
              <a:t> Codifica el embargo, permite demandar a empresas que "trafiquen" con propiedades expropiadas.</a:t>
            </a:r>
            <a:endParaRPr lang="en-US" sz="1600" dirty="0"/>
          </a:p>
        </p:txBody>
      </p:sp>
      <p:sp>
        <p:nvSpPr>
          <p:cNvPr id="13" name="Text 11"/>
          <p:cNvSpPr/>
          <p:nvPr/>
        </p:nvSpPr>
        <p:spPr>
          <a:xfrm>
            <a:off x="470435" y="3924414"/>
            <a:ext cx="5527265" cy="18536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10000"/>
              </a:lnSpc>
            </a:pPr>
            <a:r>
              <a:rPr lang="en-US" sz="1062" b="1" dirty="0">
                <a:solidFill>
                  <a:srgbClr val="8B0000"/>
                </a:solidFill>
                <a:latin typeface="思源宋体" pitchFamily="34" charset="0"/>
                <a:ea typeface="思源宋体" pitchFamily="34" charset="-122"/>
                <a:cs typeface="思源宋体" pitchFamily="34" charset="-120"/>
              </a:rPr>
              <a:t>2017-2024:</a:t>
            </a:r>
            <a:r>
              <a:rPr lang="en-US" sz="1062" dirty="0">
                <a:solidFill>
                  <a:srgbClr val="1F2937"/>
                </a:solidFill>
                <a:latin typeface="思源宋体" pitchFamily="34" charset="0"/>
                <a:ea typeface="思源宋体" pitchFamily="34" charset="-122"/>
                <a:cs typeface="思源宋体" pitchFamily="34" charset="-120"/>
              </a:rPr>
              <a:t> Recrudecimiento: 243 medidas de Trump mantenidas por Biden.</a:t>
            </a:r>
            <a:endParaRPr lang="en-US" sz="1600" dirty="0"/>
          </a:p>
        </p:txBody>
      </p:sp>
      <p:sp>
        <p:nvSpPr>
          <p:cNvPr id="14" name="Shape 12"/>
          <p:cNvSpPr/>
          <p:nvPr/>
        </p:nvSpPr>
        <p:spPr>
          <a:xfrm>
            <a:off x="337028" y="4598190"/>
            <a:ext cx="5695779" cy="2072724"/>
          </a:xfrm>
          <a:prstGeom prst="roundRect">
            <a:avLst>
              <a:gd name="adj" fmla="val 3252"/>
            </a:avLst>
          </a:prstGeom>
          <a:gradFill flip="none" rotWithShape="1">
            <a:gsLst>
              <a:gs pos="0">
                <a:srgbClr val="8B0000"/>
              </a:gs>
              <a:gs pos="100000">
                <a:srgbClr val="8B0000">
                  <a:alpha val="80000"/>
                </a:srgbClr>
              </a:gs>
            </a:gsLst>
            <a:lin ang="2700000" scaled="1"/>
          </a:gradFill>
          <a:ln/>
        </p:spPr>
      </p:sp>
      <p:sp>
        <p:nvSpPr>
          <p:cNvPr id="15" name="Text 13"/>
          <p:cNvSpPr/>
          <p:nvPr/>
        </p:nvSpPr>
        <p:spPr>
          <a:xfrm>
            <a:off x="631928" y="4850962"/>
            <a:ext cx="5375602" cy="2359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194" b="1" dirty="0">
                <a:solidFill>
                  <a:srgbClr val="FFFFFF"/>
                </a:solidFill>
                <a:latin typeface="Sorts Mill Goudy" pitchFamily="34" charset="0"/>
                <a:ea typeface="Sorts Mill Goudy" pitchFamily="34" charset="-122"/>
                <a:cs typeface="Sorts Mill Goudy" pitchFamily="34" charset="-120"/>
              </a:rPr>
              <a:t>Rechazo Internacional</a:t>
            </a:r>
            <a:endParaRPr lang="en-US" sz="1600" dirty="0"/>
          </a:p>
        </p:txBody>
      </p:sp>
      <p:sp>
        <p:nvSpPr>
          <p:cNvPr id="16" name="Text 14"/>
          <p:cNvSpPr/>
          <p:nvPr/>
        </p:nvSpPr>
        <p:spPr>
          <a:xfrm>
            <a:off x="438137" y="5154287"/>
            <a:ext cx="5560968" cy="37073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10000"/>
              </a:lnSpc>
            </a:pPr>
            <a:r>
              <a:rPr lang="en-US" sz="1062" b="1" dirty="0">
                <a:solidFill>
                  <a:srgbClr val="FFFFFF"/>
                </a:solidFill>
                <a:latin typeface="思源宋体" pitchFamily="34" charset="0"/>
                <a:ea typeface="思源宋体" pitchFamily="34" charset="-122"/>
                <a:cs typeface="思源宋体" pitchFamily="34" charset="-120"/>
              </a:rPr>
              <a:t>ONU:</a:t>
            </a:r>
            <a:r>
              <a:rPr lang="en-US" sz="1062" dirty="0">
                <a:solidFill>
                  <a:srgbClr val="FFFFFF"/>
                </a:solidFill>
                <a:latin typeface="思源宋体" pitchFamily="34" charset="0"/>
                <a:ea typeface="思源宋体" pitchFamily="34" charset="-122"/>
                <a:cs typeface="思源宋体" pitchFamily="34" charset="-120"/>
              </a:rPr>
              <a:t> 32 resoluciones consecutivas (1992-2024) exigiendo el fin del bloqueo. Votación 2024: </a:t>
            </a:r>
            <a:r>
              <a:rPr lang="en-US" sz="1062" b="1" dirty="0">
                <a:solidFill>
                  <a:srgbClr val="FFFFFF"/>
                </a:solidFill>
                <a:latin typeface="思源宋体" pitchFamily="34" charset="0"/>
                <a:ea typeface="思源宋体" pitchFamily="34" charset="-122"/>
                <a:cs typeface="思源宋体" pitchFamily="34" charset="-120"/>
              </a:rPr>
              <a:t>187 a favor, 2 en contra (EE.UU. e Israel)</a:t>
            </a:r>
            <a:r>
              <a:rPr lang="en-US" sz="1062" dirty="0">
                <a:solidFill>
                  <a:srgbClr val="FFFFFF"/>
                </a:solidFill>
                <a:latin typeface="思源宋体" pitchFamily="34" charset="0"/>
                <a:ea typeface="思源宋体" pitchFamily="34" charset="-122"/>
                <a:cs typeface="思源宋体" pitchFamily="34" charset="-120"/>
              </a:rPr>
              <a:t> .</a:t>
            </a:r>
            <a:endParaRPr lang="en-US" sz="1600" dirty="0"/>
          </a:p>
        </p:txBody>
      </p:sp>
      <p:sp>
        <p:nvSpPr>
          <p:cNvPr id="17" name="Text 15"/>
          <p:cNvSpPr/>
          <p:nvPr/>
        </p:nvSpPr>
        <p:spPr>
          <a:xfrm>
            <a:off x="438137" y="5558721"/>
            <a:ext cx="5560968" cy="37073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10000"/>
              </a:lnSpc>
            </a:pPr>
            <a:r>
              <a:rPr lang="en-US" sz="1062" b="1" dirty="0">
                <a:solidFill>
                  <a:srgbClr val="FFFFFF"/>
                </a:solidFill>
                <a:latin typeface="思源宋体" pitchFamily="34" charset="0"/>
                <a:ea typeface="思源宋体" pitchFamily="34" charset="-122"/>
                <a:cs typeface="思源宋体" pitchFamily="34" charset="-120"/>
              </a:rPr>
              <a:t>Opinión internacional:</a:t>
            </a:r>
            <a:r>
              <a:rPr lang="en-US" sz="1062" dirty="0">
                <a:solidFill>
                  <a:srgbClr val="FFFFFF"/>
                </a:solidFill>
                <a:latin typeface="思源宋体" pitchFamily="34" charset="0"/>
                <a:ea typeface="思源宋体" pitchFamily="34" charset="-122"/>
                <a:cs typeface="思源宋体" pitchFamily="34" charset="-120"/>
              </a:rPr>
              <a:t> El bloqueo calificado como violación del Derecho Internacional, acto de genocidio y guerra económica.</a:t>
            </a:r>
            <a:endParaRPr lang="en-US" sz="1600" dirty="0"/>
          </a:p>
        </p:txBody>
      </p:sp>
      <p:sp>
        <p:nvSpPr>
          <p:cNvPr id="18" name="Text 16"/>
          <p:cNvSpPr/>
          <p:nvPr/>
        </p:nvSpPr>
        <p:spPr>
          <a:xfrm>
            <a:off x="438137" y="6064264"/>
            <a:ext cx="5560968" cy="37073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10000"/>
              </a:lnSpc>
            </a:pPr>
            <a:r>
              <a:rPr lang="en-US" sz="1062" b="1" dirty="0">
                <a:solidFill>
                  <a:srgbClr val="FFFFFF"/>
                </a:solidFill>
                <a:latin typeface="思源宋体" pitchFamily="34" charset="0"/>
                <a:ea typeface="思源宋体" pitchFamily="34" charset="-122"/>
                <a:cs typeface="思源宋体" pitchFamily="34" charset="-120"/>
              </a:rPr>
              <a:t>Hillary Clinton (2014):</a:t>
            </a:r>
            <a:r>
              <a:rPr lang="en-US" sz="1062" dirty="0">
                <a:solidFill>
                  <a:srgbClr val="FFFFFF"/>
                </a:solidFill>
                <a:latin typeface="思源宋体" pitchFamily="34" charset="0"/>
                <a:ea typeface="思源宋体" pitchFamily="34" charset="-122"/>
                <a:cs typeface="思源宋体" pitchFamily="34" charset="-120"/>
              </a:rPr>
              <a:t> "El embargo le dio a los Castro una excusa para no implementar reformas."</a:t>
            </a:r>
            <a:endParaRPr lang="en-US" sz="1600" dirty="0"/>
          </a:p>
        </p:txBody>
      </p:sp>
      <p:sp>
        <p:nvSpPr>
          <p:cNvPr id="19" name="Shape 17"/>
          <p:cNvSpPr/>
          <p:nvPr/>
        </p:nvSpPr>
        <p:spPr>
          <a:xfrm>
            <a:off x="6180117" y="1464386"/>
            <a:ext cx="5678225" cy="3505095"/>
          </a:xfrm>
          <a:custGeom>
            <a:avLst/>
            <a:gdLst/>
            <a:ahLst/>
            <a:cxnLst/>
            <a:rect l="l" t="t" r="r" b="b"/>
            <a:pathLst>
              <a:path w="5678225" h="3505095">
                <a:moveTo>
                  <a:pt x="32258" y="0"/>
                </a:moveTo>
                <a:lnTo>
                  <a:pt x="5610860" y="0"/>
                </a:lnTo>
                <a:cubicBezTo>
                  <a:pt x="5648055" y="70"/>
                  <a:pt x="5678170" y="30242"/>
                  <a:pt x="5678170" y="67437"/>
                </a:cubicBezTo>
                <a:lnTo>
                  <a:pt x="5678170" y="3437636"/>
                </a:lnTo>
                <a:cubicBezTo>
                  <a:pt x="5678170" y="3474831"/>
                  <a:pt x="5648055" y="3505003"/>
                  <a:pt x="5610860" y="3505073"/>
                </a:cubicBezTo>
                <a:lnTo>
                  <a:pt x="32258" y="3505073"/>
                </a:lnTo>
                <a:cubicBezTo>
                  <a:pt x="14442" y="3505073"/>
                  <a:pt x="0" y="3490631"/>
                  <a:pt x="0" y="3472815"/>
                </a:cubicBezTo>
                <a:lnTo>
                  <a:pt x="0" y="32258"/>
                </a:lnTo>
                <a:cubicBezTo>
                  <a:pt x="0" y="14454"/>
                  <a:pt x="14454" y="0"/>
                  <a:pt x="32258" y="0"/>
                </a:cubicBezTo>
                <a:close/>
              </a:path>
            </a:pathLst>
          </a:custGeom>
          <a:solidFill>
            <a:srgbClr val="F9FAFB"/>
          </a:solidFill>
          <a:ln/>
        </p:spPr>
      </p:sp>
      <p:sp>
        <p:nvSpPr>
          <p:cNvPr id="20" name="Shape 18"/>
          <p:cNvSpPr/>
          <p:nvPr/>
        </p:nvSpPr>
        <p:spPr>
          <a:xfrm>
            <a:off x="6180117" y="1464386"/>
            <a:ext cx="32299" cy="3505095"/>
          </a:xfrm>
          <a:custGeom>
            <a:avLst/>
            <a:gdLst/>
            <a:ahLst/>
            <a:cxnLst/>
            <a:rect l="l" t="t" r="r" b="b"/>
            <a:pathLst>
              <a:path w="32299" h="3505095">
                <a:moveTo>
                  <a:pt x="32258" y="0"/>
                </a:moveTo>
                <a:lnTo>
                  <a:pt x="32258" y="0"/>
                </a:lnTo>
                <a:lnTo>
                  <a:pt x="32258" y="3505073"/>
                </a:lnTo>
                <a:lnTo>
                  <a:pt x="32258" y="3505073"/>
                </a:lnTo>
                <a:cubicBezTo>
                  <a:pt x="14442" y="3505073"/>
                  <a:pt x="0" y="3490631"/>
                  <a:pt x="0" y="3472815"/>
                </a:cubicBezTo>
                <a:lnTo>
                  <a:pt x="0" y="32258"/>
                </a:lnTo>
                <a:cubicBezTo>
                  <a:pt x="0" y="14454"/>
                  <a:pt x="14454" y="0"/>
                  <a:pt x="32258" y="0"/>
                </a:cubicBezTo>
                <a:close/>
              </a:path>
            </a:pathLst>
          </a:custGeom>
          <a:solidFill>
            <a:srgbClr val="8B0000"/>
          </a:solidFill>
          <a:ln/>
        </p:spPr>
      </p:sp>
      <p:sp>
        <p:nvSpPr>
          <p:cNvPr id="21" name="Text 19"/>
          <p:cNvSpPr/>
          <p:nvPr/>
        </p:nvSpPr>
        <p:spPr>
          <a:xfrm>
            <a:off x="6491166" y="1717158"/>
            <a:ext cx="5341899" cy="2359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194" b="1" dirty="0">
                <a:solidFill>
                  <a:srgbClr val="1F2937"/>
                </a:solidFill>
                <a:latin typeface="Sorts Mill Goudy" pitchFamily="34" charset="0"/>
                <a:ea typeface="Sorts Mill Goudy" pitchFamily="34" charset="-122"/>
                <a:cs typeface="Sorts Mill Goudy" pitchFamily="34" charset="-120"/>
              </a:rPr>
              <a:t>Consecuencias por Sector (2024-2025)</a:t>
            </a:r>
            <a:endParaRPr lang="en-US" sz="1600" dirty="0"/>
          </a:p>
        </p:txBody>
      </p:sp>
      <p:sp>
        <p:nvSpPr>
          <p:cNvPr id="22" name="Text 20"/>
          <p:cNvSpPr/>
          <p:nvPr/>
        </p:nvSpPr>
        <p:spPr>
          <a:xfrm>
            <a:off x="6297375" y="2020483"/>
            <a:ext cx="5527265" cy="37073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10000"/>
              </a:lnSpc>
            </a:pPr>
            <a:r>
              <a:rPr lang="en-US" sz="1062" b="1" dirty="0">
                <a:solidFill>
                  <a:srgbClr val="8B0000"/>
                </a:solidFill>
                <a:latin typeface="思源宋体" pitchFamily="34" charset="0"/>
                <a:ea typeface="思源宋体" pitchFamily="34" charset="-122"/>
                <a:cs typeface="思源宋体" pitchFamily="34" charset="-120"/>
              </a:rPr>
              <a:t>Daños totales:</a:t>
            </a:r>
            <a:r>
              <a:rPr lang="en-US" sz="1062" dirty="0">
                <a:solidFill>
                  <a:srgbClr val="1F2937"/>
                </a:solidFill>
                <a:latin typeface="思源宋体" pitchFamily="34" charset="0"/>
                <a:ea typeface="思源宋体" pitchFamily="34" charset="-122"/>
                <a:cs typeface="思源宋体" pitchFamily="34" charset="-120"/>
              </a:rPr>
              <a:t> Más de </a:t>
            </a:r>
            <a:r>
              <a:rPr lang="en-US" sz="1062" b="1" dirty="0">
                <a:solidFill>
                  <a:srgbClr val="1F2937"/>
                </a:solidFill>
                <a:latin typeface="思源宋体" pitchFamily="34" charset="0"/>
                <a:ea typeface="思源宋体" pitchFamily="34" charset="-122"/>
                <a:cs typeface="思源宋体" pitchFamily="34" charset="-120"/>
              </a:rPr>
              <a:t>1.157 billones de USD</a:t>
            </a:r>
            <a:r>
              <a:rPr lang="en-US" sz="1062" dirty="0">
                <a:solidFill>
                  <a:srgbClr val="1F2937"/>
                </a:solidFill>
                <a:latin typeface="思源宋体" pitchFamily="34" charset="0"/>
                <a:ea typeface="思源宋体" pitchFamily="34" charset="-122"/>
                <a:cs typeface="思源宋体" pitchFamily="34" charset="-120"/>
              </a:rPr>
              <a:t> acumulados. Pérdidas anuales: ~5.000 millones USD.</a:t>
            </a:r>
            <a:endParaRPr lang="en-US" sz="1600" dirty="0"/>
          </a:p>
        </p:txBody>
      </p:sp>
      <p:sp>
        <p:nvSpPr>
          <p:cNvPr id="23" name="Text 21"/>
          <p:cNvSpPr/>
          <p:nvPr/>
        </p:nvSpPr>
        <p:spPr>
          <a:xfrm>
            <a:off x="6297375" y="2424917"/>
            <a:ext cx="5527265" cy="37073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10000"/>
              </a:lnSpc>
            </a:pPr>
            <a:r>
              <a:rPr lang="en-US" sz="1062" b="1" dirty="0">
                <a:solidFill>
                  <a:srgbClr val="8B0000"/>
                </a:solidFill>
                <a:latin typeface="思源宋体" pitchFamily="34" charset="0"/>
                <a:ea typeface="思源宋体" pitchFamily="34" charset="-122"/>
                <a:cs typeface="思源宋体" pitchFamily="34" charset="-120"/>
              </a:rPr>
              <a:t>Salud:</a:t>
            </a:r>
            <a:r>
              <a:rPr lang="en-US" sz="1062" dirty="0">
                <a:solidFill>
                  <a:srgbClr val="1F2937"/>
                </a:solidFill>
                <a:latin typeface="思源宋体" pitchFamily="34" charset="0"/>
                <a:ea typeface="思源宋体" pitchFamily="34" charset="-122"/>
                <a:cs typeface="思源宋体" pitchFamily="34" charset="-120"/>
              </a:rPr>
              <a:t> 364 medicamentos en falta (56% del total). Imposible implantar marcapasos a 375 pacientes.</a:t>
            </a:r>
            <a:endParaRPr lang="en-US" sz="1600" dirty="0"/>
          </a:p>
        </p:txBody>
      </p:sp>
      <p:sp>
        <p:nvSpPr>
          <p:cNvPr id="24" name="Text 22"/>
          <p:cNvSpPr/>
          <p:nvPr/>
        </p:nvSpPr>
        <p:spPr>
          <a:xfrm>
            <a:off x="6297375" y="2829351"/>
            <a:ext cx="5527265" cy="37073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10000"/>
              </a:lnSpc>
            </a:pPr>
            <a:r>
              <a:rPr lang="en-US" sz="1062" b="1" dirty="0">
                <a:solidFill>
                  <a:srgbClr val="8B0000"/>
                </a:solidFill>
                <a:latin typeface="思源宋体" pitchFamily="34" charset="0"/>
                <a:ea typeface="思源宋体" pitchFamily="34" charset="-122"/>
                <a:cs typeface="思源宋体" pitchFamily="34" charset="-120"/>
              </a:rPr>
              <a:t>Alimentación:</a:t>
            </a:r>
            <a:r>
              <a:rPr lang="en-US" sz="1062" dirty="0">
                <a:solidFill>
                  <a:srgbClr val="1F2937"/>
                </a:solidFill>
                <a:latin typeface="思源宋体" pitchFamily="34" charset="0"/>
                <a:ea typeface="思源宋体" pitchFamily="34" charset="-122"/>
                <a:cs typeface="思源宋体" pitchFamily="34" charset="-120"/>
              </a:rPr>
              <a:t> Dificultad para importar trigo, leche y maíz. Producción de cerdo: solo 53% vs 2023.</a:t>
            </a:r>
            <a:endParaRPr lang="en-US" sz="1600" dirty="0"/>
          </a:p>
        </p:txBody>
      </p:sp>
      <p:sp>
        <p:nvSpPr>
          <p:cNvPr id="25" name="Text 23"/>
          <p:cNvSpPr/>
          <p:nvPr/>
        </p:nvSpPr>
        <p:spPr>
          <a:xfrm>
            <a:off x="6297375" y="3233785"/>
            <a:ext cx="5527265" cy="18536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10000"/>
              </a:lnSpc>
            </a:pPr>
            <a:r>
              <a:rPr lang="en-US" sz="1062" b="1" dirty="0">
                <a:solidFill>
                  <a:srgbClr val="8B0000"/>
                </a:solidFill>
                <a:latin typeface="思源宋体" pitchFamily="34" charset="0"/>
                <a:ea typeface="思源宋体" pitchFamily="34" charset="-122"/>
                <a:cs typeface="思源宋体" pitchFamily="34" charset="-120"/>
              </a:rPr>
              <a:t>Energía:</a:t>
            </a:r>
            <a:r>
              <a:rPr lang="en-US" sz="1062" dirty="0">
                <a:solidFill>
                  <a:srgbClr val="1F2937"/>
                </a:solidFill>
                <a:latin typeface="思源宋体" pitchFamily="34" charset="0"/>
                <a:ea typeface="思源宋体" pitchFamily="34" charset="-122"/>
                <a:cs typeface="思源宋体" pitchFamily="34" charset="-120"/>
              </a:rPr>
              <a:t> 496 millones USD en daños. Termoeléctricas sin repuestos por Ley Helms-Burton.</a:t>
            </a:r>
            <a:endParaRPr lang="en-US" sz="1600" dirty="0"/>
          </a:p>
        </p:txBody>
      </p:sp>
      <p:sp>
        <p:nvSpPr>
          <p:cNvPr id="26" name="Text 24"/>
          <p:cNvSpPr/>
          <p:nvPr/>
        </p:nvSpPr>
        <p:spPr>
          <a:xfrm>
            <a:off x="6297375" y="3452854"/>
            <a:ext cx="5527265" cy="37073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10000"/>
              </a:lnSpc>
            </a:pPr>
            <a:r>
              <a:rPr lang="en-US" sz="1062" b="1" dirty="0">
                <a:solidFill>
                  <a:srgbClr val="8B0000"/>
                </a:solidFill>
                <a:latin typeface="思源宋体" pitchFamily="34" charset="0"/>
                <a:ea typeface="思源宋体" pitchFamily="34" charset="-122"/>
                <a:cs typeface="思源宋体" pitchFamily="34" charset="-120"/>
              </a:rPr>
              <a:t>Finanzas:</a:t>
            </a:r>
            <a:r>
              <a:rPr lang="en-US" sz="1062" dirty="0">
                <a:solidFill>
                  <a:srgbClr val="1F2937"/>
                </a:solidFill>
                <a:latin typeface="思源宋体" pitchFamily="34" charset="0"/>
                <a:ea typeface="思源宋体" pitchFamily="34" charset="-122"/>
                <a:cs typeface="思源宋体" pitchFamily="34" charset="-120"/>
              </a:rPr>
              <a:t> 40 bancos extranjeros rechazaron operaciones con Cuba. Cuba paga tasas de interés muy por encima del mercado.</a:t>
            </a:r>
            <a:endParaRPr lang="en-US" sz="1600" dirty="0"/>
          </a:p>
        </p:txBody>
      </p:sp>
      <p:sp>
        <p:nvSpPr>
          <p:cNvPr id="27" name="Text 25"/>
          <p:cNvSpPr/>
          <p:nvPr/>
        </p:nvSpPr>
        <p:spPr>
          <a:xfrm>
            <a:off x="6297375" y="3857288"/>
            <a:ext cx="5527265" cy="37073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10000"/>
              </a:lnSpc>
            </a:pPr>
            <a:r>
              <a:rPr lang="en-US" sz="1062" b="1" dirty="0">
                <a:solidFill>
                  <a:srgbClr val="8B0000"/>
                </a:solidFill>
                <a:latin typeface="思源宋体" pitchFamily="34" charset="0"/>
                <a:ea typeface="思源宋体" pitchFamily="34" charset="-122"/>
                <a:cs typeface="思源宋体" pitchFamily="34" charset="-120"/>
              </a:rPr>
              <a:t>Transporte:</a:t>
            </a:r>
            <a:r>
              <a:rPr lang="en-US" sz="1062" dirty="0">
                <a:solidFill>
                  <a:srgbClr val="1F2937"/>
                </a:solidFill>
                <a:latin typeface="思源宋体" pitchFamily="34" charset="0"/>
                <a:ea typeface="思源宋体" pitchFamily="34" charset="-122"/>
                <a:cs typeface="思源宋体" pitchFamily="34" charset="-120"/>
              </a:rPr>
              <a:t> 353 millones USD en daños. Solo funcionan 120-170 de 1,200 ómnibus necesarios en La Habana.</a:t>
            </a:r>
            <a:endParaRPr lang="en-US" sz="1600" dirty="0"/>
          </a:p>
        </p:txBody>
      </p:sp>
      <p:sp>
        <p:nvSpPr>
          <p:cNvPr id="28" name="Text 26"/>
          <p:cNvSpPr/>
          <p:nvPr/>
        </p:nvSpPr>
        <p:spPr>
          <a:xfrm>
            <a:off x="6297375" y="4362830"/>
            <a:ext cx="5527265" cy="37073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10000"/>
              </a:lnSpc>
            </a:pPr>
            <a:r>
              <a:rPr lang="en-US" sz="1062" b="1" dirty="0">
                <a:solidFill>
                  <a:srgbClr val="8B0000"/>
                </a:solidFill>
                <a:latin typeface="思源宋体" pitchFamily="34" charset="0"/>
                <a:ea typeface="思源宋体" pitchFamily="34" charset="-122"/>
                <a:cs typeface="思源宋体" pitchFamily="34" charset="-120"/>
              </a:rPr>
              <a:t>Educación:</a:t>
            </a:r>
            <a:r>
              <a:rPr lang="en-US" sz="1062" dirty="0">
                <a:solidFill>
                  <a:srgbClr val="1F2937"/>
                </a:solidFill>
                <a:latin typeface="思源宋体" pitchFamily="34" charset="0"/>
                <a:ea typeface="思源宋体" pitchFamily="34" charset="-122"/>
                <a:cs typeface="思源宋体" pitchFamily="34" charset="-120"/>
              </a:rPr>
              <a:t> Se dejaron de producir 2.1 millones de textos docentes. 35 instituciones infantiles cerradas.</a:t>
            </a:r>
            <a:endParaRPr lang="en-US" sz="1600" dirty="0"/>
          </a:p>
        </p:txBody>
      </p:sp>
      <p:sp>
        <p:nvSpPr>
          <p:cNvPr id="29" name="Shape 27"/>
          <p:cNvSpPr/>
          <p:nvPr/>
        </p:nvSpPr>
        <p:spPr>
          <a:xfrm>
            <a:off x="6180117" y="5070590"/>
            <a:ext cx="5678225" cy="1600885"/>
          </a:xfrm>
          <a:custGeom>
            <a:avLst/>
            <a:gdLst/>
            <a:ahLst/>
            <a:cxnLst/>
            <a:rect l="l" t="t" r="r" b="b"/>
            <a:pathLst>
              <a:path w="5678225" h="1600885">
                <a:moveTo>
                  <a:pt x="32258" y="0"/>
                </a:moveTo>
                <a:lnTo>
                  <a:pt x="5610860" y="0"/>
                </a:lnTo>
                <a:cubicBezTo>
                  <a:pt x="5648055" y="70"/>
                  <a:pt x="5678170" y="30242"/>
                  <a:pt x="5678170" y="67437"/>
                </a:cubicBezTo>
                <a:lnTo>
                  <a:pt x="5678170" y="1533525"/>
                </a:lnTo>
                <a:cubicBezTo>
                  <a:pt x="5678100" y="1570670"/>
                  <a:pt x="5648005" y="1600765"/>
                  <a:pt x="5610860" y="1600835"/>
                </a:cubicBezTo>
                <a:lnTo>
                  <a:pt x="32258" y="1600835"/>
                </a:lnTo>
                <a:cubicBezTo>
                  <a:pt x="14442" y="1600835"/>
                  <a:pt x="0" y="1586393"/>
                  <a:pt x="0" y="1568577"/>
                </a:cubicBezTo>
                <a:lnTo>
                  <a:pt x="0" y="32258"/>
                </a:lnTo>
                <a:cubicBezTo>
                  <a:pt x="0" y="14454"/>
                  <a:pt x="14454" y="0"/>
                  <a:pt x="32258" y="0"/>
                </a:cubicBezTo>
                <a:close/>
              </a:path>
            </a:pathLst>
          </a:custGeom>
          <a:solidFill>
            <a:srgbClr val="F9FAFB"/>
          </a:solidFill>
          <a:ln/>
        </p:spPr>
      </p:sp>
      <p:sp>
        <p:nvSpPr>
          <p:cNvPr id="30" name="Shape 28"/>
          <p:cNvSpPr/>
          <p:nvPr/>
        </p:nvSpPr>
        <p:spPr>
          <a:xfrm>
            <a:off x="6180117" y="5070590"/>
            <a:ext cx="32299" cy="1600885"/>
          </a:xfrm>
          <a:custGeom>
            <a:avLst/>
            <a:gdLst/>
            <a:ahLst/>
            <a:cxnLst/>
            <a:rect l="l" t="t" r="r" b="b"/>
            <a:pathLst>
              <a:path w="32299" h="1600885">
                <a:moveTo>
                  <a:pt x="32258" y="0"/>
                </a:moveTo>
                <a:lnTo>
                  <a:pt x="32258" y="0"/>
                </a:lnTo>
                <a:lnTo>
                  <a:pt x="32258" y="1600835"/>
                </a:lnTo>
                <a:lnTo>
                  <a:pt x="32258" y="1600835"/>
                </a:lnTo>
                <a:cubicBezTo>
                  <a:pt x="14442" y="1600835"/>
                  <a:pt x="0" y="1586393"/>
                  <a:pt x="0" y="1568577"/>
                </a:cubicBezTo>
                <a:lnTo>
                  <a:pt x="0" y="32258"/>
                </a:lnTo>
                <a:cubicBezTo>
                  <a:pt x="0" y="14454"/>
                  <a:pt x="14454" y="0"/>
                  <a:pt x="32258" y="0"/>
                </a:cubicBezTo>
                <a:close/>
              </a:path>
            </a:pathLst>
          </a:custGeom>
          <a:solidFill>
            <a:srgbClr val="8B0000"/>
          </a:solidFill>
          <a:ln/>
        </p:spPr>
      </p:sp>
      <p:sp>
        <p:nvSpPr>
          <p:cNvPr id="31" name="Text 29"/>
          <p:cNvSpPr/>
          <p:nvPr/>
        </p:nvSpPr>
        <p:spPr>
          <a:xfrm>
            <a:off x="6491166" y="5373356"/>
            <a:ext cx="5341899" cy="2359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194" b="1" dirty="0">
                <a:solidFill>
                  <a:srgbClr val="1F2937"/>
                </a:solidFill>
                <a:latin typeface="Sorts Mill Goudy" pitchFamily="34" charset="0"/>
                <a:ea typeface="Sorts Mill Goudy" pitchFamily="34" charset="-122"/>
                <a:cs typeface="Sorts Mill Goudy" pitchFamily="34" charset="-120"/>
              </a:rPr>
              <a:t>Impacto en la Población</a:t>
            </a:r>
            <a:endParaRPr lang="en-US" sz="1600" dirty="0"/>
          </a:p>
        </p:txBody>
      </p:sp>
      <p:sp>
        <p:nvSpPr>
          <p:cNvPr id="32" name="Text 30"/>
          <p:cNvSpPr/>
          <p:nvPr/>
        </p:nvSpPr>
        <p:spPr>
          <a:xfrm>
            <a:off x="6297375" y="5744087"/>
            <a:ext cx="5527265" cy="18536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10000"/>
              </a:lnSpc>
            </a:pPr>
            <a:r>
              <a:rPr lang="en-US" sz="1062" dirty="0">
                <a:solidFill>
                  <a:srgbClr val="1F2937"/>
                </a:solidFill>
                <a:latin typeface="思源宋体" pitchFamily="34" charset="0"/>
                <a:ea typeface="思源宋体" pitchFamily="34" charset="-122"/>
                <a:cs typeface="思源宋体" pitchFamily="34" charset="-120"/>
              </a:rPr>
              <a:t>Más del </a:t>
            </a:r>
            <a:r>
              <a:rPr lang="en-US" sz="1062" b="1" dirty="0">
                <a:solidFill>
                  <a:srgbClr val="1F2937"/>
                </a:solidFill>
                <a:latin typeface="思源宋体" pitchFamily="34" charset="0"/>
                <a:ea typeface="思源宋体" pitchFamily="34" charset="-122"/>
                <a:cs typeface="思源宋体" pitchFamily="34" charset="-120"/>
              </a:rPr>
              <a:t>70% de los cubanos</a:t>
            </a:r>
            <a:r>
              <a:rPr lang="en-US" sz="1062" dirty="0">
                <a:solidFill>
                  <a:srgbClr val="1F2937"/>
                </a:solidFill>
                <a:latin typeface="思源宋体" pitchFamily="34" charset="0"/>
                <a:ea typeface="思源宋体" pitchFamily="34" charset="-122"/>
                <a:cs typeface="思源宋体" pitchFamily="34" charset="-120"/>
              </a:rPr>
              <a:t> han nacido y vivido bajo el bloqueo.</a:t>
            </a:r>
            <a:endParaRPr lang="en-US" sz="1600" dirty="0"/>
          </a:p>
        </p:txBody>
      </p:sp>
      <p:sp>
        <p:nvSpPr>
          <p:cNvPr id="33" name="Text 31"/>
          <p:cNvSpPr/>
          <p:nvPr/>
        </p:nvSpPr>
        <p:spPr>
          <a:xfrm>
            <a:off x="6297375" y="6064264"/>
            <a:ext cx="5527265" cy="37073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10000"/>
              </a:lnSpc>
            </a:pPr>
            <a:r>
              <a:rPr lang="en-US" sz="1062" dirty="0">
                <a:solidFill>
                  <a:srgbClr val="1F2937"/>
                </a:solidFill>
                <a:latin typeface="思源宋体" pitchFamily="34" charset="0"/>
                <a:ea typeface="思源宋体" pitchFamily="34" charset="-122"/>
                <a:cs typeface="思源宋体" pitchFamily="34" charset="-120"/>
              </a:rPr>
              <a:t>El bloqueo afecta </a:t>
            </a:r>
            <a:r>
              <a:rPr lang="en-US" sz="1062" b="1" dirty="0">
                <a:solidFill>
                  <a:srgbClr val="1F2937"/>
                </a:solidFill>
                <a:latin typeface="思源宋体" pitchFamily="34" charset="0"/>
                <a:ea typeface="思源宋体" pitchFamily="34" charset="-122"/>
                <a:cs typeface="思源宋体" pitchFamily="34" charset="-120"/>
              </a:rPr>
              <a:t>todos los sectores sensibles</a:t>
            </a:r>
            <a:r>
              <a:rPr lang="en-US" sz="1062" dirty="0">
                <a:solidFill>
                  <a:srgbClr val="1F2937"/>
                </a:solidFill>
                <a:latin typeface="思源宋体" pitchFamily="34" charset="0"/>
                <a:ea typeface="思源宋体" pitchFamily="34" charset="-122"/>
                <a:cs typeface="思源宋体" pitchFamily="34" charset="-120"/>
              </a:rPr>
              <a:t> : alimentación, salud, educación y transporte, constituyendo una violación sistemática de los derechos humanos.</a:t>
            </a:r>
            <a:endParaRPr lang="en-US" sz="1600" dirty="0"/>
          </a:p>
        </p:txBody>
      </p:sp>
      <p:sp>
        <p:nvSpPr>
          <p:cNvPr id="34" name="Text 32"/>
          <p:cNvSpPr/>
          <p:nvPr/>
        </p:nvSpPr>
        <p:spPr>
          <a:xfrm>
            <a:off x="337028" y="6047972"/>
            <a:ext cx="4819505" cy="20221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062" dirty="0">
                <a:solidFill>
                  <a:srgbClr val="6B7280"/>
                </a:solidFill>
                <a:latin typeface="思源宋体" pitchFamily="34" charset="0"/>
                <a:ea typeface="思源宋体" pitchFamily="34" charset="-122"/>
                <a:cs typeface="思源宋体" pitchFamily="34" charset="-120"/>
              </a:rPr>
              <a:t>Fuente: Informes del Minrex Cuba, Naciones Unidas, análisis sectoriales 2024-2025</a:t>
            </a:r>
            <a:endParaRPr lang="en-US" sz="1600" dirty="0"/>
          </a:p>
        </p:txBody>
      </p:sp>
      <p:sp>
        <p:nvSpPr>
          <p:cNvPr id="35" name="Text 33"/>
          <p:cNvSpPr/>
          <p:nvPr/>
        </p:nvSpPr>
        <p:spPr>
          <a:xfrm>
            <a:off x="6560116" y="6047972"/>
            <a:ext cx="5367176" cy="20221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062" b="1" dirty="0">
                <a:solidFill>
                  <a:srgbClr val="6B7280"/>
                </a:solidFill>
                <a:latin typeface="思源宋体" pitchFamily="34" charset="0"/>
                <a:ea typeface="思源宋体" pitchFamily="34" charset="-122"/>
                <a:cs typeface="思源宋体" pitchFamily="34" charset="-120"/>
              </a:rPr>
              <a:t>Figura 4: Impacto del bloqueo económico, comercial y financiero de EE.UU. contra Cuba</a:t>
            </a:r>
            <a:endParaRPr lang="en-US" sz="1600" dirty="0"/>
          </a:p>
        </p:txBody>
      </p:sp>
    </p:spTree>
  </p:cSld>
  <p:clrMapOvr>
    <a:masterClrMapping/>
  </p:clrMapOvr>
  <p:transition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AFAF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https://kimi-web-img.moonshot.cn/img/izquierdaweb.com/f9d027fb6333aec740e1dbe74d4d09e5ac90abc7.jpg"/>
          <p:cNvPicPr>
            <a:picLocks noChangeAspect="1"/>
          </p:cNvPicPr>
          <p:nvPr/>
        </p:nvPicPr>
        <p:blipFill>
          <a:blip r:embed="rId3">
            <a:alphaModFix amt="15000"/>
          </a:blip>
          <a:srcRect l="7216" r="7216"/>
          <a:stretch/>
        </p:blipFill>
        <p:spPr>
          <a:xfrm>
            <a:off x="0" y="0"/>
            <a:ext cx="12192000" cy="6858000"/>
          </a:xfrm>
          <a:prstGeom prst="roundRect">
            <a:avLst>
              <a:gd name="adj" fmla="val 0"/>
            </a:avLst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2192000" cy="6858000"/>
          </a:xfrm>
          <a:prstGeom prst="roundRect">
            <a:avLst>
              <a:gd name="adj" fmla="val 0"/>
            </a:avLst>
          </a:prstGeom>
          <a:gradFill flip="none" rotWithShape="1">
            <a:gsLst>
              <a:gs pos="0">
                <a:srgbClr val="1F2937">
                  <a:alpha val="95000"/>
                </a:srgbClr>
              </a:gs>
              <a:gs pos="50000">
                <a:srgbClr val="1F2937">
                  <a:alpha val="85000"/>
                </a:srgbClr>
              </a:gs>
              <a:gs pos="100000">
                <a:srgbClr val="000000">
                  <a:alpha val="0"/>
                </a:srgbClr>
              </a:gs>
            </a:gsLst>
            <a:lin ang="0" scaled="1"/>
          </a:gradFill>
          <a:ln/>
        </p:spPr>
      </p:sp>
      <p:sp>
        <p:nvSpPr>
          <p:cNvPr id="4" name="Shape 1"/>
          <p:cNvSpPr/>
          <p:nvPr/>
        </p:nvSpPr>
        <p:spPr>
          <a:xfrm>
            <a:off x="381000" y="205736"/>
            <a:ext cx="1990725" cy="990600"/>
          </a:xfrm>
          <a:prstGeom prst="roundRect">
            <a:avLst>
              <a:gd name="adj" fmla="val 3846"/>
            </a:avLst>
          </a:prstGeom>
          <a:solidFill>
            <a:srgbClr val="8B0000"/>
          </a:solidFill>
          <a:ln/>
        </p:spPr>
      </p:sp>
      <p:sp>
        <p:nvSpPr>
          <p:cNvPr id="5" name="Text 2"/>
          <p:cNvSpPr/>
          <p:nvPr/>
        </p:nvSpPr>
        <p:spPr>
          <a:xfrm>
            <a:off x="609600" y="548636"/>
            <a:ext cx="1647825" cy="30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10000"/>
              </a:lnSpc>
            </a:pPr>
            <a:r>
              <a:rPr lang="en-US" sz="1800" b="1" kern="0" spc="90" dirty="0">
                <a:solidFill>
                  <a:srgbClr val="FFFFFF"/>
                </a:solidFill>
                <a:latin typeface="思源宋体" pitchFamily="34" charset="0"/>
                <a:ea typeface="思源宋体" pitchFamily="34" charset="-122"/>
                <a:cs typeface="思源宋体" pitchFamily="34" charset="-120"/>
              </a:rPr>
              <a:t>CAPÍTULO 5</a:t>
            </a:r>
            <a:endParaRPr lang="en-US" sz="1600" dirty="0"/>
          </a:p>
        </p:txBody>
      </p:sp>
      <p:sp>
        <p:nvSpPr>
          <p:cNvPr id="6" name="Text 3"/>
          <p:cNvSpPr/>
          <p:nvPr/>
        </p:nvSpPr>
        <p:spPr>
          <a:xfrm>
            <a:off x="381000" y="2127889"/>
            <a:ext cx="8820150" cy="214312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00000"/>
              </a:lnSpc>
            </a:pPr>
            <a:r>
              <a:rPr lang="en-US" sz="4500" b="1" dirty="0">
                <a:solidFill>
                  <a:srgbClr val="FFFFFF"/>
                </a:solidFill>
                <a:latin typeface="Sorts Mill Goudy" pitchFamily="34" charset="0"/>
                <a:ea typeface="Sorts Mill Goudy" pitchFamily="34" charset="-122"/>
                <a:cs typeface="Sorts Mill Goudy" pitchFamily="34" charset="-120"/>
              </a:rPr>
              <a:t>Contextualización del</a:t>
            </a:r>
            <a:endParaRPr lang="en-US" sz="1600" dirty="0"/>
          </a:p>
          <a:p>
            <a:pPr>
              <a:lnSpc>
                <a:spcPct val="100000"/>
              </a:lnSpc>
            </a:pPr>
            <a:r>
              <a:rPr lang="en-US" sz="4500" b="1" dirty="0">
                <a:solidFill>
                  <a:srgbClr val="FFFFFF"/>
                </a:solidFill>
                <a:latin typeface="Sorts Mill Goudy" pitchFamily="34" charset="0"/>
                <a:ea typeface="Sorts Mill Goudy" pitchFamily="34" charset="-122"/>
                <a:cs typeface="Sorts Mill Goudy" pitchFamily="34" charset="-120"/>
              </a:rPr>
              <a:t>Modelo Socialista Cubano</a:t>
            </a:r>
            <a:endParaRPr lang="en-US" sz="1600" dirty="0"/>
          </a:p>
          <a:p>
            <a:pPr>
              <a:lnSpc>
                <a:spcPct val="100000"/>
              </a:lnSpc>
            </a:pPr>
            <a:r>
              <a:rPr lang="en-US" sz="4500" b="1" dirty="0">
                <a:solidFill>
                  <a:srgbClr val="FFFFFF"/>
                </a:solidFill>
                <a:latin typeface="Sorts Mill Goudy" pitchFamily="34" charset="0"/>
                <a:ea typeface="Sorts Mill Goudy" pitchFamily="34" charset="-122"/>
                <a:cs typeface="Sorts Mill Goudy" pitchFamily="34" charset="-120"/>
              </a:rPr>
              <a:t>Actual</a:t>
            </a:r>
            <a:endParaRPr lang="en-US" sz="1600" dirty="0"/>
          </a:p>
        </p:txBody>
      </p:sp>
      <p:sp>
        <p:nvSpPr>
          <p:cNvPr id="7" name="Shape 4"/>
          <p:cNvSpPr/>
          <p:nvPr/>
        </p:nvSpPr>
        <p:spPr>
          <a:xfrm>
            <a:off x="381000" y="4499614"/>
            <a:ext cx="1524000" cy="0"/>
          </a:xfrm>
          <a:prstGeom prst="roundRect">
            <a:avLst>
              <a:gd name="adj" fmla="val 0"/>
            </a:avLst>
          </a:prstGeom>
          <a:solidFill>
            <a:srgbClr val="8B0000"/>
          </a:solidFill>
          <a:ln/>
        </p:spPr>
      </p:sp>
      <p:sp>
        <p:nvSpPr>
          <p:cNvPr id="8" name="Text 5"/>
          <p:cNvSpPr/>
          <p:nvPr/>
        </p:nvSpPr>
        <p:spPr>
          <a:xfrm>
            <a:off x="381000" y="4956814"/>
            <a:ext cx="7429500" cy="74295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40000"/>
              </a:lnSpc>
            </a:pPr>
            <a:r>
              <a:rPr lang="en-US" sz="1800" dirty="0">
                <a:solidFill>
                  <a:srgbClr val="1F2937"/>
                </a:solidFill>
                <a:latin typeface="思源宋体" pitchFamily="34" charset="0"/>
                <a:ea typeface="思源宋体" pitchFamily="34" charset="-122"/>
                <a:cs typeface="思源宋体" pitchFamily="34" charset="-120"/>
              </a:rPr>
              <a:t>Actualización del modelo económico, retos estructurales</a:t>
            </a:r>
            <a:endParaRPr lang="en-US" sz="1600" dirty="0"/>
          </a:p>
          <a:p>
            <a:pPr>
              <a:lnSpc>
                <a:spcPct val="140000"/>
              </a:lnSpc>
            </a:pPr>
            <a:r>
              <a:rPr lang="en-US" sz="1800" dirty="0">
                <a:solidFill>
                  <a:srgbClr val="1F2937"/>
                </a:solidFill>
                <a:latin typeface="思源宋体" pitchFamily="34" charset="0"/>
                <a:ea typeface="思源宋体" pitchFamily="34" charset="-122"/>
                <a:cs typeface="思源宋体" pitchFamily="34" charset="-120"/>
              </a:rPr>
              <a:t>y perspectivas de desarrollo en el contexto contemporáneo.</a:t>
            </a:r>
            <a:endParaRPr lang="en-US" sz="1600" dirty="0"/>
          </a:p>
        </p:txBody>
      </p:sp>
      <p:sp>
        <p:nvSpPr>
          <p:cNvPr id="9" name="Text 6"/>
          <p:cNvSpPr/>
          <p:nvPr/>
        </p:nvSpPr>
        <p:spPr>
          <a:xfrm>
            <a:off x="890588" y="6385564"/>
            <a:ext cx="3933825" cy="26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350" dirty="0">
                <a:solidFill>
                  <a:srgbClr val="1F2937"/>
                </a:solidFill>
                <a:latin typeface="思源宋体" pitchFamily="34" charset="0"/>
                <a:ea typeface="思源宋体" pitchFamily="34" charset="-122"/>
                <a:cs typeface="思源宋体" pitchFamily="34" charset="-120"/>
              </a:rPr>
              <a:t>Los Lineamientos del PCC y la Tarea Ordenamiento</a:t>
            </a:r>
            <a:endParaRPr lang="en-US" sz="1600" dirty="0"/>
          </a:p>
        </p:txBody>
      </p:sp>
    </p:spTree>
  </p:cSld>
  <p:clrMapOvr>
    <a:masterClrMapping/>
  </p:clrMapOvr>
  <p:transition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317500" y="658022"/>
            <a:ext cx="63500" cy="317500"/>
          </a:xfrm>
          <a:prstGeom prst="roundRect">
            <a:avLst>
              <a:gd name="adj" fmla="val 0"/>
            </a:avLst>
          </a:prstGeom>
          <a:solidFill>
            <a:srgbClr val="8B0000"/>
          </a:solidFill>
          <a:ln/>
        </p:spPr>
      </p:sp>
      <p:sp>
        <p:nvSpPr>
          <p:cNvPr id="3" name="Text 1"/>
          <p:cNvSpPr/>
          <p:nvPr/>
        </p:nvSpPr>
        <p:spPr>
          <a:xfrm>
            <a:off x="476250" y="444500"/>
            <a:ext cx="4913313" cy="19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000" b="1" kern="0" spc="50" dirty="0">
                <a:solidFill>
                  <a:srgbClr val="8B0000"/>
                </a:solidFill>
                <a:latin typeface="思源宋体" pitchFamily="34" charset="0"/>
                <a:ea typeface="思源宋体" pitchFamily="34" charset="-122"/>
                <a:cs typeface="思源宋体" pitchFamily="34" charset="-120"/>
              </a:rPr>
              <a:t>6.1 - 6.2</a:t>
            </a:r>
            <a:endParaRPr lang="en-US" sz="1600" dirty="0"/>
          </a:p>
        </p:txBody>
      </p:sp>
      <p:sp>
        <p:nvSpPr>
          <p:cNvPr id="4" name="Text 2"/>
          <p:cNvSpPr/>
          <p:nvPr/>
        </p:nvSpPr>
        <p:spPr>
          <a:xfrm>
            <a:off x="476250" y="832647"/>
            <a:ext cx="4968875" cy="28575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00000"/>
              </a:lnSpc>
            </a:pPr>
            <a:r>
              <a:rPr lang="en-US" sz="1875" b="1" dirty="0">
                <a:solidFill>
                  <a:srgbClr val="1F2937"/>
                </a:solidFill>
                <a:latin typeface="Sorts Mill Goudy" pitchFamily="34" charset="0"/>
                <a:ea typeface="Sorts Mill Goudy" pitchFamily="34" charset="-122"/>
                <a:cs typeface="Sorts Mill Goudy" pitchFamily="34" charset="-120"/>
              </a:rPr>
              <a:t>Actualización del Modelo y Desafíos Actuales</a:t>
            </a:r>
            <a:endParaRPr lang="en-US" sz="1600" dirty="0"/>
          </a:p>
        </p:txBody>
      </p:sp>
      <p:sp>
        <p:nvSpPr>
          <p:cNvPr id="5" name="Shape 3"/>
          <p:cNvSpPr/>
          <p:nvPr/>
        </p:nvSpPr>
        <p:spPr>
          <a:xfrm>
            <a:off x="332714" y="1379536"/>
            <a:ext cx="5698464" cy="4730750"/>
          </a:xfrm>
          <a:custGeom>
            <a:avLst/>
            <a:gdLst/>
            <a:ahLst/>
            <a:cxnLst/>
            <a:rect l="l" t="t" r="r" b="b"/>
            <a:pathLst>
              <a:path w="5698464" h="4730750">
                <a:moveTo>
                  <a:pt x="30480" y="0"/>
                </a:moveTo>
                <a:lnTo>
                  <a:pt x="5634990" y="0"/>
                </a:lnTo>
                <a:cubicBezTo>
                  <a:pt x="5670037" y="0"/>
                  <a:pt x="5698490" y="28453"/>
                  <a:pt x="5698490" y="63500"/>
                </a:cubicBezTo>
                <a:lnTo>
                  <a:pt x="5698490" y="4667250"/>
                </a:lnTo>
                <a:cubicBezTo>
                  <a:pt x="5698490" y="4702297"/>
                  <a:pt x="5670037" y="4730750"/>
                  <a:pt x="5634990" y="4730750"/>
                </a:cubicBezTo>
                <a:lnTo>
                  <a:pt x="30480" y="4730750"/>
                </a:lnTo>
                <a:cubicBezTo>
                  <a:pt x="13646" y="4730750"/>
                  <a:pt x="0" y="4717104"/>
                  <a:pt x="0" y="4700270"/>
                </a:cubicBezTo>
                <a:lnTo>
                  <a:pt x="0" y="30480"/>
                </a:lnTo>
                <a:cubicBezTo>
                  <a:pt x="0" y="13658"/>
                  <a:pt x="13658" y="0"/>
                  <a:pt x="30480" y="0"/>
                </a:cubicBezTo>
                <a:close/>
              </a:path>
            </a:pathLst>
          </a:custGeom>
          <a:solidFill>
            <a:srgbClr val="F9FAFB"/>
          </a:solidFill>
          <a:ln/>
        </p:spPr>
      </p:sp>
      <p:sp>
        <p:nvSpPr>
          <p:cNvPr id="6" name="Shape 4"/>
          <p:cNvSpPr/>
          <p:nvPr/>
        </p:nvSpPr>
        <p:spPr>
          <a:xfrm>
            <a:off x="332714" y="1379536"/>
            <a:ext cx="30427" cy="4730750"/>
          </a:xfrm>
          <a:custGeom>
            <a:avLst/>
            <a:gdLst/>
            <a:ahLst/>
            <a:cxnLst/>
            <a:rect l="l" t="t" r="r" b="b"/>
            <a:pathLst>
              <a:path w="30427" h="4730750">
                <a:moveTo>
                  <a:pt x="30480" y="0"/>
                </a:moveTo>
                <a:lnTo>
                  <a:pt x="30480" y="0"/>
                </a:lnTo>
                <a:lnTo>
                  <a:pt x="30480" y="4730750"/>
                </a:lnTo>
                <a:lnTo>
                  <a:pt x="30480" y="4730750"/>
                </a:lnTo>
                <a:cubicBezTo>
                  <a:pt x="13646" y="4730750"/>
                  <a:pt x="0" y="4717104"/>
                  <a:pt x="0" y="4700270"/>
                </a:cubicBezTo>
                <a:lnTo>
                  <a:pt x="0" y="30480"/>
                </a:lnTo>
                <a:cubicBezTo>
                  <a:pt x="0" y="13658"/>
                  <a:pt x="13658" y="0"/>
                  <a:pt x="30480" y="0"/>
                </a:cubicBezTo>
                <a:close/>
              </a:path>
            </a:pathLst>
          </a:custGeom>
          <a:solidFill>
            <a:srgbClr val="8B0000"/>
          </a:solidFill>
          <a:ln/>
        </p:spPr>
      </p:sp>
      <p:sp>
        <p:nvSpPr>
          <p:cNvPr id="7" name="Text 5"/>
          <p:cNvSpPr/>
          <p:nvPr/>
        </p:nvSpPr>
        <p:spPr>
          <a:xfrm>
            <a:off x="625740" y="2300022"/>
            <a:ext cx="5381625" cy="22225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125" b="1" dirty="0">
                <a:solidFill>
                  <a:srgbClr val="1F2937"/>
                </a:solidFill>
                <a:latin typeface="Sorts Mill Goudy" pitchFamily="34" charset="0"/>
                <a:ea typeface="Sorts Mill Goudy" pitchFamily="34" charset="-122"/>
                <a:cs typeface="Sorts Mill Goudy" pitchFamily="34" charset="-120"/>
              </a:rPr>
              <a:t>La Actualización del Modelo Económico</a:t>
            </a:r>
            <a:endParaRPr lang="en-US" sz="1600" dirty="0"/>
          </a:p>
        </p:txBody>
      </p:sp>
      <p:sp>
        <p:nvSpPr>
          <p:cNvPr id="8" name="Text 6"/>
          <p:cNvSpPr/>
          <p:nvPr/>
        </p:nvSpPr>
        <p:spPr>
          <a:xfrm>
            <a:off x="443177" y="2585772"/>
            <a:ext cx="5556250" cy="17462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10000"/>
              </a:lnSpc>
            </a:pPr>
            <a:r>
              <a:rPr lang="en-US" sz="1000" b="1" dirty="0">
                <a:solidFill>
                  <a:srgbClr val="8B0000"/>
                </a:solidFill>
                <a:latin typeface="思源宋体" pitchFamily="34" charset="0"/>
                <a:ea typeface="思源宋体" pitchFamily="34" charset="-122"/>
                <a:cs typeface="思源宋体" pitchFamily="34" charset="-120"/>
              </a:rPr>
              <a:t>Lineamientos del PCC (2011):</a:t>
            </a:r>
            <a:r>
              <a:rPr lang="en-US" sz="1000" dirty="0">
                <a:solidFill>
                  <a:srgbClr val="1F2937"/>
                </a:solidFill>
                <a:latin typeface="思源宋体" pitchFamily="34" charset="0"/>
                <a:ea typeface="思源宋体" pitchFamily="34" charset="-122"/>
                <a:cs typeface="思源宋体" pitchFamily="34" charset="-120"/>
              </a:rPr>
              <a:t> Documento guía para actualizar el modelo económico y social.</a:t>
            </a:r>
            <a:endParaRPr lang="en-US" sz="1600" dirty="0"/>
          </a:p>
        </p:txBody>
      </p:sp>
      <p:sp>
        <p:nvSpPr>
          <p:cNvPr id="9" name="Text 7"/>
          <p:cNvSpPr/>
          <p:nvPr/>
        </p:nvSpPr>
        <p:spPr>
          <a:xfrm>
            <a:off x="443177" y="2792147"/>
            <a:ext cx="5556250" cy="34925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10000"/>
              </a:lnSpc>
            </a:pPr>
            <a:r>
              <a:rPr lang="en-US" sz="1000" b="1" dirty="0">
                <a:solidFill>
                  <a:srgbClr val="8B0000"/>
                </a:solidFill>
                <a:latin typeface="思源宋体" pitchFamily="34" charset="0"/>
                <a:ea typeface="思源宋体" pitchFamily="34" charset="-122"/>
                <a:cs typeface="思源宋体" pitchFamily="34" charset="-120"/>
              </a:rPr>
              <a:t>Tarea Ordenamiento (2021):</a:t>
            </a:r>
            <a:r>
              <a:rPr lang="en-US" sz="1000" dirty="0">
                <a:solidFill>
                  <a:srgbClr val="1F2937"/>
                </a:solidFill>
                <a:latin typeface="思源宋体" pitchFamily="34" charset="0"/>
                <a:ea typeface="思源宋体" pitchFamily="34" charset="-122"/>
                <a:cs typeface="思源宋体" pitchFamily="34" charset="-120"/>
              </a:rPr>
              <a:t> Unificación monetaria (elimina CUC), ajuste salarial, nuevas tasas de cambio.</a:t>
            </a:r>
            <a:endParaRPr lang="en-US" sz="1600" dirty="0"/>
          </a:p>
        </p:txBody>
      </p:sp>
      <p:sp>
        <p:nvSpPr>
          <p:cNvPr id="10" name="Text 8"/>
          <p:cNvSpPr/>
          <p:nvPr/>
        </p:nvSpPr>
        <p:spPr>
          <a:xfrm>
            <a:off x="443177" y="3169179"/>
            <a:ext cx="1616736" cy="18256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10000"/>
              </a:lnSpc>
            </a:pPr>
            <a:r>
              <a:rPr lang="en-US" sz="1000" b="1" dirty="0">
                <a:solidFill>
                  <a:srgbClr val="8B0000"/>
                </a:solidFill>
                <a:latin typeface="思源宋体" pitchFamily="34" charset="0"/>
                <a:ea typeface="思源宋体" pitchFamily="34" charset="-122"/>
                <a:cs typeface="思源宋体" pitchFamily="34" charset="-120"/>
              </a:rPr>
              <a:t>Seis motores del desarrollo:</a:t>
            </a:r>
            <a:endParaRPr lang="en-US" sz="1600" dirty="0"/>
          </a:p>
        </p:txBody>
      </p:sp>
      <p:sp>
        <p:nvSpPr>
          <p:cNvPr id="11" name="Text 9"/>
          <p:cNvSpPr/>
          <p:nvPr/>
        </p:nvSpPr>
        <p:spPr>
          <a:xfrm>
            <a:off x="887677" y="3379522"/>
            <a:ext cx="5111750" cy="19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000" dirty="0">
                <a:solidFill>
                  <a:srgbClr val="1F2937"/>
                </a:solidFill>
                <a:latin typeface="思源宋体" pitchFamily="34" charset="0"/>
                <a:ea typeface="思源宋体" pitchFamily="34" charset="-122"/>
                <a:cs typeface="思源宋体" pitchFamily="34" charset="-120"/>
              </a:rPr>
              <a:t>• Empresa estatal socialista</a:t>
            </a:r>
            <a:endParaRPr lang="en-US" sz="1600" dirty="0"/>
          </a:p>
        </p:txBody>
      </p:sp>
      <p:sp>
        <p:nvSpPr>
          <p:cNvPr id="12" name="Text 10"/>
          <p:cNvSpPr/>
          <p:nvPr/>
        </p:nvSpPr>
        <p:spPr>
          <a:xfrm>
            <a:off x="887677" y="3570022"/>
            <a:ext cx="5111750" cy="19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000" dirty="0">
                <a:solidFill>
                  <a:srgbClr val="1F2937"/>
                </a:solidFill>
                <a:latin typeface="思源宋体" pitchFamily="34" charset="0"/>
                <a:ea typeface="思源宋体" pitchFamily="34" charset="-122"/>
                <a:cs typeface="思源宋体" pitchFamily="34" charset="-120"/>
              </a:rPr>
              <a:t>• Cooperativas agropecuarias (UBPC, CCS)</a:t>
            </a:r>
            <a:endParaRPr lang="en-US" sz="1600" dirty="0"/>
          </a:p>
        </p:txBody>
      </p:sp>
      <p:sp>
        <p:nvSpPr>
          <p:cNvPr id="13" name="Text 11"/>
          <p:cNvSpPr/>
          <p:nvPr/>
        </p:nvSpPr>
        <p:spPr>
          <a:xfrm>
            <a:off x="887677" y="3760522"/>
            <a:ext cx="5111750" cy="19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000" dirty="0">
                <a:solidFill>
                  <a:srgbClr val="1F2937"/>
                </a:solidFill>
                <a:latin typeface="思源宋体" pitchFamily="34" charset="0"/>
                <a:ea typeface="思源宋体" pitchFamily="34" charset="-122"/>
                <a:cs typeface="思源宋体" pitchFamily="34" charset="-120"/>
              </a:rPr>
              <a:t>• Cooperativas no agropecuarias (CNA)</a:t>
            </a:r>
            <a:endParaRPr lang="en-US" sz="1600" dirty="0"/>
          </a:p>
        </p:txBody>
      </p:sp>
      <p:sp>
        <p:nvSpPr>
          <p:cNvPr id="14" name="Text 12"/>
          <p:cNvSpPr/>
          <p:nvPr/>
        </p:nvSpPr>
        <p:spPr>
          <a:xfrm>
            <a:off x="887677" y="3951022"/>
            <a:ext cx="5111750" cy="19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000" dirty="0">
                <a:solidFill>
                  <a:srgbClr val="1F2937"/>
                </a:solidFill>
                <a:latin typeface="思源宋体" pitchFamily="34" charset="0"/>
                <a:ea typeface="思源宋体" pitchFamily="34" charset="-122"/>
                <a:cs typeface="思源宋体" pitchFamily="34" charset="-120"/>
              </a:rPr>
              <a:t>• Trabajadores por cuenta propia (TCP)</a:t>
            </a:r>
            <a:endParaRPr lang="en-US" sz="1600" dirty="0"/>
          </a:p>
        </p:txBody>
      </p:sp>
      <p:sp>
        <p:nvSpPr>
          <p:cNvPr id="15" name="Text 13"/>
          <p:cNvSpPr/>
          <p:nvPr/>
        </p:nvSpPr>
        <p:spPr>
          <a:xfrm>
            <a:off x="887677" y="4141522"/>
            <a:ext cx="5111750" cy="19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000" dirty="0">
                <a:solidFill>
                  <a:srgbClr val="1F2937"/>
                </a:solidFill>
                <a:latin typeface="思源宋体" pitchFamily="34" charset="0"/>
                <a:ea typeface="思源宋体" pitchFamily="34" charset="-122"/>
                <a:cs typeface="思源宋体" pitchFamily="34" charset="-120"/>
              </a:rPr>
              <a:t>• MIPYMES (reconocidas legalmente en 2021)</a:t>
            </a:r>
            <a:endParaRPr lang="en-US" sz="1600" dirty="0"/>
          </a:p>
        </p:txBody>
      </p:sp>
      <p:sp>
        <p:nvSpPr>
          <p:cNvPr id="16" name="Text 14"/>
          <p:cNvSpPr/>
          <p:nvPr/>
        </p:nvSpPr>
        <p:spPr>
          <a:xfrm>
            <a:off x="887677" y="4332022"/>
            <a:ext cx="5111750" cy="19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000" dirty="0">
                <a:solidFill>
                  <a:srgbClr val="1F2937"/>
                </a:solidFill>
                <a:latin typeface="思源宋体" pitchFamily="34" charset="0"/>
                <a:ea typeface="思源宋体" pitchFamily="34" charset="-122"/>
                <a:cs typeface="思源宋体" pitchFamily="34" charset="-120"/>
              </a:rPr>
              <a:t>• Inversión extranjera directa (IED)</a:t>
            </a:r>
            <a:endParaRPr lang="en-US" sz="1600" dirty="0"/>
          </a:p>
        </p:txBody>
      </p:sp>
      <p:sp>
        <p:nvSpPr>
          <p:cNvPr id="17" name="Text 15"/>
          <p:cNvSpPr/>
          <p:nvPr/>
        </p:nvSpPr>
        <p:spPr>
          <a:xfrm>
            <a:off x="443177" y="4554272"/>
            <a:ext cx="5556250" cy="17462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10000"/>
              </a:lnSpc>
            </a:pPr>
            <a:r>
              <a:rPr lang="en-US" sz="1000" b="1" dirty="0">
                <a:solidFill>
                  <a:srgbClr val="8B0000"/>
                </a:solidFill>
                <a:latin typeface="思源宋体" pitchFamily="34" charset="0"/>
                <a:ea typeface="思源宋体" pitchFamily="34" charset="-122"/>
                <a:cs typeface="思源宋体" pitchFamily="34" charset="-120"/>
              </a:rPr>
              <a:t>Nuevas formas de propiedad:</a:t>
            </a:r>
            <a:r>
              <a:rPr lang="en-US" sz="1000" dirty="0">
                <a:solidFill>
                  <a:srgbClr val="1F2937"/>
                </a:solidFill>
                <a:latin typeface="思源宋体" pitchFamily="34" charset="0"/>
                <a:ea typeface="思源宋体" pitchFamily="34" charset="-122"/>
                <a:cs typeface="思源宋体" pitchFamily="34" charset="-120"/>
              </a:rPr>
              <a:t> Reconocimiento de propiedad privada, mixta y cooperativa.</a:t>
            </a:r>
            <a:endParaRPr lang="en-US" sz="1600" dirty="0"/>
          </a:p>
        </p:txBody>
      </p:sp>
      <p:sp>
        <p:nvSpPr>
          <p:cNvPr id="18" name="Text 16"/>
          <p:cNvSpPr/>
          <p:nvPr/>
        </p:nvSpPr>
        <p:spPr>
          <a:xfrm>
            <a:off x="443177" y="4855897"/>
            <a:ext cx="5556250" cy="34925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10000"/>
              </a:lnSpc>
            </a:pPr>
            <a:r>
              <a:rPr lang="en-US" sz="1000" b="1" dirty="0">
                <a:solidFill>
                  <a:srgbClr val="8B0000"/>
                </a:solidFill>
                <a:latin typeface="思源宋体" pitchFamily="34" charset="0"/>
                <a:ea typeface="思源宋体" pitchFamily="34" charset="-122"/>
                <a:cs typeface="思源宋体" pitchFamily="34" charset="-120"/>
              </a:rPr>
              <a:t>Ejes transversales:</a:t>
            </a:r>
            <a:r>
              <a:rPr lang="en-US" sz="1000" dirty="0">
                <a:solidFill>
                  <a:srgbClr val="1F2937"/>
                </a:solidFill>
                <a:latin typeface="思源宋体" pitchFamily="34" charset="0"/>
                <a:ea typeface="思源宋体" pitchFamily="34" charset="-122"/>
                <a:cs typeface="思源宋体" pitchFamily="34" charset="-120"/>
              </a:rPr>
              <a:t> Regulación del mercado, competitividad, innovación, complementariedad entre actores.</a:t>
            </a:r>
            <a:endParaRPr lang="en-US" sz="1600" dirty="0"/>
          </a:p>
        </p:txBody>
      </p:sp>
      <p:sp>
        <p:nvSpPr>
          <p:cNvPr id="19" name="Shape 17"/>
          <p:cNvSpPr/>
          <p:nvPr/>
        </p:nvSpPr>
        <p:spPr>
          <a:xfrm>
            <a:off x="317500" y="6205009"/>
            <a:ext cx="5715000" cy="1635125"/>
          </a:xfrm>
          <a:prstGeom prst="roundRect">
            <a:avLst>
              <a:gd name="adj" fmla="val 3883"/>
            </a:avLst>
          </a:prstGeom>
          <a:gradFill flip="none" rotWithShape="1">
            <a:gsLst>
              <a:gs pos="0">
                <a:srgbClr val="8B0000"/>
              </a:gs>
              <a:gs pos="100000">
                <a:srgbClr val="8B0000">
                  <a:alpha val="80000"/>
                </a:srgbClr>
              </a:gs>
            </a:gsLst>
            <a:lin ang="2700000" scaled="1"/>
          </a:gradFill>
          <a:ln/>
        </p:spPr>
      </p:sp>
      <p:sp>
        <p:nvSpPr>
          <p:cNvPr id="20" name="Text 18"/>
          <p:cNvSpPr/>
          <p:nvPr/>
        </p:nvSpPr>
        <p:spPr>
          <a:xfrm>
            <a:off x="595313" y="6443134"/>
            <a:ext cx="5413375" cy="22225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125" b="1" dirty="0">
                <a:solidFill>
                  <a:srgbClr val="FFFFFF"/>
                </a:solidFill>
                <a:latin typeface="Sorts Mill Goudy" pitchFamily="34" charset="0"/>
                <a:ea typeface="Sorts Mill Goudy" pitchFamily="34" charset="-122"/>
                <a:cs typeface="Sorts Mill Goudy" pitchFamily="34" charset="-120"/>
              </a:rPr>
              <a:t>Indicadores Económicos Recientes</a:t>
            </a:r>
            <a:endParaRPr lang="en-US" sz="1600" dirty="0"/>
          </a:p>
        </p:txBody>
      </p:sp>
      <p:sp>
        <p:nvSpPr>
          <p:cNvPr id="21" name="Text 19"/>
          <p:cNvSpPr/>
          <p:nvPr/>
        </p:nvSpPr>
        <p:spPr>
          <a:xfrm>
            <a:off x="408781" y="6760634"/>
            <a:ext cx="2738438" cy="22225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>
              <a:lnSpc>
                <a:spcPct val="130000"/>
              </a:lnSpc>
            </a:pPr>
            <a:r>
              <a:rPr lang="en-US" sz="1125" b="1" dirty="0">
                <a:solidFill>
                  <a:srgbClr val="FFFFFF"/>
                </a:solidFill>
                <a:latin typeface="思源宋体" pitchFamily="34" charset="0"/>
                <a:ea typeface="思源宋体" pitchFamily="34" charset="-122"/>
                <a:cs typeface="思源宋体" pitchFamily="34" charset="-120"/>
              </a:rPr>
              <a:t>-1.1%</a:t>
            </a:r>
            <a:endParaRPr lang="en-US" sz="1600" dirty="0"/>
          </a:p>
        </p:txBody>
      </p:sp>
      <p:sp>
        <p:nvSpPr>
          <p:cNvPr id="22" name="Text 20"/>
          <p:cNvSpPr/>
          <p:nvPr/>
        </p:nvSpPr>
        <p:spPr>
          <a:xfrm>
            <a:off x="412750" y="6982884"/>
            <a:ext cx="2730500" cy="19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>
              <a:lnSpc>
                <a:spcPct val="130000"/>
              </a:lnSpc>
            </a:pPr>
            <a:r>
              <a:rPr lang="en-US" sz="1000" dirty="0">
                <a:solidFill>
                  <a:srgbClr val="FFFFFF"/>
                </a:solidFill>
                <a:latin typeface="思源宋体" pitchFamily="34" charset="0"/>
                <a:ea typeface="思源宋体" pitchFamily="34" charset="-122"/>
                <a:cs typeface="思源宋体" pitchFamily="34" charset="-120"/>
              </a:rPr>
              <a:t>PIB 2024</a:t>
            </a:r>
            <a:endParaRPr lang="en-US" sz="1600" dirty="0"/>
          </a:p>
        </p:txBody>
      </p:sp>
      <p:sp>
        <p:nvSpPr>
          <p:cNvPr id="23" name="Text 21"/>
          <p:cNvSpPr/>
          <p:nvPr/>
        </p:nvSpPr>
        <p:spPr>
          <a:xfrm>
            <a:off x="3202781" y="6760634"/>
            <a:ext cx="2738438" cy="22225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>
              <a:lnSpc>
                <a:spcPct val="130000"/>
              </a:lnSpc>
            </a:pPr>
            <a:r>
              <a:rPr lang="en-US" sz="1125" b="1" dirty="0">
                <a:solidFill>
                  <a:srgbClr val="FFFFFF"/>
                </a:solidFill>
                <a:latin typeface="思源宋体" pitchFamily="34" charset="0"/>
                <a:ea typeface="思源宋体" pitchFamily="34" charset="-122"/>
                <a:cs typeface="思源宋体" pitchFamily="34" charset="-120"/>
              </a:rPr>
              <a:t>-11%</a:t>
            </a:r>
            <a:endParaRPr lang="en-US" sz="1600" dirty="0"/>
          </a:p>
        </p:txBody>
      </p:sp>
      <p:sp>
        <p:nvSpPr>
          <p:cNvPr id="24" name="Text 22"/>
          <p:cNvSpPr/>
          <p:nvPr/>
        </p:nvSpPr>
        <p:spPr>
          <a:xfrm>
            <a:off x="3206750" y="6982884"/>
            <a:ext cx="2730500" cy="19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>
              <a:lnSpc>
                <a:spcPct val="130000"/>
              </a:lnSpc>
            </a:pPr>
            <a:r>
              <a:rPr lang="en-US" sz="1000" dirty="0">
                <a:solidFill>
                  <a:srgbClr val="FFFFFF"/>
                </a:solidFill>
                <a:latin typeface="思源宋体" pitchFamily="34" charset="0"/>
                <a:ea typeface="思源宋体" pitchFamily="34" charset="-122"/>
                <a:cs typeface="思源宋体" pitchFamily="34" charset="-120"/>
              </a:rPr>
              <a:t>Caída PIB desde 2018</a:t>
            </a:r>
            <a:endParaRPr lang="en-US" sz="1600" dirty="0"/>
          </a:p>
        </p:txBody>
      </p:sp>
      <p:sp>
        <p:nvSpPr>
          <p:cNvPr id="25" name="Text 23"/>
          <p:cNvSpPr/>
          <p:nvPr/>
        </p:nvSpPr>
        <p:spPr>
          <a:xfrm>
            <a:off x="408781" y="7300384"/>
            <a:ext cx="2738438" cy="22225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>
              <a:lnSpc>
                <a:spcPct val="130000"/>
              </a:lnSpc>
            </a:pPr>
            <a:r>
              <a:rPr lang="en-US" sz="1125" b="1" dirty="0">
                <a:solidFill>
                  <a:srgbClr val="FFFFFF"/>
                </a:solidFill>
                <a:latin typeface="思源宋体" pitchFamily="34" charset="0"/>
                <a:ea typeface="思源宋体" pitchFamily="34" charset="-122"/>
                <a:cs typeface="思源宋体" pitchFamily="34" charset="-120"/>
              </a:rPr>
              <a:t>24.88%</a:t>
            </a:r>
            <a:endParaRPr lang="en-US" sz="1600" dirty="0"/>
          </a:p>
        </p:txBody>
      </p:sp>
      <p:sp>
        <p:nvSpPr>
          <p:cNvPr id="26" name="Text 24"/>
          <p:cNvSpPr/>
          <p:nvPr/>
        </p:nvSpPr>
        <p:spPr>
          <a:xfrm>
            <a:off x="412750" y="7522634"/>
            <a:ext cx="2730500" cy="19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>
              <a:lnSpc>
                <a:spcPct val="130000"/>
              </a:lnSpc>
            </a:pPr>
            <a:r>
              <a:rPr lang="en-US" sz="1000" dirty="0">
                <a:solidFill>
                  <a:srgbClr val="FFFFFF"/>
                </a:solidFill>
                <a:latin typeface="思源宋体" pitchFamily="34" charset="0"/>
                <a:ea typeface="思源宋体" pitchFamily="34" charset="-122"/>
                <a:cs typeface="思源宋体" pitchFamily="34" charset="-120"/>
              </a:rPr>
              <a:t>Inflación 2024</a:t>
            </a:r>
            <a:endParaRPr lang="en-US" sz="1600" dirty="0"/>
          </a:p>
        </p:txBody>
      </p:sp>
      <p:sp>
        <p:nvSpPr>
          <p:cNvPr id="27" name="Text 25"/>
          <p:cNvSpPr/>
          <p:nvPr/>
        </p:nvSpPr>
        <p:spPr>
          <a:xfrm>
            <a:off x="3202781" y="7300384"/>
            <a:ext cx="2738438" cy="22225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>
              <a:lnSpc>
                <a:spcPct val="130000"/>
              </a:lnSpc>
            </a:pPr>
            <a:r>
              <a:rPr lang="en-US" sz="1125" b="1" dirty="0">
                <a:solidFill>
                  <a:srgbClr val="FFFFFF"/>
                </a:solidFill>
                <a:latin typeface="思源宋体" pitchFamily="34" charset="0"/>
                <a:ea typeface="思源宋体" pitchFamily="34" charset="-122"/>
                <a:cs typeface="思源宋体" pitchFamily="34" charset="-120"/>
              </a:rPr>
              <a:t>770M</a:t>
            </a:r>
            <a:endParaRPr lang="en-US" sz="1600" dirty="0"/>
          </a:p>
        </p:txBody>
      </p:sp>
      <p:sp>
        <p:nvSpPr>
          <p:cNvPr id="28" name="Text 26"/>
          <p:cNvSpPr/>
          <p:nvPr/>
        </p:nvSpPr>
        <p:spPr>
          <a:xfrm>
            <a:off x="3206750" y="7522634"/>
            <a:ext cx="2730500" cy="19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>
              <a:lnSpc>
                <a:spcPct val="130000"/>
              </a:lnSpc>
            </a:pPr>
            <a:r>
              <a:rPr lang="en-US" sz="1000" dirty="0">
                <a:solidFill>
                  <a:srgbClr val="FFFFFF"/>
                </a:solidFill>
                <a:latin typeface="思源宋体" pitchFamily="34" charset="0"/>
                <a:ea typeface="思源宋体" pitchFamily="34" charset="-122"/>
                <a:cs typeface="思源宋体" pitchFamily="34" charset="-120"/>
              </a:rPr>
              <a:t>USD menos en exportaciones</a:t>
            </a:r>
            <a:endParaRPr lang="en-US" sz="1600" dirty="0"/>
          </a:p>
        </p:txBody>
      </p:sp>
      <p:sp>
        <p:nvSpPr>
          <p:cNvPr id="29" name="Shape 27"/>
          <p:cNvSpPr/>
          <p:nvPr/>
        </p:nvSpPr>
        <p:spPr>
          <a:xfrm>
            <a:off x="6174714" y="1379536"/>
            <a:ext cx="5698464" cy="4333875"/>
          </a:xfrm>
          <a:custGeom>
            <a:avLst/>
            <a:gdLst/>
            <a:ahLst/>
            <a:cxnLst/>
            <a:rect l="l" t="t" r="r" b="b"/>
            <a:pathLst>
              <a:path w="5698464" h="4333875">
                <a:moveTo>
                  <a:pt x="30480" y="0"/>
                </a:moveTo>
                <a:lnTo>
                  <a:pt x="5634990" y="0"/>
                </a:lnTo>
                <a:cubicBezTo>
                  <a:pt x="5670037" y="0"/>
                  <a:pt x="5698490" y="28453"/>
                  <a:pt x="5698490" y="63500"/>
                </a:cubicBezTo>
                <a:lnTo>
                  <a:pt x="5698490" y="4270375"/>
                </a:lnTo>
                <a:cubicBezTo>
                  <a:pt x="5698490" y="4305422"/>
                  <a:pt x="5670037" y="4333875"/>
                  <a:pt x="5634990" y="4333875"/>
                </a:cubicBezTo>
                <a:lnTo>
                  <a:pt x="30480" y="4333875"/>
                </a:lnTo>
                <a:cubicBezTo>
                  <a:pt x="13646" y="4333875"/>
                  <a:pt x="0" y="4320229"/>
                  <a:pt x="0" y="4303395"/>
                </a:cubicBezTo>
                <a:lnTo>
                  <a:pt x="0" y="30480"/>
                </a:lnTo>
                <a:cubicBezTo>
                  <a:pt x="0" y="13658"/>
                  <a:pt x="13658" y="0"/>
                  <a:pt x="30480" y="0"/>
                </a:cubicBezTo>
                <a:close/>
              </a:path>
            </a:pathLst>
          </a:custGeom>
          <a:solidFill>
            <a:srgbClr val="F9FAFB"/>
          </a:solidFill>
          <a:ln/>
        </p:spPr>
      </p:sp>
      <p:sp>
        <p:nvSpPr>
          <p:cNvPr id="30" name="Shape 28"/>
          <p:cNvSpPr/>
          <p:nvPr/>
        </p:nvSpPr>
        <p:spPr>
          <a:xfrm>
            <a:off x="6174714" y="1379536"/>
            <a:ext cx="30427" cy="4333875"/>
          </a:xfrm>
          <a:custGeom>
            <a:avLst/>
            <a:gdLst/>
            <a:ahLst/>
            <a:cxnLst/>
            <a:rect l="l" t="t" r="r" b="b"/>
            <a:pathLst>
              <a:path w="30427" h="4333875">
                <a:moveTo>
                  <a:pt x="30480" y="0"/>
                </a:moveTo>
                <a:lnTo>
                  <a:pt x="30480" y="0"/>
                </a:lnTo>
                <a:lnTo>
                  <a:pt x="30480" y="4333875"/>
                </a:lnTo>
                <a:lnTo>
                  <a:pt x="30480" y="4333875"/>
                </a:lnTo>
                <a:cubicBezTo>
                  <a:pt x="13646" y="4333875"/>
                  <a:pt x="0" y="4320229"/>
                  <a:pt x="0" y="4303395"/>
                </a:cubicBezTo>
                <a:lnTo>
                  <a:pt x="0" y="30480"/>
                </a:lnTo>
                <a:cubicBezTo>
                  <a:pt x="0" y="13658"/>
                  <a:pt x="13658" y="0"/>
                  <a:pt x="30480" y="0"/>
                </a:cubicBezTo>
                <a:close/>
              </a:path>
            </a:pathLst>
          </a:custGeom>
          <a:solidFill>
            <a:srgbClr val="8B0000"/>
          </a:solidFill>
          <a:ln/>
        </p:spPr>
      </p:sp>
      <p:sp>
        <p:nvSpPr>
          <p:cNvPr id="31" name="Text 29"/>
          <p:cNvSpPr/>
          <p:nvPr/>
        </p:nvSpPr>
        <p:spPr>
          <a:xfrm>
            <a:off x="6467739" y="1617661"/>
            <a:ext cx="5381625" cy="22225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125" b="1" dirty="0">
                <a:solidFill>
                  <a:srgbClr val="1F2937"/>
                </a:solidFill>
                <a:latin typeface="Sorts Mill Goudy" pitchFamily="34" charset="0"/>
                <a:ea typeface="Sorts Mill Goudy" pitchFamily="34" charset="-122"/>
                <a:cs typeface="Sorts Mill Goudy" pitchFamily="34" charset="-120"/>
              </a:rPr>
              <a:t>Retos y Desafíos Estructurales</a:t>
            </a:r>
            <a:endParaRPr lang="en-US" sz="1600" dirty="0"/>
          </a:p>
        </p:txBody>
      </p:sp>
      <p:sp>
        <p:nvSpPr>
          <p:cNvPr id="32" name="Text 30"/>
          <p:cNvSpPr/>
          <p:nvPr/>
        </p:nvSpPr>
        <p:spPr>
          <a:xfrm>
            <a:off x="6285177" y="1903411"/>
            <a:ext cx="142875" cy="17462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10000"/>
              </a:lnSpc>
            </a:pPr>
            <a:r>
              <a:rPr lang="en-US" sz="1000" b="1" dirty="0">
                <a:solidFill>
                  <a:srgbClr val="8B0000"/>
                </a:solidFill>
                <a:latin typeface="思源宋体" pitchFamily="34" charset="0"/>
                <a:ea typeface="思源宋体" pitchFamily="34" charset="-122"/>
                <a:cs typeface="思源宋体" pitchFamily="34" charset="-120"/>
              </a:rPr>
              <a:t>1.</a:t>
            </a:r>
            <a:endParaRPr lang="en-US" sz="1600" dirty="0"/>
          </a:p>
        </p:txBody>
      </p:sp>
      <p:sp>
        <p:nvSpPr>
          <p:cNvPr id="33" name="Text 31"/>
          <p:cNvSpPr/>
          <p:nvPr/>
        </p:nvSpPr>
        <p:spPr>
          <a:xfrm>
            <a:off x="6428978" y="2030411"/>
            <a:ext cx="5183188" cy="17462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10000"/>
              </a:lnSpc>
            </a:pPr>
            <a:r>
              <a:rPr lang="en-US" sz="1000" b="1" dirty="0">
                <a:solidFill>
                  <a:srgbClr val="1F2937"/>
                </a:solidFill>
                <a:latin typeface="思源宋体" pitchFamily="34" charset="0"/>
                <a:ea typeface="思源宋体" pitchFamily="34" charset="-122"/>
                <a:cs typeface="思源宋体" pitchFamily="34" charset="-120"/>
              </a:rPr>
              <a:t>Contracción económica sostenida:</a:t>
            </a:r>
            <a:r>
              <a:rPr lang="en-US" sz="1000" dirty="0">
                <a:solidFill>
                  <a:srgbClr val="1F2937"/>
                </a:solidFill>
                <a:latin typeface="思源宋体" pitchFamily="34" charset="0"/>
                <a:ea typeface="思源宋体" pitchFamily="34" charset="-122"/>
                <a:cs typeface="思源宋体" pitchFamily="34" charset="-120"/>
              </a:rPr>
              <a:t> Caída del 11% del PIB desde 2018. Recesión en 2024 (-1.1%).</a:t>
            </a:r>
            <a:endParaRPr lang="en-US" sz="1600" dirty="0"/>
          </a:p>
        </p:txBody>
      </p:sp>
      <p:sp>
        <p:nvSpPr>
          <p:cNvPr id="34" name="Text 32"/>
          <p:cNvSpPr/>
          <p:nvPr/>
        </p:nvSpPr>
        <p:spPr>
          <a:xfrm>
            <a:off x="6285177" y="2363786"/>
            <a:ext cx="158750" cy="17462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10000"/>
              </a:lnSpc>
            </a:pPr>
            <a:r>
              <a:rPr lang="en-US" sz="1000" b="1" dirty="0">
                <a:solidFill>
                  <a:srgbClr val="8B0000"/>
                </a:solidFill>
                <a:latin typeface="思源宋体" pitchFamily="34" charset="0"/>
                <a:ea typeface="思源宋体" pitchFamily="34" charset="-122"/>
                <a:cs typeface="思源宋体" pitchFamily="34" charset="-120"/>
              </a:rPr>
              <a:t>2.</a:t>
            </a:r>
            <a:endParaRPr lang="en-US" sz="1600" dirty="0"/>
          </a:p>
        </p:txBody>
      </p:sp>
      <p:sp>
        <p:nvSpPr>
          <p:cNvPr id="35" name="Text 33"/>
          <p:cNvSpPr/>
          <p:nvPr/>
        </p:nvSpPr>
        <p:spPr>
          <a:xfrm>
            <a:off x="6445118" y="2490786"/>
            <a:ext cx="5397500" cy="34925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10000"/>
              </a:lnSpc>
            </a:pPr>
            <a:r>
              <a:rPr lang="en-US" sz="1000" b="1" dirty="0">
                <a:solidFill>
                  <a:srgbClr val="1F2937"/>
                </a:solidFill>
                <a:latin typeface="思源宋体" pitchFamily="34" charset="0"/>
                <a:ea typeface="思源宋体" pitchFamily="34" charset="-122"/>
                <a:cs typeface="思源宋体" pitchFamily="34" charset="-120"/>
              </a:rPr>
              <a:t>Dependencia alimentaria:</a:t>
            </a:r>
            <a:r>
              <a:rPr lang="en-US" sz="1000" dirty="0">
                <a:solidFill>
                  <a:srgbClr val="1F2937"/>
                </a:solidFill>
                <a:latin typeface="思源宋体" pitchFamily="34" charset="0"/>
                <a:ea typeface="思源宋体" pitchFamily="34" charset="-122"/>
                <a:cs typeface="思源宋体" pitchFamily="34" charset="-120"/>
              </a:rPr>
              <a:t> Más de 2/3 de los alimentos importados. Producción agropecuaria insuficiente.</a:t>
            </a:r>
            <a:endParaRPr lang="en-US" sz="1600" dirty="0"/>
          </a:p>
        </p:txBody>
      </p:sp>
      <p:sp>
        <p:nvSpPr>
          <p:cNvPr id="36" name="Text 34"/>
          <p:cNvSpPr/>
          <p:nvPr/>
        </p:nvSpPr>
        <p:spPr>
          <a:xfrm>
            <a:off x="6285177" y="2998786"/>
            <a:ext cx="150813" cy="17462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10000"/>
              </a:lnSpc>
            </a:pPr>
            <a:r>
              <a:rPr lang="en-US" sz="1000" b="1" dirty="0">
                <a:solidFill>
                  <a:srgbClr val="8B0000"/>
                </a:solidFill>
                <a:latin typeface="思源宋体" pitchFamily="34" charset="0"/>
                <a:ea typeface="思源宋体" pitchFamily="34" charset="-122"/>
                <a:cs typeface="思源宋体" pitchFamily="34" charset="-120"/>
              </a:rPr>
              <a:t>3.</a:t>
            </a:r>
            <a:endParaRPr lang="en-US" sz="1600" dirty="0"/>
          </a:p>
        </p:txBody>
      </p:sp>
      <p:sp>
        <p:nvSpPr>
          <p:cNvPr id="37" name="Text 35"/>
          <p:cNvSpPr/>
          <p:nvPr/>
        </p:nvSpPr>
        <p:spPr>
          <a:xfrm>
            <a:off x="6437048" y="3125786"/>
            <a:ext cx="5405438" cy="34925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10000"/>
              </a:lnSpc>
            </a:pPr>
            <a:r>
              <a:rPr lang="en-US" sz="1000" b="1" dirty="0">
                <a:solidFill>
                  <a:srgbClr val="1F2937"/>
                </a:solidFill>
                <a:latin typeface="思源宋体" pitchFamily="34" charset="0"/>
                <a:ea typeface="思源宋体" pitchFamily="34" charset="-122"/>
                <a:cs typeface="思源宋体" pitchFamily="34" charset="-120"/>
              </a:rPr>
              <a:t>Inflación y dualidad monetaria:</a:t>
            </a:r>
            <a:r>
              <a:rPr lang="en-US" sz="1000" dirty="0">
                <a:solidFill>
                  <a:srgbClr val="1F2937"/>
                </a:solidFill>
                <a:latin typeface="思源宋体" pitchFamily="34" charset="0"/>
                <a:ea typeface="思源宋体" pitchFamily="34" charset="-122"/>
                <a:cs typeface="思源宋体" pitchFamily="34" charset="-120"/>
              </a:rPr>
              <a:t> Aunque oficialmente unificada, persisten múltiples tasas de cambio.</a:t>
            </a:r>
            <a:endParaRPr lang="en-US" sz="1600" dirty="0"/>
          </a:p>
        </p:txBody>
      </p:sp>
      <p:sp>
        <p:nvSpPr>
          <p:cNvPr id="38" name="Text 36"/>
          <p:cNvSpPr/>
          <p:nvPr/>
        </p:nvSpPr>
        <p:spPr>
          <a:xfrm>
            <a:off x="6285177" y="3633786"/>
            <a:ext cx="166688" cy="17462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10000"/>
              </a:lnSpc>
            </a:pPr>
            <a:r>
              <a:rPr lang="en-US" sz="1000" b="1" dirty="0">
                <a:solidFill>
                  <a:srgbClr val="8B0000"/>
                </a:solidFill>
                <a:latin typeface="思源宋体" pitchFamily="34" charset="0"/>
                <a:ea typeface="思源宋体" pitchFamily="34" charset="-122"/>
                <a:cs typeface="思源宋体" pitchFamily="34" charset="-120"/>
              </a:rPr>
              <a:t>4.</a:t>
            </a:r>
            <a:endParaRPr lang="en-US" sz="1600" dirty="0"/>
          </a:p>
        </p:txBody>
      </p:sp>
      <p:sp>
        <p:nvSpPr>
          <p:cNvPr id="39" name="Text 37"/>
          <p:cNvSpPr/>
          <p:nvPr/>
        </p:nvSpPr>
        <p:spPr>
          <a:xfrm>
            <a:off x="6449748" y="3760786"/>
            <a:ext cx="5111750" cy="17462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10000"/>
              </a:lnSpc>
            </a:pPr>
            <a:r>
              <a:rPr lang="en-US" sz="1000" b="1" dirty="0">
                <a:solidFill>
                  <a:srgbClr val="1F2937"/>
                </a:solidFill>
                <a:latin typeface="思源宋体" pitchFamily="34" charset="0"/>
                <a:ea typeface="思源宋体" pitchFamily="34" charset="-122"/>
                <a:cs typeface="思源宋体" pitchFamily="34" charset="-120"/>
              </a:rPr>
              <a:t>Emigración de calificados:</a:t>
            </a:r>
            <a:r>
              <a:rPr lang="en-US" sz="1000" dirty="0">
                <a:solidFill>
                  <a:srgbClr val="1F2937"/>
                </a:solidFill>
                <a:latin typeface="思源宋体" pitchFamily="34" charset="0"/>
                <a:ea typeface="思源宋体" pitchFamily="34" charset="-122"/>
                <a:cs typeface="思源宋体" pitchFamily="34" charset="-120"/>
              </a:rPr>
              <a:t> Fuga de cerebros masiva en últimos años. Déficit de profesionales.</a:t>
            </a:r>
            <a:endParaRPr lang="en-US" sz="1600" dirty="0"/>
          </a:p>
        </p:txBody>
      </p:sp>
      <p:sp>
        <p:nvSpPr>
          <p:cNvPr id="40" name="Text 38"/>
          <p:cNvSpPr/>
          <p:nvPr/>
        </p:nvSpPr>
        <p:spPr>
          <a:xfrm>
            <a:off x="6285177" y="4094161"/>
            <a:ext cx="142875" cy="17462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10000"/>
              </a:lnSpc>
            </a:pPr>
            <a:r>
              <a:rPr lang="en-US" sz="1000" b="1" dirty="0">
                <a:solidFill>
                  <a:srgbClr val="8B0000"/>
                </a:solidFill>
                <a:latin typeface="思源宋体" pitchFamily="34" charset="0"/>
                <a:ea typeface="思源宋体" pitchFamily="34" charset="-122"/>
                <a:cs typeface="思源宋体" pitchFamily="34" charset="-120"/>
              </a:rPr>
              <a:t>5.</a:t>
            </a:r>
            <a:endParaRPr lang="en-US" sz="1600" dirty="0"/>
          </a:p>
        </p:txBody>
      </p:sp>
      <p:sp>
        <p:nvSpPr>
          <p:cNvPr id="41" name="Text 39"/>
          <p:cNvSpPr/>
          <p:nvPr/>
        </p:nvSpPr>
        <p:spPr>
          <a:xfrm>
            <a:off x="6429243" y="4221161"/>
            <a:ext cx="5413375" cy="34925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10000"/>
              </a:lnSpc>
            </a:pPr>
            <a:r>
              <a:rPr lang="en-US" sz="1000" b="1" dirty="0">
                <a:solidFill>
                  <a:srgbClr val="1F2937"/>
                </a:solidFill>
                <a:latin typeface="思源宋体" pitchFamily="34" charset="0"/>
                <a:ea typeface="思源宋体" pitchFamily="34" charset="-122"/>
                <a:cs typeface="思源宋体" pitchFamily="34" charset="-120"/>
              </a:rPr>
              <a:t>Envejecimiento poblacional:</a:t>
            </a:r>
            <a:r>
              <a:rPr lang="en-US" sz="1000" dirty="0">
                <a:solidFill>
                  <a:srgbClr val="1F2937"/>
                </a:solidFill>
                <a:latin typeface="思源宋体" pitchFamily="34" charset="0"/>
                <a:ea typeface="思源宋体" pitchFamily="34" charset="-122"/>
                <a:cs typeface="思源宋体" pitchFamily="34" charset="-120"/>
              </a:rPr>
              <a:t> Baja natalidad, alta esperanza de vida. Presión sobre seguridad social.</a:t>
            </a:r>
            <a:endParaRPr lang="en-US" sz="1600" dirty="0"/>
          </a:p>
        </p:txBody>
      </p:sp>
      <p:sp>
        <p:nvSpPr>
          <p:cNvPr id="42" name="Text 40"/>
          <p:cNvSpPr/>
          <p:nvPr/>
        </p:nvSpPr>
        <p:spPr>
          <a:xfrm>
            <a:off x="6285177" y="4729161"/>
            <a:ext cx="166688" cy="17462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10000"/>
              </a:lnSpc>
            </a:pPr>
            <a:r>
              <a:rPr lang="en-US" sz="1000" b="1" dirty="0">
                <a:solidFill>
                  <a:srgbClr val="8B0000"/>
                </a:solidFill>
                <a:latin typeface="思源宋体" pitchFamily="34" charset="0"/>
                <a:ea typeface="思源宋体" pitchFamily="34" charset="-122"/>
                <a:cs typeface="思源宋体" pitchFamily="34" charset="-120"/>
              </a:rPr>
              <a:t>6.</a:t>
            </a:r>
            <a:endParaRPr lang="en-US" sz="1600" dirty="0"/>
          </a:p>
        </p:txBody>
      </p:sp>
      <p:sp>
        <p:nvSpPr>
          <p:cNvPr id="43" name="Text 41"/>
          <p:cNvSpPr/>
          <p:nvPr/>
        </p:nvSpPr>
        <p:spPr>
          <a:xfrm>
            <a:off x="6448822" y="4856161"/>
            <a:ext cx="5310188" cy="17462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10000"/>
              </a:lnSpc>
            </a:pPr>
            <a:r>
              <a:rPr lang="en-US" sz="1000" b="1" dirty="0">
                <a:solidFill>
                  <a:srgbClr val="1F2937"/>
                </a:solidFill>
                <a:latin typeface="思源宋体" pitchFamily="34" charset="0"/>
                <a:ea typeface="思源宋体" pitchFamily="34" charset="-122"/>
                <a:cs typeface="思源宋体" pitchFamily="34" charset="-120"/>
              </a:rPr>
              <a:t>Infraestructura deteriorada:</a:t>
            </a:r>
            <a:r>
              <a:rPr lang="en-US" sz="1000" dirty="0">
                <a:solidFill>
                  <a:srgbClr val="1F2937"/>
                </a:solidFill>
                <a:latin typeface="思源宋体" pitchFamily="34" charset="0"/>
                <a:ea typeface="思源宋体" pitchFamily="34" charset="-122"/>
                <a:cs typeface="思源宋体" pitchFamily="34" charset="-120"/>
              </a:rPr>
              <a:t> Apagones frecuentes, transporte deficiente, vivienda en mal estado.</a:t>
            </a:r>
            <a:endParaRPr lang="en-US" sz="1600" dirty="0"/>
          </a:p>
        </p:txBody>
      </p:sp>
      <p:sp>
        <p:nvSpPr>
          <p:cNvPr id="44" name="Text 42"/>
          <p:cNvSpPr/>
          <p:nvPr/>
        </p:nvSpPr>
        <p:spPr>
          <a:xfrm>
            <a:off x="6285177" y="5189536"/>
            <a:ext cx="166688" cy="17462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10000"/>
              </a:lnSpc>
            </a:pPr>
            <a:r>
              <a:rPr lang="en-US" sz="1000" b="1" dirty="0">
                <a:solidFill>
                  <a:srgbClr val="8B0000"/>
                </a:solidFill>
                <a:latin typeface="思源宋体" pitchFamily="34" charset="0"/>
                <a:ea typeface="思源宋体" pitchFamily="34" charset="-122"/>
                <a:cs typeface="思源宋体" pitchFamily="34" charset="-120"/>
              </a:rPr>
              <a:t>7.</a:t>
            </a:r>
            <a:endParaRPr lang="en-US" sz="1600" dirty="0"/>
          </a:p>
        </p:txBody>
      </p:sp>
      <p:sp>
        <p:nvSpPr>
          <p:cNvPr id="45" name="Text 43"/>
          <p:cNvSpPr/>
          <p:nvPr/>
        </p:nvSpPr>
        <p:spPr>
          <a:xfrm>
            <a:off x="6449351" y="5316536"/>
            <a:ext cx="5286375" cy="17462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10000"/>
              </a:lnSpc>
            </a:pPr>
            <a:r>
              <a:rPr lang="en-US" sz="1000" b="1" dirty="0">
                <a:solidFill>
                  <a:srgbClr val="1F2937"/>
                </a:solidFill>
                <a:latin typeface="思源宋体" pitchFamily="34" charset="0"/>
                <a:ea typeface="思源宋体" pitchFamily="34" charset="-122"/>
                <a:cs typeface="思源宋体" pitchFamily="34" charset="-120"/>
              </a:rPr>
              <a:t>Bloqueo norteamericano:</a:t>
            </a:r>
            <a:r>
              <a:rPr lang="en-US" sz="1000" dirty="0">
                <a:solidFill>
                  <a:srgbClr val="1F2937"/>
                </a:solidFill>
                <a:latin typeface="思源宋体" pitchFamily="34" charset="0"/>
                <a:ea typeface="思源宋体" pitchFamily="34" charset="-122"/>
                <a:cs typeface="思源宋体" pitchFamily="34" charset="-120"/>
              </a:rPr>
              <a:t> Principal obstáculo externo. Se recrudece con 243 medidas de Trump.</a:t>
            </a:r>
            <a:endParaRPr lang="en-US" sz="1600" dirty="0"/>
          </a:p>
        </p:txBody>
      </p:sp>
      <p:sp>
        <p:nvSpPr>
          <p:cNvPr id="46" name="Shape 44"/>
          <p:cNvSpPr/>
          <p:nvPr/>
        </p:nvSpPr>
        <p:spPr>
          <a:xfrm>
            <a:off x="6174714" y="5808661"/>
            <a:ext cx="5698464" cy="2032000"/>
          </a:xfrm>
          <a:custGeom>
            <a:avLst/>
            <a:gdLst/>
            <a:ahLst/>
            <a:cxnLst/>
            <a:rect l="l" t="t" r="r" b="b"/>
            <a:pathLst>
              <a:path w="5698464" h="2032000">
                <a:moveTo>
                  <a:pt x="30480" y="0"/>
                </a:moveTo>
                <a:lnTo>
                  <a:pt x="5634990" y="0"/>
                </a:lnTo>
                <a:cubicBezTo>
                  <a:pt x="5670037" y="0"/>
                  <a:pt x="5698490" y="28453"/>
                  <a:pt x="5698490" y="63500"/>
                </a:cubicBezTo>
                <a:lnTo>
                  <a:pt x="5698490" y="1968500"/>
                </a:lnTo>
                <a:cubicBezTo>
                  <a:pt x="5698490" y="2003547"/>
                  <a:pt x="5670037" y="2032000"/>
                  <a:pt x="5634990" y="2032000"/>
                </a:cubicBezTo>
                <a:lnTo>
                  <a:pt x="30480" y="2032000"/>
                </a:lnTo>
                <a:cubicBezTo>
                  <a:pt x="13646" y="2032000"/>
                  <a:pt x="0" y="2018354"/>
                  <a:pt x="0" y="2001520"/>
                </a:cubicBezTo>
                <a:lnTo>
                  <a:pt x="0" y="30480"/>
                </a:lnTo>
                <a:cubicBezTo>
                  <a:pt x="0" y="13658"/>
                  <a:pt x="13658" y="0"/>
                  <a:pt x="30480" y="0"/>
                </a:cubicBezTo>
                <a:close/>
              </a:path>
            </a:pathLst>
          </a:custGeom>
          <a:solidFill>
            <a:srgbClr val="F9FAFB"/>
          </a:solidFill>
          <a:ln/>
        </p:spPr>
      </p:sp>
      <p:sp>
        <p:nvSpPr>
          <p:cNvPr id="47" name="Shape 45"/>
          <p:cNvSpPr/>
          <p:nvPr/>
        </p:nvSpPr>
        <p:spPr>
          <a:xfrm>
            <a:off x="6174714" y="5808661"/>
            <a:ext cx="30427" cy="2032000"/>
          </a:xfrm>
          <a:custGeom>
            <a:avLst/>
            <a:gdLst/>
            <a:ahLst/>
            <a:cxnLst/>
            <a:rect l="l" t="t" r="r" b="b"/>
            <a:pathLst>
              <a:path w="30427" h="2032000">
                <a:moveTo>
                  <a:pt x="30480" y="0"/>
                </a:moveTo>
                <a:lnTo>
                  <a:pt x="30480" y="0"/>
                </a:lnTo>
                <a:lnTo>
                  <a:pt x="30480" y="2032000"/>
                </a:lnTo>
                <a:lnTo>
                  <a:pt x="30480" y="2032000"/>
                </a:lnTo>
                <a:cubicBezTo>
                  <a:pt x="13646" y="2032000"/>
                  <a:pt x="0" y="2018354"/>
                  <a:pt x="0" y="2001520"/>
                </a:cubicBezTo>
                <a:lnTo>
                  <a:pt x="0" y="30480"/>
                </a:lnTo>
                <a:cubicBezTo>
                  <a:pt x="0" y="13658"/>
                  <a:pt x="13658" y="0"/>
                  <a:pt x="30480" y="0"/>
                </a:cubicBezTo>
                <a:close/>
              </a:path>
            </a:pathLst>
          </a:custGeom>
          <a:solidFill>
            <a:srgbClr val="8B0000"/>
          </a:solidFill>
          <a:ln/>
        </p:spPr>
      </p:sp>
      <p:sp>
        <p:nvSpPr>
          <p:cNvPr id="48" name="Text 46"/>
          <p:cNvSpPr/>
          <p:nvPr/>
        </p:nvSpPr>
        <p:spPr>
          <a:xfrm>
            <a:off x="6467739" y="6093884"/>
            <a:ext cx="5381625" cy="22225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125" b="1" dirty="0">
                <a:solidFill>
                  <a:srgbClr val="1F2937"/>
                </a:solidFill>
                <a:latin typeface="Sorts Mill Goudy" pitchFamily="34" charset="0"/>
                <a:ea typeface="Sorts Mill Goudy" pitchFamily="34" charset="-122"/>
                <a:cs typeface="Sorts Mill Goudy" pitchFamily="34" charset="-120"/>
              </a:rPr>
              <a:t>Tensiones del Modelo Actual</a:t>
            </a:r>
            <a:endParaRPr lang="en-US" sz="1600" dirty="0"/>
          </a:p>
        </p:txBody>
      </p:sp>
      <p:sp>
        <p:nvSpPr>
          <p:cNvPr id="49" name="Text 47"/>
          <p:cNvSpPr/>
          <p:nvPr/>
        </p:nvSpPr>
        <p:spPr>
          <a:xfrm>
            <a:off x="6285177" y="6379634"/>
            <a:ext cx="5556250" cy="17462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10000"/>
              </a:lnSpc>
            </a:pPr>
            <a:r>
              <a:rPr lang="en-US" sz="1000" b="1" dirty="0">
                <a:solidFill>
                  <a:srgbClr val="1F2937"/>
                </a:solidFill>
                <a:latin typeface="思源宋体" pitchFamily="34" charset="0"/>
                <a:ea typeface="思源宋体" pitchFamily="34" charset="-122"/>
                <a:cs typeface="思源宋体" pitchFamily="34" charset="-120"/>
              </a:rPr>
              <a:t>Planificación vs. Mercado:</a:t>
            </a:r>
            <a:r>
              <a:rPr lang="en-US" sz="1000" dirty="0">
                <a:solidFill>
                  <a:srgbClr val="1F2937"/>
                </a:solidFill>
                <a:latin typeface="思源宋体" pitchFamily="34" charset="0"/>
                <a:ea typeface="思源宋体" pitchFamily="34" charset="-122"/>
                <a:cs typeface="思源宋体" pitchFamily="34" charset="-120"/>
              </a:rPr>
              <a:t> Necesidad de conciliar planificación central con mecanismos de mercado.</a:t>
            </a:r>
            <a:endParaRPr lang="en-US" sz="1600" dirty="0"/>
          </a:p>
        </p:txBody>
      </p:sp>
      <p:sp>
        <p:nvSpPr>
          <p:cNvPr id="50" name="Text 48"/>
          <p:cNvSpPr/>
          <p:nvPr/>
        </p:nvSpPr>
        <p:spPr>
          <a:xfrm>
            <a:off x="6285177" y="6586009"/>
            <a:ext cx="5556250" cy="34925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10000"/>
              </a:lnSpc>
            </a:pPr>
            <a:r>
              <a:rPr lang="en-US" sz="1000" b="1" dirty="0">
                <a:solidFill>
                  <a:srgbClr val="1F2937"/>
                </a:solidFill>
                <a:latin typeface="思源宋体" pitchFamily="34" charset="0"/>
                <a:ea typeface="思源宋体" pitchFamily="34" charset="-122"/>
                <a:cs typeface="思源宋体" pitchFamily="34" charset="-120"/>
              </a:rPr>
              <a:t>Equidad vs. Eficiencia:</a:t>
            </a:r>
            <a:r>
              <a:rPr lang="en-US" sz="1000" dirty="0">
                <a:solidFill>
                  <a:srgbClr val="1F2937"/>
                </a:solidFill>
                <a:latin typeface="思源宋体" pitchFamily="34" charset="0"/>
                <a:ea typeface="思源宋体" pitchFamily="34" charset="-122"/>
                <a:cs typeface="思源宋体" pitchFamily="34" charset="-120"/>
              </a:rPr>
              <a:t> Mantener conquistas sociales (salud, educación) mientras se aumenta productividad.</a:t>
            </a:r>
            <a:endParaRPr lang="en-US" sz="1600" dirty="0"/>
          </a:p>
        </p:txBody>
      </p:sp>
      <p:sp>
        <p:nvSpPr>
          <p:cNvPr id="51" name="Text 49"/>
          <p:cNvSpPr/>
          <p:nvPr/>
        </p:nvSpPr>
        <p:spPr>
          <a:xfrm>
            <a:off x="6285177" y="6967009"/>
            <a:ext cx="5556250" cy="17462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10000"/>
              </a:lnSpc>
            </a:pPr>
            <a:r>
              <a:rPr lang="en-US" sz="1000" b="1" dirty="0">
                <a:solidFill>
                  <a:srgbClr val="1F2937"/>
                </a:solidFill>
                <a:latin typeface="思源宋体" pitchFamily="34" charset="0"/>
                <a:ea typeface="思源宋体" pitchFamily="34" charset="-122"/>
                <a:cs typeface="思源宋体" pitchFamily="34" charset="-120"/>
              </a:rPr>
              <a:t>Soberanía vs. Apertura:</a:t>
            </a:r>
            <a:r>
              <a:rPr lang="en-US" sz="1000" dirty="0">
                <a:solidFill>
                  <a:srgbClr val="1F2937"/>
                </a:solidFill>
                <a:latin typeface="思源宋体" pitchFamily="34" charset="0"/>
                <a:ea typeface="思源宋体" pitchFamily="34" charset="-122"/>
                <a:cs typeface="思源宋体" pitchFamily="34" charset="-120"/>
              </a:rPr>
              <a:t> Buscar inversión extranjera sin comprometer soberanía nacional.</a:t>
            </a:r>
            <a:endParaRPr lang="en-US" sz="1600" dirty="0"/>
          </a:p>
        </p:txBody>
      </p:sp>
      <p:sp>
        <p:nvSpPr>
          <p:cNvPr id="52" name="Text 50"/>
          <p:cNvSpPr/>
          <p:nvPr/>
        </p:nvSpPr>
        <p:spPr>
          <a:xfrm>
            <a:off x="6285177" y="7268634"/>
            <a:ext cx="5556250" cy="34925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10000"/>
              </a:lnSpc>
            </a:pPr>
            <a:r>
              <a:rPr lang="en-US" sz="1000" b="1" dirty="0">
                <a:solidFill>
                  <a:srgbClr val="1F2937"/>
                </a:solidFill>
                <a:latin typeface="思源宋体" pitchFamily="34" charset="0"/>
                <a:ea typeface="思源宋体" pitchFamily="34" charset="-122"/>
                <a:cs typeface="思源宋体" pitchFamily="34" charset="-120"/>
              </a:rPr>
              <a:t>Estado vs. Sector Privado:</a:t>
            </a:r>
            <a:r>
              <a:rPr lang="en-US" sz="1000" dirty="0">
                <a:solidFill>
                  <a:srgbClr val="1F2937"/>
                </a:solidFill>
                <a:latin typeface="思源宋体" pitchFamily="34" charset="0"/>
                <a:ea typeface="思源宋体" pitchFamily="34" charset="-122"/>
                <a:cs typeface="思源宋体" pitchFamily="34" charset="-120"/>
              </a:rPr>
              <a:t> Definir límites y complementariedades entre empresa estatal y MIPYMES/TCP.</a:t>
            </a:r>
            <a:endParaRPr lang="en-US" sz="1600" dirty="0"/>
          </a:p>
        </p:txBody>
      </p:sp>
      <p:sp>
        <p:nvSpPr>
          <p:cNvPr id="53" name="Text 51"/>
          <p:cNvSpPr/>
          <p:nvPr/>
        </p:nvSpPr>
        <p:spPr>
          <a:xfrm>
            <a:off x="317500" y="5697536"/>
            <a:ext cx="4714875" cy="19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000" dirty="0">
                <a:solidFill>
                  <a:srgbClr val="6B7280"/>
                </a:solidFill>
                <a:latin typeface="思源宋体" pitchFamily="34" charset="0"/>
                <a:ea typeface="思源宋体" pitchFamily="34" charset="-122"/>
                <a:cs typeface="思源宋体" pitchFamily="34" charset="-120"/>
              </a:rPr>
              <a:t>Fuente: ONEI Cuba, CEPAL, documentos oficiales cubanos, análisis académicos 2024</a:t>
            </a:r>
            <a:endParaRPr lang="en-US" sz="1600" dirty="0"/>
          </a:p>
        </p:txBody>
      </p:sp>
      <p:sp>
        <p:nvSpPr>
          <p:cNvPr id="54" name="Text 52"/>
          <p:cNvSpPr/>
          <p:nvPr/>
        </p:nvSpPr>
        <p:spPr>
          <a:xfrm>
            <a:off x="8307123" y="5697536"/>
            <a:ext cx="3627438" cy="19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000" b="1" dirty="0">
                <a:solidFill>
                  <a:srgbClr val="6B7280"/>
                </a:solidFill>
                <a:latin typeface="思源宋体" pitchFamily="34" charset="0"/>
                <a:ea typeface="思源宋体" pitchFamily="34" charset="-122"/>
                <a:cs typeface="思源宋体" pitchFamily="34" charset="-120"/>
              </a:rPr>
              <a:t>Figura 5: Contextualización del modelo socialista cubano actual</a:t>
            </a:r>
            <a:endParaRPr lang="en-US" sz="1600" dirty="0"/>
          </a:p>
        </p:txBody>
      </p:sp>
    </p:spTree>
  </p:cSld>
  <p:clrMapOvr>
    <a:masterClrMapping/>
  </p:clrMapOvr>
  <p:transition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AFAF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https://kimi-web-img.moonshot.cn/img/www.lavanguardia.com/aaa0d4bcb66bd5d98f70ad677e2f9c578523dfe9.jpeg"/>
          <p:cNvPicPr>
            <a:picLocks noChangeAspect="1"/>
          </p:cNvPicPr>
          <p:nvPr/>
        </p:nvPicPr>
        <p:blipFill>
          <a:blip r:embed="rId3">
            <a:alphaModFix amt="10000"/>
          </a:blip>
          <a:srcRect l="6543" r="6543"/>
          <a:stretch/>
        </p:blipFill>
        <p:spPr>
          <a:xfrm>
            <a:off x="0" y="0"/>
            <a:ext cx="12192000" cy="6855739"/>
          </a:xfrm>
          <a:prstGeom prst="roundRect">
            <a:avLst>
              <a:gd name="adj" fmla="val 0"/>
            </a:avLst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2192000" cy="6855739"/>
          </a:xfrm>
          <a:prstGeom prst="roundRect">
            <a:avLst>
              <a:gd name="adj" fmla="val 0"/>
            </a:avLst>
          </a:prstGeom>
          <a:gradFill flip="none" rotWithShape="1">
            <a:gsLst>
              <a:gs pos="0">
                <a:srgbClr val="8B0000">
                  <a:alpha val="95000"/>
                </a:srgbClr>
              </a:gs>
              <a:gs pos="50000">
                <a:srgbClr val="1F2937">
                  <a:alpha val="90000"/>
                </a:srgbClr>
              </a:gs>
              <a:gs pos="100000">
                <a:srgbClr val="1F2937">
                  <a:alpha val="95000"/>
                </a:srgbClr>
              </a:gs>
            </a:gsLst>
            <a:lin ang="2700000" scaled="1"/>
          </a:gradFill>
          <a:ln/>
        </p:spPr>
      </p:sp>
      <p:sp>
        <p:nvSpPr>
          <p:cNvPr id="4" name="Text 1"/>
          <p:cNvSpPr/>
          <p:nvPr/>
        </p:nvSpPr>
        <p:spPr>
          <a:xfrm>
            <a:off x="578849" y="615027"/>
            <a:ext cx="1772724" cy="25324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1424" b="1" kern="0" spc="71" dirty="0">
                <a:solidFill>
                  <a:srgbClr val="FFFFFF"/>
                </a:solidFill>
                <a:latin typeface="思源宋体" pitchFamily="34" charset="0"/>
                <a:ea typeface="思源宋体" pitchFamily="34" charset="-122"/>
                <a:cs typeface="思源宋体" pitchFamily="34" charset="-120"/>
              </a:rPr>
              <a:t>CONCLUSIONES</a:t>
            </a:r>
            <a:endParaRPr lang="en-US" sz="1600" dirty="0"/>
          </a:p>
        </p:txBody>
      </p:sp>
      <p:sp>
        <p:nvSpPr>
          <p:cNvPr id="5" name="Text 2"/>
          <p:cNvSpPr/>
          <p:nvPr/>
        </p:nvSpPr>
        <p:spPr>
          <a:xfrm>
            <a:off x="361780" y="1464160"/>
            <a:ext cx="11631240" cy="40700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00000"/>
              </a:lnSpc>
            </a:pPr>
            <a:r>
              <a:rPr lang="en-US" sz="2564" b="1" dirty="0">
                <a:solidFill>
                  <a:srgbClr val="FFFFFF"/>
                </a:solidFill>
                <a:latin typeface="Sorts Mill Goudy" pitchFamily="34" charset="0"/>
                <a:ea typeface="Sorts Mill Goudy" pitchFamily="34" charset="-122"/>
                <a:cs typeface="Sorts Mill Goudy" pitchFamily="34" charset="-120"/>
              </a:rPr>
              <a:t>Reflexiones Finales</a:t>
            </a:r>
            <a:endParaRPr lang="en-US" sz="1600" dirty="0"/>
          </a:p>
        </p:txBody>
      </p:sp>
      <p:sp>
        <p:nvSpPr>
          <p:cNvPr id="6" name="Shape 3"/>
          <p:cNvSpPr/>
          <p:nvPr/>
        </p:nvSpPr>
        <p:spPr>
          <a:xfrm>
            <a:off x="361780" y="2141438"/>
            <a:ext cx="1157697" cy="36178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/>
        </p:spPr>
      </p:sp>
      <p:sp>
        <p:nvSpPr>
          <p:cNvPr id="7" name="Shape 4"/>
          <p:cNvSpPr/>
          <p:nvPr/>
        </p:nvSpPr>
        <p:spPr>
          <a:xfrm>
            <a:off x="379116" y="2249972"/>
            <a:ext cx="34671" cy="1519478"/>
          </a:xfrm>
          <a:custGeom>
            <a:avLst/>
            <a:gdLst/>
            <a:ahLst/>
            <a:cxnLst/>
            <a:rect l="l" t="t" r="r" b="b"/>
            <a:pathLst>
              <a:path w="34671" h="1519478">
                <a:moveTo>
                  <a:pt x="34671" y="0"/>
                </a:moveTo>
                <a:lnTo>
                  <a:pt x="34671" y="0"/>
                </a:lnTo>
                <a:lnTo>
                  <a:pt x="34671" y="1519428"/>
                </a:lnTo>
                <a:lnTo>
                  <a:pt x="34671" y="1519428"/>
                </a:lnTo>
                <a:cubicBezTo>
                  <a:pt x="15523" y="1519428"/>
                  <a:pt x="0" y="1503905"/>
                  <a:pt x="0" y="1484757"/>
                </a:cubicBezTo>
                <a:lnTo>
                  <a:pt x="0" y="34671"/>
                </a:lnTo>
                <a:cubicBezTo>
                  <a:pt x="0" y="15523"/>
                  <a:pt x="15523" y="0"/>
                  <a:pt x="34671" y="0"/>
                </a:cubicBezTo>
                <a:close/>
              </a:path>
            </a:pathLst>
          </a:custGeom>
          <a:solidFill>
            <a:srgbClr val="FFFFFF"/>
          </a:solidFill>
          <a:ln/>
        </p:spPr>
      </p:sp>
      <p:sp>
        <p:nvSpPr>
          <p:cNvPr id="8" name="Text 5"/>
          <p:cNvSpPr/>
          <p:nvPr/>
        </p:nvSpPr>
        <p:spPr>
          <a:xfrm>
            <a:off x="459763" y="2358506"/>
            <a:ext cx="452226" cy="3617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>
              <a:lnSpc>
                <a:spcPct val="120000"/>
              </a:lnSpc>
            </a:pPr>
            <a:r>
              <a:rPr lang="en-US" sz="1424" b="1" dirty="0">
                <a:solidFill>
                  <a:srgbClr val="FFFFFF"/>
                </a:solidFill>
                <a:latin typeface="思源宋体" pitchFamily="34" charset="0"/>
                <a:ea typeface="思源宋体" pitchFamily="34" charset="-122"/>
                <a:cs typeface="思源宋体" pitchFamily="34" charset="-120"/>
              </a:rPr>
              <a:t>1</a:t>
            </a:r>
            <a:endParaRPr lang="en-US" sz="1600" dirty="0"/>
          </a:p>
        </p:txBody>
      </p:sp>
      <p:sp>
        <p:nvSpPr>
          <p:cNvPr id="9" name="Text 6"/>
          <p:cNvSpPr/>
          <p:nvPr/>
        </p:nvSpPr>
        <p:spPr>
          <a:xfrm>
            <a:off x="975300" y="2521307"/>
            <a:ext cx="5037792" cy="25324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282" b="1" dirty="0">
                <a:solidFill>
                  <a:srgbClr val="FFFFFF"/>
                </a:solidFill>
                <a:latin typeface="Sorts Mill Goudy" pitchFamily="34" charset="0"/>
                <a:ea typeface="Sorts Mill Goudy" pitchFamily="34" charset="-122"/>
                <a:cs typeface="Sorts Mill Goudy" pitchFamily="34" charset="-120"/>
              </a:rPr>
              <a:t>Experiencia Singular</a:t>
            </a:r>
            <a:endParaRPr lang="en-US" sz="1600" dirty="0"/>
          </a:p>
        </p:txBody>
      </p:sp>
      <p:sp>
        <p:nvSpPr>
          <p:cNvPr id="10" name="Text 7"/>
          <p:cNvSpPr/>
          <p:nvPr/>
        </p:nvSpPr>
        <p:spPr>
          <a:xfrm>
            <a:off x="975300" y="2919266"/>
            <a:ext cx="5028748" cy="59693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10000"/>
              </a:lnSpc>
            </a:pPr>
            <a:r>
              <a:rPr lang="en-US" sz="1139" dirty="0">
                <a:solidFill>
                  <a:srgbClr val="1F2937"/>
                </a:solidFill>
                <a:latin typeface="思源宋体" pitchFamily="34" charset="0"/>
                <a:ea typeface="思源宋体" pitchFamily="34" charset="-122"/>
                <a:cs typeface="思源宋体" pitchFamily="34" charset="-120"/>
              </a:rPr>
              <a:t>La construcción del socialismo en Cuba representa una </a:t>
            </a:r>
            <a:r>
              <a:rPr lang="en-US" sz="1139" b="1" dirty="0">
                <a:solidFill>
                  <a:srgbClr val="1F2937"/>
                </a:solidFill>
                <a:latin typeface="思源宋体" pitchFamily="34" charset="0"/>
                <a:ea typeface="思源宋体" pitchFamily="34" charset="-122"/>
                <a:cs typeface="思源宋体" pitchFamily="34" charset="-120"/>
              </a:rPr>
              <a:t>experiencia única en América Latina</a:t>
            </a:r>
            <a:r>
              <a:rPr lang="en-US" sz="1139" dirty="0">
                <a:solidFill>
                  <a:srgbClr val="1F2937"/>
                </a:solidFill>
                <a:latin typeface="思源宋体" pitchFamily="34" charset="0"/>
                <a:ea typeface="思源宋体" pitchFamily="34" charset="-122"/>
                <a:cs typeface="思源宋体" pitchFamily="34" charset="-120"/>
              </a:rPr>
              <a:t> , caracterizada por la resistencia ante el bloqueo y la capacidad de adaptación ante la desaparición del campo socialista.</a:t>
            </a:r>
            <a:endParaRPr lang="en-US" sz="1600" dirty="0"/>
          </a:p>
        </p:txBody>
      </p:sp>
      <p:sp>
        <p:nvSpPr>
          <p:cNvPr id="11" name="Shape 8"/>
          <p:cNvSpPr/>
          <p:nvPr/>
        </p:nvSpPr>
        <p:spPr>
          <a:xfrm>
            <a:off x="6165643" y="2249972"/>
            <a:ext cx="34671" cy="1519478"/>
          </a:xfrm>
          <a:custGeom>
            <a:avLst/>
            <a:gdLst/>
            <a:ahLst/>
            <a:cxnLst/>
            <a:rect l="l" t="t" r="r" b="b"/>
            <a:pathLst>
              <a:path w="34671" h="1519478">
                <a:moveTo>
                  <a:pt x="34671" y="0"/>
                </a:moveTo>
                <a:lnTo>
                  <a:pt x="34671" y="0"/>
                </a:lnTo>
                <a:lnTo>
                  <a:pt x="34671" y="1519428"/>
                </a:lnTo>
                <a:lnTo>
                  <a:pt x="34671" y="1519428"/>
                </a:lnTo>
                <a:cubicBezTo>
                  <a:pt x="15523" y="1519428"/>
                  <a:pt x="0" y="1503905"/>
                  <a:pt x="0" y="1484757"/>
                </a:cubicBezTo>
                <a:lnTo>
                  <a:pt x="0" y="34671"/>
                </a:lnTo>
                <a:cubicBezTo>
                  <a:pt x="0" y="15523"/>
                  <a:pt x="15523" y="0"/>
                  <a:pt x="34671" y="0"/>
                </a:cubicBezTo>
                <a:close/>
              </a:path>
            </a:pathLst>
          </a:custGeom>
          <a:solidFill>
            <a:srgbClr val="FFFFFF"/>
          </a:solidFill>
          <a:ln/>
        </p:spPr>
      </p:sp>
      <p:sp>
        <p:nvSpPr>
          <p:cNvPr id="12" name="Text 9"/>
          <p:cNvSpPr/>
          <p:nvPr/>
        </p:nvSpPr>
        <p:spPr>
          <a:xfrm>
            <a:off x="6246290" y="2358506"/>
            <a:ext cx="452226" cy="3617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>
              <a:lnSpc>
                <a:spcPct val="120000"/>
              </a:lnSpc>
            </a:pPr>
            <a:r>
              <a:rPr lang="en-US" sz="1424" b="1" dirty="0">
                <a:solidFill>
                  <a:srgbClr val="FFFFFF"/>
                </a:solidFill>
                <a:latin typeface="思源宋体" pitchFamily="34" charset="0"/>
                <a:ea typeface="思源宋体" pitchFamily="34" charset="-122"/>
                <a:cs typeface="思源宋体" pitchFamily="34" charset="-120"/>
              </a:rPr>
              <a:t>2</a:t>
            </a:r>
            <a:endParaRPr lang="en-US" sz="1600" dirty="0"/>
          </a:p>
        </p:txBody>
      </p:sp>
      <p:sp>
        <p:nvSpPr>
          <p:cNvPr id="13" name="Text 10"/>
          <p:cNvSpPr/>
          <p:nvPr/>
        </p:nvSpPr>
        <p:spPr>
          <a:xfrm>
            <a:off x="6761827" y="2521307"/>
            <a:ext cx="5037792" cy="25324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282" b="1" dirty="0">
                <a:solidFill>
                  <a:srgbClr val="FFFFFF"/>
                </a:solidFill>
                <a:latin typeface="Sorts Mill Goudy" pitchFamily="34" charset="0"/>
                <a:ea typeface="Sorts Mill Goudy" pitchFamily="34" charset="-122"/>
                <a:cs typeface="Sorts Mill Goudy" pitchFamily="34" charset="-120"/>
              </a:rPr>
              <a:t>Resiliencia Histórica</a:t>
            </a:r>
            <a:endParaRPr lang="en-US" sz="1600" dirty="0"/>
          </a:p>
        </p:txBody>
      </p:sp>
      <p:sp>
        <p:nvSpPr>
          <p:cNvPr id="14" name="Text 11"/>
          <p:cNvSpPr/>
          <p:nvPr/>
        </p:nvSpPr>
        <p:spPr>
          <a:xfrm>
            <a:off x="6761827" y="2919266"/>
            <a:ext cx="5028748" cy="59693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10000"/>
              </a:lnSpc>
            </a:pPr>
            <a:r>
              <a:rPr lang="en-US" sz="1139" dirty="0">
                <a:solidFill>
                  <a:srgbClr val="1F2937"/>
                </a:solidFill>
                <a:latin typeface="思源宋体" pitchFamily="34" charset="0"/>
                <a:ea typeface="思源宋体" pitchFamily="34" charset="-122"/>
                <a:cs typeface="思源宋体" pitchFamily="34" charset="-120"/>
              </a:rPr>
              <a:t>Cuba ha demostrado una </a:t>
            </a:r>
            <a:r>
              <a:rPr lang="en-US" sz="1139" b="1" dirty="0">
                <a:solidFill>
                  <a:srgbClr val="1F2937"/>
                </a:solidFill>
                <a:latin typeface="思源宋体" pitchFamily="34" charset="0"/>
                <a:ea typeface="思源宋体" pitchFamily="34" charset="-122"/>
                <a:cs typeface="思源宋体" pitchFamily="34" charset="-120"/>
              </a:rPr>
              <a:t>capacidad de resiliencia notable</a:t>
            </a:r>
            <a:r>
              <a:rPr lang="en-US" sz="1139" dirty="0">
                <a:solidFill>
                  <a:srgbClr val="1F2937"/>
                </a:solidFill>
                <a:latin typeface="思源宋体" pitchFamily="34" charset="0"/>
                <a:ea typeface="思源宋体" pitchFamily="34" charset="-122"/>
                <a:cs typeface="思源宋体" pitchFamily="34" charset="-120"/>
              </a:rPr>
              <a:t> , superando el Periodo Especial y manteniendo las conquistas sociales fundamentales (salud, educación, seguridad social) pese al bloqueo.</a:t>
            </a:r>
            <a:endParaRPr lang="en-US" sz="1600" dirty="0"/>
          </a:p>
        </p:txBody>
      </p:sp>
      <p:sp>
        <p:nvSpPr>
          <p:cNvPr id="15" name="Shape 12"/>
          <p:cNvSpPr/>
          <p:nvPr/>
        </p:nvSpPr>
        <p:spPr>
          <a:xfrm>
            <a:off x="379116" y="3877984"/>
            <a:ext cx="34671" cy="1519478"/>
          </a:xfrm>
          <a:custGeom>
            <a:avLst/>
            <a:gdLst/>
            <a:ahLst/>
            <a:cxnLst/>
            <a:rect l="l" t="t" r="r" b="b"/>
            <a:pathLst>
              <a:path w="34671" h="1519478">
                <a:moveTo>
                  <a:pt x="34671" y="0"/>
                </a:moveTo>
                <a:lnTo>
                  <a:pt x="34671" y="0"/>
                </a:lnTo>
                <a:lnTo>
                  <a:pt x="34671" y="1519428"/>
                </a:lnTo>
                <a:lnTo>
                  <a:pt x="34671" y="1519428"/>
                </a:lnTo>
                <a:cubicBezTo>
                  <a:pt x="15523" y="1519428"/>
                  <a:pt x="0" y="1503905"/>
                  <a:pt x="0" y="1484757"/>
                </a:cubicBezTo>
                <a:lnTo>
                  <a:pt x="0" y="34671"/>
                </a:lnTo>
                <a:cubicBezTo>
                  <a:pt x="0" y="15523"/>
                  <a:pt x="15523" y="0"/>
                  <a:pt x="34671" y="0"/>
                </a:cubicBezTo>
                <a:close/>
              </a:path>
            </a:pathLst>
          </a:custGeom>
          <a:solidFill>
            <a:srgbClr val="FFFFFF"/>
          </a:solidFill>
          <a:ln/>
        </p:spPr>
      </p:sp>
      <p:sp>
        <p:nvSpPr>
          <p:cNvPr id="16" name="Text 13"/>
          <p:cNvSpPr/>
          <p:nvPr/>
        </p:nvSpPr>
        <p:spPr>
          <a:xfrm>
            <a:off x="459763" y="3986518"/>
            <a:ext cx="452226" cy="3617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>
              <a:lnSpc>
                <a:spcPct val="120000"/>
              </a:lnSpc>
            </a:pPr>
            <a:r>
              <a:rPr lang="en-US" sz="1424" b="1" dirty="0">
                <a:solidFill>
                  <a:srgbClr val="FFFFFF"/>
                </a:solidFill>
                <a:latin typeface="思源宋体" pitchFamily="34" charset="0"/>
                <a:ea typeface="思源宋体" pitchFamily="34" charset="-122"/>
                <a:cs typeface="思源宋体" pitchFamily="34" charset="-120"/>
              </a:rPr>
              <a:t>3</a:t>
            </a:r>
            <a:endParaRPr lang="en-US" sz="1600" dirty="0"/>
          </a:p>
        </p:txBody>
      </p:sp>
      <p:sp>
        <p:nvSpPr>
          <p:cNvPr id="17" name="Text 14"/>
          <p:cNvSpPr/>
          <p:nvPr/>
        </p:nvSpPr>
        <p:spPr>
          <a:xfrm>
            <a:off x="975300" y="4149319"/>
            <a:ext cx="5037792" cy="25324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282" b="1" dirty="0">
                <a:solidFill>
                  <a:srgbClr val="FFFFFF"/>
                </a:solidFill>
                <a:latin typeface="Sorts Mill Goudy" pitchFamily="34" charset="0"/>
                <a:ea typeface="Sorts Mill Goudy" pitchFamily="34" charset="-122"/>
                <a:cs typeface="Sorts Mill Goudy" pitchFamily="34" charset="-120"/>
              </a:rPr>
              <a:t>Desafío de la Actualización</a:t>
            </a:r>
            <a:endParaRPr lang="en-US" sz="1600" dirty="0"/>
          </a:p>
        </p:txBody>
      </p:sp>
      <p:sp>
        <p:nvSpPr>
          <p:cNvPr id="18" name="Text 15"/>
          <p:cNvSpPr/>
          <p:nvPr/>
        </p:nvSpPr>
        <p:spPr>
          <a:xfrm>
            <a:off x="975300" y="4547278"/>
            <a:ext cx="5028748" cy="59693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10000"/>
              </a:lnSpc>
            </a:pPr>
            <a:r>
              <a:rPr lang="en-US" sz="1139" dirty="0">
                <a:solidFill>
                  <a:srgbClr val="1F2937"/>
                </a:solidFill>
                <a:latin typeface="思源宋体" pitchFamily="34" charset="0"/>
                <a:ea typeface="思源宋体" pitchFamily="34" charset="-122"/>
                <a:cs typeface="思源宋体" pitchFamily="34" charset="-120"/>
              </a:rPr>
              <a:t>El modelo socialista cubano enfrenta el desafío de </a:t>
            </a:r>
            <a:r>
              <a:rPr lang="en-US" sz="1139" b="1" dirty="0">
                <a:solidFill>
                  <a:srgbClr val="1F2937"/>
                </a:solidFill>
                <a:latin typeface="思源宋体" pitchFamily="34" charset="0"/>
                <a:ea typeface="思源宋体" pitchFamily="34" charset="-122"/>
                <a:cs typeface="思源宋体" pitchFamily="34" charset="-120"/>
              </a:rPr>
              <a:t>conciliar principios de equidad social con eficiencia económica</a:t>
            </a:r>
            <a:r>
              <a:rPr lang="en-US" sz="1139" dirty="0">
                <a:solidFill>
                  <a:srgbClr val="1F2937"/>
                </a:solidFill>
                <a:latin typeface="思源宋体" pitchFamily="34" charset="0"/>
                <a:ea typeface="思源宋体" pitchFamily="34" charset="-122"/>
                <a:cs typeface="思源宋体" pitchFamily="34" charset="-120"/>
              </a:rPr>
              <a:t> , en un contexto internacional adverso y con limitaciones estructurales profundas.</a:t>
            </a:r>
            <a:endParaRPr lang="en-US" sz="1600" dirty="0"/>
          </a:p>
        </p:txBody>
      </p:sp>
      <p:sp>
        <p:nvSpPr>
          <p:cNvPr id="19" name="Shape 16"/>
          <p:cNvSpPr/>
          <p:nvPr/>
        </p:nvSpPr>
        <p:spPr>
          <a:xfrm>
            <a:off x="6165643" y="3877984"/>
            <a:ext cx="34671" cy="1519478"/>
          </a:xfrm>
          <a:custGeom>
            <a:avLst/>
            <a:gdLst/>
            <a:ahLst/>
            <a:cxnLst/>
            <a:rect l="l" t="t" r="r" b="b"/>
            <a:pathLst>
              <a:path w="34671" h="1519478">
                <a:moveTo>
                  <a:pt x="34671" y="0"/>
                </a:moveTo>
                <a:lnTo>
                  <a:pt x="34671" y="0"/>
                </a:lnTo>
                <a:lnTo>
                  <a:pt x="34671" y="1519428"/>
                </a:lnTo>
                <a:lnTo>
                  <a:pt x="34671" y="1519428"/>
                </a:lnTo>
                <a:cubicBezTo>
                  <a:pt x="15523" y="1519428"/>
                  <a:pt x="0" y="1503905"/>
                  <a:pt x="0" y="1484757"/>
                </a:cubicBezTo>
                <a:lnTo>
                  <a:pt x="0" y="34671"/>
                </a:lnTo>
                <a:cubicBezTo>
                  <a:pt x="0" y="15523"/>
                  <a:pt x="15523" y="0"/>
                  <a:pt x="34671" y="0"/>
                </a:cubicBezTo>
                <a:close/>
              </a:path>
            </a:pathLst>
          </a:custGeom>
          <a:solidFill>
            <a:srgbClr val="FFFFFF"/>
          </a:solidFill>
          <a:ln/>
        </p:spPr>
      </p:sp>
      <p:sp>
        <p:nvSpPr>
          <p:cNvPr id="20" name="Text 17"/>
          <p:cNvSpPr/>
          <p:nvPr/>
        </p:nvSpPr>
        <p:spPr>
          <a:xfrm>
            <a:off x="6246290" y="3986518"/>
            <a:ext cx="452226" cy="3617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>
              <a:lnSpc>
                <a:spcPct val="120000"/>
              </a:lnSpc>
            </a:pPr>
            <a:r>
              <a:rPr lang="en-US" sz="1424" b="1" dirty="0">
                <a:solidFill>
                  <a:srgbClr val="FFFFFF"/>
                </a:solidFill>
                <a:latin typeface="思源宋体" pitchFamily="34" charset="0"/>
                <a:ea typeface="思源宋体" pitchFamily="34" charset="-122"/>
                <a:cs typeface="思源宋体" pitchFamily="34" charset="-120"/>
              </a:rPr>
              <a:t>4</a:t>
            </a:r>
            <a:endParaRPr lang="en-US" sz="1600" dirty="0"/>
          </a:p>
        </p:txBody>
      </p:sp>
      <p:sp>
        <p:nvSpPr>
          <p:cNvPr id="21" name="Text 18"/>
          <p:cNvSpPr/>
          <p:nvPr/>
        </p:nvSpPr>
        <p:spPr>
          <a:xfrm>
            <a:off x="6761827" y="4149319"/>
            <a:ext cx="5037792" cy="25324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282" b="1" dirty="0">
                <a:solidFill>
                  <a:srgbClr val="FFFFFF"/>
                </a:solidFill>
                <a:latin typeface="Sorts Mill Goudy" pitchFamily="34" charset="0"/>
                <a:ea typeface="Sorts Mill Goudy" pitchFamily="34" charset="-122"/>
                <a:cs typeface="Sorts Mill Goudy" pitchFamily="34" charset="-120"/>
              </a:rPr>
              <a:t>Perspectivas Futuras</a:t>
            </a:r>
            <a:endParaRPr lang="en-US" sz="1600" dirty="0"/>
          </a:p>
        </p:txBody>
      </p:sp>
      <p:sp>
        <p:nvSpPr>
          <p:cNvPr id="22" name="Text 19"/>
          <p:cNvSpPr/>
          <p:nvPr/>
        </p:nvSpPr>
        <p:spPr>
          <a:xfrm>
            <a:off x="6761827" y="4547278"/>
            <a:ext cx="5028748" cy="59693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10000"/>
              </a:lnSpc>
            </a:pPr>
            <a:r>
              <a:rPr lang="en-US" sz="1139" dirty="0">
                <a:solidFill>
                  <a:srgbClr val="1F2937"/>
                </a:solidFill>
                <a:latin typeface="思源宋体" pitchFamily="34" charset="0"/>
                <a:ea typeface="思源宋体" pitchFamily="34" charset="-122"/>
                <a:cs typeface="思源宋体" pitchFamily="34" charset="-120"/>
              </a:rPr>
              <a:t>La actualización del modelo requiere </a:t>
            </a:r>
            <a:r>
              <a:rPr lang="en-US" sz="1139" b="1" dirty="0">
                <a:solidFill>
                  <a:srgbClr val="1F2937"/>
                </a:solidFill>
                <a:latin typeface="思源宋体" pitchFamily="34" charset="0"/>
                <a:ea typeface="思源宋体" pitchFamily="34" charset="-122"/>
                <a:cs typeface="思源宋体" pitchFamily="34" charset="-120"/>
              </a:rPr>
              <a:t>profundizar en las transformaciones estructurales</a:t>
            </a:r>
            <a:r>
              <a:rPr lang="en-US" sz="1139" dirty="0">
                <a:solidFill>
                  <a:srgbClr val="1F2937"/>
                </a:solidFill>
                <a:latin typeface="思源宋体" pitchFamily="34" charset="0"/>
                <a:ea typeface="思源宋体" pitchFamily="34" charset="-122"/>
                <a:cs typeface="思源宋体" pitchFamily="34" charset="-120"/>
              </a:rPr>
              <a:t> manteniendo las conquistas sociales. El éxito dependerá de la capacidad de innovación, la participación popular y la superación del bloqueo.</a:t>
            </a:r>
            <a:endParaRPr lang="en-US" sz="1600" dirty="0"/>
          </a:p>
        </p:txBody>
      </p:sp>
      <p:sp>
        <p:nvSpPr>
          <p:cNvPr id="23" name="Text 20"/>
          <p:cNvSpPr/>
          <p:nvPr/>
        </p:nvSpPr>
        <p:spPr>
          <a:xfrm>
            <a:off x="850184" y="5723064"/>
            <a:ext cx="10943858" cy="39795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10000"/>
              </a:lnSpc>
            </a:pPr>
            <a:r>
              <a:rPr lang="en-US" sz="1139" dirty="0">
                <a:solidFill>
                  <a:srgbClr val="1F2937"/>
                </a:solidFill>
                <a:latin typeface="思源宋体" pitchFamily="34" charset="0"/>
                <a:ea typeface="思源宋体" pitchFamily="34" charset="-122"/>
                <a:cs typeface="思源宋体" pitchFamily="34" charset="-120"/>
              </a:rPr>
              <a:t>"La historia de la construcción del socialismo en Cuba es, en última instancia, la historia de un pueblo que ha decidido ser dueño de su destino, pese a todas las adversidades. Su experiencia, con aciertos y errores, enriquece el debate sobre los caminos hacia una sociedad más justa y equitativa."</a:t>
            </a:r>
            <a:endParaRPr lang="en-US" sz="1600" dirty="0"/>
          </a:p>
        </p:txBody>
      </p:sp>
      <p:sp>
        <p:nvSpPr>
          <p:cNvPr id="24" name="Text 21"/>
          <p:cNvSpPr/>
          <p:nvPr/>
        </p:nvSpPr>
        <p:spPr>
          <a:xfrm>
            <a:off x="615027" y="6446625"/>
            <a:ext cx="334647" cy="21706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139" dirty="0">
                <a:solidFill>
                  <a:srgbClr val="1F2937"/>
                </a:solidFill>
                <a:latin typeface="思源宋体" pitchFamily="34" charset="0"/>
                <a:ea typeface="思源宋体" pitchFamily="34" charset="-122"/>
                <a:cs typeface="思源宋体" pitchFamily="34" charset="-120"/>
              </a:rPr>
              <a:t>2025</a:t>
            </a:r>
            <a:endParaRPr lang="en-US" sz="1600" dirty="0"/>
          </a:p>
        </p:txBody>
      </p:sp>
      <p:sp>
        <p:nvSpPr>
          <p:cNvPr id="25" name="Text 22"/>
          <p:cNvSpPr/>
          <p:nvPr/>
        </p:nvSpPr>
        <p:spPr>
          <a:xfrm>
            <a:off x="9817213" y="6446625"/>
            <a:ext cx="2080237" cy="21706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139" dirty="0">
                <a:solidFill>
                  <a:srgbClr val="1F2937"/>
                </a:solidFill>
                <a:latin typeface="思源宋体" pitchFamily="34" charset="0"/>
                <a:ea typeface="思源宋体" pitchFamily="34" charset="-122"/>
                <a:cs typeface="思源宋体" pitchFamily="34" charset="-120"/>
              </a:rPr>
              <a:t>Contexto Universitario Cubano</a:t>
            </a:r>
            <a:endParaRPr lang="en-US" sz="1600" dirty="0"/>
          </a:p>
        </p:txBody>
      </p:sp>
    </p:spTree>
  </p:cSld>
  <p:clrMapOvr>
    <a:masterClrMapping/>
  </p:clrMapOvr>
  <p:transition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317500" y="633677"/>
            <a:ext cx="63500" cy="381000"/>
          </a:xfrm>
          <a:prstGeom prst="roundRect">
            <a:avLst>
              <a:gd name="adj" fmla="val 0"/>
            </a:avLst>
          </a:prstGeom>
          <a:solidFill>
            <a:srgbClr val="8B0000"/>
          </a:solidFill>
          <a:ln/>
        </p:spPr>
      </p:sp>
      <p:sp>
        <p:nvSpPr>
          <p:cNvPr id="3" name="Text 1"/>
          <p:cNvSpPr/>
          <p:nvPr/>
        </p:nvSpPr>
        <p:spPr>
          <a:xfrm>
            <a:off x="476250" y="633677"/>
            <a:ext cx="2222500" cy="38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80000"/>
              </a:lnSpc>
            </a:pPr>
            <a:r>
              <a:rPr lang="en-US" sz="3000" b="1" dirty="0">
                <a:solidFill>
                  <a:srgbClr val="1F2937"/>
                </a:solidFill>
                <a:latin typeface="Sorts Mill Goudy" pitchFamily="34" charset="0"/>
                <a:ea typeface="Sorts Mill Goudy" pitchFamily="34" charset="-122"/>
                <a:cs typeface="Sorts Mill Goudy" pitchFamily="34" charset="-120"/>
              </a:rPr>
              <a:t>Contenidos</a:t>
            </a:r>
            <a:endParaRPr lang="en-US" sz="1600" dirty="0"/>
          </a:p>
        </p:txBody>
      </p:sp>
      <p:sp>
        <p:nvSpPr>
          <p:cNvPr id="4" name="Text 2"/>
          <p:cNvSpPr/>
          <p:nvPr/>
        </p:nvSpPr>
        <p:spPr>
          <a:xfrm>
            <a:off x="476250" y="1473729"/>
            <a:ext cx="11469688" cy="22225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125" dirty="0">
                <a:solidFill>
                  <a:srgbClr val="6B7280"/>
                </a:solidFill>
                <a:latin typeface="思源宋体" pitchFamily="34" charset="0"/>
                <a:ea typeface="思源宋体" pitchFamily="34" charset="-122"/>
                <a:cs typeface="思源宋体" pitchFamily="34" charset="-120"/>
              </a:rPr>
              <a:t>Estructura analítica de la presentación</a:t>
            </a:r>
            <a:endParaRPr lang="en-US" sz="1600" dirty="0"/>
          </a:p>
        </p:txBody>
      </p:sp>
      <p:sp>
        <p:nvSpPr>
          <p:cNvPr id="5" name="Shape 3"/>
          <p:cNvSpPr/>
          <p:nvPr/>
        </p:nvSpPr>
        <p:spPr>
          <a:xfrm>
            <a:off x="332714" y="1949979"/>
            <a:ext cx="5634964" cy="1365250"/>
          </a:xfrm>
          <a:custGeom>
            <a:avLst/>
            <a:gdLst/>
            <a:ahLst/>
            <a:cxnLst/>
            <a:rect l="l" t="t" r="r" b="b"/>
            <a:pathLst>
              <a:path w="5634964" h="1365250">
                <a:moveTo>
                  <a:pt x="30480" y="0"/>
                </a:moveTo>
                <a:lnTo>
                  <a:pt x="5571490" y="0"/>
                </a:lnTo>
                <a:cubicBezTo>
                  <a:pt x="5606537" y="0"/>
                  <a:pt x="5634990" y="28453"/>
                  <a:pt x="5634990" y="63500"/>
                </a:cubicBezTo>
                <a:lnTo>
                  <a:pt x="5634990" y="1301750"/>
                </a:lnTo>
                <a:cubicBezTo>
                  <a:pt x="5634990" y="1336797"/>
                  <a:pt x="5606537" y="1365250"/>
                  <a:pt x="5571490" y="1365250"/>
                </a:cubicBezTo>
                <a:lnTo>
                  <a:pt x="30480" y="1365250"/>
                </a:lnTo>
                <a:cubicBezTo>
                  <a:pt x="13646" y="1365250"/>
                  <a:pt x="0" y="1351604"/>
                  <a:pt x="0" y="1334770"/>
                </a:cubicBezTo>
                <a:lnTo>
                  <a:pt x="0" y="30480"/>
                </a:lnTo>
                <a:cubicBezTo>
                  <a:pt x="0" y="13658"/>
                  <a:pt x="13658" y="0"/>
                  <a:pt x="30480" y="0"/>
                </a:cubicBezTo>
                <a:close/>
              </a:path>
            </a:pathLst>
          </a:custGeom>
          <a:solidFill>
            <a:srgbClr val="F9FAFB"/>
          </a:solidFill>
          <a:ln/>
        </p:spPr>
      </p:sp>
      <p:sp>
        <p:nvSpPr>
          <p:cNvPr id="6" name="Shape 4"/>
          <p:cNvSpPr/>
          <p:nvPr/>
        </p:nvSpPr>
        <p:spPr>
          <a:xfrm>
            <a:off x="332714" y="1949979"/>
            <a:ext cx="30427" cy="1365250"/>
          </a:xfrm>
          <a:custGeom>
            <a:avLst/>
            <a:gdLst/>
            <a:ahLst/>
            <a:cxnLst/>
            <a:rect l="l" t="t" r="r" b="b"/>
            <a:pathLst>
              <a:path w="30427" h="1365250">
                <a:moveTo>
                  <a:pt x="30480" y="0"/>
                </a:moveTo>
                <a:lnTo>
                  <a:pt x="30480" y="0"/>
                </a:lnTo>
                <a:lnTo>
                  <a:pt x="30480" y="1365250"/>
                </a:lnTo>
                <a:lnTo>
                  <a:pt x="30480" y="1365250"/>
                </a:lnTo>
                <a:cubicBezTo>
                  <a:pt x="13646" y="1365250"/>
                  <a:pt x="0" y="1351604"/>
                  <a:pt x="0" y="1334770"/>
                </a:cubicBezTo>
                <a:lnTo>
                  <a:pt x="0" y="30480"/>
                </a:lnTo>
                <a:cubicBezTo>
                  <a:pt x="0" y="13658"/>
                  <a:pt x="13658" y="0"/>
                  <a:pt x="30480" y="0"/>
                </a:cubicBezTo>
                <a:close/>
              </a:path>
            </a:pathLst>
          </a:custGeom>
          <a:solidFill>
            <a:srgbClr val="8B0000"/>
          </a:solidFill>
          <a:ln/>
        </p:spPr>
      </p:sp>
      <p:sp>
        <p:nvSpPr>
          <p:cNvPr id="7" name="Shape 5"/>
          <p:cNvSpPr/>
          <p:nvPr/>
        </p:nvSpPr>
        <p:spPr>
          <a:xfrm>
            <a:off x="506677" y="2108729"/>
            <a:ext cx="444500" cy="444500"/>
          </a:xfrm>
          <a:prstGeom prst="roundRect">
            <a:avLst>
              <a:gd name="adj" fmla="val 50000"/>
            </a:avLst>
          </a:prstGeom>
          <a:solidFill>
            <a:srgbClr val="8B0000"/>
          </a:solidFill>
          <a:ln/>
        </p:spPr>
      </p:sp>
      <p:sp>
        <p:nvSpPr>
          <p:cNvPr id="8" name="Text 6"/>
          <p:cNvSpPr/>
          <p:nvPr/>
        </p:nvSpPr>
        <p:spPr>
          <a:xfrm>
            <a:off x="459052" y="2108729"/>
            <a:ext cx="539750" cy="44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>
              <a:lnSpc>
                <a:spcPct val="110000"/>
              </a:lnSpc>
            </a:pPr>
            <a:r>
              <a:rPr lang="en-US" sz="1500" b="1" dirty="0">
                <a:solidFill>
                  <a:srgbClr val="FFFFFF"/>
                </a:solidFill>
                <a:latin typeface="Sorts Mill Goudy" pitchFamily="34" charset="0"/>
                <a:ea typeface="Sorts Mill Goudy" pitchFamily="34" charset="-122"/>
                <a:cs typeface="Sorts Mill Goudy" pitchFamily="34" charset="-120"/>
              </a:rPr>
              <a:t>1</a:t>
            </a:r>
            <a:endParaRPr lang="en-US" sz="1600" dirty="0"/>
          </a:p>
        </p:txBody>
      </p:sp>
      <p:sp>
        <p:nvSpPr>
          <p:cNvPr id="9" name="Text 7"/>
          <p:cNvSpPr/>
          <p:nvPr/>
        </p:nvSpPr>
        <p:spPr>
          <a:xfrm>
            <a:off x="1078177" y="2267479"/>
            <a:ext cx="4810125" cy="22225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1400" b="1" dirty="0">
                <a:solidFill>
                  <a:srgbClr val="1F2937"/>
                </a:solidFill>
                <a:latin typeface="Sorts Mill Goudy" pitchFamily="34" charset="0"/>
                <a:ea typeface="Sorts Mill Goudy" pitchFamily="34" charset="-122"/>
                <a:cs typeface="Sorts Mill Goudy" pitchFamily="34" charset="-120"/>
              </a:rPr>
              <a:t>El Socialismo en el Contexto Mundial</a:t>
            </a:r>
            <a:endParaRPr lang="en-US" sz="1400" dirty="0"/>
          </a:p>
        </p:txBody>
      </p:sp>
      <p:sp>
        <p:nvSpPr>
          <p:cNvPr id="10" name="Text 8"/>
          <p:cNvSpPr/>
          <p:nvPr/>
        </p:nvSpPr>
        <p:spPr>
          <a:xfrm>
            <a:off x="1078177" y="2616729"/>
            <a:ext cx="4794250" cy="41275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40000"/>
              </a:lnSpc>
            </a:pPr>
            <a:r>
              <a:rPr lang="en-US" sz="1600" dirty="0" smtClean="0">
                <a:solidFill>
                  <a:srgbClr val="6B7280"/>
                </a:solidFill>
                <a:latin typeface="思源宋体" pitchFamily="34" charset="0"/>
                <a:ea typeface="思源宋体" pitchFamily="34" charset="-122"/>
                <a:cs typeface="思源宋体" pitchFamily="34" charset="-120"/>
              </a:rPr>
              <a:t>Origen</a:t>
            </a:r>
            <a:r>
              <a:rPr lang="en-US" sz="1600" dirty="0">
                <a:solidFill>
                  <a:srgbClr val="6B7280"/>
                </a:solidFill>
                <a:latin typeface="思源宋体" pitchFamily="34" charset="0"/>
                <a:ea typeface="思源宋体" pitchFamily="34" charset="-122"/>
                <a:cs typeface="思源宋体" pitchFamily="34" charset="-120"/>
              </a:rPr>
              <a:t>, expansión y crisis del socialismo realmente existente. Factores estructurales del deterioro</a:t>
            </a:r>
            <a:r>
              <a:rPr lang="en-US" sz="1000" dirty="0">
                <a:solidFill>
                  <a:srgbClr val="6B7280"/>
                </a:solidFill>
                <a:latin typeface="思源宋体" pitchFamily="34" charset="0"/>
                <a:ea typeface="思源宋体" pitchFamily="34" charset="-122"/>
                <a:cs typeface="思源宋体" pitchFamily="34" charset="-120"/>
              </a:rPr>
              <a:t>.</a:t>
            </a:r>
            <a:endParaRPr lang="en-US" sz="1600" dirty="0"/>
          </a:p>
        </p:txBody>
      </p:sp>
      <p:sp>
        <p:nvSpPr>
          <p:cNvPr id="11" name="Shape 9"/>
          <p:cNvSpPr/>
          <p:nvPr/>
        </p:nvSpPr>
        <p:spPr>
          <a:xfrm>
            <a:off x="6682714" y="2029354"/>
            <a:ext cx="5634964" cy="1365250"/>
          </a:xfrm>
          <a:custGeom>
            <a:avLst/>
            <a:gdLst/>
            <a:ahLst/>
            <a:cxnLst/>
            <a:rect l="l" t="t" r="r" b="b"/>
            <a:pathLst>
              <a:path w="5634964" h="1365250">
                <a:moveTo>
                  <a:pt x="30480" y="0"/>
                </a:moveTo>
                <a:lnTo>
                  <a:pt x="5571490" y="0"/>
                </a:lnTo>
                <a:cubicBezTo>
                  <a:pt x="5606537" y="0"/>
                  <a:pt x="5634990" y="28453"/>
                  <a:pt x="5634990" y="63500"/>
                </a:cubicBezTo>
                <a:lnTo>
                  <a:pt x="5634990" y="1301750"/>
                </a:lnTo>
                <a:cubicBezTo>
                  <a:pt x="5634990" y="1336797"/>
                  <a:pt x="5606537" y="1365250"/>
                  <a:pt x="5571490" y="1365250"/>
                </a:cubicBezTo>
                <a:lnTo>
                  <a:pt x="30480" y="1365250"/>
                </a:lnTo>
                <a:cubicBezTo>
                  <a:pt x="13646" y="1365250"/>
                  <a:pt x="0" y="1351604"/>
                  <a:pt x="0" y="1334770"/>
                </a:cubicBezTo>
                <a:lnTo>
                  <a:pt x="0" y="30480"/>
                </a:lnTo>
                <a:cubicBezTo>
                  <a:pt x="0" y="13658"/>
                  <a:pt x="13658" y="0"/>
                  <a:pt x="30480" y="0"/>
                </a:cubicBezTo>
                <a:close/>
              </a:path>
            </a:pathLst>
          </a:custGeom>
          <a:solidFill>
            <a:srgbClr val="F9FAFB"/>
          </a:solidFill>
          <a:ln/>
        </p:spPr>
      </p:sp>
      <p:sp>
        <p:nvSpPr>
          <p:cNvPr id="12" name="Shape 10"/>
          <p:cNvSpPr/>
          <p:nvPr/>
        </p:nvSpPr>
        <p:spPr>
          <a:xfrm>
            <a:off x="6238214" y="1949979"/>
            <a:ext cx="30427" cy="1365250"/>
          </a:xfrm>
          <a:custGeom>
            <a:avLst/>
            <a:gdLst/>
            <a:ahLst/>
            <a:cxnLst/>
            <a:rect l="l" t="t" r="r" b="b"/>
            <a:pathLst>
              <a:path w="30427" h="1365250">
                <a:moveTo>
                  <a:pt x="30480" y="0"/>
                </a:moveTo>
                <a:lnTo>
                  <a:pt x="30480" y="0"/>
                </a:lnTo>
                <a:lnTo>
                  <a:pt x="30480" y="1365250"/>
                </a:lnTo>
                <a:lnTo>
                  <a:pt x="30480" y="1365250"/>
                </a:lnTo>
                <a:cubicBezTo>
                  <a:pt x="13646" y="1365250"/>
                  <a:pt x="0" y="1351604"/>
                  <a:pt x="0" y="1334770"/>
                </a:cubicBezTo>
                <a:lnTo>
                  <a:pt x="0" y="30480"/>
                </a:lnTo>
                <a:cubicBezTo>
                  <a:pt x="0" y="13658"/>
                  <a:pt x="13658" y="0"/>
                  <a:pt x="30480" y="0"/>
                </a:cubicBezTo>
                <a:close/>
              </a:path>
            </a:pathLst>
          </a:custGeom>
          <a:solidFill>
            <a:srgbClr val="8B0000"/>
          </a:solidFill>
          <a:ln/>
        </p:spPr>
      </p:sp>
      <p:sp>
        <p:nvSpPr>
          <p:cNvPr id="13" name="Shape 11"/>
          <p:cNvSpPr/>
          <p:nvPr/>
        </p:nvSpPr>
        <p:spPr>
          <a:xfrm>
            <a:off x="6412177" y="2108729"/>
            <a:ext cx="444500" cy="444500"/>
          </a:xfrm>
          <a:prstGeom prst="roundRect">
            <a:avLst>
              <a:gd name="adj" fmla="val 50000"/>
            </a:avLst>
          </a:prstGeom>
          <a:solidFill>
            <a:srgbClr val="8B0000"/>
          </a:solidFill>
          <a:ln/>
        </p:spPr>
      </p:sp>
      <p:sp>
        <p:nvSpPr>
          <p:cNvPr id="14" name="Text 12"/>
          <p:cNvSpPr/>
          <p:nvPr/>
        </p:nvSpPr>
        <p:spPr>
          <a:xfrm>
            <a:off x="6364552" y="2108729"/>
            <a:ext cx="539750" cy="44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>
              <a:lnSpc>
                <a:spcPct val="110000"/>
              </a:lnSpc>
            </a:pPr>
            <a:r>
              <a:rPr lang="en-US" sz="1500" b="1" dirty="0">
                <a:solidFill>
                  <a:srgbClr val="FFFFFF"/>
                </a:solidFill>
                <a:latin typeface="Sorts Mill Goudy" pitchFamily="34" charset="0"/>
                <a:ea typeface="Sorts Mill Goudy" pitchFamily="34" charset="-122"/>
                <a:cs typeface="Sorts Mill Goudy" pitchFamily="34" charset="-120"/>
              </a:rPr>
              <a:t>2</a:t>
            </a:r>
            <a:endParaRPr lang="en-US" sz="1600" dirty="0"/>
          </a:p>
        </p:txBody>
      </p:sp>
      <p:sp>
        <p:nvSpPr>
          <p:cNvPr id="15" name="Text 13"/>
          <p:cNvSpPr/>
          <p:nvPr/>
        </p:nvSpPr>
        <p:spPr>
          <a:xfrm>
            <a:off x="6983677" y="2267479"/>
            <a:ext cx="4810125" cy="22225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1400" b="1" dirty="0">
                <a:solidFill>
                  <a:srgbClr val="1F2937"/>
                </a:solidFill>
                <a:latin typeface="Sorts Mill Goudy" pitchFamily="34" charset="0"/>
                <a:ea typeface="Sorts Mill Goudy" pitchFamily="34" charset="-122"/>
                <a:cs typeface="Sorts Mill Goudy" pitchFamily="34" charset="-120"/>
              </a:rPr>
              <a:t>La Construcción del Socialismo en Cuba</a:t>
            </a:r>
            <a:endParaRPr lang="en-US" sz="1400" dirty="0"/>
          </a:p>
        </p:txBody>
      </p:sp>
      <p:sp>
        <p:nvSpPr>
          <p:cNvPr id="16" name="Text 14"/>
          <p:cNvSpPr/>
          <p:nvPr/>
        </p:nvSpPr>
        <p:spPr>
          <a:xfrm>
            <a:off x="6983677" y="2616729"/>
            <a:ext cx="4794250" cy="41275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40000"/>
              </a:lnSpc>
            </a:pPr>
            <a:r>
              <a:rPr lang="en-US" sz="1600" dirty="0">
                <a:solidFill>
                  <a:srgbClr val="6B7280"/>
                </a:solidFill>
                <a:latin typeface="思源宋体" pitchFamily="34" charset="0"/>
                <a:ea typeface="思源宋体" pitchFamily="34" charset="-122"/>
                <a:cs typeface="思源宋体" pitchFamily="34" charset="-120"/>
              </a:rPr>
              <a:t>De la Revolución de 1959 al Periodo Especial. Integración al CAME y dependencia estructural.</a:t>
            </a:r>
            <a:endParaRPr lang="en-US" sz="1600" dirty="0"/>
          </a:p>
        </p:txBody>
      </p:sp>
      <p:sp>
        <p:nvSpPr>
          <p:cNvPr id="17" name="Shape 15"/>
          <p:cNvSpPr/>
          <p:nvPr/>
        </p:nvSpPr>
        <p:spPr>
          <a:xfrm>
            <a:off x="332714" y="3505729"/>
            <a:ext cx="5634964" cy="1365250"/>
          </a:xfrm>
          <a:custGeom>
            <a:avLst/>
            <a:gdLst/>
            <a:ahLst/>
            <a:cxnLst/>
            <a:rect l="l" t="t" r="r" b="b"/>
            <a:pathLst>
              <a:path w="5634964" h="1365250">
                <a:moveTo>
                  <a:pt x="30480" y="0"/>
                </a:moveTo>
                <a:lnTo>
                  <a:pt x="5571490" y="0"/>
                </a:lnTo>
                <a:cubicBezTo>
                  <a:pt x="5606537" y="0"/>
                  <a:pt x="5634990" y="28453"/>
                  <a:pt x="5634990" y="63500"/>
                </a:cubicBezTo>
                <a:lnTo>
                  <a:pt x="5634990" y="1301750"/>
                </a:lnTo>
                <a:cubicBezTo>
                  <a:pt x="5634990" y="1336797"/>
                  <a:pt x="5606537" y="1365250"/>
                  <a:pt x="5571490" y="1365250"/>
                </a:cubicBezTo>
                <a:lnTo>
                  <a:pt x="30480" y="1365250"/>
                </a:lnTo>
                <a:cubicBezTo>
                  <a:pt x="13646" y="1365250"/>
                  <a:pt x="0" y="1351604"/>
                  <a:pt x="0" y="1334770"/>
                </a:cubicBezTo>
                <a:lnTo>
                  <a:pt x="0" y="30480"/>
                </a:lnTo>
                <a:cubicBezTo>
                  <a:pt x="0" y="13658"/>
                  <a:pt x="13658" y="0"/>
                  <a:pt x="30480" y="0"/>
                </a:cubicBezTo>
                <a:close/>
              </a:path>
            </a:pathLst>
          </a:custGeom>
          <a:solidFill>
            <a:srgbClr val="F9FAFB"/>
          </a:solidFill>
          <a:ln/>
        </p:spPr>
      </p:sp>
      <p:sp>
        <p:nvSpPr>
          <p:cNvPr id="18" name="Shape 16"/>
          <p:cNvSpPr/>
          <p:nvPr/>
        </p:nvSpPr>
        <p:spPr>
          <a:xfrm>
            <a:off x="332714" y="3505729"/>
            <a:ext cx="30427" cy="1365250"/>
          </a:xfrm>
          <a:custGeom>
            <a:avLst/>
            <a:gdLst/>
            <a:ahLst/>
            <a:cxnLst/>
            <a:rect l="l" t="t" r="r" b="b"/>
            <a:pathLst>
              <a:path w="30427" h="1365250">
                <a:moveTo>
                  <a:pt x="30480" y="0"/>
                </a:moveTo>
                <a:lnTo>
                  <a:pt x="30480" y="0"/>
                </a:lnTo>
                <a:lnTo>
                  <a:pt x="30480" y="1365250"/>
                </a:lnTo>
                <a:lnTo>
                  <a:pt x="30480" y="1365250"/>
                </a:lnTo>
                <a:cubicBezTo>
                  <a:pt x="13646" y="1365250"/>
                  <a:pt x="0" y="1351604"/>
                  <a:pt x="0" y="1334770"/>
                </a:cubicBezTo>
                <a:lnTo>
                  <a:pt x="0" y="30480"/>
                </a:lnTo>
                <a:cubicBezTo>
                  <a:pt x="0" y="13658"/>
                  <a:pt x="13658" y="0"/>
                  <a:pt x="30480" y="0"/>
                </a:cubicBezTo>
                <a:close/>
              </a:path>
            </a:pathLst>
          </a:custGeom>
          <a:solidFill>
            <a:srgbClr val="8B0000"/>
          </a:solidFill>
          <a:ln/>
        </p:spPr>
      </p:sp>
      <p:sp>
        <p:nvSpPr>
          <p:cNvPr id="19" name="Shape 17"/>
          <p:cNvSpPr/>
          <p:nvPr/>
        </p:nvSpPr>
        <p:spPr>
          <a:xfrm>
            <a:off x="506677" y="3664479"/>
            <a:ext cx="444500" cy="444500"/>
          </a:xfrm>
          <a:prstGeom prst="roundRect">
            <a:avLst>
              <a:gd name="adj" fmla="val 50000"/>
            </a:avLst>
          </a:prstGeom>
          <a:solidFill>
            <a:srgbClr val="8B0000"/>
          </a:solidFill>
          <a:ln/>
        </p:spPr>
      </p:sp>
      <p:sp>
        <p:nvSpPr>
          <p:cNvPr id="20" name="Text 18"/>
          <p:cNvSpPr/>
          <p:nvPr/>
        </p:nvSpPr>
        <p:spPr>
          <a:xfrm>
            <a:off x="459052" y="3664479"/>
            <a:ext cx="539750" cy="44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>
              <a:lnSpc>
                <a:spcPct val="110000"/>
              </a:lnSpc>
            </a:pPr>
            <a:r>
              <a:rPr lang="en-US" sz="1500" b="1" dirty="0">
                <a:solidFill>
                  <a:srgbClr val="FFFFFF"/>
                </a:solidFill>
                <a:latin typeface="Sorts Mill Goudy" pitchFamily="34" charset="0"/>
                <a:ea typeface="Sorts Mill Goudy" pitchFamily="34" charset="-122"/>
                <a:cs typeface="Sorts Mill Goudy" pitchFamily="34" charset="-120"/>
              </a:rPr>
              <a:t>3</a:t>
            </a:r>
            <a:endParaRPr lang="en-US" sz="1600" dirty="0"/>
          </a:p>
        </p:txBody>
      </p:sp>
      <p:sp>
        <p:nvSpPr>
          <p:cNvPr id="21" name="Text 19"/>
          <p:cNvSpPr/>
          <p:nvPr/>
        </p:nvSpPr>
        <p:spPr>
          <a:xfrm>
            <a:off x="1078177" y="3823229"/>
            <a:ext cx="4810125" cy="22225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1400" b="1" dirty="0">
                <a:solidFill>
                  <a:srgbClr val="1F2937"/>
                </a:solidFill>
                <a:latin typeface="Sorts Mill Goudy" pitchFamily="34" charset="0"/>
                <a:ea typeface="Sorts Mill Goudy" pitchFamily="34" charset="-122"/>
                <a:cs typeface="Sorts Mill Goudy" pitchFamily="34" charset="-120"/>
              </a:rPr>
              <a:t>Rectificación de Errores y Tendencias Negativas</a:t>
            </a:r>
            <a:endParaRPr lang="en-US" sz="1400" dirty="0"/>
          </a:p>
        </p:txBody>
      </p:sp>
      <p:sp>
        <p:nvSpPr>
          <p:cNvPr id="22" name="Text 20"/>
          <p:cNvSpPr/>
          <p:nvPr/>
        </p:nvSpPr>
        <p:spPr>
          <a:xfrm>
            <a:off x="1078177" y="4172479"/>
            <a:ext cx="4794250" cy="41275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40000"/>
              </a:lnSpc>
            </a:pPr>
            <a:r>
              <a:rPr lang="en-US" sz="1600" dirty="0">
                <a:solidFill>
                  <a:srgbClr val="6B7280"/>
                </a:solidFill>
                <a:latin typeface="思源宋体" pitchFamily="34" charset="0"/>
                <a:ea typeface="思源宋体" pitchFamily="34" charset="-122"/>
                <a:cs typeface="思源宋体" pitchFamily="34" charset="-120"/>
              </a:rPr>
              <a:t>El proceso de rectificación (1986-1990). Manifestaciones del burocratismo y desviaciones.</a:t>
            </a:r>
            <a:endParaRPr lang="en-US" sz="1600" dirty="0"/>
          </a:p>
        </p:txBody>
      </p:sp>
      <p:sp>
        <p:nvSpPr>
          <p:cNvPr id="23" name="Shape 21"/>
          <p:cNvSpPr/>
          <p:nvPr/>
        </p:nvSpPr>
        <p:spPr>
          <a:xfrm>
            <a:off x="6238214" y="3505729"/>
            <a:ext cx="5634964" cy="1365250"/>
          </a:xfrm>
          <a:custGeom>
            <a:avLst/>
            <a:gdLst/>
            <a:ahLst/>
            <a:cxnLst/>
            <a:rect l="l" t="t" r="r" b="b"/>
            <a:pathLst>
              <a:path w="5634964" h="1365250">
                <a:moveTo>
                  <a:pt x="30480" y="0"/>
                </a:moveTo>
                <a:lnTo>
                  <a:pt x="5571490" y="0"/>
                </a:lnTo>
                <a:cubicBezTo>
                  <a:pt x="5606537" y="0"/>
                  <a:pt x="5634990" y="28453"/>
                  <a:pt x="5634990" y="63500"/>
                </a:cubicBezTo>
                <a:lnTo>
                  <a:pt x="5634990" y="1301750"/>
                </a:lnTo>
                <a:cubicBezTo>
                  <a:pt x="5634990" y="1336797"/>
                  <a:pt x="5606537" y="1365250"/>
                  <a:pt x="5571490" y="1365250"/>
                </a:cubicBezTo>
                <a:lnTo>
                  <a:pt x="30480" y="1365250"/>
                </a:lnTo>
                <a:cubicBezTo>
                  <a:pt x="13646" y="1365250"/>
                  <a:pt x="0" y="1351604"/>
                  <a:pt x="0" y="1334770"/>
                </a:cubicBezTo>
                <a:lnTo>
                  <a:pt x="0" y="30480"/>
                </a:lnTo>
                <a:cubicBezTo>
                  <a:pt x="0" y="13658"/>
                  <a:pt x="13658" y="0"/>
                  <a:pt x="30480" y="0"/>
                </a:cubicBezTo>
                <a:close/>
              </a:path>
            </a:pathLst>
          </a:custGeom>
          <a:solidFill>
            <a:srgbClr val="F9FAFB"/>
          </a:solidFill>
          <a:ln/>
        </p:spPr>
      </p:sp>
      <p:sp>
        <p:nvSpPr>
          <p:cNvPr id="24" name="Shape 22"/>
          <p:cNvSpPr/>
          <p:nvPr/>
        </p:nvSpPr>
        <p:spPr>
          <a:xfrm>
            <a:off x="6238214" y="3505729"/>
            <a:ext cx="30427" cy="1365250"/>
          </a:xfrm>
          <a:custGeom>
            <a:avLst/>
            <a:gdLst/>
            <a:ahLst/>
            <a:cxnLst/>
            <a:rect l="l" t="t" r="r" b="b"/>
            <a:pathLst>
              <a:path w="30427" h="1365250">
                <a:moveTo>
                  <a:pt x="30480" y="0"/>
                </a:moveTo>
                <a:lnTo>
                  <a:pt x="30480" y="0"/>
                </a:lnTo>
                <a:lnTo>
                  <a:pt x="30480" y="1365250"/>
                </a:lnTo>
                <a:lnTo>
                  <a:pt x="30480" y="1365250"/>
                </a:lnTo>
                <a:cubicBezTo>
                  <a:pt x="13646" y="1365250"/>
                  <a:pt x="0" y="1351604"/>
                  <a:pt x="0" y="1334770"/>
                </a:cubicBezTo>
                <a:lnTo>
                  <a:pt x="0" y="30480"/>
                </a:lnTo>
                <a:cubicBezTo>
                  <a:pt x="0" y="13658"/>
                  <a:pt x="13658" y="0"/>
                  <a:pt x="30480" y="0"/>
                </a:cubicBezTo>
                <a:close/>
              </a:path>
            </a:pathLst>
          </a:custGeom>
          <a:solidFill>
            <a:srgbClr val="8B0000"/>
          </a:solidFill>
          <a:ln/>
        </p:spPr>
      </p:sp>
      <p:sp>
        <p:nvSpPr>
          <p:cNvPr id="25" name="Shape 23"/>
          <p:cNvSpPr/>
          <p:nvPr/>
        </p:nvSpPr>
        <p:spPr>
          <a:xfrm>
            <a:off x="6412177" y="3664479"/>
            <a:ext cx="444500" cy="444500"/>
          </a:xfrm>
          <a:prstGeom prst="roundRect">
            <a:avLst>
              <a:gd name="adj" fmla="val 50000"/>
            </a:avLst>
          </a:prstGeom>
          <a:solidFill>
            <a:srgbClr val="8B0000"/>
          </a:solidFill>
          <a:ln/>
        </p:spPr>
      </p:sp>
      <p:sp>
        <p:nvSpPr>
          <p:cNvPr id="26" name="Text 24"/>
          <p:cNvSpPr/>
          <p:nvPr/>
        </p:nvSpPr>
        <p:spPr>
          <a:xfrm>
            <a:off x="6364552" y="3664479"/>
            <a:ext cx="539750" cy="44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>
              <a:lnSpc>
                <a:spcPct val="110000"/>
              </a:lnSpc>
            </a:pPr>
            <a:r>
              <a:rPr lang="en-US" sz="1500" b="1" dirty="0">
                <a:solidFill>
                  <a:srgbClr val="FFFFFF"/>
                </a:solidFill>
                <a:latin typeface="Sorts Mill Goudy" pitchFamily="34" charset="0"/>
                <a:ea typeface="Sorts Mill Goudy" pitchFamily="34" charset="-122"/>
                <a:cs typeface="Sorts Mill Goudy" pitchFamily="34" charset="-120"/>
              </a:rPr>
              <a:t>4</a:t>
            </a:r>
            <a:endParaRPr lang="en-US" sz="1600" dirty="0"/>
          </a:p>
        </p:txBody>
      </p:sp>
      <p:sp>
        <p:nvSpPr>
          <p:cNvPr id="27" name="Text 25"/>
          <p:cNvSpPr/>
          <p:nvPr/>
        </p:nvSpPr>
        <p:spPr>
          <a:xfrm>
            <a:off x="6983677" y="3823229"/>
            <a:ext cx="4810125" cy="22225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b="1" dirty="0">
                <a:solidFill>
                  <a:srgbClr val="1F2937"/>
                </a:solidFill>
                <a:latin typeface="Sorts Mill Goudy" pitchFamily="34" charset="0"/>
                <a:ea typeface="Sorts Mill Goudy" pitchFamily="34" charset="-122"/>
                <a:cs typeface="Sorts Mill Goudy" pitchFamily="34" charset="-120"/>
              </a:rPr>
              <a:t>El Bloqueo Económico y sus Consecuencias</a:t>
            </a:r>
            <a:endParaRPr lang="en-US" dirty="0"/>
          </a:p>
        </p:txBody>
      </p:sp>
      <p:sp>
        <p:nvSpPr>
          <p:cNvPr id="28" name="Text 26"/>
          <p:cNvSpPr/>
          <p:nvPr/>
        </p:nvSpPr>
        <p:spPr>
          <a:xfrm>
            <a:off x="6983677" y="4172479"/>
            <a:ext cx="4794250" cy="20637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40000"/>
              </a:lnSpc>
            </a:pPr>
            <a:r>
              <a:rPr lang="en-US" sz="1600" dirty="0">
                <a:solidFill>
                  <a:srgbClr val="6B7280"/>
                </a:solidFill>
                <a:latin typeface="思源宋体" pitchFamily="34" charset="0"/>
                <a:ea typeface="思源宋体" pitchFamily="34" charset="-122"/>
                <a:cs typeface="思源宋体" pitchFamily="34" charset="-120"/>
              </a:rPr>
              <a:t>Más de 60 años de cerco. Impacto sectorial y cuantificación de daños acumulados.</a:t>
            </a:r>
            <a:endParaRPr lang="en-US" sz="1600" dirty="0"/>
          </a:p>
        </p:txBody>
      </p:sp>
      <p:sp>
        <p:nvSpPr>
          <p:cNvPr id="29" name="Shape 27"/>
          <p:cNvSpPr/>
          <p:nvPr/>
        </p:nvSpPr>
        <p:spPr>
          <a:xfrm>
            <a:off x="539750" y="5061479"/>
            <a:ext cx="11540464" cy="1158875"/>
          </a:xfrm>
          <a:custGeom>
            <a:avLst/>
            <a:gdLst/>
            <a:ahLst/>
            <a:cxnLst/>
            <a:rect l="l" t="t" r="r" b="b"/>
            <a:pathLst>
              <a:path w="11540464" h="1158875">
                <a:moveTo>
                  <a:pt x="30480" y="0"/>
                </a:moveTo>
                <a:lnTo>
                  <a:pt x="11476990" y="0"/>
                </a:lnTo>
                <a:cubicBezTo>
                  <a:pt x="11512037" y="0"/>
                  <a:pt x="11540490" y="28453"/>
                  <a:pt x="11540490" y="63500"/>
                </a:cubicBezTo>
                <a:lnTo>
                  <a:pt x="11540490" y="1095375"/>
                </a:lnTo>
                <a:cubicBezTo>
                  <a:pt x="11540490" y="1130422"/>
                  <a:pt x="11512037" y="1158875"/>
                  <a:pt x="11476990" y="1158875"/>
                </a:cubicBezTo>
                <a:lnTo>
                  <a:pt x="30480" y="1158875"/>
                </a:lnTo>
                <a:cubicBezTo>
                  <a:pt x="13646" y="1158875"/>
                  <a:pt x="0" y="1145229"/>
                  <a:pt x="0" y="1128395"/>
                </a:cubicBezTo>
                <a:lnTo>
                  <a:pt x="0" y="30480"/>
                </a:lnTo>
                <a:cubicBezTo>
                  <a:pt x="0" y="13658"/>
                  <a:pt x="13658" y="0"/>
                  <a:pt x="30480" y="0"/>
                </a:cubicBezTo>
                <a:close/>
              </a:path>
            </a:pathLst>
          </a:custGeom>
          <a:solidFill>
            <a:srgbClr val="F9FAFB"/>
          </a:solidFill>
          <a:ln/>
        </p:spPr>
      </p:sp>
      <p:sp>
        <p:nvSpPr>
          <p:cNvPr id="30" name="Shape 28"/>
          <p:cNvSpPr/>
          <p:nvPr/>
        </p:nvSpPr>
        <p:spPr>
          <a:xfrm>
            <a:off x="332714" y="5061479"/>
            <a:ext cx="30427" cy="1158875"/>
          </a:xfrm>
          <a:custGeom>
            <a:avLst/>
            <a:gdLst/>
            <a:ahLst/>
            <a:cxnLst/>
            <a:rect l="l" t="t" r="r" b="b"/>
            <a:pathLst>
              <a:path w="30427" h="1158875">
                <a:moveTo>
                  <a:pt x="30480" y="0"/>
                </a:moveTo>
                <a:lnTo>
                  <a:pt x="30480" y="0"/>
                </a:lnTo>
                <a:lnTo>
                  <a:pt x="30480" y="1158875"/>
                </a:lnTo>
                <a:lnTo>
                  <a:pt x="30480" y="1158875"/>
                </a:lnTo>
                <a:cubicBezTo>
                  <a:pt x="13646" y="1158875"/>
                  <a:pt x="0" y="1145229"/>
                  <a:pt x="0" y="1128395"/>
                </a:cubicBezTo>
                <a:lnTo>
                  <a:pt x="0" y="30480"/>
                </a:lnTo>
                <a:cubicBezTo>
                  <a:pt x="0" y="13658"/>
                  <a:pt x="13658" y="0"/>
                  <a:pt x="30480" y="0"/>
                </a:cubicBezTo>
                <a:close/>
              </a:path>
            </a:pathLst>
          </a:custGeom>
          <a:solidFill>
            <a:srgbClr val="8B0000"/>
          </a:solidFill>
          <a:ln/>
        </p:spPr>
      </p:sp>
      <p:sp>
        <p:nvSpPr>
          <p:cNvPr id="31" name="Shape 29"/>
          <p:cNvSpPr/>
          <p:nvPr/>
        </p:nvSpPr>
        <p:spPr>
          <a:xfrm>
            <a:off x="506677" y="5220229"/>
            <a:ext cx="444500" cy="444500"/>
          </a:xfrm>
          <a:prstGeom prst="roundRect">
            <a:avLst>
              <a:gd name="adj" fmla="val 50000"/>
            </a:avLst>
          </a:prstGeom>
          <a:solidFill>
            <a:srgbClr val="8B0000"/>
          </a:solidFill>
          <a:ln/>
        </p:spPr>
      </p:sp>
      <p:sp>
        <p:nvSpPr>
          <p:cNvPr id="32" name="Text 30"/>
          <p:cNvSpPr/>
          <p:nvPr/>
        </p:nvSpPr>
        <p:spPr>
          <a:xfrm>
            <a:off x="459052" y="5220229"/>
            <a:ext cx="539750" cy="44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>
              <a:lnSpc>
                <a:spcPct val="110000"/>
              </a:lnSpc>
            </a:pPr>
            <a:r>
              <a:rPr lang="en-US" sz="1500" b="1" dirty="0">
                <a:solidFill>
                  <a:srgbClr val="FFFFFF"/>
                </a:solidFill>
                <a:latin typeface="Sorts Mill Goudy" pitchFamily="34" charset="0"/>
                <a:ea typeface="Sorts Mill Goudy" pitchFamily="34" charset="-122"/>
                <a:cs typeface="Sorts Mill Goudy" pitchFamily="34" charset="-120"/>
              </a:rPr>
              <a:t>5</a:t>
            </a:r>
            <a:endParaRPr lang="en-US" sz="1600" dirty="0"/>
          </a:p>
        </p:txBody>
      </p:sp>
      <p:sp>
        <p:nvSpPr>
          <p:cNvPr id="33" name="Text 31"/>
          <p:cNvSpPr/>
          <p:nvPr/>
        </p:nvSpPr>
        <p:spPr>
          <a:xfrm>
            <a:off x="1078177" y="5378979"/>
            <a:ext cx="10715625" cy="22225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1400" b="1" dirty="0">
                <a:solidFill>
                  <a:srgbClr val="1F2937"/>
                </a:solidFill>
                <a:latin typeface="Sorts Mill Goudy" pitchFamily="34" charset="0"/>
                <a:ea typeface="Sorts Mill Goudy" pitchFamily="34" charset="-122"/>
                <a:cs typeface="Sorts Mill Goudy" pitchFamily="34" charset="-120"/>
              </a:rPr>
              <a:t>Contextualización del Modelo Socialista Cubano Actual</a:t>
            </a:r>
            <a:endParaRPr lang="en-US" sz="1400" dirty="0"/>
          </a:p>
        </p:txBody>
      </p:sp>
      <p:sp>
        <p:nvSpPr>
          <p:cNvPr id="34" name="Text 32"/>
          <p:cNvSpPr/>
          <p:nvPr/>
        </p:nvSpPr>
        <p:spPr>
          <a:xfrm>
            <a:off x="1078177" y="5728229"/>
            <a:ext cx="10699750" cy="20637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40000"/>
              </a:lnSpc>
            </a:pPr>
            <a:r>
              <a:rPr lang="en-US" sz="1600" dirty="0">
                <a:solidFill>
                  <a:srgbClr val="6B7280"/>
                </a:solidFill>
                <a:latin typeface="思源宋体" pitchFamily="34" charset="0"/>
                <a:ea typeface="思源宋体" pitchFamily="34" charset="-122"/>
                <a:cs typeface="思源宋体" pitchFamily="34" charset="-120"/>
              </a:rPr>
              <a:t>Actualización del modelo económico, Lineamientos del PCC, retos estructurales y perspectivas de desarrollo.</a:t>
            </a:r>
            <a:endParaRPr lang="en-US" sz="1600" dirty="0"/>
          </a:p>
        </p:txBody>
      </p:sp>
      <p:sp>
        <p:nvSpPr>
          <p:cNvPr id="35" name="Text 33"/>
          <p:cNvSpPr/>
          <p:nvPr/>
        </p:nvSpPr>
        <p:spPr>
          <a:xfrm>
            <a:off x="539750" y="6537854"/>
            <a:ext cx="4706938" cy="19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000" dirty="0">
                <a:solidFill>
                  <a:srgbClr val="6B7280"/>
                </a:solidFill>
                <a:latin typeface="思源宋体" pitchFamily="34" charset="0"/>
                <a:ea typeface="思源宋体" pitchFamily="34" charset="-122"/>
                <a:cs typeface="思源宋体" pitchFamily="34" charset="-120"/>
              </a:rPr>
              <a:t>Presentación elaborada para profesionales universitarios cubanos con rigor académico</a:t>
            </a:r>
            <a:endParaRPr lang="en-US" sz="1600" dirty="0"/>
          </a:p>
        </p:txBody>
      </p:sp>
    </p:spTree>
  </p:cSld>
  <p:clrMapOvr>
    <a:masterClrMapping/>
  </p:clrMapOvr>
  <p:transition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AFAF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https://kimi-web-img.moonshot.cn/img/octubre1917.net/789db9157793b286ff7aa15ee135cc113f6de428.jpg"/>
          <p:cNvPicPr>
            <a:picLocks noChangeAspect="1"/>
          </p:cNvPicPr>
          <p:nvPr/>
        </p:nvPicPr>
        <p:blipFill>
          <a:blip r:embed="rId3">
            <a:alphaModFix amt="15000"/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oundRect">
            <a:avLst>
              <a:gd name="adj" fmla="val 0"/>
            </a:avLst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2192000" cy="6858000"/>
          </a:xfrm>
          <a:prstGeom prst="roundRect">
            <a:avLst>
              <a:gd name="adj" fmla="val 0"/>
            </a:avLst>
          </a:prstGeom>
          <a:gradFill flip="none" rotWithShape="1">
            <a:gsLst>
              <a:gs pos="0">
                <a:srgbClr val="1F2937">
                  <a:alpha val="95000"/>
                </a:srgbClr>
              </a:gs>
              <a:gs pos="50000">
                <a:srgbClr val="1F2937">
                  <a:alpha val="85000"/>
                </a:srgbClr>
              </a:gs>
              <a:gs pos="100000">
                <a:srgbClr val="000000">
                  <a:alpha val="0"/>
                </a:srgbClr>
              </a:gs>
            </a:gsLst>
            <a:lin ang="0" scaled="1"/>
          </a:gradFill>
          <a:ln/>
        </p:spPr>
      </p:sp>
      <p:sp>
        <p:nvSpPr>
          <p:cNvPr id="4" name="Shape 1"/>
          <p:cNvSpPr/>
          <p:nvPr/>
        </p:nvSpPr>
        <p:spPr>
          <a:xfrm>
            <a:off x="381000" y="377190"/>
            <a:ext cx="1990725" cy="990600"/>
          </a:xfrm>
          <a:prstGeom prst="roundRect">
            <a:avLst>
              <a:gd name="adj" fmla="val 3846"/>
            </a:avLst>
          </a:prstGeom>
          <a:solidFill>
            <a:srgbClr val="8B0000"/>
          </a:solidFill>
          <a:ln/>
        </p:spPr>
      </p:sp>
      <p:sp>
        <p:nvSpPr>
          <p:cNvPr id="5" name="Text 2"/>
          <p:cNvSpPr/>
          <p:nvPr/>
        </p:nvSpPr>
        <p:spPr>
          <a:xfrm>
            <a:off x="609600" y="720090"/>
            <a:ext cx="1647825" cy="30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10000"/>
              </a:lnSpc>
            </a:pPr>
            <a:r>
              <a:rPr lang="en-US" sz="1800" b="1" kern="0" spc="90" dirty="0">
                <a:solidFill>
                  <a:srgbClr val="FFFFFF"/>
                </a:solidFill>
                <a:latin typeface="思源宋体" pitchFamily="34" charset="0"/>
                <a:ea typeface="思源宋体" pitchFamily="34" charset="-122"/>
                <a:cs typeface="思源宋体" pitchFamily="34" charset="-120"/>
              </a:rPr>
              <a:t>CAPÍTULO 1</a:t>
            </a:r>
            <a:endParaRPr lang="en-US" sz="1600" dirty="0"/>
          </a:p>
        </p:txBody>
      </p:sp>
      <p:sp>
        <p:nvSpPr>
          <p:cNvPr id="6" name="Text 3"/>
          <p:cNvSpPr/>
          <p:nvPr/>
        </p:nvSpPr>
        <p:spPr>
          <a:xfrm>
            <a:off x="381000" y="2299335"/>
            <a:ext cx="8820150" cy="142875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00000"/>
              </a:lnSpc>
            </a:pPr>
            <a:r>
              <a:rPr lang="en-US" sz="4500" b="1" dirty="0">
                <a:solidFill>
                  <a:srgbClr val="FFFFFF"/>
                </a:solidFill>
                <a:latin typeface="Sorts Mill Goudy" pitchFamily="34" charset="0"/>
                <a:ea typeface="Sorts Mill Goudy" pitchFamily="34" charset="-122"/>
                <a:cs typeface="Sorts Mill Goudy" pitchFamily="34" charset="-120"/>
              </a:rPr>
              <a:t>El Socialismo en el</a:t>
            </a:r>
            <a:endParaRPr lang="en-US" sz="1600" dirty="0"/>
          </a:p>
          <a:p>
            <a:pPr>
              <a:lnSpc>
                <a:spcPct val="100000"/>
              </a:lnSpc>
            </a:pPr>
            <a:r>
              <a:rPr lang="en-US" sz="4500" b="1" dirty="0">
                <a:solidFill>
                  <a:srgbClr val="FFFFFF"/>
                </a:solidFill>
                <a:latin typeface="Sorts Mill Goudy" pitchFamily="34" charset="0"/>
                <a:ea typeface="Sorts Mill Goudy" pitchFamily="34" charset="-122"/>
                <a:cs typeface="Sorts Mill Goudy" pitchFamily="34" charset="-120"/>
              </a:rPr>
              <a:t>Contexto Mundial</a:t>
            </a:r>
            <a:endParaRPr lang="en-US" sz="1600" dirty="0"/>
          </a:p>
        </p:txBody>
      </p:sp>
      <p:sp>
        <p:nvSpPr>
          <p:cNvPr id="7" name="Shape 4"/>
          <p:cNvSpPr/>
          <p:nvPr/>
        </p:nvSpPr>
        <p:spPr>
          <a:xfrm>
            <a:off x="381000" y="3956684"/>
            <a:ext cx="1524000" cy="0"/>
          </a:xfrm>
          <a:prstGeom prst="roundRect">
            <a:avLst>
              <a:gd name="adj" fmla="val 0"/>
            </a:avLst>
          </a:prstGeom>
          <a:solidFill>
            <a:srgbClr val="8B0000"/>
          </a:solidFill>
          <a:ln/>
        </p:spPr>
      </p:sp>
      <p:sp>
        <p:nvSpPr>
          <p:cNvPr id="8" name="Text 5"/>
          <p:cNvSpPr/>
          <p:nvPr/>
        </p:nvSpPr>
        <p:spPr>
          <a:xfrm>
            <a:off x="381000" y="4413884"/>
            <a:ext cx="7429500" cy="111442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40000"/>
              </a:lnSpc>
            </a:pPr>
            <a:r>
              <a:rPr lang="en-US" sz="1800" dirty="0">
                <a:solidFill>
                  <a:srgbClr val="1F2937"/>
                </a:solidFill>
                <a:latin typeface="思源宋体" pitchFamily="34" charset="0"/>
                <a:ea typeface="思源宋体" pitchFamily="34" charset="-122"/>
                <a:cs typeface="思源宋体" pitchFamily="34" charset="-120"/>
              </a:rPr>
              <a:t>Origen, expansión y crisis del socialismo realmente existente.</a:t>
            </a:r>
            <a:endParaRPr lang="en-US" sz="1600" dirty="0"/>
          </a:p>
          <a:p>
            <a:pPr>
              <a:lnSpc>
                <a:spcPct val="140000"/>
              </a:lnSpc>
            </a:pPr>
            <a:r>
              <a:rPr lang="en-US" sz="1800" dirty="0">
                <a:solidFill>
                  <a:srgbClr val="1F2937"/>
                </a:solidFill>
                <a:latin typeface="思源宋体" pitchFamily="34" charset="0"/>
                <a:ea typeface="思源宋体" pitchFamily="34" charset="-122"/>
                <a:cs typeface="思源宋体" pitchFamily="34" charset="-120"/>
              </a:rPr>
              <a:t>Análisis de los factores estructurales que llevaron al derrumbe del campo socialista europeo.</a:t>
            </a:r>
            <a:endParaRPr lang="en-US" sz="1600" dirty="0"/>
          </a:p>
        </p:txBody>
      </p:sp>
      <p:sp>
        <p:nvSpPr>
          <p:cNvPr id="9" name="Text 6"/>
          <p:cNvSpPr/>
          <p:nvPr/>
        </p:nvSpPr>
        <p:spPr>
          <a:xfrm>
            <a:off x="890588" y="6214109"/>
            <a:ext cx="4972050" cy="26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350" dirty="0">
                <a:solidFill>
                  <a:srgbClr val="1F2937"/>
                </a:solidFill>
                <a:latin typeface="思源宋体" pitchFamily="34" charset="0"/>
                <a:ea typeface="思源宋体" pitchFamily="34" charset="-122"/>
                <a:cs typeface="思源宋体" pitchFamily="34" charset="-120"/>
              </a:rPr>
              <a:t>De la Revolución Rusa de 1917 a la caída del Muro de Berlín en 1989</a:t>
            </a:r>
            <a:endParaRPr lang="en-US" sz="1600" dirty="0"/>
          </a:p>
        </p:txBody>
      </p:sp>
    </p:spTree>
  </p:cSld>
  <p:clrMapOvr>
    <a:masterClrMapping/>
  </p:clrMapOvr>
  <p:transition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317500" y="658018"/>
            <a:ext cx="63500" cy="317500"/>
          </a:xfrm>
          <a:prstGeom prst="roundRect">
            <a:avLst>
              <a:gd name="adj" fmla="val 0"/>
            </a:avLst>
          </a:prstGeom>
          <a:solidFill>
            <a:srgbClr val="8B0000"/>
          </a:solidFill>
          <a:ln/>
        </p:spPr>
      </p:sp>
      <p:sp>
        <p:nvSpPr>
          <p:cNvPr id="3" name="Text 1"/>
          <p:cNvSpPr/>
          <p:nvPr/>
        </p:nvSpPr>
        <p:spPr>
          <a:xfrm>
            <a:off x="476250" y="444500"/>
            <a:ext cx="6278563" cy="19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000" b="1" kern="0" spc="50" dirty="0">
                <a:solidFill>
                  <a:srgbClr val="8B0000"/>
                </a:solidFill>
                <a:latin typeface="思源宋体" pitchFamily="34" charset="0"/>
                <a:ea typeface="思源宋体" pitchFamily="34" charset="-122"/>
                <a:cs typeface="思源宋体" pitchFamily="34" charset="-120"/>
              </a:rPr>
              <a:t>1.1 - 1.2</a:t>
            </a:r>
            <a:endParaRPr lang="en-US" sz="1600" dirty="0"/>
          </a:p>
        </p:txBody>
      </p:sp>
      <p:sp>
        <p:nvSpPr>
          <p:cNvPr id="4" name="Text 2"/>
          <p:cNvSpPr/>
          <p:nvPr/>
        </p:nvSpPr>
        <p:spPr>
          <a:xfrm>
            <a:off x="476250" y="832643"/>
            <a:ext cx="6334125" cy="28575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00000"/>
              </a:lnSpc>
            </a:pPr>
            <a:r>
              <a:rPr lang="en-US" sz="1875" b="1" dirty="0">
                <a:solidFill>
                  <a:srgbClr val="1F2937"/>
                </a:solidFill>
                <a:latin typeface="Sorts Mill Goudy" pitchFamily="34" charset="0"/>
                <a:ea typeface="Sorts Mill Goudy" pitchFamily="34" charset="-122"/>
                <a:cs typeface="Sorts Mill Goudy" pitchFamily="34" charset="-120"/>
              </a:rPr>
              <a:t>El Socialismo como Proyecto Histórico y Factores de Crisis</a:t>
            </a:r>
            <a:endParaRPr lang="en-US" sz="1600" dirty="0"/>
          </a:p>
        </p:txBody>
      </p:sp>
      <p:sp>
        <p:nvSpPr>
          <p:cNvPr id="5" name="Shape 3"/>
          <p:cNvSpPr/>
          <p:nvPr/>
        </p:nvSpPr>
        <p:spPr>
          <a:xfrm>
            <a:off x="332714" y="1443038"/>
            <a:ext cx="5666714" cy="3119438"/>
          </a:xfrm>
          <a:custGeom>
            <a:avLst/>
            <a:gdLst/>
            <a:ahLst/>
            <a:cxnLst/>
            <a:rect l="l" t="t" r="r" b="b"/>
            <a:pathLst>
              <a:path w="5666714" h="3119438">
                <a:moveTo>
                  <a:pt x="30480" y="0"/>
                </a:moveTo>
                <a:lnTo>
                  <a:pt x="5603240" y="0"/>
                </a:lnTo>
                <a:cubicBezTo>
                  <a:pt x="5638287" y="0"/>
                  <a:pt x="5666740" y="28453"/>
                  <a:pt x="5666740" y="63500"/>
                </a:cubicBezTo>
                <a:lnTo>
                  <a:pt x="5666740" y="3055874"/>
                </a:lnTo>
                <a:cubicBezTo>
                  <a:pt x="5666774" y="3072737"/>
                  <a:pt x="5660098" y="3088921"/>
                  <a:pt x="5648186" y="3100857"/>
                </a:cubicBezTo>
                <a:cubicBezTo>
                  <a:pt x="5636274" y="3112793"/>
                  <a:pt x="5620103" y="3119501"/>
                  <a:pt x="5603240" y="3119501"/>
                </a:cubicBezTo>
                <a:lnTo>
                  <a:pt x="30480" y="3119501"/>
                </a:lnTo>
                <a:cubicBezTo>
                  <a:pt x="13646" y="3119501"/>
                  <a:pt x="0" y="3105855"/>
                  <a:pt x="0" y="3089021"/>
                </a:cubicBezTo>
                <a:lnTo>
                  <a:pt x="0" y="30480"/>
                </a:lnTo>
                <a:cubicBezTo>
                  <a:pt x="0" y="13658"/>
                  <a:pt x="13658" y="0"/>
                  <a:pt x="30480" y="0"/>
                </a:cubicBezTo>
                <a:close/>
              </a:path>
            </a:pathLst>
          </a:custGeom>
          <a:solidFill>
            <a:srgbClr val="F9FAFB"/>
          </a:solidFill>
          <a:ln/>
        </p:spPr>
      </p:sp>
      <p:sp>
        <p:nvSpPr>
          <p:cNvPr id="6" name="Shape 4"/>
          <p:cNvSpPr/>
          <p:nvPr/>
        </p:nvSpPr>
        <p:spPr>
          <a:xfrm>
            <a:off x="332714" y="1443038"/>
            <a:ext cx="30427" cy="3119438"/>
          </a:xfrm>
          <a:custGeom>
            <a:avLst/>
            <a:gdLst/>
            <a:ahLst/>
            <a:cxnLst/>
            <a:rect l="l" t="t" r="r" b="b"/>
            <a:pathLst>
              <a:path w="30427" h="3119438">
                <a:moveTo>
                  <a:pt x="30480" y="0"/>
                </a:moveTo>
                <a:lnTo>
                  <a:pt x="30480" y="0"/>
                </a:lnTo>
                <a:lnTo>
                  <a:pt x="30480" y="3119501"/>
                </a:lnTo>
                <a:lnTo>
                  <a:pt x="30480" y="3119501"/>
                </a:lnTo>
                <a:cubicBezTo>
                  <a:pt x="13646" y="3119501"/>
                  <a:pt x="0" y="3105855"/>
                  <a:pt x="0" y="3089021"/>
                </a:cubicBezTo>
                <a:lnTo>
                  <a:pt x="0" y="30480"/>
                </a:lnTo>
                <a:cubicBezTo>
                  <a:pt x="0" y="13658"/>
                  <a:pt x="13658" y="0"/>
                  <a:pt x="30480" y="0"/>
                </a:cubicBezTo>
                <a:close/>
              </a:path>
            </a:pathLst>
          </a:custGeom>
          <a:solidFill>
            <a:srgbClr val="8B0000"/>
          </a:solidFill>
          <a:ln/>
        </p:spPr>
      </p:sp>
      <p:sp>
        <p:nvSpPr>
          <p:cNvPr id="7" name="Text 5"/>
          <p:cNvSpPr/>
          <p:nvPr/>
        </p:nvSpPr>
        <p:spPr>
          <a:xfrm>
            <a:off x="673365" y="1728788"/>
            <a:ext cx="5278438" cy="22225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b="1" dirty="0">
                <a:solidFill>
                  <a:srgbClr val="1F2937"/>
                </a:solidFill>
                <a:latin typeface="Sorts Mill Goudy" pitchFamily="34" charset="0"/>
                <a:ea typeface="Sorts Mill Goudy" pitchFamily="34" charset="-122"/>
                <a:cs typeface="Sorts Mill Goudy" pitchFamily="34" charset="-120"/>
              </a:rPr>
              <a:t>Surgimiento y Expansión</a:t>
            </a:r>
            <a:endParaRPr lang="en-US" dirty="0"/>
          </a:p>
        </p:txBody>
      </p:sp>
      <p:sp>
        <p:nvSpPr>
          <p:cNvPr id="8" name="Text 6"/>
          <p:cNvSpPr/>
          <p:nvPr/>
        </p:nvSpPr>
        <p:spPr>
          <a:xfrm>
            <a:off x="474927" y="2014538"/>
            <a:ext cx="5461000" cy="34925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10000"/>
              </a:lnSpc>
            </a:pPr>
            <a:r>
              <a:rPr lang="en-US" sz="1400" b="1" dirty="0">
                <a:solidFill>
                  <a:srgbClr val="8B0000"/>
                </a:solidFill>
                <a:latin typeface="思源宋体" pitchFamily="34" charset="0"/>
                <a:ea typeface="思源宋体" pitchFamily="34" charset="-122"/>
                <a:cs typeface="思源宋体" pitchFamily="34" charset="-120"/>
              </a:rPr>
              <a:t>1917:</a:t>
            </a:r>
            <a:r>
              <a:rPr lang="en-US" sz="1400" dirty="0">
                <a:solidFill>
                  <a:srgbClr val="1F2937"/>
                </a:solidFill>
                <a:latin typeface="思源宋体" pitchFamily="34" charset="0"/>
                <a:ea typeface="思源宋体" pitchFamily="34" charset="-122"/>
                <a:cs typeface="思源宋体" pitchFamily="34" charset="-120"/>
              </a:rPr>
              <a:t> Revolución Rusa establece el primer Estado socialista. Marx y Engels fundamentan el socialismo científico</a:t>
            </a:r>
            <a:r>
              <a:rPr lang="en-US" sz="1000" dirty="0">
                <a:solidFill>
                  <a:srgbClr val="1F2937"/>
                </a:solidFill>
                <a:latin typeface="思源宋体" pitchFamily="34" charset="0"/>
                <a:ea typeface="思源宋体" pitchFamily="34" charset="-122"/>
                <a:cs typeface="思源宋体" pitchFamily="34" charset="-120"/>
              </a:rPr>
              <a:t>.</a:t>
            </a:r>
            <a:endParaRPr lang="en-US" sz="1600" dirty="0"/>
          </a:p>
        </p:txBody>
      </p:sp>
      <p:sp>
        <p:nvSpPr>
          <p:cNvPr id="9" name="Text 7"/>
          <p:cNvSpPr/>
          <p:nvPr/>
        </p:nvSpPr>
        <p:spPr>
          <a:xfrm>
            <a:off x="474927" y="2427288"/>
            <a:ext cx="5461000" cy="34925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10000"/>
              </a:lnSpc>
            </a:pPr>
            <a:r>
              <a:rPr lang="en-US" sz="1400" b="1" dirty="0">
                <a:solidFill>
                  <a:srgbClr val="8B0000"/>
                </a:solidFill>
                <a:latin typeface="思源宋体" pitchFamily="34" charset="0"/>
                <a:ea typeface="思源宋体" pitchFamily="34" charset="-122"/>
                <a:cs typeface="思源宋体" pitchFamily="34" charset="-120"/>
              </a:rPr>
              <a:t>1945-1949:</a:t>
            </a:r>
            <a:r>
              <a:rPr lang="en-US" sz="1400" dirty="0">
                <a:solidFill>
                  <a:srgbClr val="1F2937"/>
                </a:solidFill>
                <a:latin typeface="思源宋体" pitchFamily="34" charset="0"/>
                <a:ea typeface="思源宋体" pitchFamily="34" charset="-122"/>
                <a:cs typeface="思源宋体" pitchFamily="34" charset="-120"/>
              </a:rPr>
              <a:t> Socialismo se expande por Europa del Este (RDA, Polonia, Checoslovaquia, Hungría, Rumania, Bulgaria, Albania</a:t>
            </a:r>
            <a:r>
              <a:rPr lang="en-US" sz="1000" dirty="0">
                <a:solidFill>
                  <a:srgbClr val="1F2937"/>
                </a:solidFill>
                <a:latin typeface="思源宋体" pitchFamily="34" charset="0"/>
                <a:ea typeface="思源宋体" pitchFamily="34" charset="-122"/>
                <a:cs typeface="思源宋体" pitchFamily="34" charset="-120"/>
              </a:rPr>
              <a:t>).</a:t>
            </a:r>
            <a:endParaRPr lang="en-US" sz="1600" dirty="0"/>
          </a:p>
        </p:txBody>
      </p:sp>
      <p:sp>
        <p:nvSpPr>
          <p:cNvPr id="10" name="Text 8"/>
          <p:cNvSpPr/>
          <p:nvPr/>
        </p:nvSpPr>
        <p:spPr>
          <a:xfrm>
            <a:off x="474927" y="2840038"/>
            <a:ext cx="5461000" cy="17462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10000"/>
              </a:lnSpc>
            </a:pPr>
            <a:r>
              <a:rPr lang="en-US" sz="1000" b="1" dirty="0">
                <a:solidFill>
                  <a:srgbClr val="8B0000"/>
                </a:solidFill>
                <a:latin typeface="思源宋体" pitchFamily="34" charset="0"/>
                <a:ea typeface="思源宋体" pitchFamily="34" charset="-122"/>
                <a:cs typeface="思源宋体" pitchFamily="34" charset="-120"/>
              </a:rPr>
              <a:t>1949:</a:t>
            </a:r>
            <a:r>
              <a:rPr lang="en-US" sz="1000" dirty="0">
                <a:solidFill>
                  <a:srgbClr val="1F2937"/>
                </a:solidFill>
                <a:latin typeface="思源宋体" pitchFamily="34" charset="0"/>
                <a:ea typeface="思源宋体" pitchFamily="34" charset="-122"/>
                <a:cs typeface="思源宋体" pitchFamily="34" charset="-120"/>
              </a:rPr>
              <a:t> Triunfo de la Revolución China amplía el campo socialista a Asia.</a:t>
            </a:r>
            <a:endParaRPr lang="en-US" sz="1600" dirty="0"/>
          </a:p>
        </p:txBody>
      </p:sp>
      <p:sp>
        <p:nvSpPr>
          <p:cNvPr id="11" name="Text 9"/>
          <p:cNvSpPr/>
          <p:nvPr/>
        </p:nvSpPr>
        <p:spPr>
          <a:xfrm>
            <a:off x="474927" y="3141663"/>
            <a:ext cx="5461000" cy="34925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10000"/>
              </a:lnSpc>
            </a:pPr>
            <a:r>
              <a:rPr lang="en-US" sz="1400" b="1" dirty="0">
                <a:solidFill>
                  <a:srgbClr val="8B0000"/>
                </a:solidFill>
                <a:latin typeface="思源宋体" pitchFamily="34" charset="0"/>
                <a:ea typeface="思源宋体" pitchFamily="34" charset="-122"/>
                <a:cs typeface="思源宋体" pitchFamily="34" charset="-120"/>
              </a:rPr>
              <a:t>Momento cúlmine:</a:t>
            </a:r>
            <a:r>
              <a:rPr lang="en-US" sz="1400" dirty="0">
                <a:solidFill>
                  <a:srgbClr val="1F2937"/>
                </a:solidFill>
                <a:latin typeface="思源宋体" pitchFamily="34" charset="0"/>
                <a:ea typeface="思源宋体" pitchFamily="34" charset="-122"/>
                <a:cs typeface="思源宋体" pitchFamily="34" charset="-120"/>
              </a:rPr>
              <a:t> Más de 20 países socialistas, 1/3 de la humanidad, 17% de la producción mundial.</a:t>
            </a:r>
            <a:endParaRPr lang="en-US" sz="1400" dirty="0"/>
          </a:p>
        </p:txBody>
      </p:sp>
      <p:sp>
        <p:nvSpPr>
          <p:cNvPr id="12" name="Shape 10"/>
          <p:cNvSpPr/>
          <p:nvPr/>
        </p:nvSpPr>
        <p:spPr>
          <a:xfrm>
            <a:off x="332714" y="4562476"/>
            <a:ext cx="5666714" cy="3245908"/>
          </a:xfrm>
          <a:custGeom>
            <a:avLst/>
            <a:gdLst/>
            <a:ahLst/>
            <a:cxnLst/>
            <a:rect l="l" t="t" r="r" b="b"/>
            <a:pathLst>
              <a:path w="5666714" h="3119438">
                <a:moveTo>
                  <a:pt x="30480" y="0"/>
                </a:moveTo>
                <a:lnTo>
                  <a:pt x="5603240" y="0"/>
                </a:lnTo>
                <a:cubicBezTo>
                  <a:pt x="5638287" y="0"/>
                  <a:pt x="5666740" y="28453"/>
                  <a:pt x="5666740" y="63500"/>
                </a:cubicBezTo>
                <a:lnTo>
                  <a:pt x="5666740" y="3055874"/>
                </a:lnTo>
                <a:cubicBezTo>
                  <a:pt x="5666774" y="3072737"/>
                  <a:pt x="5660098" y="3088921"/>
                  <a:pt x="5648186" y="3100857"/>
                </a:cubicBezTo>
                <a:cubicBezTo>
                  <a:pt x="5636274" y="3112793"/>
                  <a:pt x="5620103" y="3119501"/>
                  <a:pt x="5603240" y="3119501"/>
                </a:cubicBezTo>
                <a:lnTo>
                  <a:pt x="30480" y="3119501"/>
                </a:lnTo>
                <a:cubicBezTo>
                  <a:pt x="13646" y="3119501"/>
                  <a:pt x="0" y="3105855"/>
                  <a:pt x="0" y="3089021"/>
                </a:cubicBezTo>
                <a:lnTo>
                  <a:pt x="0" y="30480"/>
                </a:lnTo>
                <a:cubicBezTo>
                  <a:pt x="0" y="13658"/>
                  <a:pt x="13658" y="0"/>
                  <a:pt x="30480" y="0"/>
                </a:cubicBezTo>
                <a:close/>
              </a:path>
            </a:pathLst>
          </a:custGeom>
          <a:solidFill>
            <a:srgbClr val="F9FAFB"/>
          </a:solidFill>
          <a:ln/>
        </p:spPr>
      </p:sp>
      <p:sp>
        <p:nvSpPr>
          <p:cNvPr id="13" name="Shape 11"/>
          <p:cNvSpPr/>
          <p:nvPr/>
        </p:nvSpPr>
        <p:spPr>
          <a:xfrm>
            <a:off x="332714" y="4688946"/>
            <a:ext cx="30427" cy="3119438"/>
          </a:xfrm>
          <a:custGeom>
            <a:avLst/>
            <a:gdLst/>
            <a:ahLst/>
            <a:cxnLst/>
            <a:rect l="l" t="t" r="r" b="b"/>
            <a:pathLst>
              <a:path w="30427" h="3119438">
                <a:moveTo>
                  <a:pt x="30480" y="0"/>
                </a:moveTo>
                <a:lnTo>
                  <a:pt x="30480" y="0"/>
                </a:lnTo>
                <a:lnTo>
                  <a:pt x="30480" y="3119501"/>
                </a:lnTo>
                <a:lnTo>
                  <a:pt x="30480" y="3119501"/>
                </a:lnTo>
                <a:cubicBezTo>
                  <a:pt x="13646" y="3119501"/>
                  <a:pt x="0" y="3105855"/>
                  <a:pt x="0" y="3089021"/>
                </a:cubicBezTo>
                <a:lnTo>
                  <a:pt x="0" y="30480"/>
                </a:lnTo>
                <a:cubicBezTo>
                  <a:pt x="0" y="13658"/>
                  <a:pt x="13658" y="0"/>
                  <a:pt x="30480" y="0"/>
                </a:cubicBezTo>
                <a:close/>
              </a:path>
            </a:pathLst>
          </a:custGeom>
          <a:solidFill>
            <a:srgbClr val="8B0000"/>
          </a:solidFill>
          <a:ln/>
        </p:spPr>
      </p:sp>
      <p:sp>
        <p:nvSpPr>
          <p:cNvPr id="14" name="Text 12"/>
          <p:cNvSpPr/>
          <p:nvPr/>
        </p:nvSpPr>
        <p:spPr>
          <a:xfrm>
            <a:off x="673365" y="4974696"/>
            <a:ext cx="5278438" cy="22225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1400" b="1" dirty="0">
                <a:solidFill>
                  <a:srgbClr val="1F2937"/>
                </a:solidFill>
                <a:latin typeface="Sorts Mill Goudy" pitchFamily="34" charset="0"/>
                <a:ea typeface="Sorts Mill Goudy" pitchFamily="34" charset="-122"/>
                <a:cs typeface="Sorts Mill Goudy" pitchFamily="34" charset="-120"/>
              </a:rPr>
              <a:t>Protests Sociales y Erosión</a:t>
            </a:r>
            <a:endParaRPr lang="en-US" sz="1400" dirty="0"/>
          </a:p>
        </p:txBody>
      </p:sp>
      <p:sp>
        <p:nvSpPr>
          <p:cNvPr id="15" name="Text 13"/>
          <p:cNvSpPr/>
          <p:nvPr/>
        </p:nvSpPr>
        <p:spPr>
          <a:xfrm>
            <a:off x="474927" y="5260446"/>
            <a:ext cx="5461000" cy="17462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10000"/>
              </a:lnSpc>
            </a:pPr>
            <a:r>
              <a:rPr lang="en-US" sz="1400" b="1" dirty="0">
                <a:solidFill>
                  <a:srgbClr val="8B0000"/>
                </a:solidFill>
                <a:latin typeface="思源宋体" pitchFamily="34" charset="0"/>
                <a:ea typeface="思源宋体" pitchFamily="34" charset="-122"/>
                <a:cs typeface="思源宋体" pitchFamily="34" charset="-120"/>
              </a:rPr>
              <a:t>1953:</a:t>
            </a:r>
            <a:r>
              <a:rPr lang="en-US" sz="1400" dirty="0">
                <a:solidFill>
                  <a:srgbClr val="1F2937"/>
                </a:solidFill>
                <a:latin typeface="思源宋体" pitchFamily="34" charset="0"/>
                <a:ea typeface="思源宋体" pitchFamily="34" charset="-122"/>
                <a:cs typeface="思源宋体" pitchFamily="34" charset="-120"/>
              </a:rPr>
              <a:t> Levantamiento obrero en Berlín Este reprimido por tropas </a:t>
            </a:r>
            <a:r>
              <a:rPr lang="en-US" sz="1400" dirty="0" err="1">
                <a:solidFill>
                  <a:srgbClr val="1F2937"/>
                </a:solidFill>
                <a:latin typeface="思源宋体" pitchFamily="34" charset="0"/>
                <a:ea typeface="思源宋体" pitchFamily="34" charset="-122"/>
                <a:cs typeface="思源宋体" pitchFamily="34" charset="-120"/>
              </a:rPr>
              <a:t>soviéticas</a:t>
            </a:r>
            <a:r>
              <a:rPr lang="en-US" sz="1000" dirty="0" smtClean="0">
                <a:solidFill>
                  <a:srgbClr val="1F2937"/>
                </a:solidFill>
                <a:latin typeface="思源宋体" pitchFamily="34" charset="0"/>
                <a:ea typeface="思源宋体" pitchFamily="34" charset="-122"/>
                <a:cs typeface="思源宋体" pitchFamily="34" charset="-120"/>
              </a:rPr>
              <a:t>.</a:t>
            </a:r>
          </a:p>
          <a:p>
            <a:pPr>
              <a:lnSpc>
                <a:spcPct val="110000"/>
              </a:lnSpc>
            </a:pPr>
            <a:endParaRPr lang="en-US" sz="1000" dirty="0" smtClean="0">
              <a:solidFill>
                <a:srgbClr val="1F2937"/>
              </a:solidFill>
              <a:latin typeface="思源宋体" pitchFamily="34" charset="0"/>
              <a:ea typeface="思源宋体" pitchFamily="34" charset="-122"/>
            </a:endParaRPr>
          </a:p>
          <a:p>
            <a:pPr>
              <a:lnSpc>
                <a:spcPct val="110000"/>
              </a:lnSpc>
            </a:pPr>
            <a:endParaRPr lang="en-US" sz="1000" dirty="0">
              <a:solidFill>
                <a:srgbClr val="1F2937"/>
              </a:solidFill>
              <a:latin typeface="思源宋体" pitchFamily="34" charset="0"/>
              <a:ea typeface="思源宋体" pitchFamily="34" charset="-122"/>
            </a:endParaRPr>
          </a:p>
          <a:p>
            <a:pPr>
              <a:lnSpc>
                <a:spcPct val="110000"/>
              </a:lnSpc>
            </a:pPr>
            <a:endParaRPr lang="en-US" sz="1600" dirty="0"/>
          </a:p>
        </p:txBody>
      </p:sp>
      <p:sp>
        <p:nvSpPr>
          <p:cNvPr id="16" name="Text 14"/>
          <p:cNvSpPr/>
          <p:nvPr/>
        </p:nvSpPr>
        <p:spPr>
          <a:xfrm>
            <a:off x="474927" y="5498571"/>
            <a:ext cx="5461000" cy="17462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10000"/>
              </a:lnSpc>
            </a:pPr>
            <a:r>
              <a:rPr lang="en-US" sz="1400" b="1" dirty="0">
                <a:solidFill>
                  <a:srgbClr val="8B0000"/>
                </a:solidFill>
                <a:latin typeface="思源宋体" pitchFamily="34" charset="0"/>
                <a:ea typeface="思源宋体" pitchFamily="34" charset="-122"/>
                <a:cs typeface="思源宋体" pitchFamily="34" charset="-120"/>
              </a:rPr>
              <a:t>1956:</a:t>
            </a:r>
            <a:r>
              <a:rPr lang="en-US" sz="1400" dirty="0">
                <a:solidFill>
                  <a:srgbClr val="1F2937"/>
                </a:solidFill>
                <a:latin typeface="思源宋体" pitchFamily="34" charset="0"/>
                <a:ea typeface="思源宋体" pitchFamily="34" charset="-122"/>
                <a:cs typeface="思源宋体" pitchFamily="34" charset="-120"/>
              </a:rPr>
              <a:t> Revolución húngara aplastada militarmente</a:t>
            </a:r>
            <a:r>
              <a:rPr lang="en-US" sz="1000" dirty="0">
                <a:solidFill>
                  <a:srgbClr val="1F2937"/>
                </a:solidFill>
                <a:latin typeface="思源宋体" pitchFamily="34" charset="0"/>
                <a:ea typeface="思源宋体" pitchFamily="34" charset="-122"/>
                <a:cs typeface="思源宋体" pitchFamily="34" charset="-120"/>
              </a:rPr>
              <a:t>.</a:t>
            </a:r>
            <a:endParaRPr lang="en-US" sz="1600" dirty="0"/>
          </a:p>
        </p:txBody>
      </p:sp>
      <p:sp>
        <p:nvSpPr>
          <p:cNvPr id="17" name="Text 15"/>
          <p:cNvSpPr/>
          <p:nvPr/>
        </p:nvSpPr>
        <p:spPr>
          <a:xfrm>
            <a:off x="474927" y="5736696"/>
            <a:ext cx="5461000" cy="17462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10000"/>
              </a:lnSpc>
            </a:pPr>
            <a:r>
              <a:rPr lang="en-US" sz="1000" b="1" dirty="0">
                <a:solidFill>
                  <a:srgbClr val="8B0000"/>
                </a:solidFill>
                <a:latin typeface="思源宋体" pitchFamily="34" charset="0"/>
                <a:ea typeface="思源宋体" pitchFamily="34" charset="-122"/>
                <a:cs typeface="思源宋体" pitchFamily="34" charset="-120"/>
              </a:rPr>
              <a:t>1968:</a:t>
            </a:r>
            <a:r>
              <a:rPr lang="en-US" sz="1000" dirty="0">
                <a:solidFill>
                  <a:srgbClr val="1F2937"/>
                </a:solidFill>
                <a:latin typeface="思源宋体" pitchFamily="34" charset="0"/>
                <a:ea typeface="思源宋体" pitchFamily="34" charset="-122"/>
                <a:cs typeface="思源宋体" pitchFamily="34" charset="-120"/>
              </a:rPr>
              <a:t> Primavera de Praga invadida por el Pacto de Varsovia.</a:t>
            </a:r>
            <a:endParaRPr lang="en-US" sz="1600" dirty="0"/>
          </a:p>
        </p:txBody>
      </p:sp>
      <p:sp>
        <p:nvSpPr>
          <p:cNvPr id="18" name="Text 16"/>
          <p:cNvSpPr/>
          <p:nvPr/>
        </p:nvSpPr>
        <p:spPr>
          <a:xfrm flipV="1">
            <a:off x="474927" y="6212946"/>
            <a:ext cx="5461000" cy="21431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10000"/>
              </a:lnSpc>
            </a:pPr>
            <a:r>
              <a:rPr lang="en-US" sz="1400" b="1" dirty="0">
                <a:solidFill>
                  <a:srgbClr val="8B0000"/>
                </a:solidFill>
                <a:latin typeface="思源宋体" pitchFamily="34" charset="0"/>
                <a:ea typeface="思源宋体" pitchFamily="34" charset="-122"/>
                <a:cs typeface="思源宋体" pitchFamily="34" charset="-120"/>
              </a:rPr>
              <a:t>1980-1990:</a:t>
            </a:r>
            <a:r>
              <a:rPr lang="en-US" sz="1400" dirty="0">
                <a:solidFill>
                  <a:srgbClr val="1F2937"/>
                </a:solidFill>
                <a:latin typeface="思源宋体" pitchFamily="34" charset="0"/>
                <a:ea typeface="思源宋体" pitchFamily="34" charset="-122"/>
                <a:cs typeface="思源宋体" pitchFamily="34" charset="-120"/>
              </a:rPr>
              <a:t> Movimiento Solidaridad en Polonia desafía al </a:t>
            </a:r>
            <a:r>
              <a:rPr lang="en-US" sz="1400" dirty="0" smtClean="0">
                <a:solidFill>
                  <a:srgbClr val="1F2937"/>
                </a:solidFill>
                <a:latin typeface="思源宋体" pitchFamily="34" charset="0"/>
                <a:ea typeface="思源宋体" pitchFamily="34" charset="-122"/>
                <a:cs typeface="思源宋体" pitchFamily="34" charset="-120"/>
              </a:rPr>
              <a:t>regimen</a:t>
            </a:r>
          </a:p>
          <a:p>
            <a:pPr>
              <a:lnSpc>
                <a:spcPct val="110000"/>
              </a:lnSpc>
            </a:pPr>
            <a:endParaRPr lang="en-US" sz="1400" dirty="0">
              <a:solidFill>
                <a:srgbClr val="1F2937"/>
              </a:solidFill>
              <a:latin typeface="思源宋体" pitchFamily="34" charset="0"/>
              <a:ea typeface="思源宋体" pitchFamily="34" charset="-122"/>
              <a:cs typeface="思源宋体" pitchFamily="34" charset="-120"/>
            </a:endParaRPr>
          </a:p>
          <a:p>
            <a:pPr>
              <a:lnSpc>
                <a:spcPct val="110000"/>
              </a:lnSpc>
            </a:pPr>
            <a:r>
              <a:rPr lang="en-US" sz="1000" dirty="0" smtClean="0">
                <a:solidFill>
                  <a:srgbClr val="1F2937"/>
                </a:solidFill>
                <a:latin typeface="思源宋体" pitchFamily="34" charset="0"/>
                <a:ea typeface="思源宋体" pitchFamily="34" charset="-122"/>
                <a:cs typeface="思源宋体" pitchFamily="34" charset="-120"/>
              </a:rPr>
              <a:t>.</a:t>
            </a:r>
            <a:endParaRPr lang="en-US" sz="1600" dirty="0"/>
          </a:p>
        </p:txBody>
      </p:sp>
      <p:sp>
        <p:nvSpPr>
          <p:cNvPr id="19" name="Shape 17"/>
          <p:cNvSpPr/>
          <p:nvPr/>
        </p:nvSpPr>
        <p:spPr>
          <a:xfrm>
            <a:off x="6191250" y="1443038"/>
            <a:ext cx="5683250" cy="4460875"/>
          </a:xfrm>
          <a:prstGeom prst="roundRect">
            <a:avLst>
              <a:gd name="adj" fmla="val 1423"/>
            </a:avLst>
          </a:prstGeom>
          <a:gradFill flip="none" rotWithShape="1">
            <a:gsLst>
              <a:gs pos="0">
                <a:srgbClr val="8B0000"/>
              </a:gs>
              <a:gs pos="100000">
                <a:srgbClr val="8B0000">
                  <a:alpha val="80000"/>
                </a:srgbClr>
              </a:gs>
            </a:gsLst>
            <a:lin ang="2700000" scaled="1"/>
          </a:gradFill>
          <a:ln/>
        </p:spPr>
      </p:sp>
      <p:sp>
        <p:nvSpPr>
          <p:cNvPr id="20" name="Text 18"/>
          <p:cNvSpPr/>
          <p:nvPr/>
        </p:nvSpPr>
        <p:spPr>
          <a:xfrm>
            <a:off x="6516688" y="1728788"/>
            <a:ext cx="5310188" cy="22225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1250" b="1" dirty="0">
                <a:solidFill>
                  <a:srgbClr val="FFFFFF"/>
                </a:solidFill>
                <a:latin typeface="Sorts Mill Goudy" pitchFamily="34" charset="0"/>
                <a:ea typeface="Sorts Mill Goudy" pitchFamily="34" charset="-122"/>
                <a:cs typeface="Sorts Mill Goudy" pitchFamily="34" charset="-120"/>
              </a:rPr>
              <a:t>Factores Estructurales de Crisis</a:t>
            </a:r>
            <a:endParaRPr lang="en-US" sz="1600" dirty="0"/>
          </a:p>
        </p:txBody>
      </p:sp>
      <p:sp>
        <p:nvSpPr>
          <p:cNvPr id="21" name="Text 19"/>
          <p:cNvSpPr/>
          <p:nvPr/>
        </p:nvSpPr>
        <p:spPr>
          <a:xfrm>
            <a:off x="6318250" y="2014538"/>
            <a:ext cx="142875" cy="17462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10000"/>
              </a:lnSpc>
            </a:pPr>
            <a:r>
              <a:rPr lang="en-US" sz="1000" b="1" dirty="0">
                <a:solidFill>
                  <a:srgbClr val="FFFFFF"/>
                </a:solidFill>
                <a:latin typeface="思源宋体" pitchFamily="34" charset="0"/>
                <a:ea typeface="思源宋体" pitchFamily="34" charset="-122"/>
                <a:cs typeface="思源宋体" pitchFamily="34" charset="-120"/>
              </a:rPr>
              <a:t>1.</a:t>
            </a:r>
            <a:endParaRPr lang="en-US" sz="1600" dirty="0"/>
          </a:p>
        </p:txBody>
      </p:sp>
      <p:sp>
        <p:nvSpPr>
          <p:cNvPr id="22" name="Text 20"/>
          <p:cNvSpPr/>
          <p:nvPr/>
        </p:nvSpPr>
        <p:spPr>
          <a:xfrm>
            <a:off x="6462051" y="2141538"/>
            <a:ext cx="5349875" cy="34925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10000"/>
              </a:lnSpc>
            </a:pPr>
            <a:r>
              <a:rPr lang="en-US" sz="1000" b="1" dirty="0">
                <a:solidFill>
                  <a:srgbClr val="FFFFFF"/>
                </a:solidFill>
                <a:latin typeface="思源宋体" pitchFamily="34" charset="0"/>
                <a:ea typeface="思源宋体" pitchFamily="34" charset="-122"/>
                <a:cs typeface="思源宋体" pitchFamily="34" charset="-120"/>
              </a:rPr>
              <a:t>Rigidez del modelo centralizado:</a:t>
            </a:r>
            <a:r>
              <a:rPr lang="en-US" sz="1000" dirty="0">
                <a:solidFill>
                  <a:srgbClr val="FFFFFF"/>
                </a:solidFill>
                <a:latin typeface="思源宋体" pitchFamily="34" charset="0"/>
                <a:ea typeface="思源宋体" pitchFamily="34" charset="-122"/>
                <a:cs typeface="思源宋体" pitchFamily="34" charset="-120"/>
              </a:rPr>
              <a:t> Economía planificada sin mecanismos de mercado. Empresas producen bienes de escasa calidad.</a:t>
            </a:r>
            <a:endParaRPr lang="en-US" sz="1600" dirty="0"/>
          </a:p>
        </p:txBody>
      </p:sp>
      <p:sp>
        <p:nvSpPr>
          <p:cNvPr id="23" name="Text 21"/>
          <p:cNvSpPr/>
          <p:nvPr/>
        </p:nvSpPr>
        <p:spPr>
          <a:xfrm>
            <a:off x="6318250" y="2681288"/>
            <a:ext cx="158750" cy="17462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10000"/>
              </a:lnSpc>
            </a:pPr>
            <a:r>
              <a:rPr lang="en-US" sz="1000" b="1" dirty="0">
                <a:solidFill>
                  <a:srgbClr val="FFFFFF"/>
                </a:solidFill>
                <a:latin typeface="思源宋体" pitchFamily="34" charset="0"/>
                <a:ea typeface="思源宋体" pitchFamily="34" charset="-122"/>
                <a:cs typeface="思源宋体" pitchFamily="34" charset="-120"/>
              </a:rPr>
              <a:t>2.</a:t>
            </a:r>
            <a:endParaRPr lang="en-US" sz="1600" dirty="0"/>
          </a:p>
        </p:txBody>
      </p:sp>
      <p:sp>
        <p:nvSpPr>
          <p:cNvPr id="24" name="Text 22"/>
          <p:cNvSpPr/>
          <p:nvPr/>
        </p:nvSpPr>
        <p:spPr>
          <a:xfrm>
            <a:off x="6478191" y="2808288"/>
            <a:ext cx="5334000" cy="34925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10000"/>
              </a:lnSpc>
            </a:pPr>
            <a:r>
              <a:rPr lang="en-US" sz="1000" b="1" dirty="0">
                <a:solidFill>
                  <a:srgbClr val="FFFFFF"/>
                </a:solidFill>
                <a:latin typeface="思源宋体" pitchFamily="34" charset="0"/>
                <a:ea typeface="思源宋体" pitchFamily="34" charset="-122"/>
                <a:cs typeface="思源宋体" pitchFamily="34" charset="-120"/>
              </a:rPr>
              <a:t>Desconexión discurso-realidad:</a:t>
            </a:r>
            <a:r>
              <a:rPr lang="en-US" sz="1000" dirty="0">
                <a:solidFill>
                  <a:srgbClr val="FFFFFF"/>
                </a:solidFill>
                <a:latin typeface="思源宋体" pitchFamily="34" charset="0"/>
                <a:ea typeface="思源宋体" pitchFamily="34" charset="-122"/>
                <a:cs typeface="思源宋体" pitchFamily="34" charset="-120"/>
              </a:rPr>
              <a:t> Abismo entre propaganda oficial y condiciones materiales de vida.</a:t>
            </a:r>
            <a:endParaRPr lang="en-US" sz="1600" dirty="0"/>
          </a:p>
        </p:txBody>
      </p:sp>
      <p:sp>
        <p:nvSpPr>
          <p:cNvPr id="25" name="Text 23"/>
          <p:cNvSpPr/>
          <p:nvPr/>
        </p:nvSpPr>
        <p:spPr>
          <a:xfrm>
            <a:off x="6318250" y="3348038"/>
            <a:ext cx="150813" cy="17462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10000"/>
              </a:lnSpc>
            </a:pPr>
            <a:r>
              <a:rPr lang="en-US" sz="1000" b="1" dirty="0">
                <a:solidFill>
                  <a:srgbClr val="FFFFFF"/>
                </a:solidFill>
                <a:latin typeface="思源宋体" pitchFamily="34" charset="0"/>
                <a:ea typeface="思源宋体" pitchFamily="34" charset="-122"/>
                <a:cs typeface="思源宋体" pitchFamily="34" charset="-120"/>
              </a:rPr>
              <a:t>3.</a:t>
            </a:r>
            <a:endParaRPr lang="en-US" sz="1600" dirty="0"/>
          </a:p>
        </p:txBody>
      </p:sp>
      <p:sp>
        <p:nvSpPr>
          <p:cNvPr id="26" name="Text 24"/>
          <p:cNvSpPr/>
          <p:nvPr/>
        </p:nvSpPr>
        <p:spPr>
          <a:xfrm>
            <a:off x="6470121" y="3475038"/>
            <a:ext cx="4881563" cy="17462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10000"/>
              </a:lnSpc>
            </a:pPr>
            <a:r>
              <a:rPr lang="en-US" sz="1000" b="1" dirty="0">
                <a:solidFill>
                  <a:srgbClr val="FFFFFF"/>
                </a:solidFill>
                <a:latin typeface="思源宋体" pitchFamily="34" charset="0"/>
                <a:ea typeface="思源宋体" pitchFamily="34" charset="-122"/>
                <a:cs typeface="思源宋体" pitchFamily="34" charset="-120"/>
              </a:rPr>
              <a:t>Atraso tecnológico:</a:t>
            </a:r>
            <a:r>
              <a:rPr lang="en-US" sz="1000" dirty="0">
                <a:solidFill>
                  <a:srgbClr val="FFFFFF"/>
                </a:solidFill>
                <a:latin typeface="思源宋体" pitchFamily="34" charset="0"/>
                <a:ea typeface="思源宋体" pitchFamily="34" charset="-122"/>
                <a:cs typeface="思源宋体" pitchFamily="34" charset="-120"/>
              </a:rPr>
              <a:t> Aislamiento relativo generó retraso considerable en tecnología civil.</a:t>
            </a:r>
            <a:endParaRPr lang="en-US" sz="1600" dirty="0"/>
          </a:p>
        </p:txBody>
      </p:sp>
      <p:sp>
        <p:nvSpPr>
          <p:cNvPr id="27" name="Text 25"/>
          <p:cNvSpPr/>
          <p:nvPr/>
        </p:nvSpPr>
        <p:spPr>
          <a:xfrm>
            <a:off x="6318250" y="3840163"/>
            <a:ext cx="166688" cy="17462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10000"/>
              </a:lnSpc>
            </a:pPr>
            <a:r>
              <a:rPr lang="en-US" sz="1000" b="1" dirty="0">
                <a:solidFill>
                  <a:srgbClr val="FFFFFF"/>
                </a:solidFill>
                <a:latin typeface="思源宋体" pitchFamily="34" charset="0"/>
                <a:ea typeface="思源宋体" pitchFamily="34" charset="-122"/>
                <a:cs typeface="思源宋体" pitchFamily="34" charset="-120"/>
              </a:rPr>
              <a:t>4.</a:t>
            </a:r>
            <a:endParaRPr lang="en-US" sz="1600" dirty="0"/>
          </a:p>
        </p:txBody>
      </p:sp>
      <p:sp>
        <p:nvSpPr>
          <p:cNvPr id="28" name="Text 26"/>
          <p:cNvSpPr/>
          <p:nvPr/>
        </p:nvSpPr>
        <p:spPr>
          <a:xfrm>
            <a:off x="6482821" y="3967163"/>
            <a:ext cx="5326063" cy="34925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10000"/>
              </a:lnSpc>
            </a:pPr>
            <a:r>
              <a:rPr lang="en-US" sz="1000" b="1" dirty="0">
                <a:solidFill>
                  <a:srgbClr val="FFFFFF"/>
                </a:solidFill>
                <a:latin typeface="思源宋体" pitchFamily="34" charset="0"/>
                <a:ea typeface="思源宋体" pitchFamily="34" charset="-122"/>
                <a:cs typeface="思源宋体" pitchFamily="34" charset="-120"/>
              </a:rPr>
              <a:t>Deuda externa creciente:</a:t>
            </a:r>
            <a:r>
              <a:rPr lang="en-US" sz="1000" dirty="0">
                <a:solidFill>
                  <a:srgbClr val="FFFFFF"/>
                </a:solidFill>
                <a:latin typeface="思源宋体" pitchFamily="34" charset="0"/>
                <a:ea typeface="思源宋体" pitchFamily="34" charset="-122"/>
                <a:cs typeface="思源宋体" pitchFamily="34" charset="-120"/>
              </a:rPr>
              <a:t> Déficits comerciales cubiertos con endeudamiento. Crisis de la deuda en los 80.</a:t>
            </a:r>
            <a:endParaRPr lang="en-US" sz="1600" dirty="0"/>
          </a:p>
        </p:txBody>
      </p:sp>
      <p:sp>
        <p:nvSpPr>
          <p:cNvPr id="29" name="Text 27"/>
          <p:cNvSpPr/>
          <p:nvPr/>
        </p:nvSpPr>
        <p:spPr>
          <a:xfrm>
            <a:off x="6318250" y="4506913"/>
            <a:ext cx="142875" cy="17462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10000"/>
              </a:lnSpc>
            </a:pPr>
            <a:r>
              <a:rPr lang="en-US" sz="1000" b="1" dirty="0">
                <a:solidFill>
                  <a:srgbClr val="FFFFFF"/>
                </a:solidFill>
                <a:latin typeface="思源宋体" pitchFamily="34" charset="0"/>
                <a:ea typeface="思源宋体" pitchFamily="34" charset="-122"/>
                <a:cs typeface="思源宋体" pitchFamily="34" charset="-120"/>
              </a:rPr>
              <a:t>5.</a:t>
            </a:r>
            <a:endParaRPr lang="en-US" sz="1600" dirty="0"/>
          </a:p>
        </p:txBody>
      </p:sp>
      <p:sp>
        <p:nvSpPr>
          <p:cNvPr id="30" name="Text 28"/>
          <p:cNvSpPr/>
          <p:nvPr/>
        </p:nvSpPr>
        <p:spPr>
          <a:xfrm>
            <a:off x="6462316" y="4633913"/>
            <a:ext cx="5349875" cy="34925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10000"/>
              </a:lnSpc>
            </a:pPr>
            <a:r>
              <a:rPr lang="en-US" sz="1000" b="1" dirty="0">
                <a:solidFill>
                  <a:srgbClr val="FFFFFF"/>
                </a:solidFill>
                <a:latin typeface="思源宋体" pitchFamily="34" charset="0"/>
                <a:ea typeface="思源宋体" pitchFamily="34" charset="-122"/>
                <a:cs typeface="思源宋体" pitchFamily="34" charset="-120"/>
              </a:rPr>
              <a:t>Carrera armamentista:</a:t>
            </a:r>
            <a:r>
              <a:rPr lang="en-US" sz="1000" dirty="0">
                <a:solidFill>
                  <a:srgbClr val="FFFFFF"/>
                </a:solidFill>
                <a:latin typeface="思源宋体" pitchFamily="34" charset="0"/>
                <a:ea typeface="思源宋体" pitchFamily="34" charset="-122"/>
                <a:cs typeface="思源宋体" pitchFamily="34" charset="-120"/>
              </a:rPr>
              <a:t> Política de Reagan ("Star Wars") obligó a la URSS a aumentar gasto militar.</a:t>
            </a:r>
            <a:endParaRPr lang="en-US" sz="1600" dirty="0"/>
          </a:p>
        </p:txBody>
      </p:sp>
      <p:sp>
        <p:nvSpPr>
          <p:cNvPr id="31" name="Text 29"/>
          <p:cNvSpPr/>
          <p:nvPr/>
        </p:nvSpPr>
        <p:spPr>
          <a:xfrm>
            <a:off x="6318250" y="5173663"/>
            <a:ext cx="166688" cy="17462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10000"/>
              </a:lnSpc>
            </a:pPr>
            <a:r>
              <a:rPr lang="en-US" sz="1000" b="1" dirty="0">
                <a:solidFill>
                  <a:srgbClr val="FFFFFF"/>
                </a:solidFill>
                <a:latin typeface="思源宋体" pitchFamily="34" charset="0"/>
                <a:ea typeface="思源宋体" pitchFamily="34" charset="-122"/>
                <a:cs typeface="思源宋体" pitchFamily="34" charset="-120"/>
              </a:rPr>
              <a:t>6.</a:t>
            </a:r>
            <a:endParaRPr lang="en-US" sz="1600" dirty="0"/>
          </a:p>
        </p:txBody>
      </p:sp>
      <p:sp>
        <p:nvSpPr>
          <p:cNvPr id="32" name="Text 30"/>
          <p:cNvSpPr/>
          <p:nvPr/>
        </p:nvSpPr>
        <p:spPr>
          <a:xfrm>
            <a:off x="6481895" y="5300663"/>
            <a:ext cx="5326063" cy="34925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10000"/>
              </a:lnSpc>
            </a:pPr>
            <a:r>
              <a:rPr lang="en-US" sz="1000" b="1" dirty="0">
                <a:solidFill>
                  <a:srgbClr val="FFFFFF"/>
                </a:solidFill>
                <a:latin typeface="思源宋体" pitchFamily="34" charset="0"/>
                <a:ea typeface="思源宋体" pitchFamily="34" charset="-122"/>
                <a:cs typeface="思源宋体" pitchFamily="34" charset="-120"/>
              </a:rPr>
              <a:t>Agotamiento del modelo:</a:t>
            </a:r>
            <a:r>
              <a:rPr lang="en-US" sz="1000" dirty="0">
                <a:solidFill>
                  <a:srgbClr val="FFFFFF"/>
                </a:solidFill>
                <a:latin typeface="思源宋体" pitchFamily="34" charset="0"/>
                <a:ea typeface="思源宋体" pitchFamily="34" charset="-122"/>
                <a:cs typeface="思源宋体" pitchFamily="34" charset="-120"/>
              </a:rPr>
              <a:t> Crecimiento basado en recursos naturales y mano de obra barata llegó a su límite.</a:t>
            </a:r>
            <a:endParaRPr lang="en-US" sz="1600" dirty="0"/>
          </a:p>
        </p:txBody>
      </p:sp>
      <p:sp>
        <p:nvSpPr>
          <p:cNvPr id="33" name="Shape 31"/>
          <p:cNvSpPr/>
          <p:nvPr/>
        </p:nvSpPr>
        <p:spPr>
          <a:xfrm>
            <a:off x="6206464" y="6030913"/>
            <a:ext cx="5666714" cy="1778000"/>
          </a:xfrm>
          <a:custGeom>
            <a:avLst/>
            <a:gdLst/>
            <a:ahLst/>
            <a:cxnLst/>
            <a:rect l="l" t="t" r="r" b="b"/>
            <a:pathLst>
              <a:path w="5666714" h="1778000">
                <a:moveTo>
                  <a:pt x="30480" y="0"/>
                </a:moveTo>
                <a:lnTo>
                  <a:pt x="5603240" y="0"/>
                </a:lnTo>
                <a:cubicBezTo>
                  <a:pt x="5638287" y="0"/>
                  <a:pt x="5666740" y="28453"/>
                  <a:pt x="5666740" y="63500"/>
                </a:cubicBezTo>
                <a:lnTo>
                  <a:pt x="5666740" y="1714500"/>
                </a:lnTo>
                <a:cubicBezTo>
                  <a:pt x="5666740" y="1749547"/>
                  <a:pt x="5638287" y="1778000"/>
                  <a:pt x="5603240" y="1778000"/>
                </a:cubicBezTo>
                <a:lnTo>
                  <a:pt x="30480" y="1778000"/>
                </a:lnTo>
                <a:cubicBezTo>
                  <a:pt x="13646" y="1778000"/>
                  <a:pt x="0" y="1764354"/>
                  <a:pt x="0" y="1747520"/>
                </a:cubicBezTo>
                <a:lnTo>
                  <a:pt x="0" y="30480"/>
                </a:lnTo>
                <a:cubicBezTo>
                  <a:pt x="0" y="13658"/>
                  <a:pt x="13658" y="0"/>
                  <a:pt x="30480" y="0"/>
                </a:cubicBezTo>
                <a:close/>
              </a:path>
            </a:pathLst>
          </a:custGeom>
          <a:solidFill>
            <a:srgbClr val="F9FAFB"/>
          </a:solidFill>
          <a:ln/>
        </p:spPr>
      </p:sp>
      <p:sp>
        <p:nvSpPr>
          <p:cNvPr id="34" name="Shape 32"/>
          <p:cNvSpPr/>
          <p:nvPr/>
        </p:nvSpPr>
        <p:spPr>
          <a:xfrm>
            <a:off x="6206464" y="6030913"/>
            <a:ext cx="30427" cy="1778000"/>
          </a:xfrm>
          <a:custGeom>
            <a:avLst/>
            <a:gdLst/>
            <a:ahLst/>
            <a:cxnLst/>
            <a:rect l="l" t="t" r="r" b="b"/>
            <a:pathLst>
              <a:path w="30427" h="1778000">
                <a:moveTo>
                  <a:pt x="30480" y="0"/>
                </a:moveTo>
                <a:lnTo>
                  <a:pt x="30480" y="0"/>
                </a:lnTo>
                <a:lnTo>
                  <a:pt x="30480" y="1778000"/>
                </a:lnTo>
                <a:lnTo>
                  <a:pt x="30480" y="1778000"/>
                </a:lnTo>
                <a:cubicBezTo>
                  <a:pt x="13646" y="1778000"/>
                  <a:pt x="0" y="1764354"/>
                  <a:pt x="0" y="1747520"/>
                </a:cubicBezTo>
                <a:lnTo>
                  <a:pt x="0" y="30480"/>
                </a:lnTo>
                <a:cubicBezTo>
                  <a:pt x="0" y="13658"/>
                  <a:pt x="13658" y="0"/>
                  <a:pt x="30480" y="0"/>
                </a:cubicBezTo>
                <a:close/>
              </a:path>
            </a:pathLst>
          </a:custGeom>
          <a:solidFill>
            <a:srgbClr val="8B0000"/>
          </a:solidFill>
          <a:ln/>
        </p:spPr>
      </p:sp>
      <p:sp>
        <p:nvSpPr>
          <p:cNvPr id="35" name="Text 33"/>
          <p:cNvSpPr/>
          <p:nvPr/>
        </p:nvSpPr>
        <p:spPr>
          <a:xfrm>
            <a:off x="6642364" y="6347884"/>
            <a:ext cx="1166813" cy="22225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125" b="1" dirty="0">
                <a:solidFill>
                  <a:srgbClr val="1F2937"/>
                </a:solidFill>
                <a:latin typeface="Sorts Mill Goudy" pitchFamily="34" charset="0"/>
                <a:ea typeface="Sorts Mill Goudy" pitchFamily="34" charset="-122"/>
                <a:cs typeface="Sorts Mill Goudy" pitchFamily="34" charset="-120"/>
              </a:rPr>
              <a:t>Reflexión Crítica</a:t>
            </a:r>
            <a:endParaRPr lang="en-US" sz="1600" dirty="0"/>
          </a:p>
        </p:txBody>
      </p:sp>
      <p:sp>
        <p:nvSpPr>
          <p:cNvPr id="36" name="Text 34"/>
          <p:cNvSpPr/>
          <p:nvPr/>
        </p:nvSpPr>
        <p:spPr>
          <a:xfrm>
            <a:off x="6348677" y="6887105"/>
            <a:ext cx="5461000" cy="34925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10000"/>
              </a:lnSpc>
            </a:pPr>
            <a:r>
              <a:rPr lang="en-US" sz="1000" dirty="0">
                <a:solidFill>
                  <a:srgbClr val="1F2937"/>
                </a:solidFill>
                <a:latin typeface="思源宋体" pitchFamily="34" charset="0"/>
                <a:ea typeface="思源宋体" pitchFamily="34" charset="-122"/>
                <a:cs typeface="思源宋体" pitchFamily="34" charset="-120"/>
              </a:rPr>
              <a:t>"El socialismo que se derrumbó fue un sistema rígido que no resistió una profunda reforma estructural. La confianza de la sociedad se resquebrajó por la brecha entre el discurso y la realidad."</a:t>
            </a:r>
            <a:endParaRPr lang="en-US" sz="1600" dirty="0"/>
          </a:p>
        </p:txBody>
      </p:sp>
      <p:sp>
        <p:nvSpPr>
          <p:cNvPr id="37" name="Text 35"/>
          <p:cNvSpPr/>
          <p:nvPr/>
        </p:nvSpPr>
        <p:spPr>
          <a:xfrm>
            <a:off x="6285177" y="7363355"/>
            <a:ext cx="5461000" cy="19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>
              <a:lnSpc>
                <a:spcPct val="130000"/>
              </a:lnSpc>
            </a:pPr>
            <a:r>
              <a:rPr lang="en-US" sz="1000" dirty="0">
                <a:solidFill>
                  <a:srgbClr val="6B7280"/>
                </a:solidFill>
                <a:latin typeface="思源宋体" pitchFamily="34" charset="0"/>
                <a:ea typeface="思源宋体" pitchFamily="34" charset="-122"/>
                <a:cs typeface="思源宋体" pitchFamily="34" charset="-120"/>
              </a:rPr>
              <a:t>— Análisis histórico contemporáneo</a:t>
            </a:r>
            <a:endParaRPr lang="en-US" sz="1600" dirty="0"/>
          </a:p>
        </p:txBody>
      </p:sp>
      <p:sp>
        <p:nvSpPr>
          <p:cNvPr id="38" name="Text 36"/>
          <p:cNvSpPr/>
          <p:nvPr/>
        </p:nvSpPr>
        <p:spPr>
          <a:xfrm>
            <a:off x="317500" y="5792788"/>
            <a:ext cx="3357563" cy="19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400" dirty="0">
                <a:solidFill>
                  <a:srgbClr val="6B7280"/>
                </a:solidFill>
                <a:latin typeface="思源宋体" pitchFamily="34" charset="0"/>
                <a:ea typeface="思源宋体" pitchFamily="34" charset="-122"/>
                <a:cs typeface="思源宋体" pitchFamily="34" charset="-120"/>
              </a:rPr>
              <a:t>Fuente: Elaboración propia basada en documentos históricos</a:t>
            </a:r>
            <a:endParaRPr lang="en-US" sz="1400" dirty="0"/>
          </a:p>
        </p:txBody>
      </p:sp>
      <p:sp>
        <p:nvSpPr>
          <p:cNvPr id="39" name="Text 37"/>
          <p:cNvSpPr/>
          <p:nvPr/>
        </p:nvSpPr>
        <p:spPr>
          <a:xfrm>
            <a:off x="8459126" y="5792788"/>
            <a:ext cx="3476625" cy="19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000" b="1" dirty="0">
                <a:solidFill>
                  <a:srgbClr val="6B7280"/>
                </a:solidFill>
                <a:latin typeface="思源宋体" pitchFamily="34" charset="0"/>
                <a:ea typeface="思源宋体" pitchFamily="34" charset="-122"/>
                <a:cs typeface="思源宋体" pitchFamily="34" charset="-120"/>
              </a:rPr>
              <a:t>Figura 1: Factores de crisis del socialismo realmente existente</a:t>
            </a:r>
            <a:endParaRPr lang="en-US" sz="1600" dirty="0"/>
          </a:p>
        </p:txBody>
      </p:sp>
    </p:spTree>
  </p:cSld>
  <p:clrMapOvr>
    <a:masterClrMapping/>
  </p:clrMapOvr>
  <p:transition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AFAF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https://kimi-web-img.moonshot.cn/img/landmarkevents.org/02bdcb499e2c400bb5cf6833daf5546fe62a6c41.jpg"/>
          <p:cNvPicPr>
            <a:picLocks noChangeAspect="1"/>
          </p:cNvPicPr>
          <p:nvPr/>
        </p:nvPicPr>
        <p:blipFill>
          <a:blip r:embed="rId3">
            <a:alphaModFix amt="15000"/>
          </a:blip>
          <a:srcRect t="25198" b="25198"/>
          <a:stretch/>
        </p:blipFill>
        <p:spPr>
          <a:xfrm>
            <a:off x="0" y="0"/>
            <a:ext cx="12192000" cy="6858000"/>
          </a:xfrm>
          <a:prstGeom prst="roundRect">
            <a:avLst>
              <a:gd name="adj" fmla="val 0"/>
            </a:avLst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2192000" cy="6858000"/>
          </a:xfrm>
          <a:prstGeom prst="roundRect">
            <a:avLst>
              <a:gd name="adj" fmla="val 0"/>
            </a:avLst>
          </a:prstGeom>
          <a:gradFill flip="none" rotWithShape="1">
            <a:gsLst>
              <a:gs pos="0">
                <a:srgbClr val="8B0000">
                  <a:alpha val="95000"/>
                </a:srgbClr>
              </a:gs>
              <a:gs pos="50000">
                <a:srgbClr val="8B0000">
                  <a:alpha val="85000"/>
                </a:srgbClr>
              </a:gs>
              <a:gs pos="100000">
                <a:srgbClr val="000000">
                  <a:alpha val="0"/>
                </a:srgbClr>
              </a:gs>
            </a:gsLst>
            <a:lin ang="0" scaled="1"/>
          </a:gradFill>
          <a:ln/>
        </p:spPr>
      </p:sp>
      <p:sp>
        <p:nvSpPr>
          <p:cNvPr id="4" name="Text 1"/>
          <p:cNvSpPr/>
          <p:nvPr/>
        </p:nvSpPr>
        <p:spPr>
          <a:xfrm>
            <a:off x="609600" y="886778"/>
            <a:ext cx="1676400" cy="30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10000"/>
              </a:lnSpc>
            </a:pPr>
            <a:r>
              <a:rPr lang="en-US" sz="1800" b="1" kern="0" spc="90" dirty="0">
                <a:solidFill>
                  <a:srgbClr val="FFFFFF"/>
                </a:solidFill>
                <a:latin typeface="思源宋体" pitchFamily="34" charset="0"/>
                <a:ea typeface="思源宋体" pitchFamily="34" charset="-122"/>
                <a:cs typeface="思源宋体" pitchFamily="34" charset="-120"/>
              </a:rPr>
              <a:t>CAPÍTULO 2</a:t>
            </a:r>
            <a:endParaRPr lang="en-US" sz="1600" dirty="0"/>
          </a:p>
        </p:txBody>
      </p:sp>
      <p:sp>
        <p:nvSpPr>
          <p:cNvPr id="5" name="Text 2"/>
          <p:cNvSpPr/>
          <p:nvPr/>
        </p:nvSpPr>
        <p:spPr>
          <a:xfrm>
            <a:off x="381000" y="2466022"/>
            <a:ext cx="8820150" cy="142875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00000"/>
              </a:lnSpc>
            </a:pPr>
            <a:r>
              <a:rPr lang="en-US" sz="4500" b="1" dirty="0">
                <a:solidFill>
                  <a:srgbClr val="FFFFFF"/>
                </a:solidFill>
                <a:latin typeface="Sorts Mill Goudy" pitchFamily="34" charset="0"/>
                <a:ea typeface="Sorts Mill Goudy" pitchFamily="34" charset="-122"/>
                <a:cs typeface="Sorts Mill Goudy" pitchFamily="34" charset="-120"/>
              </a:rPr>
              <a:t>La Construcción del</a:t>
            </a:r>
            <a:endParaRPr lang="en-US" sz="1600" dirty="0"/>
          </a:p>
          <a:p>
            <a:pPr>
              <a:lnSpc>
                <a:spcPct val="100000"/>
              </a:lnSpc>
            </a:pPr>
            <a:r>
              <a:rPr lang="en-US" sz="4500" b="1" dirty="0">
                <a:solidFill>
                  <a:srgbClr val="FFFFFF"/>
                </a:solidFill>
                <a:latin typeface="Sorts Mill Goudy" pitchFamily="34" charset="0"/>
                <a:ea typeface="Sorts Mill Goudy" pitchFamily="34" charset="-122"/>
                <a:cs typeface="Sorts Mill Goudy" pitchFamily="34" charset="-120"/>
              </a:rPr>
              <a:t>Socialismo en Cuba</a:t>
            </a:r>
            <a:endParaRPr lang="en-US" sz="1600" dirty="0"/>
          </a:p>
        </p:txBody>
      </p:sp>
      <p:sp>
        <p:nvSpPr>
          <p:cNvPr id="6" name="Shape 3"/>
          <p:cNvSpPr/>
          <p:nvPr/>
        </p:nvSpPr>
        <p:spPr>
          <a:xfrm>
            <a:off x="381000" y="4123372"/>
            <a:ext cx="1524000" cy="38100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/>
        </p:spPr>
      </p:sp>
      <p:sp>
        <p:nvSpPr>
          <p:cNvPr id="7" name="Text 4"/>
          <p:cNvSpPr/>
          <p:nvPr/>
        </p:nvSpPr>
        <p:spPr>
          <a:xfrm>
            <a:off x="381000" y="4618672"/>
            <a:ext cx="7429500" cy="74295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40000"/>
              </a:lnSpc>
            </a:pPr>
            <a:r>
              <a:rPr lang="en-US" sz="1800" dirty="0">
                <a:solidFill>
                  <a:srgbClr val="1F2937"/>
                </a:solidFill>
                <a:latin typeface="思源宋体" pitchFamily="34" charset="0"/>
                <a:ea typeface="思源宋体" pitchFamily="34" charset="-122"/>
                <a:cs typeface="思源宋体" pitchFamily="34" charset="-120"/>
              </a:rPr>
              <a:t>De la Revolución de 1959 al Periodo Especial.</a:t>
            </a:r>
            <a:endParaRPr lang="en-US" sz="1600" dirty="0"/>
          </a:p>
          <a:p>
            <a:pPr>
              <a:lnSpc>
                <a:spcPct val="140000"/>
              </a:lnSpc>
            </a:pPr>
            <a:r>
              <a:rPr lang="en-US" sz="1800" dirty="0">
                <a:solidFill>
                  <a:srgbClr val="1F2937"/>
                </a:solidFill>
                <a:latin typeface="思源宋体" pitchFamily="34" charset="0"/>
                <a:ea typeface="思源宋体" pitchFamily="34" charset="-122"/>
                <a:cs typeface="思源宋体" pitchFamily="34" charset="-120"/>
              </a:rPr>
              <a:t>El primer y único sistema marxista-leninista de América Latina.</a:t>
            </a:r>
            <a:endParaRPr lang="en-US" sz="1600" dirty="0"/>
          </a:p>
        </p:txBody>
      </p:sp>
      <p:sp>
        <p:nvSpPr>
          <p:cNvPr id="8" name="Text 5"/>
          <p:cNvSpPr/>
          <p:nvPr/>
        </p:nvSpPr>
        <p:spPr>
          <a:xfrm>
            <a:off x="890588" y="6047422"/>
            <a:ext cx="4276725" cy="26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350" dirty="0">
                <a:solidFill>
                  <a:srgbClr val="1F2937"/>
                </a:solidFill>
                <a:latin typeface="思源宋体" pitchFamily="34" charset="0"/>
                <a:ea typeface="思源宋体" pitchFamily="34" charset="-122"/>
                <a:cs typeface="思源宋体" pitchFamily="34" charset="-120"/>
              </a:rPr>
              <a:t>65 años de construcción socialista en el contexto caribeño</a:t>
            </a:r>
            <a:endParaRPr lang="en-US" sz="1600" dirty="0"/>
          </a:p>
        </p:txBody>
      </p:sp>
    </p:spTree>
  </p:cSld>
  <p:clrMapOvr>
    <a:masterClrMapping/>
  </p:clrMapOvr>
  <p:transition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340321" y="705314"/>
            <a:ext cx="68064" cy="340321"/>
          </a:xfrm>
          <a:prstGeom prst="roundRect">
            <a:avLst>
              <a:gd name="adj" fmla="val 0"/>
            </a:avLst>
          </a:prstGeom>
          <a:solidFill>
            <a:srgbClr val="8B0000"/>
          </a:solidFill>
          <a:ln/>
        </p:spPr>
      </p:sp>
      <p:sp>
        <p:nvSpPr>
          <p:cNvPr id="3" name="Text 1"/>
          <p:cNvSpPr/>
          <p:nvPr/>
        </p:nvSpPr>
        <p:spPr>
          <a:xfrm>
            <a:off x="510482" y="476449"/>
            <a:ext cx="6763880" cy="20419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072" b="1" kern="0" spc="54" dirty="0">
                <a:solidFill>
                  <a:srgbClr val="8B0000"/>
                </a:solidFill>
                <a:latin typeface="思源宋体" pitchFamily="34" charset="0"/>
                <a:ea typeface="思源宋体" pitchFamily="34" charset="-122"/>
                <a:cs typeface="思源宋体" pitchFamily="34" charset="-120"/>
              </a:rPr>
              <a:t>2.1 - 2.2</a:t>
            </a:r>
            <a:endParaRPr lang="en-US" sz="1600" dirty="0"/>
          </a:p>
        </p:txBody>
      </p:sp>
      <p:sp>
        <p:nvSpPr>
          <p:cNvPr id="4" name="Text 2"/>
          <p:cNvSpPr/>
          <p:nvPr/>
        </p:nvSpPr>
        <p:spPr>
          <a:xfrm>
            <a:off x="510482" y="892491"/>
            <a:ext cx="6823436" cy="30628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00000"/>
              </a:lnSpc>
            </a:pPr>
            <a:r>
              <a:rPr lang="en-US" sz="2010" b="1" dirty="0">
                <a:solidFill>
                  <a:srgbClr val="1F2937"/>
                </a:solidFill>
                <a:latin typeface="Sorts Mill Goudy" pitchFamily="34" charset="0"/>
                <a:ea typeface="Sorts Mill Goudy" pitchFamily="34" charset="-122"/>
                <a:cs typeface="Sorts Mill Goudy" pitchFamily="34" charset="-120"/>
              </a:rPr>
              <a:t>De la Revolución al Periodo Especial: Trayectoria Histórica</a:t>
            </a:r>
            <a:endParaRPr lang="en-US" sz="1600" dirty="0"/>
          </a:p>
        </p:txBody>
      </p:sp>
      <p:sp>
        <p:nvSpPr>
          <p:cNvPr id="5" name="Shape 3"/>
          <p:cNvSpPr/>
          <p:nvPr/>
        </p:nvSpPr>
        <p:spPr>
          <a:xfrm>
            <a:off x="356628" y="1546757"/>
            <a:ext cx="6839743" cy="2586440"/>
          </a:xfrm>
          <a:custGeom>
            <a:avLst/>
            <a:gdLst/>
            <a:ahLst/>
            <a:cxnLst/>
            <a:rect l="l" t="t" r="r" b="b"/>
            <a:pathLst>
              <a:path w="6839743" h="2586440">
                <a:moveTo>
                  <a:pt x="32639" y="0"/>
                </a:moveTo>
                <a:lnTo>
                  <a:pt x="6771640" y="0"/>
                </a:lnTo>
                <a:cubicBezTo>
                  <a:pt x="6809235" y="0"/>
                  <a:pt x="6839712" y="30477"/>
                  <a:pt x="6839712" y="68072"/>
                </a:cubicBezTo>
                <a:lnTo>
                  <a:pt x="6839712" y="2518410"/>
                </a:lnTo>
                <a:cubicBezTo>
                  <a:pt x="6839712" y="2556005"/>
                  <a:pt x="6809235" y="2586482"/>
                  <a:pt x="6771640" y="2586482"/>
                </a:cubicBezTo>
                <a:lnTo>
                  <a:pt x="32639" y="2586482"/>
                </a:lnTo>
                <a:cubicBezTo>
                  <a:pt x="14613" y="2586482"/>
                  <a:pt x="0" y="2571869"/>
                  <a:pt x="0" y="2553843"/>
                </a:cubicBezTo>
                <a:lnTo>
                  <a:pt x="0" y="32639"/>
                </a:lnTo>
                <a:cubicBezTo>
                  <a:pt x="0" y="14625"/>
                  <a:pt x="14625" y="0"/>
                  <a:pt x="32639" y="0"/>
                </a:cubicBezTo>
                <a:close/>
              </a:path>
            </a:pathLst>
          </a:custGeom>
          <a:solidFill>
            <a:srgbClr val="F9FAFB"/>
          </a:solidFill>
          <a:ln/>
        </p:spPr>
      </p:sp>
      <p:sp>
        <p:nvSpPr>
          <p:cNvPr id="6" name="Shape 4"/>
          <p:cNvSpPr/>
          <p:nvPr/>
        </p:nvSpPr>
        <p:spPr>
          <a:xfrm>
            <a:off x="356628" y="1546757"/>
            <a:ext cx="32614" cy="2586440"/>
          </a:xfrm>
          <a:custGeom>
            <a:avLst/>
            <a:gdLst/>
            <a:ahLst/>
            <a:cxnLst/>
            <a:rect l="l" t="t" r="r" b="b"/>
            <a:pathLst>
              <a:path w="32614" h="2586440">
                <a:moveTo>
                  <a:pt x="32639" y="0"/>
                </a:moveTo>
                <a:lnTo>
                  <a:pt x="32639" y="0"/>
                </a:lnTo>
                <a:lnTo>
                  <a:pt x="32639" y="2586482"/>
                </a:lnTo>
                <a:lnTo>
                  <a:pt x="32639" y="2586482"/>
                </a:lnTo>
                <a:cubicBezTo>
                  <a:pt x="14613" y="2586482"/>
                  <a:pt x="0" y="2571869"/>
                  <a:pt x="0" y="2553843"/>
                </a:cubicBezTo>
                <a:lnTo>
                  <a:pt x="0" y="32639"/>
                </a:lnTo>
                <a:cubicBezTo>
                  <a:pt x="0" y="14625"/>
                  <a:pt x="14625" y="0"/>
                  <a:pt x="32639" y="0"/>
                </a:cubicBezTo>
                <a:close/>
              </a:path>
            </a:pathLst>
          </a:custGeom>
          <a:solidFill>
            <a:srgbClr val="8B0000"/>
          </a:solidFill>
          <a:ln/>
        </p:spPr>
      </p:sp>
      <p:sp>
        <p:nvSpPr>
          <p:cNvPr id="7" name="Text 5"/>
          <p:cNvSpPr/>
          <p:nvPr/>
        </p:nvSpPr>
        <p:spPr>
          <a:xfrm>
            <a:off x="721764" y="1853046"/>
            <a:ext cx="6423559" cy="23822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1340" b="1" dirty="0">
                <a:solidFill>
                  <a:srgbClr val="1F2937"/>
                </a:solidFill>
                <a:latin typeface="Sorts Mill Goudy" pitchFamily="34" charset="0"/>
                <a:ea typeface="Sorts Mill Goudy" pitchFamily="34" charset="-122"/>
                <a:cs typeface="Sorts Mill Goudy" pitchFamily="34" charset="-120"/>
              </a:rPr>
              <a:t>La Revolución y el Rumbo al Socialismo (1959-1970)</a:t>
            </a:r>
            <a:endParaRPr lang="en-US" sz="1600" dirty="0"/>
          </a:p>
        </p:txBody>
      </p:sp>
      <p:sp>
        <p:nvSpPr>
          <p:cNvPr id="8" name="Text 6"/>
          <p:cNvSpPr/>
          <p:nvPr/>
        </p:nvSpPr>
        <p:spPr>
          <a:xfrm>
            <a:off x="509063" y="2159335"/>
            <a:ext cx="6619244" cy="18717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10000"/>
              </a:lnSpc>
            </a:pPr>
            <a:r>
              <a:rPr lang="en-US" sz="1072" b="1" dirty="0">
                <a:solidFill>
                  <a:srgbClr val="8B0000"/>
                </a:solidFill>
                <a:latin typeface="思源宋体" pitchFamily="34" charset="0"/>
                <a:ea typeface="思源宋体" pitchFamily="34" charset="-122"/>
                <a:cs typeface="思源宋体" pitchFamily="34" charset="-120"/>
              </a:rPr>
              <a:t>1959:</a:t>
            </a:r>
            <a:r>
              <a:rPr lang="en-US" sz="1072" dirty="0">
                <a:solidFill>
                  <a:srgbClr val="1F2937"/>
                </a:solidFill>
                <a:latin typeface="思源宋体" pitchFamily="34" charset="0"/>
                <a:ea typeface="思源宋体" pitchFamily="34" charset="-122"/>
                <a:cs typeface="思源宋体" pitchFamily="34" charset="-120"/>
              </a:rPr>
              <a:t> Triunfo de la Revolución Cubana. Fidel Castro llega al poder.</a:t>
            </a:r>
            <a:endParaRPr lang="en-US" sz="1600" dirty="0"/>
          </a:p>
        </p:txBody>
      </p:sp>
      <p:sp>
        <p:nvSpPr>
          <p:cNvPr id="9" name="Text 7"/>
          <p:cNvSpPr/>
          <p:nvPr/>
        </p:nvSpPr>
        <p:spPr>
          <a:xfrm>
            <a:off x="509063" y="2414576"/>
            <a:ext cx="6619244" cy="18717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10000"/>
              </a:lnSpc>
            </a:pPr>
            <a:r>
              <a:rPr lang="en-US" sz="1072" b="1" dirty="0">
                <a:solidFill>
                  <a:srgbClr val="8B0000"/>
                </a:solidFill>
                <a:latin typeface="思源宋体" pitchFamily="34" charset="0"/>
                <a:ea typeface="思源宋体" pitchFamily="34" charset="-122"/>
                <a:cs typeface="思源宋体" pitchFamily="34" charset="-120"/>
              </a:rPr>
              <a:t>1959-1961:</a:t>
            </a:r>
            <a:r>
              <a:rPr lang="en-US" sz="1072" dirty="0">
                <a:solidFill>
                  <a:srgbClr val="1F2937"/>
                </a:solidFill>
                <a:latin typeface="思源宋体" pitchFamily="34" charset="0"/>
                <a:ea typeface="思源宋体" pitchFamily="34" charset="-122"/>
                <a:cs typeface="思源宋体" pitchFamily="34" charset="-120"/>
              </a:rPr>
              <a:t> Reforma Agraria, nacionalización de empresas norteamericanas, proclamación del carácter socialista.</a:t>
            </a:r>
            <a:endParaRPr lang="en-US" sz="1600" dirty="0"/>
          </a:p>
        </p:txBody>
      </p:sp>
      <p:sp>
        <p:nvSpPr>
          <p:cNvPr id="10" name="Text 8"/>
          <p:cNvSpPr/>
          <p:nvPr/>
        </p:nvSpPr>
        <p:spPr>
          <a:xfrm>
            <a:off x="509063" y="2669817"/>
            <a:ext cx="6619244" cy="18717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10000"/>
              </a:lnSpc>
            </a:pPr>
            <a:r>
              <a:rPr lang="en-US" sz="1072" b="1" dirty="0">
                <a:solidFill>
                  <a:srgbClr val="8B0000"/>
                </a:solidFill>
                <a:latin typeface="思源宋体" pitchFamily="34" charset="0"/>
                <a:ea typeface="思源宋体" pitchFamily="34" charset="-122"/>
                <a:cs typeface="思源宋体" pitchFamily="34" charset="-120"/>
              </a:rPr>
              <a:t>1961:</a:t>
            </a:r>
            <a:r>
              <a:rPr lang="en-US" sz="1072" dirty="0">
                <a:solidFill>
                  <a:srgbClr val="1F2937"/>
                </a:solidFill>
                <a:latin typeface="思源宋体" pitchFamily="34" charset="0"/>
                <a:ea typeface="思源宋体" pitchFamily="34" charset="-122"/>
                <a:cs typeface="思源宋体" pitchFamily="34" charset="-120"/>
              </a:rPr>
              <a:t> Declaración del carácter marxista-leninista. Invasión de Bahía de Cochinos fracasa.</a:t>
            </a:r>
            <a:endParaRPr lang="en-US" sz="1600" dirty="0"/>
          </a:p>
        </p:txBody>
      </p:sp>
      <p:sp>
        <p:nvSpPr>
          <p:cNvPr id="11" name="Text 9"/>
          <p:cNvSpPr/>
          <p:nvPr/>
        </p:nvSpPr>
        <p:spPr>
          <a:xfrm>
            <a:off x="509063" y="2925057"/>
            <a:ext cx="6619244" cy="18717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10000"/>
              </a:lnSpc>
            </a:pPr>
            <a:r>
              <a:rPr lang="en-US" sz="1072" b="1" dirty="0">
                <a:solidFill>
                  <a:srgbClr val="8B0000"/>
                </a:solidFill>
                <a:latin typeface="思源宋体" pitchFamily="34" charset="0"/>
                <a:ea typeface="思源宋体" pitchFamily="34" charset="-122"/>
                <a:cs typeface="思源宋体" pitchFamily="34" charset="-120"/>
              </a:rPr>
              <a:t>1962:</a:t>
            </a:r>
            <a:r>
              <a:rPr lang="en-US" sz="1072" dirty="0">
                <a:solidFill>
                  <a:srgbClr val="1F2937"/>
                </a:solidFill>
                <a:latin typeface="思源宋体" pitchFamily="34" charset="0"/>
                <a:ea typeface="思源宋体" pitchFamily="34" charset="-122"/>
                <a:cs typeface="思源宋体" pitchFamily="34" charset="-120"/>
              </a:rPr>
              <a:t> Crisis de los Misiles. EE.UU. se compromete a no invadir Cuba.</a:t>
            </a:r>
            <a:endParaRPr lang="en-US" sz="1600" dirty="0"/>
          </a:p>
        </p:txBody>
      </p:sp>
      <p:sp>
        <p:nvSpPr>
          <p:cNvPr id="12" name="Text 10"/>
          <p:cNvSpPr/>
          <p:nvPr/>
        </p:nvSpPr>
        <p:spPr>
          <a:xfrm>
            <a:off x="509063" y="3180298"/>
            <a:ext cx="6619244" cy="18717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10000"/>
              </a:lnSpc>
            </a:pPr>
            <a:r>
              <a:rPr lang="en-US" sz="1072" b="1" dirty="0">
                <a:solidFill>
                  <a:srgbClr val="8B0000"/>
                </a:solidFill>
                <a:latin typeface="思源宋体" pitchFamily="34" charset="0"/>
                <a:ea typeface="思源宋体" pitchFamily="34" charset="-122"/>
                <a:cs typeface="思源宋体" pitchFamily="34" charset="-120"/>
              </a:rPr>
              <a:t>1968:</a:t>
            </a:r>
            <a:r>
              <a:rPr lang="en-US" sz="1072" dirty="0">
                <a:solidFill>
                  <a:srgbClr val="1F2937"/>
                </a:solidFill>
                <a:latin typeface="思源宋体" pitchFamily="34" charset="0"/>
                <a:ea typeface="思源宋体" pitchFamily="34" charset="-122"/>
                <a:cs typeface="思源宋体" pitchFamily="34" charset="-120"/>
              </a:rPr>
              <a:t> Ofensiva Revolucionaria. Nacionalización de casi 60,000 pequeños negocios.</a:t>
            </a:r>
            <a:endParaRPr lang="en-US" sz="1600" dirty="0"/>
          </a:p>
        </p:txBody>
      </p:sp>
      <p:sp>
        <p:nvSpPr>
          <p:cNvPr id="13" name="Text 11"/>
          <p:cNvSpPr/>
          <p:nvPr/>
        </p:nvSpPr>
        <p:spPr>
          <a:xfrm>
            <a:off x="509063" y="3503603"/>
            <a:ext cx="6619244" cy="18717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10000"/>
              </a:lnSpc>
            </a:pPr>
            <a:r>
              <a:rPr lang="en-US" sz="1072" b="1" dirty="0">
                <a:solidFill>
                  <a:srgbClr val="8B0000"/>
                </a:solidFill>
                <a:latin typeface="思源宋体" pitchFamily="34" charset="0"/>
                <a:ea typeface="思源宋体" pitchFamily="34" charset="-122"/>
                <a:cs typeface="思源宋体" pitchFamily="34" charset="-120"/>
              </a:rPr>
              <a:t>1970:</a:t>
            </a:r>
            <a:r>
              <a:rPr lang="en-US" sz="1072" dirty="0">
                <a:solidFill>
                  <a:srgbClr val="1F2937"/>
                </a:solidFill>
                <a:latin typeface="思源宋体" pitchFamily="34" charset="0"/>
                <a:ea typeface="思源宋体" pitchFamily="34" charset="-122"/>
                <a:cs typeface="思源宋体" pitchFamily="34" charset="-120"/>
              </a:rPr>
              <a:t> Zafra de los 10 millones fracasa. Reconocimiento de errores económicos.</a:t>
            </a:r>
            <a:endParaRPr lang="en-US" sz="1600" dirty="0"/>
          </a:p>
        </p:txBody>
      </p:sp>
      <p:sp>
        <p:nvSpPr>
          <p:cNvPr id="14" name="Shape 12"/>
          <p:cNvSpPr/>
          <p:nvPr/>
        </p:nvSpPr>
        <p:spPr>
          <a:xfrm>
            <a:off x="356628" y="4269043"/>
            <a:ext cx="6839743" cy="2586440"/>
          </a:xfrm>
          <a:custGeom>
            <a:avLst/>
            <a:gdLst/>
            <a:ahLst/>
            <a:cxnLst/>
            <a:rect l="l" t="t" r="r" b="b"/>
            <a:pathLst>
              <a:path w="6839743" h="2586440">
                <a:moveTo>
                  <a:pt x="32639" y="0"/>
                </a:moveTo>
                <a:lnTo>
                  <a:pt x="6771640" y="0"/>
                </a:lnTo>
                <a:cubicBezTo>
                  <a:pt x="6809235" y="0"/>
                  <a:pt x="6839712" y="30477"/>
                  <a:pt x="6839712" y="68072"/>
                </a:cubicBezTo>
                <a:lnTo>
                  <a:pt x="6839712" y="2518410"/>
                </a:lnTo>
                <a:cubicBezTo>
                  <a:pt x="6839712" y="2556005"/>
                  <a:pt x="6809235" y="2586482"/>
                  <a:pt x="6771640" y="2586482"/>
                </a:cubicBezTo>
                <a:lnTo>
                  <a:pt x="32639" y="2586482"/>
                </a:lnTo>
                <a:cubicBezTo>
                  <a:pt x="14613" y="2586482"/>
                  <a:pt x="0" y="2571869"/>
                  <a:pt x="0" y="2553843"/>
                </a:cubicBezTo>
                <a:lnTo>
                  <a:pt x="0" y="32639"/>
                </a:lnTo>
                <a:cubicBezTo>
                  <a:pt x="0" y="14625"/>
                  <a:pt x="14625" y="0"/>
                  <a:pt x="32639" y="0"/>
                </a:cubicBezTo>
                <a:close/>
              </a:path>
            </a:pathLst>
          </a:custGeom>
          <a:solidFill>
            <a:srgbClr val="F9FAFB"/>
          </a:solidFill>
          <a:ln/>
        </p:spPr>
      </p:sp>
      <p:sp>
        <p:nvSpPr>
          <p:cNvPr id="15" name="Shape 13"/>
          <p:cNvSpPr/>
          <p:nvPr/>
        </p:nvSpPr>
        <p:spPr>
          <a:xfrm>
            <a:off x="356628" y="4269043"/>
            <a:ext cx="32614" cy="2586440"/>
          </a:xfrm>
          <a:custGeom>
            <a:avLst/>
            <a:gdLst/>
            <a:ahLst/>
            <a:cxnLst/>
            <a:rect l="l" t="t" r="r" b="b"/>
            <a:pathLst>
              <a:path w="32614" h="2586440">
                <a:moveTo>
                  <a:pt x="32639" y="0"/>
                </a:moveTo>
                <a:lnTo>
                  <a:pt x="32639" y="0"/>
                </a:lnTo>
                <a:lnTo>
                  <a:pt x="32639" y="2586482"/>
                </a:lnTo>
                <a:lnTo>
                  <a:pt x="32639" y="2586482"/>
                </a:lnTo>
                <a:cubicBezTo>
                  <a:pt x="14613" y="2586482"/>
                  <a:pt x="0" y="2571869"/>
                  <a:pt x="0" y="2553843"/>
                </a:cubicBezTo>
                <a:lnTo>
                  <a:pt x="0" y="32639"/>
                </a:lnTo>
                <a:cubicBezTo>
                  <a:pt x="0" y="14625"/>
                  <a:pt x="14625" y="0"/>
                  <a:pt x="32639" y="0"/>
                </a:cubicBezTo>
                <a:close/>
              </a:path>
            </a:pathLst>
          </a:custGeom>
          <a:solidFill>
            <a:srgbClr val="8B0000"/>
          </a:solidFill>
          <a:ln/>
        </p:spPr>
      </p:sp>
      <p:sp>
        <p:nvSpPr>
          <p:cNvPr id="16" name="Text 14"/>
          <p:cNvSpPr/>
          <p:nvPr/>
        </p:nvSpPr>
        <p:spPr>
          <a:xfrm>
            <a:off x="721764" y="4575332"/>
            <a:ext cx="6423559" cy="23822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1340" b="1" dirty="0">
                <a:solidFill>
                  <a:srgbClr val="1F2937"/>
                </a:solidFill>
                <a:latin typeface="Sorts Mill Goudy" pitchFamily="34" charset="0"/>
                <a:ea typeface="Sorts Mill Goudy" pitchFamily="34" charset="-122"/>
                <a:cs typeface="Sorts Mill Goudy" pitchFamily="34" charset="-120"/>
              </a:rPr>
              <a:t>Integración al CAME y Dependencia (1972-1989)</a:t>
            </a:r>
            <a:endParaRPr lang="en-US" sz="1600" dirty="0"/>
          </a:p>
        </p:txBody>
      </p:sp>
      <p:sp>
        <p:nvSpPr>
          <p:cNvPr id="17" name="Text 15"/>
          <p:cNvSpPr/>
          <p:nvPr/>
        </p:nvSpPr>
        <p:spPr>
          <a:xfrm>
            <a:off x="509063" y="4881621"/>
            <a:ext cx="6619244" cy="18717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10000"/>
              </a:lnSpc>
            </a:pPr>
            <a:r>
              <a:rPr lang="en-US" sz="1072" b="1" dirty="0">
                <a:solidFill>
                  <a:srgbClr val="8B0000"/>
                </a:solidFill>
                <a:latin typeface="思源宋体" pitchFamily="34" charset="0"/>
                <a:ea typeface="思源宋体" pitchFamily="34" charset="-122"/>
                <a:cs typeface="思源宋体" pitchFamily="34" charset="-120"/>
              </a:rPr>
              <a:t>1972:</a:t>
            </a:r>
            <a:r>
              <a:rPr lang="en-US" sz="1072" dirty="0">
                <a:solidFill>
                  <a:srgbClr val="1F2937"/>
                </a:solidFill>
                <a:latin typeface="思源宋体" pitchFamily="34" charset="0"/>
                <a:ea typeface="思源宋体" pitchFamily="34" charset="-122"/>
                <a:cs typeface="思源宋体" pitchFamily="34" charset="-120"/>
              </a:rPr>
              <a:t> Cuba ingresa al Consejo de Ayuda Mutua Económica (CAME).</a:t>
            </a:r>
            <a:endParaRPr lang="en-US" sz="1600" dirty="0"/>
          </a:p>
        </p:txBody>
      </p:sp>
      <p:sp>
        <p:nvSpPr>
          <p:cNvPr id="18" name="Text 16"/>
          <p:cNvSpPr/>
          <p:nvPr/>
        </p:nvSpPr>
        <p:spPr>
          <a:xfrm>
            <a:off x="509063" y="5136861"/>
            <a:ext cx="6619244" cy="18717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10000"/>
              </a:lnSpc>
            </a:pPr>
            <a:r>
              <a:rPr lang="en-US" sz="1072" b="1" dirty="0">
                <a:solidFill>
                  <a:srgbClr val="8B0000"/>
                </a:solidFill>
                <a:latin typeface="思源宋体" pitchFamily="34" charset="0"/>
                <a:ea typeface="思源宋体" pitchFamily="34" charset="-122"/>
                <a:cs typeface="思源宋体" pitchFamily="34" charset="-120"/>
              </a:rPr>
              <a:t>Relaciones comerciales:</a:t>
            </a:r>
            <a:r>
              <a:rPr lang="en-US" sz="1072" dirty="0">
                <a:solidFill>
                  <a:srgbClr val="1F2937"/>
                </a:solidFill>
                <a:latin typeface="思源宋体" pitchFamily="34" charset="0"/>
                <a:ea typeface="思源宋体" pitchFamily="34" charset="-122"/>
                <a:cs typeface="思源宋体" pitchFamily="34" charset="-120"/>
              </a:rPr>
              <a:t> 80% del intercambio con países socialistas, principalmente URSS.</a:t>
            </a:r>
            <a:endParaRPr lang="en-US" sz="1600" dirty="0"/>
          </a:p>
        </p:txBody>
      </p:sp>
      <p:sp>
        <p:nvSpPr>
          <p:cNvPr id="19" name="Text 17"/>
          <p:cNvSpPr/>
          <p:nvPr/>
        </p:nvSpPr>
        <p:spPr>
          <a:xfrm>
            <a:off x="509063" y="5392102"/>
            <a:ext cx="6619244" cy="18717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10000"/>
              </a:lnSpc>
            </a:pPr>
            <a:r>
              <a:rPr lang="en-US" sz="1072" b="1" dirty="0">
                <a:solidFill>
                  <a:srgbClr val="8B0000"/>
                </a:solidFill>
                <a:latin typeface="思源宋体" pitchFamily="34" charset="0"/>
                <a:ea typeface="思源宋体" pitchFamily="34" charset="-122"/>
                <a:cs typeface="思源宋体" pitchFamily="34" charset="-120"/>
              </a:rPr>
              <a:t>Subsidio soviético:</a:t>
            </a:r>
            <a:r>
              <a:rPr lang="en-US" sz="1072" dirty="0">
                <a:solidFill>
                  <a:srgbClr val="1F2937"/>
                </a:solidFill>
                <a:latin typeface="思源宋体" pitchFamily="34" charset="0"/>
                <a:ea typeface="思源宋体" pitchFamily="34" charset="-122"/>
                <a:cs typeface="思源宋体" pitchFamily="34" charset="-120"/>
              </a:rPr>
              <a:t> Precios preferenciales para azúcar, petróleo soviético reexportado.</a:t>
            </a:r>
            <a:endParaRPr lang="en-US" sz="1600" dirty="0"/>
          </a:p>
        </p:txBody>
      </p:sp>
      <p:sp>
        <p:nvSpPr>
          <p:cNvPr id="20" name="Text 18"/>
          <p:cNvSpPr/>
          <p:nvPr/>
        </p:nvSpPr>
        <p:spPr>
          <a:xfrm>
            <a:off x="509063" y="5647343"/>
            <a:ext cx="6619244" cy="18717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10000"/>
              </a:lnSpc>
            </a:pPr>
            <a:r>
              <a:rPr lang="en-US" sz="1072" b="1" dirty="0">
                <a:solidFill>
                  <a:srgbClr val="8B0000"/>
                </a:solidFill>
                <a:latin typeface="思源宋体" pitchFamily="34" charset="0"/>
                <a:ea typeface="思源宋体" pitchFamily="34" charset="-122"/>
                <a:cs typeface="思源宋体" pitchFamily="34" charset="-120"/>
              </a:rPr>
              <a:t>Modelo de desarrollo:</a:t>
            </a:r>
            <a:r>
              <a:rPr lang="en-US" sz="1072" dirty="0">
                <a:solidFill>
                  <a:srgbClr val="1F2937"/>
                </a:solidFill>
                <a:latin typeface="思源宋体" pitchFamily="34" charset="0"/>
                <a:ea typeface="思源宋体" pitchFamily="34" charset="-122"/>
                <a:cs typeface="思源宋体" pitchFamily="34" charset="-120"/>
              </a:rPr>
              <a:t> Industrialización basada en importaciones de capital soviético.</a:t>
            </a:r>
            <a:endParaRPr lang="en-US" sz="1600" dirty="0"/>
          </a:p>
        </p:txBody>
      </p:sp>
      <p:sp>
        <p:nvSpPr>
          <p:cNvPr id="21" name="Text 19"/>
          <p:cNvSpPr/>
          <p:nvPr/>
        </p:nvSpPr>
        <p:spPr>
          <a:xfrm>
            <a:off x="509063" y="5970648"/>
            <a:ext cx="6619244" cy="18717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10000"/>
              </a:lnSpc>
            </a:pPr>
            <a:r>
              <a:rPr lang="en-US" sz="1072" b="1" dirty="0">
                <a:solidFill>
                  <a:srgbClr val="8B0000"/>
                </a:solidFill>
                <a:latin typeface="思源宋体" pitchFamily="34" charset="0"/>
                <a:ea typeface="思源宋体" pitchFamily="34" charset="-122"/>
                <a:cs typeface="思源宋体" pitchFamily="34" charset="-120"/>
              </a:rPr>
              <a:t>Consecuencia:</a:t>
            </a:r>
            <a:r>
              <a:rPr lang="en-US" sz="1072" dirty="0">
                <a:solidFill>
                  <a:srgbClr val="1F2937"/>
                </a:solidFill>
                <a:latin typeface="思源宋体" pitchFamily="34" charset="0"/>
                <a:ea typeface="思源宋体" pitchFamily="34" charset="-122"/>
                <a:cs typeface="思源宋体" pitchFamily="34" charset="-120"/>
              </a:rPr>
              <a:t> Dependencia estructural que se haría evidente con el derrumbe del campo socialista.</a:t>
            </a:r>
            <a:endParaRPr lang="en-US" sz="1600" dirty="0"/>
          </a:p>
        </p:txBody>
      </p:sp>
      <p:sp>
        <p:nvSpPr>
          <p:cNvPr id="22" name="Shape 20"/>
          <p:cNvSpPr/>
          <p:nvPr/>
        </p:nvSpPr>
        <p:spPr>
          <a:xfrm>
            <a:off x="7328387" y="1546757"/>
            <a:ext cx="4526269" cy="3096921"/>
          </a:xfrm>
          <a:prstGeom prst="roundRect">
            <a:avLst>
              <a:gd name="adj" fmla="val 2198"/>
            </a:avLst>
          </a:prstGeom>
          <a:gradFill flip="none" rotWithShape="1">
            <a:gsLst>
              <a:gs pos="0">
                <a:srgbClr val="8B0000"/>
              </a:gs>
              <a:gs pos="100000">
                <a:srgbClr val="8B0000">
                  <a:alpha val="80000"/>
                </a:srgbClr>
              </a:gs>
            </a:gsLst>
            <a:lin ang="2700000" scaled="1"/>
          </a:gradFill>
          <a:ln/>
        </p:spPr>
      </p:sp>
      <p:sp>
        <p:nvSpPr>
          <p:cNvPr id="23" name="Text 21"/>
          <p:cNvSpPr/>
          <p:nvPr/>
        </p:nvSpPr>
        <p:spPr>
          <a:xfrm>
            <a:off x="7677216" y="1853046"/>
            <a:ext cx="4126392" cy="23822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1340" b="1" dirty="0">
                <a:solidFill>
                  <a:srgbClr val="FFFFFF"/>
                </a:solidFill>
                <a:latin typeface="Sorts Mill Goudy" pitchFamily="34" charset="0"/>
                <a:ea typeface="Sorts Mill Goudy" pitchFamily="34" charset="-122"/>
                <a:cs typeface="Sorts Mill Goudy" pitchFamily="34" charset="-120"/>
              </a:rPr>
              <a:t>El Periodo Especial (1990-2005)</a:t>
            </a:r>
            <a:endParaRPr lang="en-US" sz="1600" dirty="0"/>
          </a:p>
        </p:txBody>
      </p:sp>
      <p:sp>
        <p:nvSpPr>
          <p:cNvPr id="24" name="Text 22"/>
          <p:cNvSpPr/>
          <p:nvPr/>
        </p:nvSpPr>
        <p:spPr>
          <a:xfrm>
            <a:off x="7464516" y="2159335"/>
            <a:ext cx="4322077" cy="37435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10000"/>
              </a:lnSpc>
            </a:pPr>
            <a:r>
              <a:rPr lang="en-US" sz="1072" b="1" dirty="0">
                <a:solidFill>
                  <a:srgbClr val="FFFFFF"/>
                </a:solidFill>
                <a:latin typeface="思源宋体" pitchFamily="34" charset="0"/>
                <a:ea typeface="思源宋体" pitchFamily="34" charset="-122"/>
                <a:cs typeface="思源宋体" pitchFamily="34" charset="-120"/>
              </a:rPr>
              <a:t>Crisis sin precedentes:</a:t>
            </a:r>
            <a:r>
              <a:rPr lang="en-US" sz="1072" dirty="0">
                <a:solidFill>
                  <a:srgbClr val="FFFFFF"/>
                </a:solidFill>
                <a:latin typeface="思源宋体" pitchFamily="34" charset="0"/>
                <a:ea typeface="思源宋体" pitchFamily="34" charset="-122"/>
                <a:cs typeface="思源宋体" pitchFamily="34" charset="-120"/>
              </a:rPr>
              <a:t> Pérdida del 85% del comercio exterior. Contracción del PBI del 36% (1990-1993).</a:t>
            </a:r>
            <a:endParaRPr lang="en-US" sz="1600" dirty="0"/>
          </a:p>
        </p:txBody>
      </p:sp>
      <p:sp>
        <p:nvSpPr>
          <p:cNvPr id="25" name="Text 23"/>
          <p:cNvSpPr/>
          <p:nvPr/>
        </p:nvSpPr>
        <p:spPr>
          <a:xfrm>
            <a:off x="7464516" y="2601752"/>
            <a:ext cx="4322077" cy="37435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10000"/>
              </a:lnSpc>
            </a:pPr>
            <a:r>
              <a:rPr lang="en-US" sz="1072" b="1" dirty="0">
                <a:solidFill>
                  <a:srgbClr val="FFFFFF"/>
                </a:solidFill>
                <a:latin typeface="思源宋体" pitchFamily="34" charset="0"/>
                <a:ea typeface="思源宋体" pitchFamily="34" charset="-122"/>
                <a:cs typeface="思源宋体" pitchFamily="34" charset="-120"/>
              </a:rPr>
              <a:t>Causas estructurales:</a:t>
            </a:r>
            <a:r>
              <a:rPr lang="en-US" sz="1072" dirty="0">
                <a:solidFill>
                  <a:srgbClr val="FFFFFF"/>
                </a:solidFill>
                <a:latin typeface="思源宋体" pitchFamily="34" charset="0"/>
                <a:ea typeface="思源宋体" pitchFamily="34" charset="-122"/>
                <a:cs typeface="思源宋体" pitchFamily="34" charset="-120"/>
              </a:rPr>
              <a:t> Desaparición de la URSS y el CAME. Fin de subsidios y comercio preferencial.</a:t>
            </a:r>
            <a:endParaRPr lang="en-US" sz="1600" dirty="0"/>
          </a:p>
        </p:txBody>
      </p:sp>
      <p:sp>
        <p:nvSpPr>
          <p:cNvPr id="26" name="Text 24"/>
          <p:cNvSpPr/>
          <p:nvPr/>
        </p:nvSpPr>
        <p:spPr>
          <a:xfrm>
            <a:off x="7464516" y="3044170"/>
            <a:ext cx="4322077" cy="37435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10000"/>
              </a:lnSpc>
            </a:pPr>
            <a:r>
              <a:rPr lang="en-US" sz="1072" b="1" dirty="0">
                <a:solidFill>
                  <a:srgbClr val="FFFFFF"/>
                </a:solidFill>
                <a:latin typeface="思源宋体" pitchFamily="34" charset="0"/>
                <a:ea typeface="思源宋体" pitchFamily="34" charset="-122"/>
                <a:cs typeface="思源宋体" pitchFamily="34" charset="-120"/>
              </a:rPr>
              <a:t>Impacto social:</a:t>
            </a:r>
            <a:r>
              <a:rPr lang="en-US" sz="1072" dirty="0">
                <a:solidFill>
                  <a:srgbClr val="FFFFFF"/>
                </a:solidFill>
                <a:latin typeface="思源宋体" pitchFamily="34" charset="0"/>
                <a:ea typeface="思源宋体" pitchFamily="34" charset="-122"/>
                <a:cs typeface="思源宋体" pitchFamily="34" charset="-120"/>
              </a:rPr>
              <a:t> Escasez extrema de alimentos y combustible. Apagones generalizados. Racionamiento severo.</a:t>
            </a:r>
            <a:endParaRPr lang="en-US" sz="1600" dirty="0"/>
          </a:p>
        </p:txBody>
      </p:sp>
      <p:sp>
        <p:nvSpPr>
          <p:cNvPr id="27" name="Text 25"/>
          <p:cNvSpPr/>
          <p:nvPr/>
        </p:nvSpPr>
        <p:spPr>
          <a:xfrm>
            <a:off x="7464516" y="3486587"/>
            <a:ext cx="4322077" cy="37435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10000"/>
              </a:lnSpc>
            </a:pPr>
            <a:r>
              <a:rPr lang="en-US" sz="1072" b="1" dirty="0">
                <a:solidFill>
                  <a:srgbClr val="FFFFFF"/>
                </a:solidFill>
                <a:latin typeface="思源宋体" pitchFamily="34" charset="0"/>
                <a:ea typeface="思源宋体" pitchFamily="34" charset="-122"/>
                <a:cs typeface="思源宋体" pitchFamily="34" charset="-120"/>
              </a:rPr>
              <a:t>Medidas de ajuste:</a:t>
            </a:r>
            <a:r>
              <a:rPr lang="en-US" sz="1072" dirty="0">
                <a:solidFill>
                  <a:srgbClr val="FFFFFF"/>
                </a:solidFill>
                <a:latin typeface="思源宋体" pitchFamily="34" charset="0"/>
                <a:ea typeface="思源宋体" pitchFamily="34" charset="-122"/>
                <a:cs typeface="思源宋体" pitchFamily="34" charset="-120"/>
              </a:rPr>
              <a:t> Apertura al turismo, inversión extranjera directa, trabajo por cuenta propia, doble moneda.</a:t>
            </a:r>
            <a:endParaRPr lang="en-US" sz="1600" dirty="0"/>
          </a:p>
        </p:txBody>
      </p:sp>
      <p:sp>
        <p:nvSpPr>
          <p:cNvPr id="28" name="Text 26"/>
          <p:cNvSpPr/>
          <p:nvPr/>
        </p:nvSpPr>
        <p:spPr>
          <a:xfrm>
            <a:off x="7464516" y="3997069"/>
            <a:ext cx="4322077" cy="37435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10000"/>
              </a:lnSpc>
            </a:pPr>
            <a:r>
              <a:rPr lang="en-US" sz="1072" b="1" dirty="0">
                <a:solidFill>
                  <a:srgbClr val="FFFFFF"/>
                </a:solidFill>
                <a:latin typeface="思源宋体" pitchFamily="34" charset="0"/>
                <a:ea typeface="思源宋体" pitchFamily="34" charset="-122"/>
                <a:cs typeface="思源宋体" pitchFamily="34" charset="-120"/>
              </a:rPr>
              <a:t>Resultados:</a:t>
            </a:r>
            <a:r>
              <a:rPr lang="en-US" sz="1072" dirty="0">
                <a:solidFill>
                  <a:srgbClr val="FFFFFF"/>
                </a:solidFill>
                <a:latin typeface="思源宋体" pitchFamily="34" charset="0"/>
                <a:ea typeface="思源宋体" pitchFamily="34" charset="-122"/>
                <a:cs typeface="思源宋体" pitchFamily="34" charset="-120"/>
              </a:rPr>
              <a:t> Diversificación económica parcial, pero creciente dualidad monetaria y desigualdad.</a:t>
            </a:r>
            <a:endParaRPr lang="en-US" sz="1600" dirty="0"/>
          </a:p>
        </p:txBody>
      </p:sp>
      <p:sp>
        <p:nvSpPr>
          <p:cNvPr id="29" name="Shape 27"/>
          <p:cNvSpPr/>
          <p:nvPr/>
        </p:nvSpPr>
        <p:spPr>
          <a:xfrm>
            <a:off x="7344694" y="4779807"/>
            <a:ext cx="4508544" cy="2075958"/>
          </a:xfrm>
          <a:custGeom>
            <a:avLst/>
            <a:gdLst/>
            <a:ahLst/>
            <a:cxnLst/>
            <a:rect l="l" t="t" r="r" b="b"/>
            <a:pathLst>
              <a:path w="4508544" h="2075958">
                <a:moveTo>
                  <a:pt x="32639" y="0"/>
                </a:moveTo>
                <a:lnTo>
                  <a:pt x="4440428" y="0"/>
                </a:lnTo>
                <a:cubicBezTo>
                  <a:pt x="4478023" y="0"/>
                  <a:pt x="4508500" y="30477"/>
                  <a:pt x="4508500" y="68072"/>
                </a:cubicBezTo>
                <a:lnTo>
                  <a:pt x="4508500" y="2007870"/>
                </a:lnTo>
                <a:cubicBezTo>
                  <a:pt x="4508500" y="2045465"/>
                  <a:pt x="4478023" y="2075942"/>
                  <a:pt x="4440428" y="2075942"/>
                </a:cubicBezTo>
                <a:lnTo>
                  <a:pt x="32639" y="2075942"/>
                </a:lnTo>
                <a:cubicBezTo>
                  <a:pt x="14613" y="2075942"/>
                  <a:pt x="0" y="2061329"/>
                  <a:pt x="0" y="2043303"/>
                </a:cubicBezTo>
                <a:lnTo>
                  <a:pt x="0" y="32639"/>
                </a:lnTo>
                <a:cubicBezTo>
                  <a:pt x="0" y="14625"/>
                  <a:pt x="14625" y="0"/>
                  <a:pt x="32639" y="0"/>
                </a:cubicBezTo>
                <a:close/>
              </a:path>
            </a:pathLst>
          </a:custGeom>
          <a:solidFill>
            <a:srgbClr val="F9FAFB"/>
          </a:solidFill>
          <a:ln/>
        </p:spPr>
      </p:sp>
      <p:sp>
        <p:nvSpPr>
          <p:cNvPr id="30" name="Shape 28"/>
          <p:cNvSpPr/>
          <p:nvPr/>
        </p:nvSpPr>
        <p:spPr>
          <a:xfrm>
            <a:off x="7344694" y="4779807"/>
            <a:ext cx="32614" cy="2075958"/>
          </a:xfrm>
          <a:custGeom>
            <a:avLst/>
            <a:gdLst/>
            <a:ahLst/>
            <a:cxnLst/>
            <a:rect l="l" t="t" r="r" b="b"/>
            <a:pathLst>
              <a:path w="32614" h="2075958">
                <a:moveTo>
                  <a:pt x="32639" y="0"/>
                </a:moveTo>
                <a:lnTo>
                  <a:pt x="32639" y="0"/>
                </a:lnTo>
                <a:lnTo>
                  <a:pt x="32639" y="2075942"/>
                </a:lnTo>
                <a:lnTo>
                  <a:pt x="32639" y="2075942"/>
                </a:lnTo>
                <a:cubicBezTo>
                  <a:pt x="14613" y="2075942"/>
                  <a:pt x="0" y="2061329"/>
                  <a:pt x="0" y="2043303"/>
                </a:cubicBezTo>
                <a:lnTo>
                  <a:pt x="0" y="32639"/>
                </a:lnTo>
                <a:cubicBezTo>
                  <a:pt x="0" y="14625"/>
                  <a:pt x="14625" y="0"/>
                  <a:pt x="32639" y="0"/>
                </a:cubicBezTo>
                <a:close/>
              </a:path>
            </a:pathLst>
          </a:custGeom>
          <a:solidFill>
            <a:srgbClr val="8B0000"/>
          </a:solidFill>
          <a:ln/>
        </p:spPr>
      </p:sp>
      <p:sp>
        <p:nvSpPr>
          <p:cNvPr id="31" name="Text 29"/>
          <p:cNvSpPr/>
          <p:nvPr/>
        </p:nvSpPr>
        <p:spPr>
          <a:xfrm>
            <a:off x="7692815" y="5119563"/>
            <a:ext cx="4100868" cy="23822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206" b="1" dirty="0">
                <a:solidFill>
                  <a:srgbClr val="1F2937"/>
                </a:solidFill>
                <a:latin typeface="Sorts Mill Goudy" pitchFamily="34" charset="0"/>
                <a:ea typeface="Sorts Mill Goudy" pitchFamily="34" charset="-122"/>
                <a:cs typeface="Sorts Mill Goudy" pitchFamily="34" charset="-120"/>
              </a:rPr>
              <a:t>Datos Clave</a:t>
            </a:r>
            <a:endParaRPr lang="en-US" sz="1600" dirty="0"/>
          </a:p>
        </p:txBody>
      </p:sp>
      <p:sp>
        <p:nvSpPr>
          <p:cNvPr id="32" name="Shape 30"/>
          <p:cNvSpPr/>
          <p:nvPr/>
        </p:nvSpPr>
        <p:spPr>
          <a:xfrm>
            <a:off x="7497130" y="5425852"/>
            <a:ext cx="2075958" cy="612578"/>
          </a:xfrm>
          <a:prstGeom prst="roundRect">
            <a:avLst>
              <a:gd name="adj" fmla="val 5556"/>
            </a:avLst>
          </a:prstGeom>
          <a:solidFill>
            <a:srgbClr val="FFFFFF"/>
          </a:solidFill>
          <a:ln/>
        </p:spPr>
      </p:sp>
      <p:sp>
        <p:nvSpPr>
          <p:cNvPr id="33" name="Text 31"/>
          <p:cNvSpPr/>
          <p:nvPr/>
        </p:nvSpPr>
        <p:spPr>
          <a:xfrm>
            <a:off x="7514146" y="5493916"/>
            <a:ext cx="2041926" cy="27225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>
              <a:lnSpc>
                <a:spcPct val="110000"/>
              </a:lnSpc>
            </a:pPr>
            <a:r>
              <a:rPr lang="en-US" sz="1608" b="1" dirty="0">
                <a:solidFill>
                  <a:srgbClr val="8B0000"/>
                </a:solidFill>
                <a:latin typeface="思源宋体" pitchFamily="34" charset="0"/>
                <a:ea typeface="思源宋体" pitchFamily="34" charset="-122"/>
                <a:cs typeface="思源宋体" pitchFamily="34" charset="-120"/>
              </a:rPr>
              <a:t>80%</a:t>
            </a:r>
            <a:endParaRPr lang="en-US" sz="1600" dirty="0"/>
          </a:p>
        </p:txBody>
      </p:sp>
      <p:sp>
        <p:nvSpPr>
          <p:cNvPr id="34" name="Text 32"/>
          <p:cNvSpPr/>
          <p:nvPr/>
        </p:nvSpPr>
        <p:spPr>
          <a:xfrm>
            <a:off x="7531162" y="5766173"/>
            <a:ext cx="2007894" cy="20419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>
              <a:lnSpc>
                <a:spcPct val="130000"/>
              </a:lnSpc>
            </a:pPr>
            <a:r>
              <a:rPr lang="en-US" sz="1072" dirty="0">
                <a:solidFill>
                  <a:srgbClr val="6B7280"/>
                </a:solidFill>
                <a:latin typeface="思源宋体" pitchFamily="34" charset="0"/>
                <a:ea typeface="思源宋体" pitchFamily="34" charset="-122"/>
                <a:cs typeface="思源宋体" pitchFamily="34" charset="-120"/>
              </a:rPr>
              <a:t>Comercio con socialistas</a:t>
            </a:r>
            <a:endParaRPr lang="en-US" sz="1600" dirty="0"/>
          </a:p>
        </p:txBody>
      </p:sp>
      <p:sp>
        <p:nvSpPr>
          <p:cNvPr id="35" name="Shape 33"/>
          <p:cNvSpPr/>
          <p:nvPr/>
        </p:nvSpPr>
        <p:spPr>
          <a:xfrm>
            <a:off x="9640018" y="5425852"/>
            <a:ext cx="2075958" cy="612578"/>
          </a:xfrm>
          <a:prstGeom prst="roundRect">
            <a:avLst>
              <a:gd name="adj" fmla="val 5556"/>
            </a:avLst>
          </a:prstGeom>
          <a:solidFill>
            <a:srgbClr val="FFFFFF"/>
          </a:solidFill>
          <a:ln/>
        </p:spPr>
      </p:sp>
      <p:sp>
        <p:nvSpPr>
          <p:cNvPr id="36" name="Text 34"/>
          <p:cNvSpPr/>
          <p:nvPr/>
        </p:nvSpPr>
        <p:spPr>
          <a:xfrm>
            <a:off x="9657034" y="5493916"/>
            <a:ext cx="2041926" cy="27225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>
              <a:lnSpc>
                <a:spcPct val="110000"/>
              </a:lnSpc>
            </a:pPr>
            <a:r>
              <a:rPr lang="en-US" sz="1608" b="1" dirty="0">
                <a:solidFill>
                  <a:srgbClr val="8B0000"/>
                </a:solidFill>
                <a:latin typeface="思源宋体" pitchFamily="34" charset="0"/>
                <a:ea typeface="思源宋体" pitchFamily="34" charset="-122"/>
                <a:cs typeface="思源宋体" pitchFamily="34" charset="-120"/>
              </a:rPr>
              <a:t>-36%</a:t>
            </a:r>
            <a:endParaRPr lang="en-US" sz="1600" dirty="0"/>
          </a:p>
        </p:txBody>
      </p:sp>
      <p:sp>
        <p:nvSpPr>
          <p:cNvPr id="37" name="Text 35"/>
          <p:cNvSpPr/>
          <p:nvPr/>
        </p:nvSpPr>
        <p:spPr>
          <a:xfrm>
            <a:off x="9674050" y="5766173"/>
            <a:ext cx="2007894" cy="20419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>
              <a:lnSpc>
                <a:spcPct val="130000"/>
              </a:lnSpc>
            </a:pPr>
            <a:r>
              <a:rPr lang="en-US" sz="1072" dirty="0">
                <a:solidFill>
                  <a:srgbClr val="6B7280"/>
                </a:solidFill>
                <a:latin typeface="思源宋体" pitchFamily="34" charset="0"/>
                <a:ea typeface="思源宋体" pitchFamily="34" charset="-122"/>
                <a:cs typeface="思源宋体" pitchFamily="34" charset="-120"/>
              </a:rPr>
              <a:t>Caída PBI 1990-93</a:t>
            </a:r>
            <a:endParaRPr lang="en-US" sz="1600" dirty="0"/>
          </a:p>
        </p:txBody>
      </p:sp>
      <p:sp>
        <p:nvSpPr>
          <p:cNvPr id="38" name="Shape 36"/>
          <p:cNvSpPr/>
          <p:nvPr/>
        </p:nvSpPr>
        <p:spPr>
          <a:xfrm>
            <a:off x="7497130" y="6106494"/>
            <a:ext cx="2075958" cy="612578"/>
          </a:xfrm>
          <a:prstGeom prst="roundRect">
            <a:avLst>
              <a:gd name="adj" fmla="val 5556"/>
            </a:avLst>
          </a:prstGeom>
          <a:solidFill>
            <a:srgbClr val="FFFFFF"/>
          </a:solidFill>
          <a:ln/>
        </p:spPr>
      </p:sp>
      <p:sp>
        <p:nvSpPr>
          <p:cNvPr id="39" name="Text 37"/>
          <p:cNvSpPr/>
          <p:nvPr/>
        </p:nvSpPr>
        <p:spPr>
          <a:xfrm>
            <a:off x="7514146" y="6174558"/>
            <a:ext cx="2041926" cy="27225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>
              <a:lnSpc>
                <a:spcPct val="110000"/>
              </a:lnSpc>
            </a:pPr>
            <a:r>
              <a:rPr lang="en-US" sz="1608" b="1" dirty="0">
                <a:solidFill>
                  <a:srgbClr val="8B0000"/>
                </a:solidFill>
                <a:latin typeface="思源宋体" pitchFamily="34" charset="0"/>
                <a:ea typeface="思源宋体" pitchFamily="34" charset="-122"/>
                <a:cs typeface="思源宋体" pitchFamily="34" charset="-120"/>
              </a:rPr>
              <a:t>-85%</a:t>
            </a:r>
            <a:endParaRPr lang="en-US" sz="1600" dirty="0"/>
          </a:p>
        </p:txBody>
      </p:sp>
      <p:sp>
        <p:nvSpPr>
          <p:cNvPr id="40" name="Text 38"/>
          <p:cNvSpPr/>
          <p:nvPr/>
        </p:nvSpPr>
        <p:spPr>
          <a:xfrm>
            <a:off x="7531162" y="6446815"/>
            <a:ext cx="2007894" cy="20419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>
              <a:lnSpc>
                <a:spcPct val="130000"/>
              </a:lnSpc>
            </a:pPr>
            <a:r>
              <a:rPr lang="en-US" sz="1072" dirty="0">
                <a:solidFill>
                  <a:srgbClr val="6B7280"/>
                </a:solidFill>
                <a:latin typeface="思源宋体" pitchFamily="34" charset="0"/>
                <a:ea typeface="思源宋体" pitchFamily="34" charset="-122"/>
                <a:cs typeface="思源宋体" pitchFamily="34" charset="-120"/>
              </a:rPr>
              <a:t>Pérdida comercio</a:t>
            </a:r>
            <a:endParaRPr lang="en-US" sz="1600" dirty="0"/>
          </a:p>
        </p:txBody>
      </p:sp>
      <p:sp>
        <p:nvSpPr>
          <p:cNvPr id="41" name="Shape 39"/>
          <p:cNvSpPr/>
          <p:nvPr/>
        </p:nvSpPr>
        <p:spPr>
          <a:xfrm>
            <a:off x="9640018" y="6106494"/>
            <a:ext cx="2075958" cy="612578"/>
          </a:xfrm>
          <a:prstGeom prst="roundRect">
            <a:avLst>
              <a:gd name="adj" fmla="val 5556"/>
            </a:avLst>
          </a:prstGeom>
          <a:solidFill>
            <a:srgbClr val="FFFFFF"/>
          </a:solidFill>
          <a:ln/>
        </p:spPr>
      </p:sp>
      <p:sp>
        <p:nvSpPr>
          <p:cNvPr id="42" name="Text 40"/>
          <p:cNvSpPr/>
          <p:nvPr/>
        </p:nvSpPr>
        <p:spPr>
          <a:xfrm>
            <a:off x="9657034" y="6174558"/>
            <a:ext cx="2041926" cy="27225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>
              <a:lnSpc>
                <a:spcPct val="110000"/>
              </a:lnSpc>
            </a:pPr>
            <a:r>
              <a:rPr lang="en-US" sz="1608" b="1" dirty="0">
                <a:solidFill>
                  <a:srgbClr val="8B0000"/>
                </a:solidFill>
                <a:latin typeface="思源宋体" pitchFamily="34" charset="0"/>
                <a:ea typeface="思源宋体" pitchFamily="34" charset="-122"/>
                <a:cs typeface="思源宋体" pitchFamily="34" charset="-120"/>
              </a:rPr>
              <a:t>50%</a:t>
            </a:r>
            <a:endParaRPr lang="en-US" sz="1600" dirty="0"/>
          </a:p>
        </p:txBody>
      </p:sp>
      <p:sp>
        <p:nvSpPr>
          <p:cNvPr id="43" name="Text 41"/>
          <p:cNvSpPr/>
          <p:nvPr/>
        </p:nvSpPr>
        <p:spPr>
          <a:xfrm>
            <a:off x="9674050" y="6446815"/>
            <a:ext cx="2007894" cy="20419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>
              <a:lnSpc>
                <a:spcPct val="130000"/>
              </a:lnSpc>
            </a:pPr>
            <a:r>
              <a:rPr lang="en-US" sz="1072" dirty="0">
                <a:solidFill>
                  <a:srgbClr val="6B7280"/>
                </a:solidFill>
                <a:latin typeface="思源宋体" pitchFamily="34" charset="0"/>
                <a:ea typeface="思源宋体" pitchFamily="34" charset="-122"/>
                <a:cs typeface="思源宋体" pitchFamily="34" charset="-120"/>
              </a:rPr>
              <a:t>Caída azúcar</a:t>
            </a:r>
            <a:endParaRPr lang="en-US" sz="1600" dirty="0"/>
          </a:p>
        </p:txBody>
      </p:sp>
      <p:sp>
        <p:nvSpPr>
          <p:cNvPr id="44" name="Text 42"/>
          <p:cNvSpPr/>
          <p:nvPr/>
        </p:nvSpPr>
        <p:spPr>
          <a:xfrm>
            <a:off x="340321" y="6209155"/>
            <a:ext cx="3156477" cy="20419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072" dirty="0">
                <a:solidFill>
                  <a:srgbClr val="6B7280"/>
                </a:solidFill>
                <a:latin typeface="思源宋体" pitchFamily="34" charset="0"/>
                <a:ea typeface="思源宋体" pitchFamily="34" charset="-122"/>
                <a:cs typeface="思源宋体" pitchFamily="34" charset="-120"/>
              </a:rPr>
              <a:t>Fuente: CEPAL, ONEI Cuba, documentos históricos</a:t>
            </a:r>
            <a:endParaRPr lang="en-US" sz="1600" dirty="0"/>
          </a:p>
        </p:txBody>
      </p:sp>
      <p:sp>
        <p:nvSpPr>
          <p:cNvPr id="45" name="Text 43"/>
          <p:cNvSpPr/>
          <p:nvPr/>
        </p:nvSpPr>
        <p:spPr>
          <a:xfrm>
            <a:off x="8329215" y="6209155"/>
            <a:ext cx="3590387" cy="20419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072" b="1" dirty="0">
                <a:solidFill>
                  <a:srgbClr val="6B7280"/>
                </a:solidFill>
                <a:latin typeface="思源宋体" pitchFamily="34" charset="0"/>
                <a:ea typeface="思源宋体" pitchFamily="34" charset="-122"/>
                <a:cs typeface="思源宋体" pitchFamily="34" charset="-120"/>
              </a:rPr>
              <a:t>Figura 2: Trayectoria de la construcción socialista en Cuba</a:t>
            </a:r>
            <a:endParaRPr lang="en-US" sz="1600" dirty="0"/>
          </a:p>
        </p:txBody>
      </p:sp>
    </p:spTree>
  </p:cSld>
  <p:clrMapOvr>
    <a:masterClrMapping/>
  </p:clrMapOvr>
  <p:transition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AFAF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https://kimi-web-img.moonshot.cn/img/elordenmundial.com/8db96dd36bf61e9cc41d9942ca7b203ec30760c1.jpg"/>
          <p:cNvPicPr>
            <a:picLocks noChangeAspect="1"/>
          </p:cNvPicPr>
          <p:nvPr/>
        </p:nvPicPr>
        <p:blipFill>
          <a:blip r:embed="rId3">
            <a:alphaModFix amt="15000"/>
          </a:blip>
          <a:srcRect t="5949" b="5949"/>
          <a:stretch/>
        </p:blipFill>
        <p:spPr>
          <a:xfrm>
            <a:off x="0" y="0"/>
            <a:ext cx="12192000" cy="6858000"/>
          </a:xfrm>
          <a:prstGeom prst="roundRect">
            <a:avLst>
              <a:gd name="adj" fmla="val 0"/>
            </a:avLst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2192000" cy="6858000"/>
          </a:xfrm>
          <a:prstGeom prst="roundRect">
            <a:avLst>
              <a:gd name="adj" fmla="val 0"/>
            </a:avLst>
          </a:prstGeom>
          <a:gradFill flip="none" rotWithShape="1">
            <a:gsLst>
              <a:gs pos="0">
                <a:srgbClr val="1F2937">
                  <a:alpha val="95000"/>
                </a:srgbClr>
              </a:gs>
              <a:gs pos="50000">
                <a:srgbClr val="1F2937">
                  <a:alpha val="85000"/>
                </a:srgbClr>
              </a:gs>
              <a:gs pos="100000">
                <a:srgbClr val="000000">
                  <a:alpha val="0"/>
                </a:srgbClr>
              </a:gs>
            </a:gsLst>
            <a:lin ang="0" scaled="1"/>
          </a:gradFill>
          <a:ln/>
        </p:spPr>
      </p:sp>
      <p:sp>
        <p:nvSpPr>
          <p:cNvPr id="4" name="Shape 1"/>
          <p:cNvSpPr/>
          <p:nvPr/>
        </p:nvSpPr>
        <p:spPr>
          <a:xfrm>
            <a:off x="381000" y="205741"/>
            <a:ext cx="2009775" cy="990600"/>
          </a:xfrm>
          <a:prstGeom prst="roundRect">
            <a:avLst>
              <a:gd name="adj" fmla="val 3846"/>
            </a:avLst>
          </a:prstGeom>
          <a:solidFill>
            <a:srgbClr val="8B0000"/>
          </a:solidFill>
          <a:ln/>
        </p:spPr>
      </p:sp>
      <p:sp>
        <p:nvSpPr>
          <p:cNvPr id="5" name="Text 2"/>
          <p:cNvSpPr/>
          <p:nvPr/>
        </p:nvSpPr>
        <p:spPr>
          <a:xfrm>
            <a:off x="609600" y="548641"/>
            <a:ext cx="1666875" cy="30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10000"/>
              </a:lnSpc>
            </a:pPr>
            <a:r>
              <a:rPr lang="en-US" sz="1800" b="1" kern="0" spc="90" dirty="0">
                <a:solidFill>
                  <a:srgbClr val="FFFFFF"/>
                </a:solidFill>
                <a:latin typeface="思源宋体" pitchFamily="34" charset="0"/>
                <a:ea typeface="思源宋体" pitchFamily="34" charset="-122"/>
                <a:cs typeface="思源宋体" pitchFamily="34" charset="-120"/>
              </a:rPr>
              <a:t>CAPÍTULO 3</a:t>
            </a:r>
            <a:endParaRPr lang="en-US" sz="1600" dirty="0"/>
          </a:p>
        </p:txBody>
      </p:sp>
      <p:sp>
        <p:nvSpPr>
          <p:cNvPr id="6" name="Text 3"/>
          <p:cNvSpPr/>
          <p:nvPr/>
        </p:nvSpPr>
        <p:spPr>
          <a:xfrm>
            <a:off x="381000" y="2127884"/>
            <a:ext cx="8820150" cy="214312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00000"/>
              </a:lnSpc>
            </a:pPr>
            <a:r>
              <a:rPr lang="en-US" sz="4500" b="1" dirty="0">
                <a:solidFill>
                  <a:srgbClr val="FFFFFF"/>
                </a:solidFill>
                <a:latin typeface="Sorts Mill Goudy" pitchFamily="34" charset="0"/>
                <a:ea typeface="Sorts Mill Goudy" pitchFamily="34" charset="-122"/>
                <a:cs typeface="Sorts Mill Goudy" pitchFamily="34" charset="-120"/>
              </a:rPr>
              <a:t>Rectificación de</a:t>
            </a:r>
            <a:endParaRPr lang="en-US" sz="1600" dirty="0"/>
          </a:p>
          <a:p>
            <a:pPr>
              <a:lnSpc>
                <a:spcPct val="100000"/>
              </a:lnSpc>
            </a:pPr>
            <a:r>
              <a:rPr lang="en-US" sz="4500" b="1" dirty="0">
                <a:solidFill>
                  <a:srgbClr val="FFFFFF"/>
                </a:solidFill>
                <a:latin typeface="Sorts Mill Goudy" pitchFamily="34" charset="0"/>
                <a:ea typeface="Sorts Mill Goudy" pitchFamily="34" charset="-122"/>
                <a:cs typeface="Sorts Mill Goudy" pitchFamily="34" charset="-120"/>
              </a:rPr>
              <a:t>Errores y Tendencias</a:t>
            </a:r>
            <a:endParaRPr lang="en-US" sz="1600" dirty="0"/>
          </a:p>
          <a:p>
            <a:pPr>
              <a:lnSpc>
                <a:spcPct val="100000"/>
              </a:lnSpc>
            </a:pPr>
            <a:r>
              <a:rPr lang="en-US" sz="4500" b="1" dirty="0">
                <a:solidFill>
                  <a:srgbClr val="FFFFFF"/>
                </a:solidFill>
                <a:latin typeface="Sorts Mill Goudy" pitchFamily="34" charset="0"/>
                <a:ea typeface="Sorts Mill Goudy" pitchFamily="34" charset="-122"/>
                <a:cs typeface="Sorts Mill Goudy" pitchFamily="34" charset="-120"/>
              </a:rPr>
              <a:t>Negativas</a:t>
            </a:r>
            <a:endParaRPr lang="en-US" sz="1600" dirty="0"/>
          </a:p>
        </p:txBody>
      </p:sp>
      <p:sp>
        <p:nvSpPr>
          <p:cNvPr id="7" name="Shape 4"/>
          <p:cNvSpPr/>
          <p:nvPr/>
        </p:nvSpPr>
        <p:spPr>
          <a:xfrm>
            <a:off x="381000" y="4499609"/>
            <a:ext cx="1524000" cy="0"/>
          </a:xfrm>
          <a:prstGeom prst="roundRect">
            <a:avLst>
              <a:gd name="adj" fmla="val 0"/>
            </a:avLst>
          </a:prstGeom>
          <a:solidFill>
            <a:srgbClr val="8B0000"/>
          </a:solidFill>
          <a:ln/>
        </p:spPr>
      </p:sp>
      <p:sp>
        <p:nvSpPr>
          <p:cNvPr id="8" name="Text 5"/>
          <p:cNvSpPr/>
          <p:nvPr/>
        </p:nvSpPr>
        <p:spPr>
          <a:xfrm>
            <a:off x="381000" y="4956809"/>
            <a:ext cx="7429500" cy="74295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40000"/>
              </a:lnSpc>
            </a:pPr>
            <a:r>
              <a:rPr lang="en-US" sz="1800" dirty="0">
                <a:solidFill>
                  <a:srgbClr val="1F2937"/>
                </a:solidFill>
                <a:latin typeface="思源宋体" pitchFamily="34" charset="0"/>
                <a:ea typeface="思源宋体" pitchFamily="34" charset="-122"/>
                <a:cs typeface="思源宋体" pitchFamily="34" charset="-120"/>
              </a:rPr>
              <a:t>El proceso de rectificación como respuesta autóctona</a:t>
            </a:r>
            <a:endParaRPr lang="en-US" sz="1600" dirty="0"/>
          </a:p>
          <a:p>
            <a:pPr>
              <a:lnSpc>
                <a:spcPct val="140000"/>
              </a:lnSpc>
            </a:pPr>
            <a:r>
              <a:rPr lang="en-US" sz="1800" dirty="0">
                <a:solidFill>
                  <a:srgbClr val="1F2937"/>
                </a:solidFill>
                <a:latin typeface="思源宋体" pitchFamily="34" charset="0"/>
                <a:ea typeface="思源宋体" pitchFamily="34" charset="-122"/>
                <a:cs typeface="思源宋体" pitchFamily="34" charset="-120"/>
              </a:rPr>
              <a:t>a la crisis del sistema socialista mundial (1986-1990).</a:t>
            </a:r>
            <a:endParaRPr lang="en-US" sz="1600" dirty="0"/>
          </a:p>
        </p:txBody>
      </p:sp>
      <p:sp>
        <p:nvSpPr>
          <p:cNvPr id="9" name="Text 6"/>
          <p:cNvSpPr/>
          <p:nvPr/>
        </p:nvSpPr>
        <p:spPr>
          <a:xfrm>
            <a:off x="890588" y="6385559"/>
            <a:ext cx="5314950" cy="26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350" dirty="0">
                <a:solidFill>
                  <a:srgbClr val="1F2937"/>
                </a:solidFill>
                <a:latin typeface="思源宋体" pitchFamily="34" charset="0"/>
                <a:ea typeface="思源宋体" pitchFamily="34" charset="-122"/>
                <a:cs typeface="思源宋体" pitchFamily="34" charset="-120"/>
              </a:rPr>
              <a:t>El giro hacia el modelo del Che Guevara y el control estatal centralizado</a:t>
            </a:r>
            <a:endParaRPr lang="en-US" sz="1600" dirty="0"/>
          </a:p>
        </p:txBody>
      </p:sp>
    </p:spTree>
  </p:cSld>
  <p:clrMapOvr>
    <a:masterClrMapping/>
  </p:clrMapOvr>
  <p:transition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317500" y="658018"/>
            <a:ext cx="63500" cy="317500"/>
          </a:xfrm>
          <a:prstGeom prst="roundRect">
            <a:avLst>
              <a:gd name="adj" fmla="val 0"/>
            </a:avLst>
          </a:prstGeom>
          <a:solidFill>
            <a:srgbClr val="8B0000"/>
          </a:solidFill>
          <a:ln/>
        </p:spPr>
      </p:sp>
      <p:sp>
        <p:nvSpPr>
          <p:cNvPr id="3" name="Text 1"/>
          <p:cNvSpPr/>
          <p:nvPr/>
        </p:nvSpPr>
        <p:spPr>
          <a:xfrm>
            <a:off x="476250" y="444500"/>
            <a:ext cx="5262563" cy="19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000" b="1" kern="0" spc="50" dirty="0">
                <a:solidFill>
                  <a:srgbClr val="8B0000"/>
                </a:solidFill>
                <a:latin typeface="思源宋体" pitchFamily="34" charset="0"/>
                <a:ea typeface="思源宋体" pitchFamily="34" charset="-122"/>
                <a:cs typeface="思源宋体" pitchFamily="34" charset="-120"/>
              </a:rPr>
              <a:t>3.1 - 3.2</a:t>
            </a:r>
            <a:endParaRPr lang="en-US" sz="1600" dirty="0"/>
          </a:p>
        </p:txBody>
      </p:sp>
      <p:sp>
        <p:nvSpPr>
          <p:cNvPr id="4" name="Text 2"/>
          <p:cNvSpPr/>
          <p:nvPr/>
        </p:nvSpPr>
        <p:spPr>
          <a:xfrm>
            <a:off x="476250" y="832643"/>
            <a:ext cx="5318125" cy="28575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00000"/>
              </a:lnSpc>
            </a:pPr>
            <a:r>
              <a:rPr lang="en-US" sz="1875" b="1" dirty="0">
                <a:solidFill>
                  <a:srgbClr val="1F2937"/>
                </a:solidFill>
                <a:latin typeface="Sorts Mill Goudy" pitchFamily="34" charset="0"/>
                <a:ea typeface="Sorts Mill Goudy" pitchFamily="34" charset="-122"/>
                <a:cs typeface="Sorts Mill Goudy" pitchFamily="34" charset="-120"/>
              </a:rPr>
              <a:t>El Proceso de Rectificación y sus Manifestaciones</a:t>
            </a:r>
            <a:endParaRPr lang="en-US" sz="1600" dirty="0"/>
          </a:p>
        </p:txBody>
      </p:sp>
      <p:sp>
        <p:nvSpPr>
          <p:cNvPr id="5" name="Shape 3"/>
          <p:cNvSpPr/>
          <p:nvPr/>
        </p:nvSpPr>
        <p:spPr>
          <a:xfrm>
            <a:off x="332714" y="1379536"/>
            <a:ext cx="5698464" cy="3055938"/>
          </a:xfrm>
          <a:custGeom>
            <a:avLst/>
            <a:gdLst/>
            <a:ahLst/>
            <a:cxnLst/>
            <a:rect l="l" t="t" r="r" b="b"/>
            <a:pathLst>
              <a:path w="5698464" h="3055938">
                <a:moveTo>
                  <a:pt x="30480" y="0"/>
                </a:moveTo>
                <a:lnTo>
                  <a:pt x="5634990" y="0"/>
                </a:lnTo>
                <a:cubicBezTo>
                  <a:pt x="5670037" y="0"/>
                  <a:pt x="5698490" y="28453"/>
                  <a:pt x="5698490" y="63500"/>
                </a:cubicBezTo>
                <a:lnTo>
                  <a:pt x="5698490" y="2992374"/>
                </a:lnTo>
                <a:cubicBezTo>
                  <a:pt x="5698524" y="3009237"/>
                  <a:pt x="5691848" y="3025421"/>
                  <a:pt x="5679936" y="3037357"/>
                </a:cubicBezTo>
                <a:cubicBezTo>
                  <a:pt x="5668024" y="3049293"/>
                  <a:pt x="5651853" y="3056001"/>
                  <a:pt x="5634990" y="3056001"/>
                </a:cubicBezTo>
                <a:lnTo>
                  <a:pt x="30480" y="3056001"/>
                </a:lnTo>
                <a:cubicBezTo>
                  <a:pt x="13646" y="3056001"/>
                  <a:pt x="0" y="3042355"/>
                  <a:pt x="0" y="3025521"/>
                </a:cubicBezTo>
                <a:lnTo>
                  <a:pt x="0" y="30480"/>
                </a:lnTo>
                <a:cubicBezTo>
                  <a:pt x="0" y="13658"/>
                  <a:pt x="13658" y="0"/>
                  <a:pt x="30480" y="0"/>
                </a:cubicBezTo>
                <a:close/>
              </a:path>
            </a:pathLst>
          </a:custGeom>
          <a:solidFill>
            <a:srgbClr val="F9FAFB"/>
          </a:solidFill>
          <a:ln/>
        </p:spPr>
      </p:sp>
      <p:sp>
        <p:nvSpPr>
          <p:cNvPr id="6" name="Shape 4"/>
          <p:cNvSpPr/>
          <p:nvPr/>
        </p:nvSpPr>
        <p:spPr>
          <a:xfrm>
            <a:off x="332714" y="1379536"/>
            <a:ext cx="30427" cy="3055938"/>
          </a:xfrm>
          <a:custGeom>
            <a:avLst/>
            <a:gdLst/>
            <a:ahLst/>
            <a:cxnLst/>
            <a:rect l="l" t="t" r="r" b="b"/>
            <a:pathLst>
              <a:path w="30427" h="3055938">
                <a:moveTo>
                  <a:pt x="30480" y="0"/>
                </a:moveTo>
                <a:lnTo>
                  <a:pt x="30480" y="0"/>
                </a:lnTo>
                <a:lnTo>
                  <a:pt x="30480" y="3056001"/>
                </a:lnTo>
                <a:lnTo>
                  <a:pt x="30480" y="3056001"/>
                </a:lnTo>
                <a:cubicBezTo>
                  <a:pt x="13646" y="3056001"/>
                  <a:pt x="0" y="3042355"/>
                  <a:pt x="0" y="3025521"/>
                </a:cubicBezTo>
                <a:lnTo>
                  <a:pt x="0" y="30480"/>
                </a:lnTo>
                <a:cubicBezTo>
                  <a:pt x="0" y="13658"/>
                  <a:pt x="13658" y="0"/>
                  <a:pt x="30480" y="0"/>
                </a:cubicBezTo>
                <a:close/>
              </a:path>
            </a:pathLst>
          </a:custGeom>
          <a:solidFill>
            <a:srgbClr val="8B0000"/>
          </a:solidFill>
          <a:ln/>
        </p:spPr>
      </p:sp>
      <p:sp>
        <p:nvSpPr>
          <p:cNvPr id="7" name="Text 5"/>
          <p:cNvSpPr/>
          <p:nvPr/>
        </p:nvSpPr>
        <p:spPr>
          <a:xfrm>
            <a:off x="673365" y="1954873"/>
            <a:ext cx="5310188" cy="22225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1250" b="1" dirty="0">
                <a:solidFill>
                  <a:srgbClr val="1F2937"/>
                </a:solidFill>
                <a:latin typeface="Sorts Mill Goudy" pitchFamily="34" charset="0"/>
                <a:ea typeface="Sorts Mill Goudy" pitchFamily="34" charset="-122"/>
                <a:cs typeface="Sorts Mill Goudy" pitchFamily="34" charset="-120"/>
              </a:rPr>
              <a:t>Antecedentes y Contexto (1986)</a:t>
            </a:r>
            <a:endParaRPr lang="en-US" sz="1600" dirty="0"/>
          </a:p>
        </p:txBody>
      </p:sp>
      <p:sp>
        <p:nvSpPr>
          <p:cNvPr id="8" name="Text 6"/>
          <p:cNvSpPr/>
          <p:nvPr/>
        </p:nvSpPr>
        <p:spPr>
          <a:xfrm>
            <a:off x="474927" y="2240623"/>
            <a:ext cx="5492750" cy="34925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10000"/>
              </a:lnSpc>
            </a:pPr>
            <a:r>
              <a:rPr lang="en-US" sz="1000" b="1" dirty="0">
                <a:solidFill>
                  <a:srgbClr val="8B0000"/>
                </a:solidFill>
                <a:latin typeface="思源宋体" pitchFamily="34" charset="0"/>
                <a:ea typeface="思源宋体" pitchFamily="34" charset="-122"/>
                <a:cs typeface="思源宋体" pitchFamily="34" charset="-120"/>
              </a:rPr>
              <a:t>III Congreso del PCC (feb. 1986):</a:t>
            </a:r>
            <a:r>
              <a:rPr lang="en-US" sz="1000" dirty="0">
                <a:solidFill>
                  <a:srgbClr val="1F2937"/>
                </a:solidFill>
                <a:latin typeface="思源宋体" pitchFamily="34" charset="0"/>
                <a:ea typeface="思源宋体" pitchFamily="34" charset="-122"/>
                <a:cs typeface="思源宋体" pitchFamily="34" charset="-120"/>
              </a:rPr>
              <a:t> Fidel Castro llama a la "rectificación de errores y tendencias negativas".</a:t>
            </a:r>
            <a:endParaRPr lang="en-US" sz="1600" dirty="0"/>
          </a:p>
        </p:txBody>
      </p:sp>
      <p:sp>
        <p:nvSpPr>
          <p:cNvPr id="9" name="Text 7"/>
          <p:cNvSpPr/>
          <p:nvPr/>
        </p:nvSpPr>
        <p:spPr>
          <a:xfrm>
            <a:off x="474927" y="2653373"/>
            <a:ext cx="5492750" cy="34925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10000"/>
              </a:lnSpc>
            </a:pPr>
            <a:r>
              <a:rPr lang="en-US" sz="1000" b="1" dirty="0">
                <a:solidFill>
                  <a:srgbClr val="8B0000"/>
                </a:solidFill>
                <a:latin typeface="思源宋体" pitchFamily="34" charset="0"/>
                <a:ea typeface="思源宋体" pitchFamily="34" charset="-122"/>
                <a:cs typeface="思源宋体" pitchFamily="34" charset="-120"/>
              </a:rPr>
              <a:t>Contexto internacional:</a:t>
            </a:r>
            <a:r>
              <a:rPr lang="en-US" sz="1000" dirty="0">
                <a:solidFill>
                  <a:srgbClr val="1F2937"/>
                </a:solidFill>
                <a:latin typeface="思源宋体" pitchFamily="34" charset="0"/>
                <a:ea typeface="思源宋体" pitchFamily="34" charset="-122"/>
                <a:cs typeface="思源宋体" pitchFamily="34" charset="-120"/>
              </a:rPr>
              <a:t> Crisis creciente del "sistema socialista mundial". Nueva dirección soviética buscaba "más mercado".</a:t>
            </a:r>
            <a:endParaRPr lang="en-US" sz="1600" dirty="0"/>
          </a:p>
        </p:txBody>
      </p:sp>
      <p:sp>
        <p:nvSpPr>
          <p:cNvPr id="10" name="Text 8"/>
          <p:cNvSpPr/>
          <p:nvPr/>
        </p:nvSpPr>
        <p:spPr>
          <a:xfrm>
            <a:off x="474927" y="3066123"/>
            <a:ext cx="5492750" cy="34925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10000"/>
              </a:lnSpc>
            </a:pPr>
            <a:r>
              <a:rPr lang="en-US" sz="1000" b="1" dirty="0">
                <a:solidFill>
                  <a:srgbClr val="8B0000"/>
                </a:solidFill>
                <a:latin typeface="思源宋体" pitchFamily="34" charset="0"/>
                <a:ea typeface="思源宋体" pitchFamily="34" charset="-122"/>
                <a:cs typeface="思源宋体" pitchFamily="34" charset="-120"/>
              </a:rPr>
              <a:t>Visita a Corea del Norte (marzo 1986):</a:t>
            </a:r>
            <a:r>
              <a:rPr lang="en-US" sz="1000" dirty="0">
                <a:solidFill>
                  <a:srgbClr val="1F2937"/>
                </a:solidFill>
                <a:latin typeface="思源宋体" pitchFamily="34" charset="0"/>
                <a:ea typeface="思源宋体" pitchFamily="34" charset="-122"/>
                <a:cs typeface="思源宋体" pitchFamily="34" charset="-120"/>
              </a:rPr>
              <a:t> Fidel Castro se inclina por "más Estado" frente a "más mercado".</a:t>
            </a:r>
            <a:endParaRPr lang="en-US" sz="1600" dirty="0"/>
          </a:p>
        </p:txBody>
      </p:sp>
      <p:sp>
        <p:nvSpPr>
          <p:cNvPr id="11" name="Text 9"/>
          <p:cNvSpPr/>
          <p:nvPr/>
        </p:nvSpPr>
        <p:spPr>
          <a:xfrm>
            <a:off x="474927" y="3542373"/>
            <a:ext cx="5492750" cy="34925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10000"/>
              </a:lnSpc>
            </a:pPr>
            <a:r>
              <a:rPr lang="en-US" sz="1000" b="1" dirty="0">
                <a:solidFill>
                  <a:srgbClr val="8B0000"/>
                </a:solidFill>
                <a:latin typeface="思源宋体" pitchFamily="34" charset="0"/>
                <a:ea typeface="思源宋体" pitchFamily="34" charset="-122"/>
                <a:cs typeface="思源宋体" pitchFamily="34" charset="-120"/>
              </a:rPr>
              <a:t>Inspiración:</a:t>
            </a:r>
            <a:r>
              <a:rPr lang="en-US" sz="1000" dirty="0">
                <a:solidFill>
                  <a:srgbClr val="1F2937"/>
                </a:solidFill>
                <a:latin typeface="思源宋体" pitchFamily="34" charset="0"/>
                <a:ea typeface="思源宋体" pitchFamily="34" charset="-122"/>
                <a:cs typeface="思源宋体" pitchFamily="34" charset="-120"/>
              </a:rPr>
              <a:t> Retorno a propuestas del Che Guevara (años 60): control estatal centralizado, conciencia sobre mercado.</a:t>
            </a:r>
            <a:endParaRPr lang="en-US" sz="1600" dirty="0"/>
          </a:p>
        </p:txBody>
      </p:sp>
      <p:sp>
        <p:nvSpPr>
          <p:cNvPr id="12" name="Shape 10"/>
          <p:cNvSpPr/>
          <p:nvPr/>
        </p:nvSpPr>
        <p:spPr>
          <a:xfrm>
            <a:off x="317500" y="4562210"/>
            <a:ext cx="5715000" cy="3055938"/>
          </a:xfrm>
          <a:prstGeom prst="roundRect">
            <a:avLst>
              <a:gd name="adj" fmla="val 2078"/>
            </a:avLst>
          </a:prstGeom>
          <a:gradFill flip="none" rotWithShape="1">
            <a:gsLst>
              <a:gs pos="0">
                <a:srgbClr val="8B0000"/>
              </a:gs>
              <a:gs pos="100000">
                <a:srgbClr val="8B0000">
                  <a:alpha val="80000"/>
                </a:srgbClr>
              </a:gs>
            </a:gsLst>
            <a:lin ang="2700000" scaled="1"/>
          </a:gradFill>
          <a:ln/>
        </p:spPr>
      </p:sp>
      <p:sp>
        <p:nvSpPr>
          <p:cNvPr id="13" name="Text 11"/>
          <p:cNvSpPr/>
          <p:nvPr/>
        </p:nvSpPr>
        <p:spPr>
          <a:xfrm>
            <a:off x="642938" y="5399484"/>
            <a:ext cx="5341938" cy="22225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1250" b="1" dirty="0">
                <a:solidFill>
                  <a:srgbClr val="FFFFFF"/>
                </a:solidFill>
                <a:latin typeface="Sorts Mill Goudy" pitchFamily="34" charset="0"/>
                <a:ea typeface="Sorts Mill Goudy" pitchFamily="34" charset="-122"/>
                <a:cs typeface="Sorts Mill Goudy" pitchFamily="34" charset="-120"/>
              </a:rPr>
              <a:t>Medidas Principales</a:t>
            </a:r>
            <a:endParaRPr lang="en-US" sz="1600" dirty="0"/>
          </a:p>
        </p:txBody>
      </p:sp>
      <p:sp>
        <p:nvSpPr>
          <p:cNvPr id="14" name="Text 12"/>
          <p:cNvSpPr/>
          <p:nvPr/>
        </p:nvSpPr>
        <p:spPr>
          <a:xfrm>
            <a:off x="444500" y="5685234"/>
            <a:ext cx="5524500" cy="34925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10000"/>
              </a:lnSpc>
            </a:pPr>
            <a:r>
              <a:rPr lang="en-US" sz="1000" b="1" dirty="0">
                <a:solidFill>
                  <a:srgbClr val="FFFFFF"/>
                </a:solidFill>
                <a:latin typeface="思源宋体" pitchFamily="34" charset="0"/>
                <a:ea typeface="思源宋体" pitchFamily="34" charset="-122"/>
                <a:cs typeface="思源宋体" pitchFamily="34" charset="-120"/>
              </a:rPr>
              <a:t>Supresión de Mercados Libres Campesinos (17 mayo 1986):</a:t>
            </a:r>
            <a:r>
              <a:rPr lang="en-US" sz="1000" dirty="0">
                <a:solidFill>
                  <a:srgbClr val="FFFFFF"/>
                </a:solidFill>
                <a:latin typeface="思源宋体" pitchFamily="34" charset="0"/>
                <a:ea typeface="思源宋体" pitchFamily="34" charset="-122"/>
                <a:cs typeface="思源宋体" pitchFamily="34" charset="-120"/>
              </a:rPr>
              <a:t> Eliminación inmediata. Vendedores acusados de "lumpens, antisociales... llenos de ambición de ganancia".</a:t>
            </a:r>
            <a:endParaRPr lang="en-US" sz="1600" dirty="0"/>
          </a:p>
        </p:txBody>
      </p:sp>
      <p:sp>
        <p:nvSpPr>
          <p:cNvPr id="15" name="Text 13"/>
          <p:cNvSpPr/>
          <p:nvPr/>
        </p:nvSpPr>
        <p:spPr>
          <a:xfrm>
            <a:off x="444500" y="6097984"/>
            <a:ext cx="5524500" cy="17462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10000"/>
              </a:lnSpc>
            </a:pPr>
            <a:r>
              <a:rPr lang="en-US" sz="1000" b="1" dirty="0">
                <a:solidFill>
                  <a:srgbClr val="FFFFFF"/>
                </a:solidFill>
                <a:latin typeface="思源宋体" pitchFamily="34" charset="0"/>
                <a:ea typeface="思源宋体" pitchFamily="34" charset="-122"/>
                <a:cs typeface="思源宋体" pitchFamily="34" charset="-120"/>
              </a:rPr>
              <a:t>Centralización económica:</a:t>
            </a:r>
            <a:r>
              <a:rPr lang="en-US" sz="1000" dirty="0">
                <a:solidFill>
                  <a:srgbClr val="FFFFFF"/>
                </a:solidFill>
                <a:latin typeface="思源宋体" pitchFamily="34" charset="0"/>
                <a:ea typeface="思源宋体" pitchFamily="34" charset="-122"/>
                <a:cs typeface="思源宋体" pitchFamily="34" charset="-120"/>
              </a:rPr>
              <a:t> Refuerzo del control estatal sobre producción y distribución.</a:t>
            </a:r>
            <a:endParaRPr lang="en-US" sz="1600" dirty="0"/>
          </a:p>
        </p:txBody>
      </p:sp>
      <p:sp>
        <p:nvSpPr>
          <p:cNvPr id="16" name="Text 14"/>
          <p:cNvSpPr/>
          <p:nvPr/>
        </p:nvSpPr>
        <p:spPr>
          <a:xfrm>
            <a:off x="444500" y="6336109"/>
            <a:ext cx="5524500" cy="17462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10000"/>
              </a:lnSpc>
            </a:pPr>
            <a:r>
              <a:rPr lang="en-US" sz="1000" b="1" dirty="0">
                <a:solidFill>
                  <a:srgbClr val="FFFFFF"/>
                </a:solidFill>
                <a:latin typeface="思源宋体" pitchFamily="34" charset="0"/>
                <a:ea typeface="思源宋体" pitchFamily="34" charset="-122"/>
                <a:cs typeface="思源宋体" pitchFamily="34" charset="-120"/>
              </a:rPr>
              <a:t>Crítica al mercado:</a:t>
            </a:r>
            <a:r>
              <a:rPr lang="en-US" sz="1000" dirty="0">
                <a:solidFill>
                  <a:srgbClr val="FFFFFF"/>
                </a:solidFill>
                <a:latin typeface="思源宋体" pitchFamily="34" charset="0"/>
                <a:ea typeface="思源宋体" pitchFamily="34" charset="-122"/>
                <a:cs typeface="思源宋体" pitchFamily="34" charset="-120"/>
              </a:rPr>
              <a:t> Rechazo a mecanismos mercantiles como incompatible con el socialismo.</a:t>
            </a:r>
            <a:endParaRPr lang="en-US" sz="1600" dirty="0"/>
          </a:p>
        </p:txBody>
      </p:sp>
      <p:sp>
        <p:nvSpPr>
          <p:cNvPr id="17" name="Text 15"/>
          <p:cNvSpPr/>
          <p:nvPr/>
        </p:nvSpPr>
        <p:spPr>
          <a:xfrm>
            <a:off x="444500" y="6637734"/>
            <a:ext cx="5524500" cy="17462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10000"/>
              </a:lnSpc>
            </a:pPr>
            <a:r>
              <a:rPr lang="en-US" sz="1000" b="1" dirty="0">
                <a:solidFill>
                  <a:srgbClr val="FFFFFF"/>
                </a:solidFill>
                <a:latin typeface="思源宋体" pitchFamily="34" charset="0"/>
                <a:ea typeface="思源宋体" pitchFamily="34" charset="-122"/>
                <a:cs typeface="思源宋体" pitchFamily="34" charset="-120"/>
              </a:rPr>
              <a:t>Énfasis en la planificación:</a:t>
            </a:r>
            <a:r>
              <a:rPr lang="en-US" sz="1000" dirty="0">
                <a:solidFill>
                  <a:srgbClr val="FFFFFF"/>
                </a:solidFill>
                <a:latin typeface="思源宋体" pitchFamily="34" charset="0"/>
                <a:ea typeface="思源宋体" pitchFamily="34" charset="-122"/>
                <a:cs typeface="思源宋体" pitchFamily="34" charset="-120"/>
              </a:rPr>
              <a:t> Retorno a la planificación central como único mecanismo válido.</a:t>
            </a:r>
            <a:endParaRPr lang="en-US" sz="1600" dirty="0"/>
          </a:p>
        </p:txBody>
      </p:sp>
      <p:sp>
        <p:nvSpPr>
          <p:cNvPr id="18" name="Shape 16"/>
          <p:cNvSpPr/>
          <p:nvPr/>
        </p:nvSpPr>
        <p:spPr>
          <a:xfrm>
            <a:off x="6174714" y="1379536"/>
            <a:ext cx="5698464" cy="3889375"/>
          </a:xfrm>
          <a:custGeom>
            <a:avLst/>
            <a:gdLst/>
            <a:ahLst/>
            <a:cxnLst/>
            <a:rect l="l" t="t" r="r" b="b"/>
            <a:pathLst>
              <a:path w="5698464" h="3889375">
                <a:moveTo>
                  <a:pt x="30480" y="0"/>
                </a:moveTo>
                <a:lnTo>
                  <a:pt x="5634990" y="0"/>
                </a:lnTo>
                <a:cubicBezTo>
                  <a:pt x="5670037" y="0"/>
                  <a:pt x="5698490" y="28453"/>
                  <a:pt x="5698490" y="63500"/>
                </a:cubicBezTo>
                <a:lnTo>
                  <a:pt x="5698490" y="3825875"/>
                </a:lnTo>
                <a:cubicBezTo>
                  <a:pt x="5698490" y="3860922"/>
                  <a:pt x="5670037" y="3889375"/>
                  <a:pt x="5634990" y="3889375"/>
                </a:cubicBezTo>
                <a:lnTo>
                  <a:pt x="30480" y="3889375"/>
                </a:lnTo>
                <a:cubicBezTo>
                  <a:pt x="13646" y="3889375"/>
                  <a:pt x="0" y="3875729"/>
                  <a:pt x="0" y="3858895"/>
                </a:cubicBezTo>
                <a:lnTo>
                  <a:pt x="0" y="30480"/>
                </a:lnTo>
                <a:cubicBezTo>
                  <a:pt x="0" y="13658"/>
                  <a:pt x="13658" y="0"/>
                  <a:pt x="30480" y="0"/>
                </a:cubicBezTo>
                <a:close/>
              </a:path>
            </a:pathLst>
          </a:custGeom>
          <a:solidFill>
            <a:srgbClr val="F9FAFB"/>
          </a:solidFill>
          <a:ln/>
        </p:spPr>
      </p:sp>
      <p:sp>
        <p:nvSpPr>
          <p:cNvPr id="19" name="Shape 17"/>
          <p:cNvSpPr/>
          <p:nvPr/>
        </p:nvSpPr>
        <p:spPr>
          <a:xfrm>
            <a:off x="6174714" y="1379536"/>
            <a:ext cx="30427" cy="3889375"/>
          </a:xfrm>
          <a:custGeom>
            <a:avLst/>
            <a:gdLst/>
            <a:ahLst/>
            <a:cxnLst/>
            <a:rect l="l" t="t" r="r" b="b"/>
            <a:pathLst>
              <a:path w="30427" h="3889375">
                <a:moveTo>
                  <a:pt x="30480" y="0"/>
                </a:moveTo>
                <a:lnTo>
                  <a:pt x="30480" y="0"/>
                </a:lnTo>
                <a:lnTo>
                  <a:pt x="30480" y="3889375"/>
                </a:lnTo>
                <a:lnTo>
                  <a:pt x="30480" y="3889375"/>
                </a:lnTo>
                <a:cubicBezTo>
                  <a:pt x="13646" y="3889375"/>
                  <a:pt x="0" y="3875729"/>
                  <a:pt x="0" y="3858895"/>
                </a:cubicBezTo>
                <a:lnTo>
                  <a:pt x="0" y="30480"/>
                </a:lnTo>
                <a:cubicBezTo>
                  <a:pt x="0" y="13658"/>
                  <a:pt x="13658" y="0"/>
                  <a:pt x="30480" y="0"/>
                </a:cubicBezTo>
                <a:close/>
              </a:path>
            </a:pathLst>
          </a:custGeom>
          <a:solidFill>
            <a:srgbClr val="8B0000"/>
          </a:solidFill>
          <a:ln/>
        </p:spPr>
      </p:sp>
      <p:sp>
        <p:nvSpPr>
          <p:cNvPr id="20" name="Text 18"/>
          <p:cNvSpPr/>
          <p:nvPr/>
        </p:nvSpPr>
        <p:spPr>
          <a:xfrm>
            <a:off x="6515364" y="1665286"/>
            <a:ext cx="5310188" cy="22225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1250" b="1" dirty="0">
                <a:solidFill>
                  <a:srgbClr val="1F2937"/>
                </a:solidFill>
                <a:latin typeface="Sorts Mill Goudy" pitchFamily="34" charset="0"/>
                <a:ea typeface="Sorts Mill Goudy" pitchFamily="34" charset="-122"/>
                <a:cs typeface="Sorts Mill Goudy" pitchFamily="34" charset="-120"/>
              </a:rPr>
              <a:t>Tendencias Negativas Identificadas</a:t>
            </a:r>
            <a:endParaRPr lang="en-US" sz="1600" dirty="0"/>
          </a:p>
        </p:txBody>
      </p:sp>
      <p:sp>
        <p:nvSpPr>
          <p:cNvPr id="21" name="Text 19"/>
          <p:cNvSpPr/>
          <p:nvPr/>
        </p:nvSpPr>
        <p:spPr>
          <a:xfrm>
            <a:off x="6316927" y="1951036"/>
            <a:ext cx="119063" cy="17462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10000"/>
              </a:lnSpc>
            </a:pPr>
            <a:r>
              <a:rPr lang="en-US" sz="1000" b="1" dirty="0">
                <a:solidFill>
                  <a:srgbClr val="8B0000"/>
                </a:solidFill>
                <a:latin typeface="思源宋体" pitchFamily="34" charset="0"/>
                <a:ea typeface="思源宋体" pitchFamily="34" charset="-122"/>
                <a:cs typeface="思源宋体" pitchFamily="34" charset="-120"/>
              </a:rPr>
              <a:t>•</a:t>
            </a:r>
            <a:endParaRPr lang="en-US" sz="1600" dirty="0"/>
          </a:p>
        </p:txBody>
      </p:sp>
      <p:sp>
        <p:nvSpPr>
          <p:cNvPr id="22" name="Text 20"/>
          <p:cNvSpPr/>
          <p:nvPr/>
        </p:nvSpPr>
        <p:spPr>
          <a:xfrm>
            <a:off x="6436122" y="2078036"/>
            <a:ext cx="4437063" cy="17462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10000"/>
              </a:lnSpc>
            </a:pPr>
            <a:r>
              <a:rPr lang="en-US" sz="1000" b="1" dirty="0">
                <a:solidFill>
                  <a:srgbClr val="1F2937"/>
                </a:solidFill>
                <a:latin typeface="思源宋体" pitchFamily="34" charset="0"/>
                <a:ea typeface="思源宋体" pitchFamily="34" charset="-122"/>
                <a:cs typeface="思源宋体" pitchFamily="34" charset="-120"/>
              </a:rPr>
              <a:t>Burocratismo:</a:t>
            </a:r>
            <a:r>
              <a:rPr lang="en-US" sz="1000" dirty="0">
                <a:solidFill>
                  <a:srgbClr val="1F2937"/>
                </a:solidFill>
                <a:latin typeface="思源宋体" pitchFamily="34" charset="0"/>
                <a:ea typeface="思源宋体" pitchFamily="34" charset="-122"/>
                <a:cs typeface="思源宋体" pitchFamily="34" charset="-120"/>
              </a:rPr>
              <a:t> Excesiva centralización burocrática que entorpecía la producción.</a:t>
            </a:r>
            <a:endParaRPr lang="en-US" sz="1600" dirty="0"/>
          </a:p>
        </p:txBody>
      </p:sp>
      <p:sp>
        <p:nvSpPr>
          <p:cNvPr id="23" name="Text 21"/>
          <p:cNvSpPr/>
          <p:nvPr/>
        </p:nvSpPr>
        <p:spPr>
          <a:xfrm>
            <a:off x="6316927" y="2411411"/>
            <a:ext cx="119063" cy="17462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10000"/>
              </a:lnSpc>
            </a:pPr>
            <a:r>
              <a:rPr lang="en-US" sz="1000" b="1" dirty="0">
                <a:solidFill>
                  <a:srgbClr val="8B0000"/>
                </a:solidFill>
                <a:latin typeface="思源宋体" pitchFamily="34" charset="0"/>
                <a:ea typeface="思源宋体" pitchFamily="34" charset="-122"/>
                <a:cs typeface="思源宋体" pitchFamily="34" charset="-120"/>
              </a:rPr>
              <a:t>•</a:t>
            </a:r>
            <a:endParaRPr lang="en-US" sz="1600" dirty="0"/>
          </a:p>
        </p:txBody>
      </p:sp>
      <p:sp>
        <p:nvSpPr>
          <p:cNvPr id="24" name="Text 22"/>
          <p:cNvSpPr/>
          <p:nvPr/>
        </p:nvSpPr>
        <p:spPr>
          <a:xfrm>
            <a:off x="6436122" y="2538411"/>
            <a:ext cx="4032250" cy="17462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10000"/>
              </a:lnSpc>
            </a:pPr>
            <a:r>
              <a:rPr lang="en-US" sz="1000" b="1" dirty="0">
                <a:solidFill>
                  <a:srgbClr val="1F2937"/>
                </a:solidFill>
                <a:latin typeface="思源宋体" pitchFamily="34" charset="0"/>
                <a:ea typeface="思源宋体" pitchFamily="34" charset="-122"/>
                <a:cs typeface="思源宋体" pitchFamily="34" charset="-120"/>
              </a:rPr>
              <a:t>Formalismo:</a:t>
            </a:r>
            <a:r>
              <a:rPr lang="en-US" sz="1000" dirty="0">
                <a:solidFill>
                  <a:srgbClr val="1F2937"/>
                </a:solidFill>
                <a:latin typeface="思源宋体" pitchFamily="34" charset="0"/>
                <a:ea typeface="思源宋体" pitchFamily="34" charset="-122"/>
                <a:cs typeface="思源宋体" pitchFamily="34" charset="-120"/>
              </a:rPr>
              <a:t> Cumplimiento de indicadores cuantitativos sin calidad real.</a:t>
            </a:r>
            <a:endParaRPr lang="en-US" sz="1600" dirty="0"/>
          </a:p>
        </p:txBody>
      </p:sp>
      <p:sp>
        <p:nvSpPr>
          <p:cNvPr id="25" name="Text 23"/>
          <p:cNvSpPr/>
          <p:nvPr/>
        </p:nvSpPr>
        <p:spPr>
          <a:xfrm>
            <a:off x="6316927" y="2871786"/>
            <a:ext cx="119063" cy="17462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10000"/>
              </a:lnSpc>
            </a:pPr>
            <a:r>
              <a:rPr lang="en-US" sz="1000" b="1" dirty="0">
                <a:solidFill>
                  <a:srgbClr val="8B0000"/>
                </a:solidFill>
                <a:latin typeface="思源宋体" pitchFamily="34" charset="0"/>
                <a:ea typeface="思源宋体" pitchFamily="34" charset="-122"/>
                <a:cs typeface="思源宋体" pitchFamily="34" charset="-120"/>
              </a:rPr>
              <a:t>•</a:t>
            </a:r>
            <a:endParaRPr lang="en-US" sz="1600" dirty="0"/>
          </a:p>
        </p:txBody>
      </p:sp>
      <p:sp>
        <p:nvSpPr>
          <p:cNvPr id="26" name="Text 24"/>
          <p:cNvSpPr/>
          <p:nvPr/>
        </p:nvSpPr>
        <p:spPr>
          <a:xfrm>
            <a:off x="6436122" y="2998786"/>
            <a:ext cx="3952875" cy="17462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10000"/>
              </a:lnSpc>
            </a:pPr>
            <a:r>
              <a:rPr lang="en-US" sz="1000" b="1" dirty="0">
                <a:solidFill>
                  <a:srgbClr val="1F2937"/>
                </a:solidFill>
                <a:latin typeface="思源宋体" pitchFamily="34" charset="0"/>
                <a:ea typeface="思源宋体" pitchFamily="34" charset="-122"/>
                <a:cs typeface="思源宋体" pitchFamily="34" charset="-120"/>
              </a:rPr>
              <a:t>Desvinculación trabajo-resultado:</a:t>
            </a:r>
            <a:r>
              <a:rPr lang="en-US" sz="1000" dirty="0">
                <a:solidFill>
                  <a:srgbClr val="1F2937"/>
                </a:solidFill>
                <a:latin typeface="思源宋体" pitchFamily="34" charset="0"/>
                <a:ea typeface="思源宋体" pitchFamily="34" charset="-122"/>
                <a:cs typeface="思源宋体" pitchFamily="34" charset="-120"/>
              </a:rPr>
              <a:t> Salarismo igualitario sin incentivos.</a:t>
            </a:r>
            <a:endParaRPr lang="en-US" sz="1600" dirty="0"/>
          </a:p>
        </p:txBody>
      </p:sp>
      <p:sp>
        <p:nvSpPr>
          <p:cNvPr id="27" name="Text 25"/>
          <p:cNvSpPr/>
          <p:nvPr/>
        </p:nvSpPr>
        <p:spPr>
          <a:xfrm>
            <a:off x="6316927" y="3332161"/>
            <a:ext cx="119063" cy="17462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10000"/>
              </a:lnSpc>
            </a:pPr>
            <a:r>
              <a:rPr lang="en-US" sz="1000" b="1" dirty="0">
                <a:solidFill>
                  <a:srgbClr val="8B0000"/>
                </a:solidFill>
                <a:latin typeface="思源宋体" pitchFamily="34" charset="0"/>
                <a:ea typeface="思源宋体" pitchFamily="34" charset="-122"/>
                <a:cs typeface="思源宋体" pitchFamily="34" charset="-120"/>
              </a:rPr>
              <a:t>•</a:t>
            </a:r>
            <a:endParaRPr lang="en-US" sz="1600" dirty="0"/>
          </a:p>
        </p:txBody>
      </p:sp>
      <p:sp>
        <p:nvSpPr>
          <p:cNvPr id="28" name="Text 26"/>
          <p:cNvSpPr/>
          <p:nvPr/>
        </p:nvSpPr>
        <p:spPr>
          <a:xfrm>
            <a:off x="6436122" y="3459161"/>
            <a:ext cx="3619500" cy="17462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10000"/>
              </a:lnSpc>
            </a:pPr>
            <a:r>
              <a:rPr lang="en-US" sz="1000" b="1" dirty="0">
                <a:solidFill>
                  <a:srgbClr val="1F2937"/>
                </a:solidFill>
                <a:latin typeface="思源宋体" pitchFamily="34" charset="0"/>
                <a:ea typeface="思源宋体" pitchFamily="34" charset="-122"/>
                <a:cs typeface="思源宋体" pitchFamily="34" charset="-120"/>
              </a:rPr>
              <a:t>Corrupción:</a:t>
            </a:r>
            <a:r>
              <a:rPr lang="en-US" sz="1000" dirty="0">
                <a:solidFill>
                  <a:srgbClr val="1F2937"/>
                </a:solidFill>
                <a:latin typeface="思源宋体" pitchFamily="34" charset="0"/>
                <a:ea typeface="思源宋体" pitchFamily="34" charset="-122"/>
                <a:cs typeface="思源宋体" pitchFamily="34" charset="-120"/>
              </a:rPr>
              <a:t> Desvío de recursos, mercado negro, economía ilegal.</a:t>
            </a:r>
            <a:endParaRPr lang="en-US" sz="1600" dirty="0"/>
          </a:p>
        </p:txBody>
      </p:sp>
      <p:sp>
        <p:nvSpPr>
          <p:cNvPr id="29" name="Text 27"/>
          <p:cNvSpPr/>
          <p:nvPr/>
        </p:nvSpPr>
        <p:spPr>
          <a:xfrm>
            <a:off x="6316927" y="3792536"/>
            <a:ext cx="119063" cy="17462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10000"/>
              </a:lnSpc>
            </a:pPr>
            <a:r>
              <a:rPr lang="en-US" sz="1000" b="1" dirty="0">
                <a:solidFill>
                  <a:srgbClr val="8B0000"/>
                </a:solidFill>
                <a:latin typeface="思源宋体" pitchFamily="34" charset="0"/>
                <a:ea typeface="思源宋体" pitchFamily="34" charset="-122"/>
                <a:cs typeface="思源宋体" pitchFamily="34" charset="-120"/>
              </a:rPr>
              <a:t>•</a:t>
            </a:r>
            <a:endParaRPr lang="en-US" sz="1600" dirty="0"/>
          </a:p>
        </p:txBody>
      </p:sp>
      <p:sp>
        <p:nvSpPr>
          <p:cNvPr id="30" name="Text 28"/>
          <p:cNvSpPr/>
          <p:nvPr/>
        </p:nvSpPr>
        <p:spPr>
          <a:xfrm>
            <a:off x="6436122" y="3919536"/>
            <a:ext cx="4929188" cy="17462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10000"/>
              </a:lnSpc>
            </a:pPr>
            <a:r>
              <a:rPr lang="en-US" sz="1000" b="1" dirty="0">
                <a:solidFill>
                  <a:srgbClr val="1F2937"/>
                </a:solidFill>
                <a:latin typeface="思源宋体" pitchFamily="34" charset="0"/>
                <a:ea typeface="思源宋体" pitchFamily="34" charset="-122"/>
                <a:cs typeface="思源宋体" pitchFamily="34" charset="-120"/>
              </a:rPr>
              <a:t>Desigualdad creciente:</a:t>
            </a:r>
            <a:r>
              <a:rPr lang="en-US" sz="1000" dirty="0">
                <a:solidFill>
                  <a:srgbClr val="1F2937"/>
                </a:solidFill>
                <a:latin typeface="思源宋体" pitchFamily="34" charset="0"/>
                <a:ea typeface="思源宋体" pitchFamily="34" charset="-122"/>
                <a:cs typeface="思源宋体" pitchFamily="34" charset="-120"/>
              </a:rPr>
              <a:t> Diferenciación entre quienes tenían acceso a divisas y quienes no.</a:t>
            </a:r>
            <a:endParaRPr lang="en-US" sz="1600" dirty="0"/>
          </a:p>
        </p:txBody>
      </p:sp>
      <p:sp>
        <p:nvSpPr>
          <p:cNvPr id="31" name="Text 29"/>
          <p:cNvSpPr/>
          <p:nvPr/>
        </p:nvSpPr>
        <p:spPr>
          <a:xfrm>
            <a:off x="6316927" y="4252911"/>
            <a:ext cx="119063" cy="17462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10000"/>
              </a:lnSpc>
            </a:pPr>
            <a:r>
              <a:rPr lang="en-US" sz="1000" b="1" dirty="0">
                <a:solidFill>
                  <a:srgbClr val="8B0000"/>
                </a:solidFill>
                <a:latin typeface="思源宋体" pitchFamily="34" charset="0"/>
                <a:ea typeface="思源宋体" pitchFamily="34" charset="-122"/>
                <a:cs typeface="思源宋体" pitchFamily="34" charset="-120"/>
              </a:rPr>
              <a:t>•</a:t>
            </a:r>
            <a:endParaRPr lang="en-US" sz="1600" dirty="0"/>
          </a:p>
        </p:txBody>
      </p:sp>
      <p:sp>
        <p:nvSpPr>
          <p:cNvPr id="32" name="Text 30"/>
          <p:cNvSpPr/>
          <p:nvPr/>
        </p:nvSpPr>
        <p:spPr>
          <a:xfrm>
            <a:off x="6436122" y="4379911"/>
            <a:ext cx="3222625" cy="17462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10000"/>
              </a:lnSpc>
            </a:pPr>
            <a:r>
              <a:rPr lang="en-US" sz="1000" b="1" dirty="0">
                <a:solidFill>
                  <a:srgbClr val="1F2937"/>
                </a:solidFill>
                <a:latin typeface="思源宋体" pitchFamily="34" charset="0"/>
                <a:ea typeface="思源宋体" pitchFamily="34" charset="-122"/>
                <a:cs typeface="思源宋体" pitchFamily="34" charset="-120"/>
              </a:rPr>
              <a:t>Fuga de cerebros:</a:t>
            </a:r>
            <a:r>
              <a:rPr lang="en-US" sz="1000" dirty="0">
                <a:solidFill>
                  <a:srgbClr val="1F2937"/>
                </a:solidFill>
                <a:latin typeface="思源宋体" pitchFamily="34" charset="0"/>
                <a:ea typeface="思源宋体" pitchFamily="34" charset="-122"/>
                <a:cs typeface="思源宋体" pitchFamily="34" charset="-120"/>
              </a:rPr>
              <a:t> Emigración de profesionales calificados.</a:t>
            </a:r>
            <a:endParaRPr lang="en-US" sz="1600" dirty="0"/>
          </a:p>
        </p:txBody>
      </p:sp>
      <p:sp>
        <p:nvSpPr>
          <p:cNvPr id="33" name="Text 31"/>
          <p:cNvSpPr/>
          <p:nvPr/>
        </p:nvSpPr>
        <p:spPr>
          <a:xfrm>
            <a:off x="6316927" y="4713286"/>
            <a:ext cx="119063" cy="17462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10000"/>
              </a:lnSpc>
            </a:pPr>
            <a:r>
              <a:rPr lang="en-US" sz="1000" b="1" dirty="0">
                <a:solidFill>
                  <a:srgbClr val="8B0000"/>
                </a:solidFill>
                <a:latin typeface="思源宋体" pitchFamily="34" charset="0"/>
                <a:ea typeface="思源宋体" pitchFamily="34" charset="-122"/>
                <a:cs typeface="思源宋体" pitchFamily="34" charset="-120"/>
              </a:rPr>
              <a:t>•</a:t>
            </a:r>
            <a:endParaRPr lang="en-US" sz="1600" dirty="0"/>
          </a:p>
        </p:txBody>
      </p:sp>
      <p:sp>
        <p:nvSpPr>
          <p:cNvPr id="34" name="Text 32"/>
          <p:cNvSpPr/>
          <p:nvPr/>
        </p:nvSpPr>
        <p:spPr>
          <a:xfrm>
            <a:off x="6436122" y="4840286"/>
            <a:ext cx="4095750" cy="17462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10000"/>
              </a:lnSpc>
            </a:pPr>
            <a:r>
              <a:rPr lang="en-US" sz="1000" b="1" dirty="0">
                <a:solidFill>
                  <a:srgbClr val="1F2937"/>
                </a:solidFill>
                <a:latin typeface="思源宋体" pitchFamily="34" charset="0"/>
                <a:ea typeface="思源宋体" pitchFamily="34" charset="-122"/>
                <a:cs typeface="思源宋体" pitchFamily="34" charset="-120"/>
              </a:rPr>
              <a:t>Pérdida de valores:</a:t>
            </a:r>
            <a:r>
              <a:rPr lang="en-US" sz="1000" dirty="0">
                <a:solidFill>
                  <a:srgbClr val="1F2937"/>
                </a:solidFill>
                <a:latin typeface="思源宋体" pitchFamily="34" charset="0"/>
                <a:ea typeface="思源宋体" pitchFamily="34" charset="-122"/>
                <a:cs typeface="思源宋体" pitchFamily="34" charset="-120"/>
              </a:rPr>
              <a:t> Erosión de la ética del trabajo y compromiso socialista.</a:t>
            </a:r>
            <a:endParaRPr lang="en-US" sz="1600" dirty="0"/>
          </a:p>
        </p:txBody>
      </p:sp>
      <p:sp>
        <p:nvSpPr>
          <p:cNvPr id="35" name="Shape 33"/>
          <p:cNvSpPr/>
          <p:nvPr/>
        </p:nvSpPr>
        <p:spPr>
          <a:xfrm>
            <a:off x="6174714" y="5395911"/>
            <a:ext cx="5698464" cy="2222500"/>
          </a:xfrm>
          <a:custGeom>
            <a:avLst/>
            <a:gdLst/>
            <a:ahLst/>
            <a:cxnLst/>
            <a:rect l="l" t="t" r="r" b="b"/>
            <a:pathLst>
              <a:path w="5698464" h="2222500">
                <a:moveTo>
                  <a:pt x="30480" y="0"/>
                </a:moveTo>
                <a:lnTo>
                  <a:pt x="5634990" y="0"/>
                </a:lnTo>
                <a:cubicBezTo>
                  <a:pt x="5670037" y="0"/>
                  <a:pt x="5698490" y="28453"/>
                  <a:pt x="5698490" y="63500"/>
                </a:cubicBezTo>
                <a:lnTo>
                  <a:pt x="5698490" y="2159000"/>
                </a:lnTo>
                <a:cubicBezTo>
                  <a:pt x="5698490" y="2194047"/>
                  <a:pt x="5670037" y="2222500"/>
                  <a:pt x="5634990" y="2222500"/>
                </a:cubicBezTo>
                <a:lnTo>
                  <a:pt x="30480" y="2222500"/>
                </a:lnTo>
                <a:cubicBezTo>
                  <a:pt x="13646" y="2222500"/>
                  <a:pt x="0" y="2208854"/>
                  <a:pt x="0" y="2192020"/>
                </a:cubicBezTo>
                <a:lnTo>
                  <a:pt x="0" y="30480"/>
                </a:lnTo>
                <a:cubicBezTo>
                  <a:pt x="0" y="13658"/>
                  <a:pt x="13658" y="0"/>
                  <a:pt x="30480" y="0"/>
                </a:cubicBezTo>
                <a:close/>
              </a:path>
            </a:pathLst>
          </a:custGeom>
          <a:solidFill>
            <a:srgbClr val="F9FAFB"/>
          </a:solidFill>
          <a:ln/>
        </p:spPr>
      </p:sp>
      <p:sp>
        <p:nvSpPr>
          <p:cNvPr id="36" name="Shape 34"/>
          <p:cNvSpPr/>
          <p:nvPr/>
        </p:nvSpPr>
        <p:spPr>
          <a:xfrm>
            <a:off x="6174714" y="5395911"/>
            <a:ext cx="30427" cy="2222500"/>
          </a:xfrm>
          <a:custGeom>
            <a:avLst/>
            <a:gdLst/>
            <a:ahLst/>
            <a:cxnLst/>
            <a:rect l="l" t="t" r="r" b="b"/>
            <a:pathLst>
              <a:path w="30427" h="2222500">
                <a:moveTo>
                  <a:pt x="30480" y="0"/>
                </a:moveTo>
                <a:lnTo>
                  <a:pt x="30480" y="0"/>
                </a:lnTo>
                <a:lnTo>
                  <a:pt x="30480" y="2222500"/>
                </a:lnTo>
                <a:lnTo>
                  <a:pt x="30480" y="2222500"/>
                </a:lnTo>
                <a:cubicBezTo>
                  <a:pt x="13646" y="2222500"/>
                  <a:pt x="0" y="2208854"/>
                  <a:pt x="0" y="2192020"/>
                </a:cubicBezTo>
                <a:lnTo>
                  <a:pt x="0" y="30480"/>
                </a:lnTo>
                <a:cubicBezTo>
                  <a:pt x="0" y="13658"/>
                  <a:pt x="13658" y="0"/>
                  <a:pt x="30480" y="0"/>
                </a:cubicBezTo>
                <a:close/>
              </a:path>
            </a:pathLst>
          </a:custGeom>
          <a:solidFill>
            <a:srgbClr val="8B0000"/>
          </a:solidFill>
          <a:ln/>
        </p:spPr>
      </p:sp>
      <p:sp>
        <p:nvSpPr>
          <p:cNvPr id="37" name="Text 35"/>
          <p:cNvSpPr/>
          <p:nvPr/>
        </p:nvSpPr>
        <p:spPr>
          <a:xfrm>
            <a:off x="6499489" y="5712884"/>
            <a:ext cx="5318125" cy="22225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125" b="1" dirty="0">
                <a:solidFill>
                  <a:srgbClr val="1F2937"/>
                </a:solidFill>
                <a:latin typeface="Sorts Mill Goudy" pitchFamily="34" charset="0"/>
                <a:ea typeface="Sorts Mill Goudy" pitchFamily="34" charset="-122"/>
                <a:cs typeface="Sorts Mill Goudy" pitchFamily="34" charset="-120"/>
              </a:rPr>
              <a:t>Evaluación Crítica</a:t>
            </a:r>
            <a:endParaRPr lang="en-US" sz="1600" dirty="0"/>
          </a:p>
        </p:txBody>
      </p:sp>
      <p:sp>
        <p:nvSpPr>
          <p:cNvPr id="38" name="Text 36"/>
          <p:cNvSpPr/>
          <p:nvPr/>
        </p:nvSpPr>
        <p:spPr>
          <a:xfrm>
            <a:off x="6316927" y="6062134"/>
            <a:ext cx="5492750" cy="34925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10000"/>
              </a:lnSpc>
            </a:pPr>
            <a:r>
              <a:rPr lang="en-US" sz="1000" dirty="0">
                <a:solidFill>
                  <a:srgbClr val="1F2937"/>
                </a:solidFill>
                <a:latin typeface="思源宋体" pitchFamily="34" charset="0"/>
                <a:ea typeface="思源宋体" pitchFamily="34" charset="-122"/>
                <a:cs typeface="思源宋体" pitchFamily="34" charset="-120"/>
              </a:rPr>
              <a:t>La rectificación buscó </a:t>
            </a:r>
            <a:r>
              <a:rPr lang="en-US" sz="1000" b="1" dirty="0">
                <a:solidFill>
                  <a:srgbClr val="1F2937"/>
                </a:solidFill>
                <a:latin typeface="思源宋体" pitchFamily="34" charset="0"/>
                <a:ea typeface="思源宋体" pitchFamily="34" charset="-122"/>
                <a:cs typeface="思源宋体" pitchFamily="34" charset="-120"/>
              </a:rPr>
              <a:t>purificar el modelo socialista</a:t>
            </a:r>
            <a:r>
              <a:rPr lang="en-US" sz="1000" dirty="0">
                <a:solidFill>
                  <a:srgbClr val="1F2937"/>
                </a:solidFill>
                <a:latin typeface="思源宋体" pitchFamily="34" charset="0"/>
                <a:ea typeface="思源宋体" pitchFamily="34" charset="-122"/>
                <a:cs typeface="思源宋体" pitchFamily="34" charset="-120"/>
              </a:rPr>
              <a:t> , pero no abordó las </a:t>
            </a:r>
            <a:r>
              <a:rPr lang="en-US" sz="1000" b="1" dirty="0">
                <a:solidFill>
                  <a:srgbClr val="1F2937"/>
                </a:solidFill>
                <a:latin typeface="思源宋体" pitchFamily="34" charset="0"/>
                <a:ea typeface="思源宋体" pitchFamily="34" charset="-122"/>
                <a:cs typeface="思源宋体" pitchFamily="34" charset="-120"/>
              </a:rPr>
              <a:t>causas estructurales</a:t>
            </a:r>
            <a:r>
              <a:rPr lang="en-US" sz="1000" dirty="0">
                <a:solidFill>
                  <a:srgbClr val="1F2937"/>
                </a:solidFill>
                <a:latin typeface="思源宋体" pitchFamily="34" charset="0"/>
                <a:ea typeface="思源宋体" pitchFamily="34" charset="-122"/>
                <a:cs typeface="思源宋体" pitchFamily="34" charset="-120"/>
              </a:rPr>
              <a:t> de la crisis.</a:t>
            </a:r>
            <a:endParaRPr lang="en-US" sz="1600" dirty="0"/>
          </a:p>
        </p:txBody>
      </p:sp>
      <p:sp>
        <p:nvSpPr>
          <p:cNvPr id="39" name="Text 37"/>
          <p:cNvSpPr/>
          <p:nvPr/>
        </p:nvSpPr>
        <p:spPr>
          <a:xfrm>
            <a:off x="6316927" y="6538384"/>
            <a:ext cx="5492750" cy="34925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10000"/>
              </a:lnSpc>
            </a:pPr>
            <a:r>
              <a:rPr lang="en-US" sz="1000" dirty="0">
                <a:solidFill>
                  <a:srgbClr val="1F2937"/>
                </a:solidFill>
                <a:latin typeface="思源宋体" pitchFamily="34" charset="0"/>
                <a:ea typeface="思源宋体" pitchFamily="34" charset="-122"/>
                <a:cs typeface="思源宋体" pitchFamily="34" charset="-120"/>
              </a:rPr>
              <a:t>La eliminación de los mercados campesinos, lejos de resolver el problema, creó una </a:t>
            </a:r>
            <a:r>
              <a:rPr lang="en-US" sz="1000" b="1" dirty="0">
                <a:solidFill>
                  <a:srgbClr val="1F2937"/>
                </a:solidFill>
                <a:latin typeface="思源宋体" pitchFamily="34" charset="0"/>
                <a:ea typeface="思源宋体" pitchFamily="34" charset="-122"/>
                <a:cs typeface="思源宋体" pitchFamily="34" charset="-120"/>
              </a:rPr>
              <a:t>bomba de tiempo</a:t>
            </a:r>
            <a:r>
              <a:rPr lang="en-US" sz="1000" dirty="0">
                <a:solidFill>
                  <a:srgbClr val="1F2937"/>
                </a:solidFill>
                <a:latin typeface="思源宋体" pitchFamily="34" charset="0"/>
                <a:ea typeface="思源宋体" pitchFamily="34" charset="-122"/>
                <a:cs typeface="思源宋体" pitchFamily="34" charset="-120"/>
              </a:rPr>
              <a:t> bajo las economías familiares.</a:t>
            </a:r>
            <a:endParaRPr lang="en-US" sz="1600" dirty="0"/>
          </a:p>
        </p:txBody>
      </p:sp>
      <p:sp>
        <p:nvSpPr>
          <p:cNvPr id="40" name="Text 38"/>
          <p:cNvSpPr/>
          <p:nvPr/>
        </p:nvSpPr>
        <p:spPr>
          <a:xfrm>
            <a:off x="6316927" y="7014634"/>
            <a:ext cx="5492750" cy="34925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10000"/>
              </a:lnSpc>
            </a:pPr>
            <a:r>
              <a:rPr lang="en-US" sz="1000" dirty="0">
                <a:solidFill>
                  <a:srgbClr val="1F2937"/>
                </a:solidFill>
                <a:latin typeface="思源宋体" pitchFamily="34" charset="0"/>
                <a:ea typeface="思源宋体" pitchFamily="34" charset="-122"/>
                <a:cs typeface="思源宋体" pitchFamily="34" charset="-120"/>
              </a:rPr>
              <a:t>El proceso se vio </a:t>
            </a:r>
            <a:r>
              <a:rPr lang="en-US" sz="1000" b="1" dirty="0">
                <a:solidFill>
                  <a:srgbClr val="1F2937"/>
                </a:solidFill>
                <a:latin typeface="思源宋体" pitchFamily="34" charset="0"/>
                <a:ea typeface="思源宋体" pitchFamily="34" charset="-122"/>
                <a:cs typeface="思源宋体" pitchFamily="34" charset="-120"/>
              </a:rPr>
              <a:t>obsoleto</a:t>
            </a:r>
            <a:r>
              <a:rPr lang="en-US" sz="1000" dirty="0">
                <a:solidFill>
                  <a:srgbClr val="1F2937"/>
                </a:solidFill>
                <a:latin typeface="思源宋体" pitchFamily="34" charset="0"/>
                <a:ea typeface="思源宋体" pitchFamily="34" charset="-122"/>
                <a:cs typeface="思源宋体" pitchFamily="34" charset="-120"/>
              </a:rPr>
              <a:t> ante el derrumbe del campo socialista (1989-1991), que impuso una crisis de mayor magnitud.</a:t>
            </a:r>
            <a:endParaRPr lang="en-US" sz="1600" dirty="0"/>
          </a:p>
        </p:txBody>
      </p:sp>
      <p:sp>
        <p:nvSpPr>
          <p:cNvPr id="41" name="Text 39"/>
          <p:cNvSpPr/>
          <p:nvPr/>
        </p:nvSpPr>
        <p:spPr>
          <a:xfrm>
            <a:off x="317500" y="5729286"/>
            <a:ext cx="3563938" cy="19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000" dirty="0">
                <a:solidFill>
                  <a:srgbClr val="6B7280"/>
                </a:solidFill>
                <a:latin typeface="思源宋体" pitchFamily="34" charset="0"/>
                <a:ea typeface="思源宋体" pitchFamily="34" charset="-122"/>
                <a:cs typeface="思源宋体" pitchFamily="34" charset="-120"/>
              </a:rPr>
              <a:t>Fuente: Documentos del PCC, Havana Times, análisis históricos</a:t>
            </a:r>
            <a:endParaRPr lang="en-US" sz="1600" dirty="0"/>
          </a:p>
        </p:txBody>
      </p:sp>
      <p:sp>
        <p:nvSpPr>
          <p:cNvPr id="42" name="Text 40"/>
          <p:cNvSpPr/>
          <p:nvPr/>
        </p:nvSpPr>
        <p:spPr>
          <a:xfrm>
            <a:off x="8159750" y="5729286"/>
            <a:ext cx="3778250" cy="19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000" b="1" dirty="0">
                <a:solidFill>
                  <a:srgbClr val="6B7280"/>
                </a:solidFill>
                <a:latin typeface="思源宋体" pitchFamily="34" charset="0"/>
                <a:ea typeface="思源宋体" pitchFamily="34" charset="-122"/>
                <a:cs typeface="思源宋体" pitchFamily="34" charset="-120"/>
              </a:rPr>
              <a:t>Figura 3: Proceso de rectificación de errores y tendencias negativas</a:t>
            </a:r>
            <a:endParaRPr lang="en-US" sz="1600" dirty="0"/>
          </a:p>
        </p:txBody>
      </p:sp>
    </p:spTree>
  </p:cSld>
  <p:clrMapOvr>
    <a:masterClrMapping/>
  </p:clrMapOvr>
  <p:transition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AFAF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https://kimi-web-img.moonshot.cn/img/i0.wp.com/9c2ec0c3699cefd3fe5ac1e3b5cc8cae65b0e5a5.jpg"/>
          <p:cNvPicPr>
            <a:picLocks noChangeAspect="1"/>
          </p:cNvPicPr>
          <p:nvPr/>
        </p:nvPicPr>
        <p:blipFill>
          <a:blip r:embed="rId3">
            <a:alphaModFix amt="15000"/>
          </a:blip>
          <a:srcRect t="3416" b="3416"/>
          <a:stretch/>
        </p:blipFill>
        <p:spPr>
          <a:xfrm>
            <a:off x="0" y="0"/>
            <a:ext cx="12192000" cy="6858000"/>
          </a:xfrm>
          <a:prstGeom prst="roundRect">
            <a:avLst>
              <a:gd name="adj" fmla="val 0"/>
            </a:avLst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2192000" cy="6858000"/>
          </a:xfrm>
          <a:prstGeom prst="roundRect">
            <a:avLst>
              <a:gd name="adj" fmla="val 0"/>
            </a:avLst>
          </a:prstGeom>
          <a:gradFill flip="none" rotWithShape="1">
            <a:gsLst>
              <a:gs pos="0">
                <a:srgbClr val="8B0000">
                  <a:alpha val="95000"/>
                </a:srgbClr>
              </a:gs>
              <a:gs pos="50000">
                <a:srgbClr val="8B0000">
                  <a:alpha val="85000"/>
                </a:srgbClr>
              </a:gs>
              <a:gs pos="100000">
                <a:srgbClr val="000000">
                  <a:alpha val="0"/>
                </a:srgbClr>
              </a:gs>
            </a:gsLst>
            <a:lin ang="0" scaled="1"/>
          </a:gradFill>
          <a:ln/>
        </p:spPr>
      </p:sp>
      <p:sp>
        <p:nvSpPr>
          <p:cNvPr id="4" name="Text 1"/>
          <p:cNvSpPr/>
          <p:nvPr/>
        </p:nvSpPr>
        <p:spPr>
          <a:xfrm>
            <a:off x="609600" y="886778"/>
            <a:ext cx="1685925" cy="30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10000"/>
              </a:lnSpc>
            </a:pPr>
            <a:r>
              <a:rPr lang="en-US" sz="1800" b="1" kern="0" spc="90" dirty="0">
                <a:solidFill>
                  <a:srgbClr val="FFFFFF"/>
                </a:solidFill>
                <a:latin typeface="思源宋体" pitchFamily="34" charset="0"/>
                <a:ea typeface="思源宋体" pitchFamily="34" charset="-122"/>
                <a:cs typeface="思源宋体" pitchFamily="34" charset="-120"/>
              </a:rPr>
              <a:t>CAPÍTULO 4</a:t>
            </a:r>
            <a:endParaRPr lang="en-US" sz="1600" dirty="0"/>
          </a:p>
        </p:txBody>
      </p:sp>
      <p:sp>
        <p:nvSpPr>
          <p:cNvPr id="5" name="Text 2"/>
          <p:cNvSpPr/>
          <p:nvPr/>
        </p:nvSpPr>
        <p:spPr>
          <a:xfrm>
            <a:off x="381000" y="2466022"/>
            <a:ext cx="8820150" cy="142875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00000"/>
              </a:lnSpc>
            </a:pPr>
            <a:r>
              <a:rPr lang="en-US" sz="4500" b="1" dirty="0">
                <a:solidFill>
                  <a:srgbClr val="FFFFFF"/>
                </a:solidFill>
                <a:latin typeface="Sorts Mill Goudy" pitchFamily="34" charset="0"/>
                <a:ea typeface="Sorts Mill Goudy" pitchFamily="34" charset="-122"/>
                <a:cs typeface="Sorts Mill Goudy" pitchFamily="34" charset="-120"/>
              </a:rPr>
              <a:t>El Bloqueo Económico</a:t>
            </a:r>
            <a:endParaRPr lang="en-US" sz="1600" dirty="0"/>
          </a:p>
          <a:p>
            <a:pPr>
              <a:lnSpc>
                <a:spcPct val="100000"/>
              </a:lnSpc>
            </a:pPr>
            <a:r>
              <a:rPr lang="en-US" sz="4500" b="1" dirty="0">
                <a:solidFill>
                  <a:srgbClr val="FFFFFF"/>
                </a:solidFill>
                <a:latin typeface="Sorts Mill Goudy" pitchFamily="34" charset="0"/>
                <a:ea typeface="Sorts Mill Goudy" pitchFamily="34" charset="-122"/>
                <a:cs typeface="Sorts Mill Goudy" pitchFamily="34" charset="-120"/>
              </a:rPr>
              <a:t>y sus Consecuencias</a:t>
            </a:r>
            <a:endParaRPr lang="en-US" sz="1600" dirty="0"/>
          </a:p>
        </p:txBody>
      </p:sp>
      <p:sp>
        <p:nvSpPr>
          <p:cNvPr id="6" name="Shape 3"/>
          <p:cNvSpPr/>
          <p:nvPr/>
        </p:nvSpPr>
        <p:spPr>
          <a:xfrm>
            <a:off x="381000" y="4123372"/>
            <a:ext cx="1524000" cy="38100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/>
        </p:spPr>
      </p:sp>
      <p:sp>
        <p:nvSpPr>
          <p:cNvPr id="7" name="Text 4"/>
          <p:cNvSpPr/>
          <p:nvPr/>
        </p:nvSpPr>
        <p:spPr>
          <a:xfrm>
            <a:off x="381000" y="4618672"/>
            <a:ext cx="7429500" cy="74295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40000"/>
              </a:lnSpc>
            </a:pPr>
            <a:r>
              <a:rPr lang="en-US" sz="1800" dirty="0">
                <a:solidFill>
                  <a:srgbClr val="1F2937"/>
                </a:solidFill>
                <a:latin typeface="思源宋体" pitchFamily="34" charset="0"/>
                <a:ea typeface="思源宋体" pitchFamily="34" charset="-122"/>
                <a:cs typeface="思源宋体" pitchFamily="34" charset="-120"/>
              </a:rPr>
              <a:t>Más de 60 años de cerco económico, comercial y financiero.</a:t>
            </a:r>
            <a:endParaRPr lang="en-US" sz="1600" dirty="0"/>
          </a:p>
          <a:p>
            <a:pPr>
              <a:lnSpc>
                <a:spcPct val="140000"/>
              </a:lnSpc>
            </a:pPr>
            <a:r>
              <a:rPr lang="en-US" sz="1800" dirty="0">
                <a:solidFill>
                  <a:srgbClr val="1F2937"/>
                </a:solidFill>
                <a:latin typeface="思源宋体" pitchFamily="34" charset="0"/>
                <a:ea typeface="思源宋体" pitchFamily="34" charset="-122"/>
                <a:cs typeface="思源宋体" pitchFamily="34" charset="-120"/>
              </a:rPr>
              <a:t>El sistema de sanciones unilaterales más prolongado de la historia.</a:t>
            </a:r>
            <a:endParaRPr lang="en-US" sz="1600" dirty="0"/>
          </a:p>
        </p:txBody>
      </p:sp>
      <p:sp>
        <p:nvSpPr>
          <p:cNvPr id="8" name="Text 5"/>
          <p:cNvSpPr/>
          <p:nvPr/>
        </p:nvSpPr>
        <p:spPr>
          <a:xfrm>
            <a:off x="890588" y="6047422"/>
            <a:ext cx="5553075" cy="26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350" dirty="0">
                <a:solidFill>
                  <a:srgbClr val="1F2937"/>
                </a:solidFill>
                <a:latin typeface="思源宋体" pitchFamily="34" charset="0"/>
                <a:ea typeface="思源宋体" pitchFamily="34" charset="-122"/>
                <a:cs typeface="思源宋体" pitchFamily="34" charset="-120"/>
              </a:rPr>
              <a:t>Impacto cuantificado: más de 1.157 billones de dólares en daños acumulados</a:t>
            </a:r>
            <a:endParaRPr lang="en-US" sz="1600" dirty="0"/>
          </a:p>
        </p:txBody>
      </p:sp>
    </p:spTree>
  </p:cSld>
  <p:clrMapOvr>
    <a:masterClrMapping/>
  </p:clrMapOvr>
  <p:transition>
    <p:fade/>
  </p:transition>
</p:sld>
</file>

<file path=ppt/theme/theme1.xml><?xml version="1.0" encoding="utf-8"?>
<a:theme xmlns:a="http://schemas.openxmlformats.org/drawingml/2006/main" name="Custom Theme">
  <a:themeElements>
    <a:clrScheme name="Custom">
      <a:dk1>
        <a:srgbClr val="000000"/>
      </a:dk1>
      <a:lt1>
        <a:srgbClr val="FFFFFF"/>
      </a:lt1>
      <a:dk2>
        <a:srgbClr val="333333"/>
      </a:dk2>
      <a:lt2>
        <a:srgbClr val="EEEEEE"/>
      </a:lt2>
      <a:accent1>
        <a:srgbClr val="8DAAC2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29</TotalTime>
  <Words>2310</Words>
  <Application>Microsoft Office PowerPoint</Application>
  <PresentationFormat>Panorámica</PresentationFormat>
  <Paragraphs>257</Paragraphs>
  <Slides>13</Slides>
  <Notes>13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13</vt:i4>
      </vt:variant>
    </vt:vector>
  </HeadingPairs>
  <TitlesOfParts>
    <vt:vector size="18" baseType="lpstr">
      <vt:lpstr>Arial</vt:lpstr>
      <vt:lpstr>Sorts Mill Goudy</vt:lpstr>
      <vt:lpstr>思源宋体</vt:lpstr>
      <vt:lpstr>Calibri</vt:lpstr>
      <vt:lpstr>Custom Theme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>Moonshot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 Construcción del Socialismo en el Mundo y en Cuba</dc:title>
  <dc:subject>La Construcción del Socialismo en el Mundo y en Cuba</dc:subject>
  <dc:creator>Kimi</dc:creator>
  <cp:lastModifiedBy>PC 4</cp:lastModifiedBy>
  <cp:revision>4</cp:revision>
  <dcterms:created xsi:type="dcterms:W3CDTF">2026-04-20T19:32:38Z</dcterms:created>
  <dcterms:modified xsi:type="dcterms:W3CDTF">2026-04-27T15:43:33Z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IGC">
    <vt:lpwstr>{"Label":"La Construcción del Socialismo en el Mundo y en Cuba","ContentProducer":"001191110108MACG2KBH8F10000","ProduceID":"19dac5ae-c262-88f6-8000-0000c17b570f","ReservedCode1":"","ContentPropagator":"001191110108MACG2KBH8F20000","PropagateID":"19dac5ae</vt:lpwstr>
  </property>
</Properties>
</file>