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embeddedFontLst>
    <p:embeddedFont>
      <p:font typeface="Sorts Mill Goudy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343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historytoday.com/8499ff504b0295f8af85c715676e81b92e967d74.jpg"/>
          <p:cNvPicPr>
            <a:picLocks noChangeAspect="1"/>
          </p:cNvPicPr>
          <p:nvPr/>
        </p:nvPicPr>
        <p:blipFill>
          <a:blip r:embed="rId3">
            <a:alphaModFix amt="20000"/>
          </a:blip>
          <a:srcRect t="7813" b="7813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8B0000">
                  <a:alpha val="90000"/>
                </a:srgbClr>
              </a:gs>
              <a:gs pos="50000">
                <a:srgbClr val="8B0000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/>
        </p:spPr>
      </p:sp>
      <p:sp>
        <p:nvSpPr>
          <p:cNvPr id="4" name="Text 1"/>
          <p:cNvSpPr/>
          <p:nvPr/>
        </p:nvSpPr>
        <p:spPr>
          <a:xfrm>
            <a:off x="533400" y="609600"/>
            <a:ext cx="2828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kern="0" spc="6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ANÁLISIS HISTÓRICO-TEÓRICO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81000" y="1602105"/>
            <a:ext cx="7600950" cy="2143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La Construcción del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Socialismo en el Mundo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y en Cuba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381000" y="3897630"/>
            <a:ext cx="1219200" cy="381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/>
        </p:spPr>
      </p:sp>
      <p:sp>
        <p:nvSpPr>
          <p:cNvPr id="7" name="Text 4"/>
          <p:cNvSpPr/>
          <p:nvPr/>
        </p:nvSpPr>
        <p:spPr>
          <a:xfrm>
            <a:off x="381000" y="4164330"/>
            <a:ext cx="742950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Causas y consecuencias de la crisis del derrumbe del socialismo en Europa.</a:t>
            </a:r>
            <a:endParaRPr lang="en-US" sz="1600" dirty="0"/>
          </a:p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El modelo socialista cubano: rectificación, bloqueo y contextualización actual.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71513" y="6248400"/>
            <a:ext cx="352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2025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465897" y="6248400"/>
            <a:ext cx="2190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Contexto Universitario Cubano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7028" y="698490"/>
            <a:ext cx="67406" cy="337028"/>
          </a:xfrm>
          <a:prstGeom prst="roundRect">
            <a:avLst>
              <a:gd name="adj" fmla="val 0"/>
            </a:avLst>
          </a:prstGeom>
          <a:solidFill>
            <a:srgbClr val="8B0000"/>
          </a:solidFill>
          <a:ln/>
        </p:spPr>
      </p:sp>
      <p:sp>
        <p:nvSpPr>
          <p:cNvPr id="3" name="Text 1"/>
          <p:cNvSpPr/>
          <p:nvPr/>
        </p:nvSpPr>
        <p:spPr>
          <a:xfrm>
            <a:off x="505543" y="471840"/>
            <a:ext cx="6597330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2" b="1" kern="0" spc="53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4.1 - 4.2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05543" y="883856"/>
            <a:ext cx="6656310" cy="3033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990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Origen, Evolución e Impacto del Bloqueo Norteamericano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53178" y="1464386"/>
            <a:ext cx="5678225" cy="3033255"/>
          </a:xfrm>
          <a:custGeom>
            <a:avLst/>
            <a:gdLst/>
            <a:ahLst/>
            <a:cxnLst/>
            <a:rect l="l" t="t" r="r" b="b"/>
            <a:pathLst>
              <a:path w="5678225" h="3033255">
                <a:moveTo>
                  <a:pt x="32258" y="0"/>
                </a:moveTo>
                <a:lnTo>
                  <a:pt x="5610860" y="0"/>
                </a:lnTo>
                <a:cubicBezTo>
                  <a:pt x="5648055" y="70"/>
                  <a:pt x="5678170" y="30242"/>
                  <a:pt x="5678170" y="67437"/>
                </a:cubicBezTo>
                <a:lnTo>
                  <a:pt x="5678170" y="2965831"/>
                </a:lnTo>
                <a:cubicBezTo>
                  <a:pt x="5678170" y="3003026"/>
                  <a:pt x="5648055" y="3033198"/>
                  <a:pt x="5610860" y="3033268"/>
                </a:cubicBezTo>
                <a:lnTo>
                  <a:pt x="32258" y="3033268"/>
                </a:lnTo>
                <a:cubicBezTo>
                  <a:pt x="14442" y="3033268"/>
                  <a:pt x="0" y="3018826"/>
                  <a:pt x="0" y="3001010"/>
                </a:cubicBezTo>
                <a:lnTo>
                  <a:pt x="0" y="32258"/>
                </a:lnTo>
                <a:cubicBezTo>
                  <a:pt x="0" y="14454"/>
                  <a:pt x="14454" y="0"/>
                  <a:pt x="32258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6" name="Shape 4"/>
          <p:cNvSpPr/>
          <p:nvPr/>
        </p:nvSpPr>
        <p:spPr>
          <a:xfrm>
            <a:off x="353178" y="1464386"/>
            <a:ext cx="32299" cy="3033255"/>
          </a:xfrm>
          <a:custGeom>
            <a:avLst/>
            <a:gdLst/>
            <a:ahLst/>
            <a:cxnLst/>
            <a:rect l="l" t="t" r="r" b="b"/>
            <a:pathLst>
              <a:path w="32299" h="3033255">
                <a:moveTo>
                  <a:pt x="32258" y="0"/>
                </a:moveTo>
                <a:lnTo>
                  <a:pt x="32258" y="0"/>
                </a:lnTo>
                <a:lnTo>
                  <a:pt x="32258" y="3033268"/>
                </a:lnTo>
                <a:lnTo>
                  <a:pt x="32258" y="3033268"/>
                </a:lnTo>
                <a:cubicBezTo>
                  <a:pt x="14442" y="3033268"/>
                  <a:pt x="0" y="3018826"/>
                  <a:pt x="0" y="3001010"/>
                </a:cubicBezTo>
                <a:lnTo>
                  <a:pt x="0" y="32258"/>
                </a:lnTo>
                <a:cubicBezTo>
                  <a:pt x="0" y="14454"/>
                  <a:pt x="14454" y="0"/>
                  <a:pt x="32258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7" name="Text 5"/>
          <p:cNvSpPr/>
          <p:nvPr/>
        </p:nvSpPr>
        <p:spPr>
          <a:xfrm>
            <a:off x="664227" y="1868541"/>
            <a:ext cx="5341899" cy="23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4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Origen y Evolución Histórica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70435" y="2171866"/>
            <a:ext cx="5527265" cy="370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1960: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EE.UU. decide "causar hambre, desesperación y derrocar al gobierno" (memo de Lester Mallory).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70435" y="2576300"/>
            <a:ext cx="5527265" cy="185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1961: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Ruptura de relaciones diplomáticas. Invasión de Bahía de Cochinos fracasa.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70435" y="2795369"/>
            <a:ext cx="5527265" cy="185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1962: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Kennedy declara embargo comercial total.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0435" y="3014437"/>
            <a:ext cx="5527265" cy="370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1992 (Ley Torricelli):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Extraterritorialidad: prohíbe a subsidiarias de empresas de EE.UU. comerciar con Cuba.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70435" y="3418871"/>
            <a:ext cx="5527265" cy="370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1996 (Ley Helms-Burton):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Codifica el embargo, permite demandar a empresas que "trafiquen" con propiedades expropiadas.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0435" y="3924414"/>
            <a:ext cx="5527265" cy="185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2017-2024: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Recrudecimiento: 243 medidas de Trump mantenidas por Biden.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37028" y="4598190"/>
            <a:ext cx="5695779" cy="2072724"/>
          </a:xfrm>
          <a:prstGeom prst="roundRect">
            <a:avLst>
              <a:gd name="adj" fmla="val 3252"/>
            </a:avLst>
          </a:prstGeom>
          <a:gradFill flip="none" rotWithShape="1">
            <a:gsLst>
              <a:gs pos="0">
                <a:srgbClr val="8B0000"/>
              </a:gs>
              <a:gs pos="100000">
                <a:srgbClr val="8B0000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15" name="Text 13"/>
          <p:cNvSpPr/>
          <p:nvPr/>
        </p:nvSpPr>
        <p:spPr>
          <a:xfrm>
            <a:off x="631928" y="4850962"/>
            <a:ext cx="5375602" cy="23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4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Rechazo Internacional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38137" y="5154287"/>
            <a:ext cx="5560968" cy="370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ONU:</a:t>
            </a:r>
            <a:r>
              <a:rPr lang="en-US" sz="1062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32 resoluciones consecutivas (1992-2024) exigiendo el fin del bloqueo. Votación 2024: </a:t>
            </a:r>
            <a:r>
              <a:rPr lang="en-US" sz="1062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187 a favor, 2 en contra (EE.UU. e Israel)</a:t>
            </a:r>
            <a:r>
              <a:rPr lang="en-US" sz="1062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38137" y="5558721"/>
            <a:ext cx="5560968" cy="370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Opinión internacional:</a:t>
            </a:r>
            <a:r>
              <a:rPr lang="en-US" sz="1062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El bloqueo calificado como violación del Derecho Internacional, acto de genocidio y guerra económica.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38137" y="6064264"/>
            <a:ext cx="5560968" cy="370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Hillary Clinton (2014):</a:t>
            </a:r>
            <a:r>
              <a:rPr lang="en-US" sz="1062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"El embargo le dio a los Castro una excusa para no implementar reformas."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180117" y="1464386"/>
            <a:ext cx="5678225" cy="3505095"/>
          </a:xfrm>
          <a:custGeom>
            <a:avLst/>
            <a:gdLst/>
            <a:ahLst/>
            <a:cxnLst/>
            <a:rect l="l" t="t" r="r" b="b"/>
            <a:pathLst>
              <a:path w="5678225" h="3505095">
                <a:moveTo>
                  <a:pt x="32258" y="0"/>
                </a:moveTo>
                <a:lnTo>
                  <a:pt x="5610860" y="0"/>
                </a:lnTo>
                <a:cubicBezTo>
                  <a:pt x="5648055" y="70"/>
                  <a:pt x="5678170" y="30242"/>
                  <a:pt x="5678170" y="67437"/>
                </a:cubicBezTo>
                <a:lnTo>
                  <a:pt x="5678170" y="3437636"/>
                </a:lnTo>
                <a:cubicBezTo>
                  <a:pt x="5678170" y="3474831"/>
                  <a:pt x="5648055" y="3505003"/>
                  <a:pt x="5610860" y="3505073"/>
                </a:cubicBezTo>
                <a:lnTo>
                  <a:pt x="32258" y="3505073"/>
                </a:lnTo>
                <a:cubicBezTo>
                  <a:pt x="14442" y="3505073"/>
                  <a:pt x="0" y="3490631"/>
                  <a:pt x="0" y="3472815"/>
                </a:cubicBezTo>
                <a:lnTo>
                  <a:pt x="0" y="32258"/>
                </a:lnTo>
                <a:cubicBezTo>
                  <a:pt x="0" y="14454"/>
                  <a:pt x="14454" y="0"/>
                  <a:pt x="32258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20" name="Shape 18"/>
          <p:cNvSpPr/>
          <p:nvPr/>
        </p:nvSpPr>
        <p:spPr>
          <a:xfrm>
            <a:off x="6180117" y="1464386"/>
            <a:ext cx="32299" cy="3505095"/>
          </a:xfrm>
          <a:custGeom>
            <a:avLst/>
            <a:gdLst/>
            <a:ahLst/>
            <a:cxnLst/>
            <a:rect l="l" t="t" r="r" b="b"/>
            <a:pathLst>
              <a:path w="32299" h="3505095">
                <a:moveTo>
                  <a:pt x="32258" y="0"/>
                </a:moveTo>
                <a:lnTo>
                  <a:pt x="32258" y="0"/>
                </a:lnTo>
                <a:lnTo>
                  <a:pt x="32258" y="3505073"/>
                </a:lnTo>
                <a:lnTo>
                  <a:pt x="32258" y="3505073"/>
                </a:lnTo>
                <a:cubicBezTo>
                  <a:pt x="14442" y="3505073"/>
                  <a:pt x="0" y="3490631"/>
                  <a:pt x="0" y="3472815"/>
                </a:cubicBezTo>
                <a:lnTo>
                  <a:pt x="0" y="32258"/>
                </a:lnTo>
                <a:cubicBezTo>
                  <a:pt x="0" y="14454"/>
                  <a:pt x="14454" y="0"/>
                  <a:pt x="32258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21" name="Text 19"/>
          <p:cNvSpPr/>
          <p:nvPr/>
        </p:nvSpPr>
        <p:spPr>
          <a:xfrm>
            <a:off x="6491166" y="1717158"/>
            <a:ext cx="5341899" cy="23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4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Consecuencias por Sector (2024-2025)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297375" y="2020483"/>
            <a:ext cx="5527265" cy="370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Daños totales: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Más de </a:t>
            </a:r>
            <a:r>
              <a:rPr lang="en-US" sz="1062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1.157 billones de USD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acumulados. Pérdidas anuales: ~5.000 millones USD.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297375" y="2424917"/>
            <a:ext cx="5527265" cy="370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Salud: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364 medicamentos en falta (56% del total). Imposible implantar marcapasos a 375 pacientes.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297375" y="2829351"/>
            <a:ext cx="5527265" cy="370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Alimentación: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Dificultad para importar trigo, leche y maíz. Producción de cerdo: solo 53% vs 2023.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297375" y="3233785"/>
            <a:ext cx="5527265" cy="185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Energía: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496 millones USD en daños. Termoeléctricas sin repuestos por Ley Helms-Burton.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297375" y="3452854"/>
            <a:ext cx="5527265" cy="370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Finanzas: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40 bancos extranjeros rechazaron operaciones con Cuba. Cuba paga tasas de interés muy por encima del mercado.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297375" y="3857288"/>
            <a:ext cx="5527265" cy="370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Transporte: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353 millones USD en daños. Solo funcionan 120-170 de 1,200 ómnibus necesarios en La Habana.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297375" y="4362830"/>
            <a:ext cx="5527265" cy="370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Educación: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Se dejaron de producir 2.1 millones de textos docentes. 35 instituciones infantiles cerradas.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180117" y="5070590"/>
            <a:ext cx="5678225" cy="1600885"/>
          </a:xfrm>
          <a:custGeom>
            <a:avLst/>
            <a:gdLst/>
            <a:ahLst/>
            <a:cxnLst/>
            <a:rect l="l" t="t" r="r" b="b"/>
            <a:pathLst>
              <a:path w="5678225" h="1600885">
                <a:moveTo>
                  <a:pt x="32258" y="0"/>
                </a:moveTo>
                <a:lnTo>
                  <a:pt x="5610860" y="0"/>
                </a:lnTo>
                <a:cubicBezTo>
                  <a:pt x="5648055" y="70"/>
                  <a:pt x="5678170" y="30242"/>
                  <a:pt x="5678170" y="67437"/>
                </a:cubicBezTo>
                <a:lnTo>
                  <a:pt x="5678170" y="1533525"/>
                </a:lnTo>
                <a:cubicBezTo>
                  <a:pt x="5678100" y="1570670"/>
                  <a:pt x="5648005" y="1600765"/>
                  <a:pt x="5610860" y="1600835"/>
                </a:cubicBezTo>
                <a:lnTo>
                  <a:pt x="32258" y="1600835"/>
                </a:lnTo>
                <a:cubicBezTo>
                  <a:pt x="14442" y="1600835"/>
                  <a:pt x="0" y="1586393"/>
                  <a:pt x="0" y="1568577"/>
                </a:cubicBezTo>
                <a:lnTo>
                  <a:pt x="0" y="32258"/>
                </a:lnTo>
                <a:cubicBezTo>
                  <a:pt x="0" y="14454"/>
                  <a:pt x="14454" y="0"/>
                  <a:pt x="32258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30" name="Shape 28"/>
          <p:cNvSpPr/>
          <p:nvPr/>
        </p:nvSpPr>
        <p:spPr>
          <a:xfrm>
            <a:off x="6180117" y="5070590"/>
            <a:ext cx="32299" cy="1600885"/>
          </a:xfrm>
          <a:custGeom>
            <a:avLst/>
            <a:gdLst/>
            <a:ahLst/>
            <a:cxnLst/>
            <a:rect l="l" t="t" r="r" b="b"/>
            <a:pathLst>
              <a:path w="32299" h="1600885">
                <a:moveTo>
                  <a:pt x="32258" y="0"/>
                </a:moveTo>
                <a:lnTo>
                  <a:pt x="32258" y="0"/>
                </a:lnTo>
                <a:lnTo>
                  <a:pt x="32258" y="1600835"/>
                </a:lnTo>
                <a:lnTo>
                  <a:pt x="32258" y="1600835"/>
                </a:lnTo>
                <a:cubicBezTo>
                  <a:pt x="14442" y="1600835"/>
                  <a:pt x="0" y="1586393"/>
                  <a:pt x="0" y="1568577"/>
                </a:cubicBezTo>
                <a:lnTo>
                  <a:pt x="0" y="32258"/>
                </a:lnTo>
                <a:cubicBezTo>
                  <a:pt x="0" y="14454"/>
                  <a:pt x="14454" y="0"/>
                  <a:pt x="32258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31" name="Text 29"/>
          <p:cNvSpPr/>
          <p:nvPr/>
        </p:nvSpPr>
        <p:spPr>
          <a:xfrm>
            <a:off x="6491166" y="5373356"/>
            <a:ext cx="5341899" cy="23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4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Impacto en la Población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297375" y="5744087"/>
            <a:ext cx="5527265" cy="185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Más del </a:t>
            </a:r>
            <a:r>
              <a:rPr lang="en-US" sz="1062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70% de los cubanos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han nacido y vivido bajo el bloqueo.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297375" y="6064264"/>
            <a:ext cx="5527265" cy="370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El bloqueo afecta </a:t>
            </a:r>
            <a:r>
              <a:rPr lang="en-US" sz="1062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todos los sectores sensibles</a:t>
            </a:r>
            <a:r>
              <a:rPr lang="en-US" sz="106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: alimentación, salud, educación y transporte, constituyendo una violación sistemática de los derechos humanos.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337028" y="6047972"/>
            <a:ext cx="4819505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2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Fuente: Informes del Minrex Cuba, Naciones Unidas, análisis sectoriales 2024-2025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560116" y="6047972"/>
            <a:ext cx="5367176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2" b="1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Figura 4: Impacto del bloqueo económico, comercial y financiero de EE.UU. contra Cuba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zquierdaweb.com/f9d027fb6333aec740e1dbe74d4d09e5ac90abc7.jpg"/>
          <p:cNvPicPr>
            <a:picLocks noChangeAspect="1"/>
          </p:cNvPicPr>
          <p:nvPr/>
        </p:nvPicPr>
        <p:blipFill>
          <a:blip r:embed="rId3">
            <a:alphaModFix amt="15000"/>
          </a:blip>
          <a:srcRect l="7216" r="7216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1F2937">
                  <a:alpha val="95000"/>
                </a:srgbClr>
              </a:gs>
              <a:gs pos="50000">
                <a:srgbClr val="1F2937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1000" y="205736"/>
            <a:ext cx="1990725" cy="990600"/>
          </a:xfrm>
          <a:prstGeom prst="roundRect">
            <a:avLst>
              <a:gd name="adj" fmla="val 3846"/>
            </a:avLst>
          </a:prstGeom>
          <a:solidFill>
            <a:srgbClr val="8B0000"/>
          </a:solidFill>
          <a:ln/>
        </p:spPr>
      </p:sp>
      <p:sp>
        <p:nvSpPr>
          <p:cNvPr id="5" name="Text 2"/>
          <p:cNvSpPr/>
          <p:nvPr/>
        </p:nvSpPr>
        <p:spPr>
          <a:xfrm>
            <a:off x="609600" y="548636"/>
            <a:ext cx="16478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kern="0" spc="9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CAPÍTULO 5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127889"/>
            <a:ext cx="8820150" cy="2143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Contextualización del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Modelo Socialista Cubano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Actual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81000" y="4499614"/>
            <a:ext cx="1524000" cy="0"/>
          </a:xfrm>
          <a:prstGeom prst="roundRect">
            <a:avLst>
              <a:gd name="adj" fmla="val 0"/>
            </a:avLst>
          </a:prstGeom>
          <a:solidFill>
            <a:srgbClr val="8B0000"/>
          </a:solidFill>
          <a:ln/>
        </p:spPr>
      </p:sp>
      <p:sp>
        <p:nvSpPr>
          <p:cNvPr id="8" name="Text 5"/>
          <p:cNvSpPr/>
          <p:nvPr/>
        </p:nvSpPr>
        <p:spPr>
          <a:xfrm>
            <a:off x="381000" y="4956814"/>
            <a:ext cx="74295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Actualización del modelo económico, retos estructurales</a:t>
            </a:r>
            <a:endParaRPr lang="en-US" sz="1600" dirty="0"/>
          </a:p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y perspectivas de desarrollo en el contexto contemporáneo.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90588" y="6385564"/>
            <a:ext cx="39338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Los Lineamientos del PCC y la Tarea Ordenamiento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658022"/>
            <a:ext cx="63500" cy="317500"/>
          </a:xfrm>
          <a:prstGeom prst="roundRect">
            <a:avLst>
              <a:gd name="adj" fmla="val 0"/>
            </a:avLst>
          </a:prstGeom>
          <a:solidFill>
            <a:srgbClr val="8B0000"/>
          </a:solidFill>
          <a:ln/>
        </p:spPr>
      </p:sp>
      <p:sp>
        <p:nvSpPr>
          <p:cNvPr id="3" name="Text 1"/>
          <p:cNvSpPr/>
          <p:nvPr/>
        </p:nvSpPr>
        <p:spPr>
          <a:xfrm>
            <a:off x="476250" y="444500"/>
            <a:ext cx="4913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kern="0" spc="50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6.1 - 6.2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76250" y="832647"/>
            <a:ext cx="49688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75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Actualización del Modelo y Desafíos Actuales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32714" y="1379536"/>
            <a:ext cx="5698464" cy="4730750"/>
          </a:xfrm>
          <a:custGeom>
            <a:avLst/>
            <a:gdLst/>
            <a:ahLst/>
            <a:cxnLst/>
            <a:rect l="l" t="t" r="r" b="b"/>
            <a:pathLst>
              <a:path w="5698464" h="4730750">
                <a:moveTo>
                  <a:pt x="30480" y="0"/>
                </a:moveTo>
                <a:lnTo>
                  <a:pt x="5634990" y="0"/>
                </a:lnTo>
                <a:cubicBezTo>
                  <a:pt x="5670037" y="0"/>
                  <a:pt x="5698490" y="28453"/>
                  <a:pt x="5698490" y="63500"/>
                </a:cubicBezTo>
                <a:lnTo>
                  <a:pt x="5698490" y="4667250"/>
                </a:lnTo>
                <a:cubicBezTo>
                  <a:pt x="5698490" y="4702297"/>
                  <a:pt x="5670037" y="4730750"/>
                  <a:pt x="5634990" y="4730750"/>
                </a:cubicBezTo>
                <a:lnTo>
                  <a:pt x="30480" y="4730750"/>
                </a:lnTo>
                <a:cubicBezTo>
                  <a:pt x="13646" y="4730750"/>
                  <a:pt x="0" y="4717104"/>
                  <a:pt x="0" y="470027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6" name="Shape 4"/>
          <p:cNvSpPr/>
          <p:nvPr/>
        </p:nvSpPr>
        <p:spPr>
          <a:xfrm>
            <a:off x="332714" y="1379536"/>
            <a:ext cx="30427" cy="4730750"/>
          </a:xfrm>
          <a:custGeom>
            <a:avLst/>
            <a:gdLst/>
            <a:ahLst/>
            <a:cxnLst/>
            <a:rect l="l" t="t" r="r" b="b"/>
            <a:pathLst>
              <a:path w="30427" h="4730750">
                <a:moveTo>
                  <a:pt x="30480" y="0"/>
                </a:moveTo>
                <a:lnTo>
                  <a:pt x="30480" y="0"/>
                </a:lnTo>
                <a:lnTo>
                  <a:pt x="30480" y="4730750"/>
                </a:lnTo>
                <a:lnTo>
                  <a:pt x="30480" y="4730750"/>
                </a:lnTo>
                <a:cubicBezTo>
                  <a:pt x="13646" y="4730750"/>
                  <a:pt x="0" y="4717104"/>
                  <a:pt x="0" y="470027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7" name="Text 5"/>
          <p:cNvSpPr/>
          <p:nvPr/>
        </p:nvSpPr>
        <p:spPr>
          <a:xfrm>
            <a:off x="625740" y="2300022"/>
            <a:ext cx="5381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La Actualización del Modelo Económico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43177" y="2585772"/>
            <a:ext cx="555625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Lineamientos del PCC (2011):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Documento guía para actualizar el modelo económico y social.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43177" y="2792147"/>
            <a:ext cx="555625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Tarea Ordenamiento (2021):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Unificación monetaria (elimina CUC), ajuste salarial, nuevas tasas de cambio.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43177" y="3169179"/>
            <a:ext cx="1616736" cy="182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Seis motores del desarrollo: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87677" y="3379522"/>
            <a:ext cx="5111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• Empresa estatal socialista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87677" y="3570022"/>
            <a:ext cx="5111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• Cooperativas agropecuarias (UBPC, CCS)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87677" y="3760522"/>
            <a:ext cx="5111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• Cooperativas no agropecuarias (CNA)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87677" y="3951022"/>
            <a:ext cx="5111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• Trabajadores por cuenta propia (TCP)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87677" y="4141522"/>
            <a:ext cx="5111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• MIPYMES (reconocidas legalmente en 2021)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87677" y="4332022"/>
            <a:ext cx="5111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• Inversión extranjera directa (IED)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43177" y="4554272"/>
            <a:ext cx="555625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Nuevas formas de propiedad: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Reconocimiento de propiedad privada, mixta y cooperativa.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43177" y="4855897"/>
            <a:ext cx="555625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Ejes transversales: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Regulación del mercado, competitividad, innovación, complementariedad entre actores.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17500" y="6205009"/>
            <a:ext cx="5715000" cy="1635125"/>
          </a:xfrm>
          <a:prstGeom prst="roundRect">
            <a:avLst>
              <a:gd name="adj" fmla="val 3883"/>
            </a:avLst>
          </a:prstGeom>
          <a:gradFill flip="none" rotWithShape="1">
            <a:gsLst>
              <a:gs pos="0">
                <a:srgbClr val="8B0000"/>
              </a:gs>
              <a:gs pos="100000">
                <a:srgbClr val="8B0000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20" name="Text 18"/>
          <p:cNvSpPr/>
          <p:nvPr/>
        </p:nvSpPr>
        <p:spPr>
          <a:xfrm>
            <a:off x="595313" y="6443134"/>
            <a:ext cx="5413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Indicadores Económicos Recientes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08781" y="6760634"/>
            <a:ext cx="273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-1.1%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12750" y="6982884"/>
            <a:ext cx="273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PIB 2024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02781" y="6760634"/>
            <a:ext cx="273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-11%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3206750" y="6982884"/>
            <a:ext cx="273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Caída PIB desde 2018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08781" y="7300384"/>
            <a:ext cx="273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24.88%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12750" y="7522634"/>
            <a:ext cx="273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Inflación 2024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3202781" y="7300384"/>
            <a:ext cx="273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770M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06750" y="7522634"/>
            <a:ext cx="273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USD menos en exportaciones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174714" y="1379536"/>
            <a:ext cx="5698464" cy="4333875"/>
          </a:xfrm>
          <a:custGeom>
            <a:avLst/>
            <a:gdLst/>
            <a:ahLst/>
            <a:cxnLst/>
            <a:rect l="l" t="t" r="r" b="b"/>
            <a:pathLst>
              <a:path w="5698464" h="4333875">
                <a:moveTo>
                  <a:pt x="30480" y="0"/>
                </a:moveTo>
                <a:lnTo>
                  <a:pt x="5634990" y="0"/>
                </a:lnTo>
                <a:cubicBezTo>
                  <a:pt x="5670037" y="0"/>
                  <a:pt x="5698490" y="28453"/>
                  <a:pt x="5698490" y="63500"/>
                </a:cubicBezTo>
                <a:lnTo>
                  <a:pt x="5698490" y="4270375"/>
                </a:lnTo>
                <a:cubicBezTo>
                  <a:pt x="5698490" y="4305422"/>
                  <a:pt x="5670037" y="4333875"/>
                  <a:pt x="5634990" y="4333875"/>
                </a:cubicBezTo>
                <a:lnTo>
                  <a:pt x="30480" y="4333875"/>
                </a:lnTo>
                <a:cubicBezTo>
                  <a:pt x="13646" y="4333875"/>
                  <a:pt x="0" y="4320229"/>
                  <a:pt x="0" y="4303395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30" name="Shape 28"/>
          <p:cNvSpPr/>
          <p:nvPr/>
        </p:nvSpPr>
        <p:spPr>
          <a:xfrm>
            <a:off x="6174714" y="1379536"/>
            <a:ext cx="30427" cy="4333875"/>
          </a:xfrm>
          <a:custGeom>
            <a:avLst/>
            <a:gdLst/>
            <a:ahLst/>
            <a:cxnLst/>
            <a:rect l="l" t="t" r="r" b="b"/>
            <a:pathLst>
              <a:path w="30427" h="4333875">
                <a:moveTo>
                  <a:pt x="30480" y="0"/>
                </a:moveTo>
                <a:lnTo>
                  <a:pt x="30480" y="0"/>
                </a:lnTo>
                <a:lnTo>
                  <a:pt x="30480" y="4333875"/>
                </a:lnTo>
                <a:lnTo>
                  <a:pt x="30480" y="4333875"/>
                </a:lnTo>
                <a:cubicBezTo>
                  <a:pt x="13646" y="4333875"/>
                  <a:pt x="0" y="4320229"/>
                  <a:pt x="0" y="4303395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31" name="Text 29"/>
          <p:cNvSpPr/>
          <p:nvPr/>
        </p:nvSpPr>
        <p:spPr>
          <a:xfrm>
            <a:off x="6467739" y="1617661"/>
            <a:ext cx="5381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Retos y Desafíos Estructurales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285177" y="1903411"/>
            <a:ext cx="142875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1.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428978" y="2030411"/>
            <a:ext cx="5183188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Contracción económica sostenida: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Caída del 11% del PIB desde 2018. Recesión en 2024 (-1.1%).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285177" y="2363786"/>
            <a:ext cx="15875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2.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445118" y="2490786"/>
            <a:ext cx="539750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Dependencia alimentaria: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Más de 2/3 de los alimentos importados. Producción agropecuaria insuficiente.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285177" y="2998786"/>
            <a:ext cx="150813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3.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437048" y="3125786"/>
            <a:ext cx="5405438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Inflación y dualidad monetaria: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Aunque oficialmente unificada, persisten múltiples tasas de cambio.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285177" y="3633786"/>
            <a:ext cx="166688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4.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449748" y="3760786"/>
            <a:ext cx="511175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Emigración de calificados: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Fuga de cerebros masiva en últimos años. Déficit de profesionales.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285177" y="4094161"/>
            <a:ext cx="142875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5.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429243" y="4221161"/>
            <a:ext cx="5413375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Envejecimiento poblacional: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Baja natalidad, alta esperanza de vida. Presión sobre seguridad social.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285177" y="4729161"/>
            <a:ext cx="166688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6.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448822" y="4856161"/>
            <a:ext cx="5310188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Infraestructura deteriorada: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Apagones frecuentes, transporte deficiente, vivienda en mal estado.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285177" y="5189536"/>
            <a:ext cx="166688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7.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449351" y="5316536"/>
            <a:ext cx="5286375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Bloqueo norteamericano: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Principal obstáculo externo. Se recrudece con 243 medidas de Trump.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174714" y="5808661"/>
            <a:ext cx="5698464" cy="2032000"/>
          </a:xfrm>
          <a:custGeom>
            <a:avLst/>
            <a:gdLst/>
            <a:ahLst/>
            <a:cxnLst/>
            <a:rect l="l" t="t" r="r" b="b"/>
            <a:pathLst>
              <a:path w="5698464" h="2032000">
                <a:moveTo>
                  <a:pt x="30480" y="0"/>
                </a:moveTo>
                <a:lnTo>
                  <a:pt x="5634990" y="0"/>
                </a:lnTo>
                <a:cubicBezTo>
                  <a:pt x="5670037" y="0"/>
                  <a:pt x="5698490" y="28453"/>
                  <a:pt x="5698490" y="63500"/>
                </a:cubicBezTo>
                <a:lnTo>
                  <a:pt x="5698490" y="1968500"/>
                </a:lnTo>
                <a:cubicBezTo>
                  <a:pt x="5698490" y="2003547"/>
                  <a:pt x="5670037" y="2032000"/>
                  <a:pt x="5634990" y="2032000"/>
                </a:cubicBezTo>
                <a:lnTo>
                  <a:pt x="30480" y="2032000"/>
                </a:lnTo>
                <a:cubicBezTo>
                  <a:pt x="13646" y="2032000"/>
                  <a:pt x="0" y="2018354"/>
                  <a:pt x="0" y="200152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47" name="Shape 45"/>
          <p:cNvSpPr/>
          <p:nvPr/>
        </p:nvSpPr>
        <p:spPr>
          <a:xfrm>
            <a:off x="6174714" y="5808661"/>
            <a:ext cx="30427" cy="2032000"/>
          </a:xfrm>
          <a:custGeom>
            <a:avLst/>
            <a:gdLst/>
            <a:ahLst/>
            <a:cxnLst/>
            <a:rect l="l" t="t" r="r" b="b"/>
            <a:pathLst>
              <a:path w="30427" h="2032000">
                <a:moveTo>
                  <a:pt x="30480" y="0"/>
                </a:moveTo>
                <a:lnTo>
                  <a:pt x="30480" y="0"/>
                </a:lnTo>
                <a:lnTo>
                  <a:pt x="30480" y="2032000"/>
                </a:lnTo>
                <a:lnTo>
                  <a:pt x="30480" y="2032000"/>
                </a:lnTo>
                <a:cubicBezTo>
                  <a:pt x="13646" y="2032000"/>
                  <a:pt x="0" y="2018354"/>
                  <a:pt x="0" y="200152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48" name="Text 46"/>
          <p:cNvSpPr/>
          <p:nvPr/>
        </p:nvSpPr>
        <p:spPr>
          <a:xfrm>
            <a:off x="6467739" y="6093884"/>
            <a:ext cx="5381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Tensiones del Modelo Actual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285177" y="6379634"/>
            <a:ext cx="555625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Planificación vs. Mercado: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Necesidad de conciliar planificación central con mecanismos de mercado.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285177" y="6586009"/>
            <a:ext cx="555625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Equidad vs. Eficiencia: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Mantener conquistas sociales (salud, educación) mientras se aumenta productividad.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285177" y="6967009"/>
            <a:ext cx="555625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Soberanía vs. Apertura: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Buscar inversión extranjera sin comprometer soberanía nacional.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6285177" y="7268634"/>
            <a:ext cx="555625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Estado vs. Sector Privado: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Definir límites y complementariedades entre empresa estatal y MIPYMES/TCP.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317500" y="5697536"/>
            <a:ext cx="4714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Fuente: ONEI Cuba, CEPAL, documentos oficiales cubanos, análisis académicos 2024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8307123" y="5697536"/>
            <a:ext cx="3627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Figura 5: Contextualización del modelo socialista cubano actual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lavanguardia.com/aaa0d4bcb66bd5d98f70ad677e2f9c578523dfe9.jpeg"/>
          <p:cNvPicPr>
            <a:picLocks noChangeAspect="1"/>
          </p:cNvPicPr>
          <p:nvPr/>
        </p:nvPicPr>
        <p:blipFill>
          <a:blip r:embed="rId3">
            <a:alphaModFix amt="10000"/>
          </a:blip>
          <a:srcRect l="6543" r="6543"/>
          <a:stretch/>
        </p:blipFill>
        <p:spPr>
          <a:xfrm>
            <a:off x="0" y="0"/>
            <a:ext cx="12192000" cy="6855739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5739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8B0000">
                  <a:alpha val="95000"/>
                </a:srgbClr>
              </a:gs>
              <a:gs pos="50000">
                <a:srgbClr val="1F2937">
                  <a:alpha val="90000"/>
                </a:srgbClr>
              </a:gs>
              <a:gs pos="100000">
                <a:srgbClr val="1F2937">
                  <a:alpha val="95000"/>
                </a:srgbClr>
              </a:gs>
            </a:gsLst>
            <a:lin ang="2700000" scaled="1"/>
          </a:gradFill>
          <a:ln/>
        </p:spPr>
      </p:sp>
      <p:sp>
        <p:nvSpPr>
          <p:cNvPr id="4" name="Text 1"/>
          <p:cNvSpPr/>
          <p:nvPr/>
        </p:nvSpPr>
        <p:spPr>
          <a:xfrm>
            <a:off x="578849" y="615027"/>
            <a:ext cx="1772724" cy="2532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4" b="1" kern="0" spc="7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CONCLUSIONES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61780" y="1464160"/>
            <a:ext cx="11631240" cy="4070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564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Reflexiones Finales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361780" y="2141438"/>
            <a:ext cx="1157697" cy="3617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/>
        </p:spPr>
      </p:sp>
      <p:sp>
        <p:nvSpPr>
          <p:cNvPr id="7" name="Shape 4"/>
          <p:cNvSpPr/>
          <p:nvPr/>
        </p:nvSpPr>
        <p:spPr>
          <a:xfrm>
            <a:off x="379116" y="2249972"/>
            <a:ext cx="34671" cy="1519478"/>
          </a:xfrm>
          <a:custGeom>
            <a:avLst/>
            <a:gdLst/>
            <a:ahLst/>
            <a:cxnLst/>
            <a:rect l="l" t="t" r="r" b="b"/>
            <a:pathLst>
              <a:path w="34671" h="1519478">
                <a:moveTo>
                  <a:pt x="34671" y="0"/>
                </a:moveTo>
                <a:lnTo>
                  <a:pt x="34671" y="0"/>
                </a:lnTo>
                <a:lnTo>
                  <a:pt x="34671" y="1519428"/>
                </a:lnTo>
                <a:lnTo>
                  <a:pt x="34671" y="1519428"/>
                </a:lnTo>
                <a:cubicBezTo>
                  <a:pt x="15523" y="1519428"/>
                  <a:pt x="0" y="1503905"/>
                  <a:pt x="0" y="1484757"/>
                </a:cubicBezTo>
                <a:lnTo>
                  <a:pt x="0" y="34671"/>
                </a:lnTo>
                <a:cubicBezTo>
                  <a:pt x="0" y="15523"/>
                  <a:pt x="15523" y="0"/>
                  <a:pt x="34671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8" name="Text 5"/>
          <p:cNvSpPr/>
          <p:nvPr/>
        </p:nvSpPr>
        <p:spPr>
          <a:xfrm>
            <a:off x="459763" y="2358506"/>
            <a:ext cx="452226" cy="361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24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75300" y="2521307"/>
            <a:ext cx="5037792" cy="2532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82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Experiencia Singular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975300" y="2919266"/>
            <a:ext cx="5028748" cy="596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39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La construcción del socialismo en Cuba representa una </a:t>
            </a:r>
            <a:r>
              <a:rPr lang="en-US" sz="1139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experiencia única en América Latina</a:t>
            </a:r>
            <a:r>
              <a:rPr lang="en-US" sz="1139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, caracterizada por la resistencia ante el bloqueo y la capacidad de adaptación ante la desaparición del campo socialista.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165643" y="2249972"/>
            <a:ext cx="34671" cy="1519478"/>
          </a:xfrm>
          <a:custGeom>
            <a:avLst/>
            <a:gdLst/>
            <a:ahLst/>
            <a:cxnLst/>
            <a:rect l="l" t="t" r="r" b="b"/>
            <a:pathLst>
              <a:path w="34671" h="1519478">
                <a:moveTo>
                  <a:pt x="34671" y="0"/>
                </a:moveTo>
                <a:lnTo>
                  <a:pt x="34671" y="0"/>
                </a:lnTo>
                <a:lnTo>
                  <a:pt x="34671" y="1519428"/>
                </a:lnTo>
                <a:lnTo>
                  <a:pt x="34671" y="1519428"/>
                </a:lnTo>
                <a:cubicBezTo>
                  <a:pt x="15523" y="1519428"/>
                  <a:pt x="0" y="1503905"/>
                  <a:pt x="0" y="1484757"/>
                </a:cubicBezTo>
                <a:lnTo>
                  <a:pt x="0" y="34671"/>
                </a:lnTo>
                <a:cubicBezTo>
                  <a:pt x="0" y="15523"/>
                  <a:pt x="15523" y="0"/>
                  <a:pt x="34671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2" name="Text 9"/>
          <p:cNvSpPr/>
          <p:nvPr/>
        </p:nvSpPr>
        <p:spPr>
          <a:xfrm>
            <a:off x="6246290" y="2358506"/>
            <a:ext cx="452226" cy="361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24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761827" y="2521307"/>
            <a:ext cx="5037792" cy="2532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82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Resiliencia Histórica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761827" y="2919266"/>
            <a:ext cx="5028748" cy="596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39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Cuba ha demostrado una </a:t>
            </a:r>
            <a:r>
              <a:rPr lang="en-US" sz="1139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capacidad de resiliencia notable</a:t>
            </a:r>
            <a:r>
              <a:rPr lang="en-US" sz="1139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, superando el Periodo Especial y manteniendo las conquistas sociales fundamentales (salud, educación, seguridad social) pese al bloqueo.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379116" y="3877984"/>
            <a:ext cx="34671" cy="1519478"/>
          </a:xfrm>
          <a:custGeom>
            <a:avLst/>
            <a:gdLst/>
            <a:ahLst/>
            <a:cxnLst/>
            <a:rect l="l" t="t" r="r" b="b"/>
            <a:pathLst>
              <a:path w="34671" h="1519478">
                <a:moveTo>
                  <a:pt x="34671" y="0"/>
                </a:moveTo>
                <a:lnTo>
                  <a:pt x="34671" y="0"/>
                </a:lnTo>
                <a:lnTo>
                  <a:pt x="34671" y="1519428"/>
                </a:lnTo>
                <a:lnTo>
                  <a:pt x="34671" y="1519428"/>
                </a:lnTo>
                <a:cubicBezTo>
                  <a:pt x="15523" y="1519428"/>
                  <a:pt x="0" y="1503905"/>
                  <a:pt x="0" y="1484757"/>
                </a:cubicBezTo>
                <a:lnTo>
                  <a:pt x="0" y="34671"/>
                </a:lnTo>
                <a:cubicBezTo>
                  <a:pt x="0" y="15523"/>
                  <a:pt x="15523" y="0"/>
                  <a:pt x="34671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6" name="Text 13"/>
          <p:cNvSpPr/>
          <p:nvPr/>
        </p:nvSpPr>
        <p:spPr>
          <a:xfrm>
            <a:off x="459763" y="3986518"/>
            <a:ext cx="452226" cy="361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24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975300" y="4149319"/>
            <a:ext cx="5037792" cy="2532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82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Desafío de la Actualización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975300" y="4547278"/>
            <a:ext cx="5028748" cy="596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39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El modelo socialista cubano enfrenta el desafío de </a:t>
            </a:r>
            <a:r>
              <a:rPr lang="en-US" sz="1139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conciliar principios de equidad social con eficiencia económica</a:t>
            </a:r>
            <a:r>
              <a:rPr lang="en-US" sz="1139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, en un contexto internacional adverso y con limitaciones estructurales profundas.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6165643" y="3877984"/>
            <a:ext cx="34671" cy="1519478"/>
          </a:xfrm>
          <a:custGeom>
            <a:avLst/>
            <a:gdLst/>
            <a:ahLst/>
            <a:cxnLst/>
            <a:rect l="l" t="t" r="r" b="b"/>
            <a:pathLst>
              <a:path w="34671" h="1519478">
                <a:moveTo>
                  <a:pt x="34671" y="0"/>
                </a:moveTo>
                <a:lnTo>
                  <a:pt x="34671" y="0"/>
                </a:lnTo>
                <a:lnTo>
                  <a:pt x="34671" y="1519428"/>
                </a:lnTo>
                <a:lnTo>
                  <a:pt x="34671" y="1519428"/>
                </a:lnTo>
                <a:cubicBezTo>
                  <a:pt x="15523" y="1519428"/>
                  <a:pt x="0" y="1503905"/>
                  <a:pt x="0" y="1484757"/>
                </a:cubicBezTo>
                <a:lnTo>
                  <a:pt x="0" y="34671"/>
                </a:lnTo>
                <a:cubicBezTo>
                  <a:pt x="0" y="15523"/>
                  <a:pt x="15523" y="0"/>
                  <a:pt x="34671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0" name="Text 17"/>
          <p:cNvSpPr/>
          <p:nvPr/>
        </p:nvSpPr>
        <p:spPr>
          <a:xfrm>
            <a:off x="6246290" y="3986518"/>
            <a:ext cx="452226" cy="361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24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6761827" y="4149319"/>
            <a:ext cx="5037792" cy="2532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82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Perspectivas Futuras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6761827" y="4547278"/>
            <a:ext cx="5028748" cy="596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39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La actualización del modelo requiere </a:t>
            </a:r>
            <a:r>
              <a:rPr lang="en-US" sz="1139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profundizar en las transformaciones estructurales</a:t>
            </a:r>
            <a:r>
              <a:rPr lang="en-US" sz="1139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manteniendo las conquistas sociales. El éxito dependerá de la capacidad de innovación, la participación popular y la superación del bloqueo.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850184" y="5723064"/>
            <a:ext cx="10943858" cy="3979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39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"La historia de la construcción del socialismo en Cuba es, en última instancia, la historia de un pueblo que ha decidido ser dueño de su destino, pese a todas las adversidades. Su experiencia, con aciertos y errores, enriquece el debate sobre los caminos hacia una sociedad más justa y equitativa."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615027" y="6446625"/>
            <a:ext cx="334647" cy="217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9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2025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9817213" y="6446625"/>
            <a:ext cx="2080237" cy="217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9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Contexto Universitario Cubano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633677"/>
            <a:ext cx="63500" cy="381000"/>
          </a:xfrm>
          <a:prstGeom prst="roundRect">
            <a:avLst>
              <a:gd name="adj" fmla="val 0"/>
            </a:avLst>
          </a:prstGeom>
          <a:solidFill>
            <a:srgbClr val="8B0000"/>
          </a:solidFill>
          <a:ln/>
        </p:spPr>
      </p:sp>
      <p:sp>
        <p:nvSpPr>
          <p:cNvPr id="3" name="Text 1"/>
          <p:cNvSpPr/>
          <p:nvPr/>
        </p:nvSpPr>
        <p:spPr>
          <a:xfrm>
            <a:off x="476250" y="633677"/>
            <a:ext cx="22225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000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Contenidos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76250" y="1473729"/>
            <a:ext cx="11469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Estructura analítica de la presentación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32714" y="1949979"/>
            <a:ext cx="5634964" cy="1365250"/>
          </a:xfrm>
          <a:custGeom>
            <a:avLst/>
            <a:gdLst/>
            <a:ahLst/>
            <a:cxnLst/>
            <a:rect l="l" t="t" r="r" b="b"/>
            <a:pathLst>
              <a:path w="5634964" h="1365250">
                <a:moveTo>
                  <a:pt x="30480" y="0"/>
                </a:moveTo>
                <a:lnTo>
                  <a:pt x="5571490" y="0"/>
                </a:lnTo>
                <a:cubicBezTo>
                  <a:pt x="5606537" y="0"/>
                  <a:pt x="5634990" y="28453"/>
                  <a:pt x="5634990" y="63500"/>
                </a:cubicBezTo>
                <a:lnTo>
                  <a:pt x="5634990" y="1301750"/>
                </a:lnTo>
                <a:cubicBezTo>
                  <a:pt x="5634990" y="1336797"/>
                  <a:pt x="5606537" y="1365250"/>
                  <a:pt x="5571490" y="1365250"/>
                </a:cubicBezTo>
                <a:lnTo>
                  <a:pt x="30480" y="1365250"/>
                </a:lnTo>
                <a:cubicBezTo>
                  <a:pt x="13646" y="1365250"/>
                  <a:pt x="0" y="1351604"/>
                  <a:pt x="0" y="133477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6" name="Shape 4"/>
          <p:cNvSpPr/>
          <p:nvPr/>
        </p:nvSpPr>
        <p:spPr>
          <a:xfrm>
            <a:off x="332714" y="1949979"/>
            <a:ext cx="30427" cy="1365250"/>
          </a:xfrm>
          <a:custGeom>
            <a:avLst/>
            <a:gdLst/>
            <a:ahLst/>
            <a:cxnLst/>
            <a:rect l="l" t="t" r="r" b="b"/>
            <a:pathLst>
              <a:path w="30427" h="1365250">
                <a:moveTo>
                  <a:pt x="30480" y="0"/>
                </a:moveTo>
                <a:lnTo>
                  <a:pt x="30480" y="0"/>
                </a:lnTo>
                <a:lnTo>
                  <a:pt x="30480" y="1365250"/>
                </a:lnTo>
                <a:lnTo>
                  <a:pt x="30480" y="1365250"/>
                </a:lnTo>
                <a:cubicBezTo>
                  <a:pt x="13646" y="1365250"/>
                  <a:pt x="0" y="1351604"/>
                  <a:pt x="0" y="133477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7" name="Shape 5"/>
          <p:cNvSpPr/>
          <p:nvPr/>
        </p:nvSpPr>
        <p:spPr>
          <a:xfrm>
            <a:off x="506677" y="2108729"/>
            <a:ext cx="444500" cy="444500"/>
          </a:xfrm>
          <a:prstGeom prst="roundRect">
            <a:avLst>
              <a:gd name="adj" fmla="val 50000"/>
            </a:avLst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459052" y="2108729"/>
            <a:ext cx="539750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78177" y="2267479"/>
            <a:ext cx="4810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El Socialismo en el Contexto Mundial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78177" y="2616729"/>
            <a:ext cx="4794250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 smtClean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Origen</a:t>
            </a:r>
            <a:r>
              <a:rPr lang="en-US" sz="1600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, expansión y crisis del socialismo realmente existente. Factores estructurales del deterioro</a:t>
            </a:r>
            <a:r>
              <a:rPr lang="en-US" sz="1000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682714" y="2029354"/>
            <a:ext cx="5634964" cy="1365250"/>
          </a:xfrm>
          <a:custGeom>
            <a:avLst/>
            <a:gdLst/>
            <a:ahLst/>
            <a:cxnLst/>
            <a:rect l="l" t="t" r="r" b="b"/>
            <a:pathLst>
              <a:path w="5634964" h="1365250">
                <a:moveTo>
                  <a:pt x="30480" y="0"/>
                </a:moveTo>
                <a:lnTo>
                  <a:pt x="5571490" y="0"/>
                </a:lnTo>
                <a:cubicBezTo>
                  <a:pt x="5606537" y="0"/>
                  <a:pt x="5634990" y="28453"/>
                  <a:pt x="5634990" y="63500"/>
                </a:cubicBezTo>
                <a:lnTo>
                  <a:pt x="5634990" y="1301750"/>
                </a:lnTo>
                <a:cubicBezTo>
                  <a:pt x="5634990" y="1336797"/>
                  <a:pt x="5606537" y="1365250"/>
                  <a:pt x="5571490" y="1365250"/>
                </a:cubicBezTo>
                <a:lnTo>
                  <a:pt x="30480" y="1365250"/>
                </a:lnTo>
                <a:cubicBezTo>
                  <a:pt x="13646" y="1365250"/>
                  <a:pt x="0" y="1351604"/>
                  <a:pt x="0" y="133477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12" name="Shape 10"/>
          <p:cNvSpPr/>
          <p:nvPr/>
        </p:nvSpPr>
        <p:spPr>
          <a:xfrm>
            <a:off x="6238214" y="1949979"/>
            <a:ext cx="30427" cy="1365250"/>
          </a:xfrm>
          <a:custGeom>
            <a:avLst/>
            <a:gdLst/>
            <a:ahLst/>
            <a:cxnLst/>
            <a:rect l="l" t="t" r="r" b="b"/>
            <a:pathLst>
              <a:path w="30427" h="1365250">
                <a:moveTo>
                  <a:pt x="30480" y="0"/>
                </a:moveTo>
                <a:lnTo>
                  <a:pt x="30480" y="0"/>
                </a:lnTo>
                <a:lnTo>
                  <a:pt x="30480" y="1365250"/>
                </a:lnTo>
                <a:lnTo>
                  <a:pt x="30480" y="1365250"/>
                </a:lnTo>
                <a:cubicBezTo>
                  <a:pt x="13646" y="1365250"/>
                  <a:pt x="0" y="1351604"/>
                  <a:pt x="0" y="133477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13" name="Shape 11"/>
          <p:cNvSpPr/>
          <p:nvPr/>
        </p:nvSpPr>
        <p:spPr>
          <a:xfrm>
            <a:off x="6412177" y="2108729"/>
            <a:ext cx="444500" cy="444500"/>
          </a:xfrm>
          <a:prstGeom prst="roundRect">
            <a:avLst>
              <a:gd name="adj" fmla="val 50000"/>
            </a:avLst>
          </a:prstGeom>
          <a:solidFill>
            <a:srgbClr val="8B0000"/>
          </a:solidFill>
          <a:ln/>
        </p:spPr>
      </p:sp>
      <p:sp>
        <p:nvSpPr>
          <p:cNvPr id="14" name="Text 12"/>
          <p:cNvSpPr/>
          <p:nvPr/>
        </p:nvSpPr>
        <p:spPr>
          <a:xfrm>
            <a:off x="6364552" y="2108729"/>
            <a:ext cx="539750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983677" y="2267479"/>
            <a:ext cx="4810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La Construcción del Socialismo en Cuba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983677" y="2616729"/>
            <a:ext cx="4794250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De la Revolución de 1959 al Periodo Especial. Integración al CAME y dependencia estructural.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32714" y="3505729"/>
            <a:ext cx="5634964" cy="1365250"/>
          </a:xfrm>
          <a:custGeom>
            <a:avLst/>
            <a:gdLst/>
            <a:ahLst/>
            <a:cxnLst/>
            <a:rect l="l" t="t" r="r" b="b"/>
            <a:pathLst>
              <a:path w="5634964" h="1365250">
                <a:moveTo>
                  <a:pt x="30480" y="0"/>
                </a:moveTo>
                <a:lnTo>
                  <a:pt x="5571490" y="0"/>
                </a:lnTo>
                <a:cubicBezTo>
                  <a:pt x="5606537" y="0"/>
                  <a:pt x="5634990" y="28453"/>
                  <a:pt x="5634990" y="63500"/>
                </a:cubicBezTo>
                <a:lnTo>
                  <a:pt x="5634990" y="1301750"/>
                </a:lnTo>
                <a:cubicBezTo>
                  <a:pt x="5634990" y="1336797"/>
                  <a:pt x="5606537" y="1365250"/>
                  <a:pt x="5571490" y="1365250"/>
                </a:cubicBezTo>
                <a:lnTo>
                  <a:pt x="30480" y="1365250"/>
                </a:lnTo>
                <a:cubicBezTo>
                  <a:pt x="13646" y="1365250"/>
                  <a:pt x="0" y="1351604"/>
                  <a:pt x="0" y="133477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18" name="Shape 16"/>
          <p:cNvSpPr/>
          <p:nvPr/>
        </p:nvSpPr>
        <p:spPr>
          <a:xfrm>
            <a:off x="332714" y="3505729"/>
            <a:ext cx="30427" cy="1365250"/>
          </a:xfrm>
          <a:custGeom>
            <a:avLst/>
            <a:gdLst/>
            <a:ahLst/>
            <a:cxnLst/>
            <a:rect l="l" t="t" r="r" b="b"/>
            <a:pathLst>
              <a:path w="30427" h="1365250">
                <a:moveTo>
                  <a:pt x="30480" y="0"/>
                </a:moveTo>
                <a:lnTo>
                  <a:pt x="30480" y="0"/>
                </a:lnTo>
                <a:lnTo>
                  <a:pt x="30480" y="1365250"/>
                </a:lnTo>
                <a:lnTo>
                  <a:pt x="30480" y="1365250"/>
                </a:lnTo>
                <a:cubicBezTo>
                  <a:pt x="13646" y="1365250"/>
                  <a:pt x="0" y="1351604"/>
                  <a:pt x="0" y="133477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19" name="Shape 17"/>
          <p:cNvSpPr/>
          <p:nvPr/>
        </p:nvSpPr>
        <p:spPr>
          <a:xfrm>
            <a:off x="506677" y="3664479"/>
            <a:ext cx="444500" cy="444500"/>
          </a:xfrm>
          <a:prstGeom prst="roundRect">
            <a:avLst>
              <a:gd name="adj" fmla="val 50000"/>
            </a:avLst>
          </a:prstGeom>
          <a:solidFill>
            <a:srgbClr val="8B0000"/>
          </a:solidFill>
          <a:ln/>
        </p:spPr>
      </p:sp>
      <p:sp>
        <p:nvSpPr>
          <p:cNvPr id="20" name="Text 18"/>
          <p:cNvSpPr/>
          <p:nvPr/>
        </p:nvSpPr>
        <p:spPr>
          <a:xfrm>
            <a:off x="459052" y="3664479"/>
            <a:ext cx="539750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078177" y="3823229"/>
            <a:ext cx="4810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Rectificación de Errores y Tendencias Negativas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078177" y="4172479"/>
            <a:ext cx="4794250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El proceso de rectificación (1986-1990). Manifestaciones del burocratismo y desviaciones.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238214" y="3505729"/>
            <a:ext cx="5634964" cy="1365250"/>
          </a:xfrm>
          <a:custGeom>
            <a:avLst/>
            <a:gdLst/>
            <a:ahLst/>
            <a:cxnLst/>
            <a:rect l="l" t="t" r="r" b="b"/>
            <a:pathLst>
              <a:path w="5634964" h="1365250">
                <a:moveTo>
                  <a:pt x="30480" y="0"/>
                </a:moveTo>
                <a:lnTo>
                  <a:pt x="5571490" y="0"/>
                </a:lnTo>
                <a:cubicBezTo>
                  <a:pt x="5606537" y="0"/>
                  <a:pt x="5634990" y="28453"/>
                  <a:pt x="5634990" y="63500"/>
                </a:cubicBezTo>
                <a:lnTo>
                  <a:pt x="5634990" y="1301750"/>
                </a:lnTo>
                <a:cubicBezTo>
                  <a:pt x="5634990" y="1336797"/>
                  <a:pt x="5606537" y="1365250"/>
                  <a:pt x="5571490" y="1365250"/>
                </a:cubicBezTo>
                <a:lnTo>
                  <a:pt x="30480" y="1365250"/>
                </a:lnTo>
                <a:cubicBezTo>
                  <a:pt x="13646" y="1365250"/>
                  <a:pt x="0" y="1351604"/>
                  <a:pt x="0" y="133477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24" name="Shape 22"/>
          <p:cNvSpPr/>
          <p:nvPr/>
        </p:nvSpPr>
        <p:spPr>
          <a:xfrm>
            <a:off x="6238214" y="3505729"/>
            <a:ext cx="30427" cy="1365250"/>
          </a:xfrm>
          <a:custGeom>
            <a:avLst/>
            <a:gdLst/>
            <a:ahLst/>
            <a:cxnLst/>
            <a:rect l="l" t="t" r="r" b="b"/>
            <a:pathLst>
              <a:path w="30427" h="1365250">
                <a:moveTo>
                  <a:pt x="30480" y="0"/>
                </a:moveTo>
                <a:lnTo>
                  <a:pt x="30480" y="0"/>
                </a:lnTo>
                <a:lnTo>
                  <a:pt x="30480" y="1365250"/>
                </a:lnTo>
                <a:lnTo>
                  <a:pt x="30480" y="1365250"/>
                </a:lnTo>
                <a:cubicBezTo>
                  <a:pt x="13646" y="1365250"/>
                  <a:pt x="0" y="1351604"/>
                  <a:pt x="0" y="133477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25" name="Shape 23"/>
          <p:cNvSpPr/>
          <p:nvPr/>
        </p:nvSpPr>
        <p:spPr>
          <a:xfrm>
            <a:off x="6412177" y="3664479"/>
            <a:ext cx="444500" cy="444500"/>
          </a:xfrm>
          <a:prstGeom prst="roundRect">
            <a:avLst>
              <a:gd name="adj" fmla="val 50000"/>
            </a:avLst>
          </a:prstGeom>
          <a:solidFill>
            <a:srgbClr val="8B0000"/>
          </a:solidFill>
          <a:ln/>
        </p:spPr>
      </p:sp>
      <p:sp>
        <p:nvSpPr>
          <p:cNvPr id="26" name="Text 24"/>
          <p:cNvSpPr/>
          <p:nvPr/>
        </p:nvSpPr>
        <p:spPr>
          <a:xfrm>
            <a:off x="6364552" y="3664479"/>
            <a:ext cx="539750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4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983677" y="3823229"/>
            <a:ext cx="4810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El Bloqueo Económico y sus Consecuencias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6983677" y="4172479"/>
            <a:ext cx="4794250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Más de 60 años de cerco. Impacto sectorial y cuantificación de daños acumulados.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39750" y="5061479"/>
            <a:ext cx="11540464" cy="1158875"/>
          </a:xfrm>
          <a:custGeom>
            <a:avLst/>
            <a:gdLst/>
            <a:ahLst/>
            <a:cxnLst/>
            <a:rect l="l" t="t" r="r" b="b"/>
            <a:pathLst>
              <a:path w="11540464" h="1158875">
                <a:moveTo>
                  <a:pt x="30480" y="0"/>
                </a:moveTo>
                <a:lnTo>
                  <a:pt x="11476990" y="0"/>
                </a:lnTo>
                <a:cubicBezTo>
                  <a:pt x="11512037" y="0"/>
                  <a:pt x="11540490" y="28453"/>
                  <a:pt x="11540490" y="63500"/>
                </a:cubicBezTo>
                <a:lnTo>
                  <a:pt x="11540490" y="1095375"/>
                </a:lnTo>
                <a:cubicBezTo>
                  <a:pt x="11540490" y="1130422"/>
                  <a:pt x="11512037" y="1158875"/>
                  <a:pt x="11476990" y="1158875"/>
                </a:cubicBezTo>
                <a:lnTo>
                  <a:pt x="30480" y="1158875"/>
                </a:lnTo>
                <a:cubicBezTo>
                  <a:pt x="13646" y="1158875"/>
                  <a:pt x="0" y="1145229"/>
                  <a:pt x="0" y="1128395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30" name="Shape 28"/>
          <p:cNvSpPr/>
          <p:nvPr/>
        </p:nvSpPr>
        <p:spPr>
          <a:xfrm>
            <a:off x="332714" y="5061479"/>
            <a:ext cx="30427" cy="1158875"/>
          </a:xfrm>
          <a:custGeom>
            <a:avLst/>
            <a:gdLst/>
            <a:ahLst/>
            <a:cxnLst/>
            <a:rect l="l" t="t" r="r" b="b"/>
            <a:pathLst>
              <a:path w="30427" h="1158875">
                <a:moveTo>
                  <a:pt x="30480" y="0"/>
                </a:moveTo>
                <a:lnTo>
                  <a:pt x="30480" y="0"/>
                </a:lnTo>
                <a:lnTo>
                  <a:pt x="30480" y="1158875"/>
                </a:lnTo>
                <a:lnTo>
                  <a:pt x="30480" y="1158875"/>
                </a:lnTo>
                <a:cubicBezTo>
                  <a:pt x="13646" y="1158875"/>
                  <a:pt x="0" y="1145229"/>
                  <a:pt x="0" y="1128395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31" name="Shape 29"/>
          <p:cNvSpPr/>
          <p:nvPr/>
        </p:nvSpPr>
        <p:spPr>
          <a:xfrm>
            <a:off x="506677" y="5220229"/>
            <a:ext cx="444500" cy="444500"/>
          </a:xfrm>
          <a:prstGeom prst="roundRect">
            <a:avLst>
              <a:gd name="adj" fmla="val 50000"/>
            </a:avLst>
          </a:prstGeom>
          <a:solidFill>
            <a:srgbClr val="8B0000"/>
          </a:solidFill>
          <a:ln/>
        </p:spPr>
      </p:sp>
      <p:sp>
        <p:nvSpPr>
          <p:cNvPr id="32" name="Text 30"/>
          <p:cNvSpPr/>
          <p:nvPr/>
        </p:nvSpPr>
        <p:spPr>
          <a:xfrm>
            <a:off x="459052" y="5220229"/>
            <a:ext cx="539750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5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1078177" y="5378979"/>
            <a:ext cx="10715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Contextualización del Modelo Socialista Cubano Actual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1078177" y="5728229"/>
            <a:ext cx="10699750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Actualización del modelo económico, Lineamientos del PCC, retos estructurales y perspectivas de desarrollo.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539750" y="6537854"/>
            <a:ext cx="4706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Presentación elaborada para profesionales universitarios cubanos con rigor académico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octubre1917.net/789db9157793b286ff7aa15ee135cc113f6de428.jpg"/>
          <p:cNvPicPr>
            <a:picLocks noChangeAspect="1"/>
          </p:cNvPicPr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1F2937">
                  <a:alpha val="95000"/>
                </a:srgbClr>
              </a:gs>
              <a:gs pos="50000">
                <a:srgbClr val="1F2937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1000" y="377190"/>
            <a:ext cx="1990725" cy="990600"/>
          </a:xfrm>
          <a:prstGeom prst="roundRect">
            <a:avLst>
              <a:gd name="adj" fmla="val 3846"/>
            </a:avLst>
          </a:prstGeom>
          <a:solidFill>
            <a:srgbClr val="8B0000"/>
          </a:solidFill>
          <a:ln/>
        </p:spPr>
      </p:sp>
      <p:sp>
        <p:nvSpPr>
          <p:cNvPr id="5" name="Text 2"/>
          <p:cNvSpPr/>
          <p:nvPr/>
        </p:nvSpPr>
        <p:spPr>
          <a:xfrm>
            <a:off x="609600" y="720090"/>
            <a:ext cx="16478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kern="0" spc="9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CAPÍTULO 1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299335"/>
            <a:ext cx="8820150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El Socialismo en el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Contexto Mundial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81000" y="3956684"/>
            <a:ext cx="1524000" cy="0"/>
          </a:xfrm>
          <a:prstGeom prst="roundRect">
            <a:avLst>
              <a:gd name="adj" fmla="val 0"/>
            </a:avLst>
          </a:prstGeom>
          <a:solidFill>
            <a:srgbClr val="8B0000"/>
          </a:solidFill>
          <a:ln/>
        </p:spPr>
      </p:sp>
      <p:sp>
        <p:nvSpPr>
          <p:cNvPr id="8" name="Text 5"/>
          <p:cNvSpPr/>
          <p:nvPr/>
        </p:nvSpPr>
        <p:spPr>
          <a:xfrm>
            <a:off x="381000" y="4413884"/>
            <a:ext cx="742950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Origen, expansión y crisis del socialismo realmente existente.</a:t>
            </a:r>
            <a:endParaRPr lang="en-US" sz="1600" dirty="0"/>
          </a:p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Análisis de los factores estructurales que llevaron al derrumbe del campo socialista europeo.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90588" y="6214109"/>
            <a:ext cx="49720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De la Revolución Rusa de 1917 a la caída del Muro de Berlín en 1989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658018"/>
            <a:ext cx="63500" cy="317500"/>
          </a:xfrm>
          <a:prstGeom prst="roundRect">
            <a:avLst>
              <a:gd name="adj" fmla="val 0"/>
            </a:avLst>
          </a:prstGeom>
          <a:solidFill>
            <a:srgbClr val="8B0000"/>
          </a:solidFill>
          <a:ln/>
        </p:spPr>
      </p:sp>
      <p:sp>
        <p:nvSpPr>
          <p:cNvPr id="3" name="Text 1"/>
          <p:cNvSpPr/>
          <p:nvPr/>
        </p:nvSpPr>
        <p:spPr>
          <a:xfrm>
            <a:off x="476250" y="444500"/>
            <a:ext cx="6278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kern="0" spc="50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1.1 - 1.2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76250" y="832643"/>
            <a:ext cx="633412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75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El Socialismo como Proyecto Histórico y Factores de Crisis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32714" y="1443038"/>
            <a:ext cx="5666714" cy="3119438"/>
          </a:xfrm>
          <a:custGeom>
            <a:avLst/>
            <a:gdLst/>
            <a:ahLst/>
            <a:cxnLst/>
            <a:rect l="l" t="t" r="r" b="b"/>
            <a:pathLst>
              <a:path w="5666714" h="3119438">
                <a:moveTo>
                  <a:pt x="30480" y="0"/>
                </a:moveTo>
                <a:lnTo>
                  <a:pt x="5603240" y="0"/>
                </a:lnTo>
                <a:cubicBezTo>
                  <a:pt x="5638287" y="0"/>
                  <a:pt x="5666740" y="28453"/>
                  <a:pt x="5666740" y="63500"/>
                </a:cubicBezTo>
                <a:lnTo>
                  <a:pt x="5666740" y="3055874"/>
                </a:lnTo>
                <a:cubicBezTo>
                  <a:pt x="5666774" y="3072737"/>
                  <a:pt x="5660098" y="3088921"/>
                  <a:pt x="5648186" y="3100857"/>
                </a:cubicBezTo>
                <a:cubicBezTo>
                  <a:pt x="5636274" y="3112793"/>
                  <a:pt x="5620103" y="3119501"/>
                  <a:pt x="5603240" y="3119501"/>
                </a:cubicBezTo>
                <a:lnTo>
                  <a:pt x="30480" y="3119501"/>
                </a:lnTo>
                <a:cubicBezTo>
                  <a:pt x="13646" y="3119501"/>
                  <a:pt x="0" y="3105855"/>
                  <a:pt x="0" y="3089021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6" name="Shape 4"/>
          <p:cNvSpPr/>
          <p:nvPr/>
        </p:nvSpPr>
        <p:spPr>
          <a:xfrm>
            <a:off x="332714" y="1443038"/>
            <a:ext cx="30427" cy="3119438"/>
          </a:xfrm>
          <a:custGeom>
            <a:avLst/>
            <a:gdLst/>
            <a:ahLst/>
            <a:cxnLst/>
            <a:rect l="l" t="t" r="r" b="b"/>
            <a:pathLst>
              <a:path w="30427" h="3119438">
                <a:moveTo>
                  <a:pt x="30480" y="0"/>
                </a:moveTo>
                <a:lnTo>
                  <a:pt x="30480" y="0"/>
                </a:lnTo>
                <a:lnTo>
                  <a:pt x="30480" y="3119501"/>
                </a:lnTo>
                <a:lnTo>
                  <a:pt x="30480" y="3119501"/>
                </a:lnTo>
                <a:cubicBezTo>
                  <a:pt x="13646" y="3119501"/>
                  <a:pt x="0" y="3105855"/>
                  <a:pt x="0" y="3089021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7" name="Text 5"/>
          <p:cNvSpPr/>
          <p:nvPr/>
        </p:nvSpPr>
        <p:spPr>
          <a:xfrm>
            <a:off x="673365" y="1728788"/>
            <a:ext cx="527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Surgimiento y Expansión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74927" y="2014538"/>
            <a:ext cx="546100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1917:</a:t>
            </a:r>
            <a:r>
              <a:rPr lang="en-US" sz="14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Revolución Rusa establece el primer Estado socialista. Marx y Engels fundamentan el socialismo científico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74927" y="2427288"/>
            <a:ext cx="546100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1945-1949:</a:t>
            </a:r>
            <a:r>
              <a:rPr lang="en-US" sz="14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Socialismo se expande por Europa del Este (RDA, Polonia, Checoslovaquia, Hungría, Rumania, Bulgaria, Albania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).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74927" y="2840038"/>
            <a:ext cx="546100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1949: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Triunfo de la Revolución China amplía el campo socialista a Asia.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4927" y="3141663"/>
            <a:ext cx="546100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Momento cúlmine:</a:t>
            </a:r>
            <a:r>
              <a:rPr lang="en-US" sz="14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Más de 20 países socialistas, 1/3 de la humanidad, 17% de la producción mundial.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32714" y="4562476"/>
            <a:ext cx="5666714" cy="3245908"/>
          </a:xfrm>
          <a:custGeom>
            <a:avLst/>
            <a:gdLst/>
            <a:ahLst/>
            <a:cxnLst/>
            <a:rect l="l" t="t" r="r" b="b"/>
            <a:pathLst>
              <a:path w="5666714" h="3119438">
                <a:moveTo>
                  <a:pt x="30480" y="0"/>
                </a:moveTo>
                <a:lnTo>
                  <a:pt x="5603240" y="0"/>
                </a:lnTo>
                <a:cubicBezTo>
                  <a:pt x="5638287" y="0"/>
                  <a:pt x="5666740" y="28453"/>
                  <a:pt x="5666740" y="63500"/>
                </a:cubicBezTo>
                <a:lnTo>
                  <a:pt x="5666740" y="3055874"/>
                </a:lnTo>
                <a:cubicBezTo>
                  <a:pt x="5666774" y="3072737"/>
                  <a:pt x="5660098" y="3088921"/>
                  <a:pt x="5648186" y="3100857"/>
                </a:cubicBezTo>
                <a:cubicBezTo>
                  <a:pt x="5636274" y="3112793"/>
                  <a:pt x="5620103" y="3119501"/>
                  <a:pt x="5603240" y="3119501"/>
                </a:cubicBezTo>
                <a:lnTo>
                  <a:pt x="30480" y="3119501"/>
                </a:lnTo>
                <a:cubicBezTo>
                  <a:pt x="13646" y="3119501"/>
                  <a:pt x="0" y="3105855"/>
                  <a:pt x="0" y="3089021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13" name="Shape 11"/>
          <p:cNvSpPr/>
          <p:nvPr/>
        </p:nvSpPr>
        <p:spPr>
          <a:xfrm>
            <a:off x="332714" y="4688946"/>
            <a:ext cx="30427" cy="3119438"/>
          </a:xfrm>
          <a:custGeom>
            <a:avLst/>
            <a:gdLst/>
            <a:ahLst/>
            <a:cxnLst/>
            <a:rect l="l" t="t" r="r" b="b"/>
            <a:pathLst>
              <a:path w="30427" h="3119438">
                <a:moveTo>
                  <a:pt x="30480" y="0"/>
                </a:moveTo>
                <a:lnTo>
                  <a:pt x="30480" y="0"/>
                </a:lnTo>
                <a:lnTo>
                  <a:pt x="30480" y="3119501"/>
                </a:lnTo>
                <a:lnTo>
                  <a:pt x="30480" y="3119501"/>
                </a:lnTo>
                <a:cubicBezTo>
                  <a:pt x="13646" y="3119501"/>
                  <a:pt x="0" y="3105855"/>
                  <a:pt x="0" y="3089021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14" name="Text 12"/>
          <p:cNvSpPr/>
          <p:nvPr/>
        </p:nvSpPr>
        <p:spPr>
          <a:xfrm>
            <a:off x="673365" y="4974696"/>
            <a:ext cx="527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Protests Sociales y Erosión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74927" y="5260446"/>
            <a:ext cx="546100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1953:</a:t>
            </a:r>
            <a:r>
              <a:rPr lang="en-US" sz="14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Levantamiento obrero en Berlín Este reprimido por tropas </a:t>
            </a:r>
            <a:r>
              <a:rPr lang="en-US" sz="1400" dirty="0" err="1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soviéticas</a:t>
            </a:r>
            <a:r>
              <a:rPr lang="en-US" sz="1000" dirty="0" smtClean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.</a:t>
            </a:r>
          </a:p>
          <a:p>
            <a:pPr>
              <a:lnSpc>
                <a:spcPct val="110000"/>
              </a:lnSpc>
            </a:pPr>
            <a:endParaRPr lang="en-US" sz="1000" dirty="0" smtClean="0">
              <a:solidFill>
                <a:srgbClr val="1F2937"/>
              </a:solidFill>
              <a:latin typeface="思源宋体" pitchFamily="34" charset="0"/>
              <a:ea typeface="思源宋体" pitchFamily="34" charset="-122"/>
            </a:endParaRPr>
          </a:p>
          <a:p>
            <a:pPr>
              <a:lnSpc>
                <a:spcPct val="110000"/>
              </a:lnSpc>
            </a:pPr>
            <a:endParaRPr lang="en-US" sz="1000" dirty="0">
              <a:solidFill>
                <a:srgbClr val="1F2937"/>
              </a:solidFill>
              <a:latin typeface="思源宋体" pitchFamily="34" charset="0"/>
              <a:ea typeface="思源宋体" pitchFamily="34" charset="-122"/>
            </a:endParaRPr>
          </a:p>
          <a:p>
            <a:pPr>
              <a:lnSpc>
                <a:spcPct val="110000"/>
              </a:lnSpc>
            </a:pP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74927" y="5498571"/>
            <a:ext cx="546100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1956:</a:t>
            </a:r>
            <a:r>
              <a:rPr lang="en-US" sz="14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Revolución húngara aplastada militarmente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74927" y="5736696"/>
            <a:ext cx="546100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1968: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Primavera de Praga invadida por el Pacto de Varsovia.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 flipV="1">
            <a:off x="474927" y="6212946"/>
            <a:ext cx="5461000" cy="214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1980-1990:</a:t>
            </a:r>
            <a:r>
              <a:rPr lang="en-US" sz="14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Movimiento Solidaridad en Polonia desafía al </a:t>
            </a:r>
            <a:r>
              <a:rPr lang="en-US" sz="1400" dirty="0" smtClean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regimen</a:t>
            </a:r>
          </a:p>
          <a:p>
            <a:pPr>
              <a:lnSpc>
                <a:spcPct val="110000"/>
              </a:lnSpc>
            </a:pPr>
            <a:endParaRPr lang="en-US" sz="1400" dirty="0">
              <a:solidFill>
                <a:srgbClr val="1F2937"/>
              </a:solidFill>
              <a:latin typeface="思源宋体" pitchFamily="34" charset="0"/>
              <a:ea typeface="思源宋体" pitchFamily="34" charset="-122"/>
              <a:cs typeface="思源宋体" pitchFamily="34" charset="-120"/>
            </a:endParaRPr>
          </a:p>
          <a:p>
            <a:pPr>
              <a:lnSpc>
                <a:spcPct val="110000"/>
              </a:lnSpc>
            </a:pPr>
            <a:r>
              <a:rPr lang="en-US" sz="1000" dirty="0" smtClean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191250" y="1443038"/>
            <a:ext cx="5683250" cy="4460875"/>
          </a:xfrm>
          <a:prstGeom prst="roundRect">
            <a:avLst>
              <a:gd name="adj" fmla="val 1423"/>
            </a:avLst>
          </a:prstGeom>
          <a:gradFill flip="none" rotWithShape="1">
            <a:gsLst>
              <a:gs pos="0">
                <a:srgbClr val="8B0000"/>
              </a:gs>
              <a:gs pos="100000">
                <a:srgbClr val="8B0000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20" name="Text 18"/>
          <p:cNvSpPr/>
          <p:nvPr/>
        </p:nvSpPr>
        <p:spPr>
          <a:xfrm>
            <a:off x="6516688" y="1728788"/>
            <a:ext cx="53101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Factores Estructurales de Crisis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318250" y="2014538"/>
            <a:ext cx="142875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1.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462051" y="2141538"/>
            <a:ext cx="5349875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Rigidez del modelo centralizado:</a:t>
            </a:r>
            <a:r>
              <a:rPr lang="en-US" sz="100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Economía planificada sin mecanismos de mercado. Empresas producen bienes de escasa calidad.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318250" y="2681288"/>
            <a:ext cx="15875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2.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478191" y="2808288"/>
            <a:ext cx="533400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Desconexión discurso-realidad:</a:t>
            </a:r>
            <a:r>
              <a:rPr lang="en-US" sz="100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Abismo entre propaganda oficial y condiciones materiales de vida.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318250" y="3348038"/>
            <a:ext cx="150813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3.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470121" y="3475038"/>
            <a:ext cx="4881563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Atraso tecnológico:</a:t>
            </a:r>
            <a:r>
              <a:rPr lang="en-US" sz="100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Aislamiento relativo generó retraso considerable en tecnología civil.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318250" y="3840163"/>
            <a:ext cx="166688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4.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482821" y="3967163"/>
            <a:ext cx="5326063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Deuda externa creciente:</a:t>
            </a:r>
            <a:r>
              <a:rPr lang="en-US" sz="100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Déficits comerciales cubiertos con endeudamiento. Crisis de la deuda en los 80.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318250" y="4506913"/>
            <a:ext cx="142875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5.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462316" y="4633913"/>
            <a:ext cx="5349875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Carrera armamentista:</a:t>
            </a:r>
            <a:r>
              <a:rPr lang="en-US" sz="100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Política de Reagan ("Star Wars") obligó a la URSS a aumentar gasto militar.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318250" y="5173663"/>
            <a:ext cx="166688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6.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481895" y="5300663"/>
            <a:ext cx="5326063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Agotamiento del modelo:</a:t>
            </a:r>
            <a:r>
              <a:rPr lang="en-US" sz="100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Crecimiento basado en recursos naturales y mano de obra barata llegó a su límite.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206464" y="6030913"/>
            <a:ext cx="5666714" cy="1778000"/>
          </a:xfrm>
          <a:custGeom>
            <a:avLst/>
            <a:gdLst/>
            <a:ahLst/>
            <a:cxnLst/>
            <a:rect l="l" t="t" r="r" b="b"/>
            <a:pathLst>
              <a:path w="5666714" h="1778000">
                <a:moveTo>
                  <a:pt x="30480" y="0"/>
                </a:moveTo>
                <a:lnTo>
                  <a:pt x="5603240" y="0"/>
                </a:lnTo>
                <a:cubicBezTo>
                  <a:pt x="5638287" y="0"/>
                  <a:pt x="5666740" y="28453"/>
                  <a:pt x="5666740" y="63500"/>
                </a:cubicBezTo>
                <a:lnTo>
                  <a:pt x="5666740" y="1714500"/>
                </a:lnTo>
                <a:cubicBezTo>
                  <a:pt x="5666740" y="1749547"/>
                  <a:pt x="5638287" y="1778000"/>
                  <a:pt x="5603240" y="1778000"/>
                </a:cubicBezTo>
                <a:lnTo>
                  <a:pt x="30480" y="1778000"/>
                </a:lnTo>
                <a:cubicBezTo>
                  <a:pt x="13646" y="1778000"/>
                  <a:pt x="0" y="1764354"/>
                  <a:pt x="0" y="174752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34" name="Shape 32"/>
          <p:cNvSpPr/>
          <p:nvPr/>
        </p:nvSpPr>
        <p:spPr>
          <a:xfrm>
            <a:off x="6206464" y="6030913"/>
            <a:ext cx="30427" cy="1778000"/>
          </a:xfrm>
          <a:custGeom>
            <a:avLst/>
            <a:gdLst/>
            <a:ahLst/>
            <a:cxnLst/>
            <a:rect l="l" t="t" r="r" b="b"/>
            <a:pathLst>
              <a:path w="30427" h="1778000">
                <a:moveTo>
                  <a:pt x="30480" y="0"/>
                </a:moveTo>
                <a:lnTo>
                  <a:pt x="30480" y="0"/>
                </a:lnTo>
                <a:lnTo>
                  <a:pt x="30480" y="1778000"/>
                </a:lnTo>
                <a:lnTo>
                  <a:pt x="30480" y="1778000"/>
                </a:lnTo>
                <a:cubicBezTo>
                  <a:pt x="13646" y="1778000"/>
                  <a:pt x="0" y="1764354"/>
                  <a:pt x="0" y="174752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35" name="Text 33"/>
          <p:cNvSpPr/>
          <p:nvPr/>
        </p:nvSpPr>
        <p:spPr>
          <a:xfrm>
            <a:off x="6642364" y="6347884"/>
            <a:ext cx="11668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Reflexión Crítica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348677" y="6887105"/>
            <a:ext cx="546100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"El socialismo que se derrumbó fue un sistema rígido que no resistió una profunda reforma estructural. La confianza de la sociedad se resquebrajó por la brecha entre el discurso y la realidad."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285177" y="7363355"/>
            <a:ext cx="5461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000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— Análisis histórico contemporáneo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317500" y="5792788"/>
            <a:ext cx="3357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Fuente: Elaboración propia basada en documentos históricos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8459126" y="5792788"/>
            <a:ext cx="3476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Figura 1: Factores de crisis del socialismo realmente existente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landmarkevents.org/02bdcb499e2c400bb5cf6833daf5546fe62a6c41.jpg"/>
          <p:cNvPicPr>
            <a:picLocks noChangeAspect="1"/>
          </p:cNvPicPr>
          <p:nvPr/>
        </p:nvPicPr>
        <p:blipFill>
          <a:blip r:embed="rId3">
            <a:alphaModFix amt="15000"/>
          </a:blip>
          <a:srcRect t="25198" b="25198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8B0000">
                  <a:alpha val="95000"/>
                </a:srgbClr>
              </a:gs>
              <a:gs pos="50000">
                <a:srgbClr val="8B0000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4" name="Text 1"/>
          <p:cNvSpPr/>
          <p:nvPr/>
        </p:nvSpPr>
        <p:spPr>
          <a:xfrm>
            <a:off x="609600" y="886778"/>
            <a:ext cx="16764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kern="0" spc="9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CAPÍTULO 2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81000" y="2466022"/>
            <a:ext cx="8820150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La Construcción del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Socialismo en Cuba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381000" y="4123372"/>
            <a:ext cx="1524000" cy="381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/>
        </p:spPr>
      </p:sp>
      <p:sp>
        <p:nvSpPr>
          <p:cNvPr id="7" name="Text 4"/>
          <p:cNvSpPr/>
          <p:nvPr/>
        </p:nvSpPr>
        <p:spPr>
          <a:xfrm>
            <a:off x="381000" y="4618672"/>
            <a:ext cx="74295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De la Revolución de 1959 al Periodo Especial.</a:t>
            </a:r>
            <a:endParaRPr lang="en-US" sz="1600" dirty="0"/>
          </a:p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El primer y único sistema marxista-leninista de América Latina.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90588" y="6047422"/>
            <a:ext cx="4276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65 años de construcción socialista en el contexto caribeño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40321" y="705314"/>
            <a:ext cx="68064" cy="340321"/>
          </a:xfrm>
          <a:prstGeom prst="roundRect">
            <a:avLst>
              <a:gd name="adj" fmla="val 0"/>
            </a:avLst>
          </a:prstGeom>
          <a:solidFill>
            <a:srgbClr val="8B0000"/>
          </a:solidFill>
          <a:ln/>
        </p:spPr>
      </p:sp>
      <p:sp>
        <p:nvSpPr>
          <p:cNvPr id="3" name="Text 1"/>
          <p:cNvSpPr/>
          <p:nvPr/>
        </p:nvSpPr>
        <p:spPr>
          <a:xfrm>
            <a:off x="510482" y="476449"/>
            <a:ext cx="6763880" cy="204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2" b="1" kern="0" spc="54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2.1 - 2.2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10482" y="892491"/>
            <a:ext cx="6823436" cy="3062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10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De la Revolución al Periodo Especial: Trayectoria Histórica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56628" y="1546757"/>
            <a:ext cx="6839743" cy="2586440"/>
          </a:xfrm>
          <a:custGeom>
            <a:avLst/>
            <a:gdLst/>
            <a:ahLst/>
            <a:cxnLst/>
            <a:rect l="l" t="t" r="r" b="b"/>
            <a:pathLst>
              <a:path w="6839743" h="2586440">
                <a:moveTo>
                  <a:pt x="32639" y="0"/>
                </a:moveTo>
                <a:lnTo>
                  <a:pt x="6771640" y="0"/>
                </a:lnTo>
                <a:cubicBezTo>
                  <a:pt x="6809235" y="0"/>
                  <a:pt x="6839712" y="30477"/>
                  <a:pt x="6839712" y="68072"/>
                </a:cubicBezTo>
                <a:lnTo>
                  <a:pt x="6839712" y="2518410"/>
                </a:lnTo>
                <a:cubicBezTo>
                  <a:pt x="6839712" y="2556005"/>
                  <a:pt x="6809235" y="2586482"/>
                  <a:pt x="6771640" y="2586482"/>
                </a:cubicBezTo>
                <a:lnTo>
                  <a:pt x="32639" y="2586482"/>
                </a:lnTo>
                <a:cubicBezTo>
                  <a:pt x="14613" y="2586482"/>
                  <a:pt x="0" y="2571869"/>
                  <a:pt x="0" y="2553843"/>
                </a:cubicBezTo>
                <a:lnTo>
                  <a:pt x="0" y="32639"/>
                </a:lnTo>
                <a:cubicBezTo>
                  <a:pt x="0" y="14625"/>
                  <a:pt x="14625" y="0"/>
                  <a:pt x="32639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6" name="Shape 4"/>
          <p:cNvSpPr/>
          <p:nvPr/>
        </p:nvSpPr>
        <p:spPr>
          <a:xfrm>
            <a:off x="356628" y="1546757"/>
            <a:ext cx="32614" cy="2586440"/>
          </a:xfrm>
          <a:custGeom>
            <a:avLst/>
            <a:gdLst/>
            <a:ahLst/>
            <a:cxnLst/>
            <a:rect l="l" t="t" r="r" b="b"/>
            <a:pathLst>
              <a:path w="32614" h="2586440">
                <a:moveTo>
                  <a:pt x="32639" y="0"/>
                </a:moveTo>
                <a:lnTo>
                  <a:pt x="32639" y="0"/>
                </a:lnTo>
                <a:lnTo>
                  <a:pt x="32639" y="2586482"/>
                </a:lnTo>
                <a:lnTo>
                  <a:pt x="32639" y="2586482"/>
                </a:lnTo>
                <a:cubicBezTo>
                  <a:pt x="14613" y="2586482"/>
                  <a:pt x="0" y="2571869"/>
                  <a:pt x="0" y="2553843"/>
                </a:cubicBezTo>
                <a:lnTo>
                  <a:pt x="0" y="32639"/>
                </a:lnTo>
                <a:cubicBezTo>
                  <a:pt x="0" y="14625"/>
                  <a:pt x="14625" y="0"/>
                  <a:pt x="32639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7" name="Text 5"/>
          <p:cNvSpPr/>
          <p:nvPr/>
        </p:nvSpPr>
        <p:spPr>
          <a:xfrm>
            <a:off x="721764" y="1853046"/>
            <a:ext cx="6423559" cy="238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40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La Revolución y el Rumbo al Socialismo (1959-1970)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09063" y="2159335"/>
            <a:ext cx="6619244" cy="187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1959:</a:t>
            </a:r>
            <a:r>
              <a:rPr lang="en-US" sz="107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Triunfo de la Revolución Cubana. Fidel Castro llega al poder.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9063" y="2414576"/>
            <a:ext cx="6619244" cy="187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1959-1961:</a:t>
            </a:r>
            <a:r>
              <a:rPr lang="en-US" sz="107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Reforma Agraria, nacionalización de empresas norteamericanas, proclamación del carácter socialista.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09063" y="2669817"/>
            <a:ext cx="6619244" cy="187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1961:</a:t>
            </a:r>
            <a:r>
              <a:rPr lang="en-US" sz="107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Declaración del carácter marxista-leninista. Invasión de Bahía de Cochinos fracasa.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9063" y="2925057"/>
            <a:ext cx="6619244" cy="187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1962:</a:t>
            </a:r>
            <a:r>
              <a:rPr lang="en-US" sz="107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Crisis de los Misiles. EE.UU. se compromete a no invadir Cuba.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09063" y="3180298"/>
            <a:ext cx="6619244" cy="187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1968:</a:t>
            </a:r>
            <a:r>
              <a:rPr lang="en-US" sz="107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Ofensiva Revolucionaria. Nacionalización de casi 60,000 pequeños negocios.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09063" y="3503603"/>
            <a:ext cx="6619244" cy="187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1970:</a:t>
            </a:r>
            <a:r>
              <a:rPr lang="en-US" sz="107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Zafra de los 10 millones fracasa. Reconocimiento de errores económicos.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56628" y="4269043"/>
            <a:ext cx="6839743" cy="2586440"/>
          </a:xfrm>
          <a:custGeom>
            <a:avLst/>
            <a:gdLst/>
            <a:ahLst/>
            <a:cxnLst/>
            <a:rect l="l" t="t" r="r" b="b"/>
            <a:pathLst>
              <a:path w="6839743" h="2586440">
                <a:moveTo>
                  <a:pt x="32639" y="0"/>
                </a:moveTo>
                <a:lnTo>
                  <a:pt x="6771640" y="0"/>
                </a:lnTo>
                <a:cubicBezTo>
                  <a:pt x="6809235" y="0"/>
                  <a:pt x="6839712" y="30477"/>
                  <a:pt x="6839712" y="68072"/>
                </a:cubicBezTo>
                <a:lnTo>
                  <a:pt x="6839712" y="2518410"/>
                </a:lnTo>
                <a:cubicBezTo>
                  <a:pt x="6839712" y="2556005"/>
                  <a:pt x="6809235" y="2586482"/>
                  <a:pt x="6771640" y="2586482"/>
                </a:cubicBezTo>
                <a:lnTo>
                  <a:pt x="32639" y="2586482"/>
                </a:lnTo>
                <a:cubicBezTo>
                  <a:pt x="14613" y="2586482"/>
                  <a:pt x="0" y="2571869"/>
                  <a:pt x="0" y="2553843"/>
                </a:cubicBezTo>
                <a:lnTo>
                  <a:pt x="0" y="32639"/>
                </a:lnTo>
                <a:cubicBezTo>
                  <a:pt x="0" y="14625"/>
                  <a:pt x="14625" y="0"/>
                  <a:pt x="32639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15" name="Shape 13"/>
          <p:cNvSpPr/>
          <p:nvPr/>
        </p:nvSpPr>
        <p:spPr>
          <a:xfrm>
            <a:off x="356628" y="4269043"/>
            <a:ext cx="32614" cy="2586440"/>
          </a:xfrm>
          <a:custGeom>
            <a:avLst/>
            <a:gdLst/>
            <a:ahLst/>
            <a:cxnLst/>
            <a:rect l="l" t="t" r="r" b="b"/>
            <a:pathLst>
              <a:path w="32614" h="2586440">
                <a:moveTo>
                  <a:pt x="32639" y="0"/>
                </a:moveTo>
                <a:lnTo>
                  <a:pt x="32639" y="0"/>
                </a:lnTo>
                <a:lnTo>
                  <a:pt x="32639" y="2586482"/>
                </a:lnTo>
                <a:lnTo>
                  <a:pt x="32639" y="2586482"/>
                </a:lnTo>
                <a:cubicBezTo>
                  <a:pt x="14613" y="2586482"/>
                  <a:pt x="0" y="2571869"/>
                  <a:pt x="0" y="2553843"/>
                </a:cubicBezTo>
                <a:lnTo>
                  <a:pt x="0" y="32639"/>
                </a:lnTo>
                <a:cubicBezTo>
                  <a:pt x="0" y="14625"/>
                  <a:pt x="14625" y="0"/>
                  <a:pt x="32639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16" name="Text 14"/>
          <p:cNvSpPr/>
          <p:nvPr/>
        </p:nvSpPr>
        <p:spPr>
          <a:xfrm>
            <a:off x="721764" y="4575332"/>
            <a:ext cx="6423559" cy="238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40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Integración al CAME y Dependencia (1972-1989)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09063" y="4881621"/>
            <a:ext cx="6619244" cy="187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1972:</a:t>
            </a:r>
            <a:r>
              <a:rPr lang="en-US" sz="107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Cuba ingresa al Consejo de Ayuda Mutua Económica (CAME).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09063" y="5136861"/>
            <a:ext cx="6619244" cy="187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Relaciones comerciales:</a:t>
            </a:r>
            <a:r>
              <a:rPr lang="en-US" sz="107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80% del intercambio con países socialistas, principalmente URSS.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09063" y="5392102"/>
            <a:ext cx="6619244" cy="187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Subsidio soviético:</a:t>
            </a:r>
            <a:r>
              <a:rPr lang="en-US" sz="107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Precios preferenciales para azúcar, petróleo soviético reexportado.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09063" y="5647343"/>
            <a:ext cx="6619244" cy="187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Modelo de desarrollo:</a:t>
            </a:r>
            <a:r>
              <a:rPr lang="en-US" sz="107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Industrialización basada en importaciones de capital soviético.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09063" y="5970648"/>
            <a:ext cx="6619244" cy="187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Consecuencia:</a:t>
            </a:r>
            <a:r>
              <a:rPr lang="en-US" sz="1072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Dependencia estructural que se haría evidente con el derrumbe del campo socialista.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7328387" y="1546757"/>
            <a:ext cx="4526269" cy="3096921"/>
          </a:xfrm>
          <a:prstGeom prst="roundRect">
            <a:avLst>
              <a:gd name="adj" fmla="val 2198"/>
            </a:avLst>
          </a:prstGeom>
          <a:gradFill flip="none" rotWithShape="1">
            <a:gsLst>
              <a:gs pos="0">
                <a:srgbClr val="8B0000"/>
              </a:gs>
              <a:gs pos="100000">
                <a:srgbClr val="8B0000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23" name="Text 21"/>
          <p:cNvSpPr/>
          <p:nvPr/>
        </p:nvSpPr>
        <p:spPr>
          <a:xfrm>
            <a:off x="7677216" y="1853046"/>
            <a:ext cx="4126392" cy="238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4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El Periodo Especial (1990-2005)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464516" y="2159335"/>
            <a:ext cx="4322077" cy="3743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Crisis sin precedentes:</a:t>
            </a:r>
            <a:r>
              <a:rPr lang="en-US" sz="1072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Pérdida del 85% del comercio exterior. Contracción del PBI del 36% (1990-1993).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464516" y="2601752"/>
            <a:ext cx="4322077" cy="3743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Causas estructurales:</a:t>
            </a:r>
            <a:r>
              <a:rPr lang="en-US" sz="1072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Desaparición de la URSS y el CAME. Fin de subsidios y comercio preferencial.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7464516" y="3044170"/>
            <a:ext cx="4322077" cy="3743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Impacto social:</a:t>
            </a:r>
            <a:r>
              <a:rPr lang="en-US" sz="1072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Escasez extrema de alimentos y combustible. Apagones generalizados. Racionamiento severo.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464516" y="3486587"/>
            <a:ext cx="4322077" cy="3743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Medidas de ajuste:</a:t>
            </a:r>
            <a:r>
              <a:rPr lang="en-US" sz="1072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Apertura al turismo, inversión extranjera directa, trabajo por cuenta propia, doble moneda.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464516" y="3997069"/>
            <a:ext cx="4322077" cy="3743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72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Resultados:</a:t>
            </a:r>
            <a:r>
              <a:rPr lang="en-US" sz="1072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Diversificación económica parcial, pero creciente dualidad monetaria y desigualdad.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7344694" y="4779807"/>
            <a:ext cx="4508544" cy="2075958"/>
          </a:xfrm>
          <a:custGeom>
            <a:avLst/>
            <a:gdLst/>
            <a:ahLst/>
            <a:cxnLst/>
            <a:rect l="l" t="t" r="r" b="b"/>
            <a:pathLst>
              <a:path w="4508544" h="2075958">
                <a:moveTo>
                  <a:pt x="32639" y="0"/>
                </a:moveTo>
                <a:lnTo>
                  <a:pt x="4440428" y="0"/>
                </a:lnTo>
                <a:cubicBezTo>
                  <a:pt x="4478023" y="0"/>
                  <a:pt x="4508500" y="30477"/>
                  <a:pt x="4508500" y="68072"/>
                </a:cubicBezTo>
                <a:lnTo>
                  <a:pt x="4508500" y="2007870"/>
                </a:lnTo>
                <a:cubicBezTo>
                  <a:pt x="4508500" y="2045465"/>
                  <a:pt x="4478023" y="2075942"/>
                  <a:pt x="4440428" y="2075942"/>
                </a:cubicBezTo>
                <a:lnTo>
                  <a:pt x="32639" y="2075942"/>
                </a:lnTo>
                <a:cubicBezTo>
                  <a:pt x="14613" y="2075942"/>
                  <a:pt x="0" y="2061329"/>
                  <a:pt x="0" y="2043303"/>
                </a:cubicBezTo>
                <a:lnTo>
                  <a:pt x="0" y="32639"/>
                </a:lnTo>
                <a:cubicBezTo>
                  <a:pt x="0" y="14625"/>
                  <a:pt x="14625" y="0"/>
                  <a:pt x="32639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30" name="Shape 28"/>
          <p:cNvSpPr/>
          <p:nvPr/>
        </p:nvSpPr>
        <p:spPr>
          <a:xfrm>
            <a:off x="7344694" y="4779807"/>
            <a:ext cx="32614" cy="2075958"/>
          </a:xfrm>
          <a:custGeom>
            <a:avLst/>
            <a:gdLst/>
            <a:ahLst/>
            <a:cxnLst/>
            <a:rect l="l" t="t" r="r" b="b"/>
            <a:pathLst>
              <a:path w="32614" h="2075958">
                <a:moveTo>
                  <a:pt x="32639" y="0"/>
                </a:moveTo>
                <a:lnTo>
                  <a:pt x="32639" y="0"/>
                </a:lnTo>
                <a:lnTo>
                  <a:pt x="32639" y="2075942"/>
                </a:lnTo>
                <a:lnTo>
                  <a:pt x="32639" y="2075942"/>
                </a:lnTo>
                <a:cubicBezTo>
                  <a:pt x="14613" y="2075942"/>
                  <a:pt x="0" y="2061329"/>
                  <a:pt x="0" y="2043303"/>
                </a:cubicBezTo>
                <a:lnTo>
                  <a:pt x="0" y="32639"/>
                </a:lnTo>
                <a:cubicBezTo>
                  <a:pt x="0" y="14625"/>
                  <a:pt x="14625" y="0"/>
                  <a:pt x="32639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31" name="Text 29"/>
          <p:cNvSpPr/>
          <p:nvPr/>
        </p:nvSpPr>
        <p:spPr>
          <a:xfrm>
            <a:off x="7692815" y="5119563"/>
            <a:ext cx="4100868" cy="238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6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Datos Clave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7497130" y="5425852"/>
            <a:ext cx="2075958" cy="612578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/>
        </p:spPr>
      </p:sp>
      <p:sp>
        <p:nvSpPr>
          <p:cNvPr id="33" name="Text 31"/>
          <p:cNvSpPr/>
          <p:nvPr/>
        </p:nvSpPr>
        <p:spPr>
          <a:xfrm>
            <a:off x="7514146" y="5493916"/>
            <a:ext cx="2041926" cy="2722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08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80%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7531162" y="5766173"/>
            <a:ext cx="2007894" cy="204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72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Comercio con socialistas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9640018" y="5425852"/>
            <a:ext cx="2075958" cy="612578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/>
        </p:spPr>
      </p:sp>
      <p:sp>
        <p:nvSpPr>
          <p:cNvPr id="36" name="Text 34"/>
          <p:cNvSpPr/>
          <p:nvPr/>
        </p:nvSpPr>
        <p:spPr>
          <a:xfrm>
            <a:off x="9657034" y="5493916"/>
            <a:ext cx="2041926" cy="2722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08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-36%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9674050" y="5766173"/>
            <a:ext cx="2007894" cy="204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72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Caída PBI 1990-93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7497130" y="6106494"/>
            <a:ext cx="2075958" cy="612578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/>
        </p:spPr>
      </p:sp>
      <p:sp>
        <p:nvSpPr>
          <p:cNvPr id="39" name="Text 37"/>
          <p:cNvSpPr/>
          <p:nvPr/>
        </p:nvSpPr>
        <p:spPr>
          <a:xfrm>
            <a:off x="7514146" y="6174558"/>
            <a:ext cx="2041926" cy="2722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08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-85%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7531162" y="6446815"/>
            <a:ext cx="2007894" cy="204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72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Pérdida comercio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9640018" y="6106494"/>
            <a:ext cx="2075958" cy="612578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/>
        </p:spPr>
      </p:sp>
      <p:sp>
        <p:nvSpPr>
          <p:cNvPr id="42" name="Text 40"/>
          <p:cNvSpPr/>
          <p:nvPr/>
        </p:nvSpPr>
        <p:spPr>
          <a:xfrm>
            <a:off x="9657034" y="6174558"/>
            <a:ext cx="2041926" cy="2722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08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50%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9674050" y="6446815"/>
            <a:ext cx="2007894" cy="204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72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Caída azúcar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340321" y="6209155"/>
            <a:ext cx="3156477" cy="204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2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Fuente: CEPAL, ONEI Cuba, documentos históricos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8329215" y="6209155"/>
            <a:ext cx="3590387" cy="204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2" b="1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Figura 2: Trayectoria de la construcción socialista en Cuba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elordenmundial.com/8db96dd36bf61e9cc41d9942ca7b203ec30760c1.jpg"/>
          <p:cNvPicPr>
            <a:picLocks noChangeAspect="1"/>
          </p:cNvPicPr>
          <p:nvPr/>
        </p:nvPicPr>
        <p:blipFill>
          <a:blip r:embed="rId3">
            <a:alphaModFix amt="15000"/>
          </a:blip>
          <a:srcRect t="5949" b="5949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1F2937">
                  <a:alpha val="95000"/>
                </a:srgbClr>
              </a:gs>
              <a:gs pos="50000">
                <a:srgbClr val="1F2937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1000" y="205741"/>
            <a:ext cx="2009775" cy="990600"/>
          </a:xfrm>
          <a:prstGeom prst="roundRect">
            <a:avLst>
              <a:gd name="adj" fmla="val 3846"/>
            </a:avLst>
          </a:prstGeom>
          <a:solidFill>
            <a:srgbClr val="8B0000"/>
          </a:solidFill>
          <a:ln/>
        </p:spPr>
      </p:sp>
      <p:sp>
        <p:nvSpPr>
          <p:cNvPr id="5" name="Text 2"/>
          <p:cNvSpPr/>
          <p:nvPr/>
        </p:nvSpPr>
        <p:spPr>
          <a:xfrm>
            <a:off x="609600" y="548641"/>
            <a:ext cx="16668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kern="0" spc="9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CAPÍTULO 3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127884"/>
            <a:ext cx="8820150" cy="2143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Rectificación de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Errores y Tendencias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Negativas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81000" y="4499609"/>
            <a:ext cx="1524000" cy="0"/>
          </a:xfrm>
          <a:prstGeom prst="roundRect">
            <a:avLst>
              <a:gd name="adj" fmla="val 0"/>
            </a:avLst>
          </a:prstGeom>
          <a:solidFill>
            <a:srgbClr val="8B0000"/>
          </a:solidFill>
          <a:ln/>
        </p:spPr>
      </p:sp>
      <p:sp>
        <p:nvSpPr>
          <p:cNvPr id="8" name="Text 5"/>
          <p:cNvSpPr/>
          <p:nvPr/>
        </p:nvSpPr>
        <p:spPr>
          <a:xfrm>
            <a:off x="381000" y="4956809"/>
            <a:ext cx="74295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El proceso de rectificación como respuesta autóctona</a:t>
            </a:r>
            <a:endParaRPr lang="en-US" sz="1600" dirty="0"/>
          </a:p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a la crisis del sistema socialista mundial (1986-1990).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90588" y="6385559"/>
            <a:ext cx="53149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El giro hacia el modelo del Che Guevara y el control estatal centralizado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658018"/>
            <a:ext cx="63500" cy="317500"/>
          </a:xfrm>
          <a:prstGeom prst="roundRect">
            <a:avLst>
              <a:gd name="adj" fmla="val 0"/>
            </a:avLst>
          </a:prstGeom>
          <a:solidFill>
            <a:srgbClr val="8B0000"/>
          </a:solidFill>
          <a:ln/>
        </p:spPr>
      </p:sp>
      <p:sp>
        <p:nvSpPr>
          <p:cNvPr id="3" name="Text 1"/>
          <p:cNvSpPr/>
          <p:nvPr/>
        </p:nvSpPr>
        <p:spPr>
          <a:xfrm>
            <a:off x="476250" y="444500"/>
            <a:ext cx="5262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kern="0" spc="50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3.1 - 3.2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76250" y="832643"/>
            <a:ext cx="531812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75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El Proceso de Rectificación y sus Manifestaciones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32714" y="1379536"/>
            <a:ext cx="5698464" cy="3055938"/>
          </a:xfrm>
          <a:custGeom>
            <a:avLst/>
            <a:gdLst/>
            <a:ahLst/>
            <a:cxnLst/>
            <a:rect l="l" t="t" r="r" b="b"/>
            <a:pathLst>
              <a:path w="5698464" h="3055938">
                <a:moveTo>
                  <a:pt x="30480" y="0"/>
                </a:moveTo>
                <a:lnTo>
                  <a:pt x="5634990" y="0"/>
                </a:lnTo>
                <a:cubicBezTo>
                  <a:pt x="5670037" y="0"/>
                  <a:pt x="5698490" y="28453"/>
                  <a:pt x="5698490" y="63500"/>
                </a:cubicBezTo>
                <a:lnTo>
                  <a:pt x="5698490" y="2992374"/>
                </a:lnTo>
                <a:cubicBezTo>
                  <a:pt x="5698524" y="3009237"/>
                  <a:pt x="5691848" y="3025421"/>
                  <a:pt x="5679936" y="3037357"/>
                </a:cubicBezTo>
                <a:cubicBezTo>
                  <a:pt x="5668024" y="3049293"/>
                  <a:pt x="5651853" y="3056001"/>
                  <a:pt x="5634990" y="3056001"/>
                </a:cubicBezTo>
                <a:lnTo>
                  <a:pt x="30480" y="3056001"/>
                </a:lnTo>
                <a:cubicBezTo>
                  <a:pt x="13646" y="3056001"/>
                  <a:pt x="0" y="3042355"/>
                  <a:pt x="0" y="3025521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6" name="Shape 4"/>
          <p:cNvSpPr/>
          <p:nvPr/>
        </p:nvSpPr>
        <p:spPr>
          <a:xfrm>
            <a:off x="332714" y="1379536"/>
            <a:ext cx="30427" cy="3055938"/>
          </a:xfrm>
          <a:custGeom>
            <a:avLst/>
            <a:gdLst/>
            <a:ahLst/>
            <a:cxnLst/>
            <a:rect l="l" t="t" r="r" b="b"/>
            <a:pathLst>
              <a:path w="30427" h="3055938">
                <a:moveTo>
                  <a:pt x="30480" y="0"/>
                </a:moveTo>
                <a:lnTo>
                  <a:pt x="30480" y="0"/>
                </a:lnTo>
                <a:lnTo>
                  <a:pt x="30480" y="3056001"/>
                </a:lnTo>
                <a:lnTo>
                  <a:pt x="30480" y="3056001"/>
                </a:lnTo>
                <a:cubicBezTo>
                  <a:pt x="13646" y="3056001"/>
                  <a:pt x="0" y="3042355"/>
                  <a:pt x="0" y="3025521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7" name="Text 5"/>
          <p:cNvSpPr/>
          <p:nvPr/>
        </p:nvSpPr>
        <p:spPr>
          <a:xfrm>
            <a:off x="673365" y="1954873"/>
            <a:ext cx="53101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Antecedentes y Contexto (1986)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74927" y="2240623"/>
            <a:ext cx="549275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III Congreso del PCC (feb. 1986):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Fidel Castro llama a la "rectificación de errores y tendencias negativas".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74927" y="2653373"/>
            <a:ext cx="549275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Contexto internacional: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Crisis creciente del "sistema socialista mundial". Nueva dirección soviética buscaba "más mercado".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74927" y="3066123"/>
            <a:ext cx="549275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Visita a Corea del Norte (marzo 1986):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Fidel Castro se inclina por "más Estado" frente a "más mercado".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4927" y="3542373"/>
            <a:ext cx="549275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Inspiración: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Retorno a propuestas del Che Guevara (años 60): control estatal centralizado, conciencia sobre mercado.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17500" y="4562210"/>
            <a:ext cx="5715000" cy="3055938"/>
          </a:xfrm>
          <a:prstGeom prst="roundRect">
            <a:avLst>
              <a:gd name="adj" fmla="val 2078"/>
            </a:avLst>
          </a:prstGeom>
          <a:gradFill flip="none" rotWithShape="1">
            <a:gsLst>
              <a:gs pos="0">
                <a:srgbClr val="8B0000"/>
              </a:gs>
              <a:gs pos="100000">
                <a:srgbClr val="8B0000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13" name="Text 11"/>
          <p:cNvSpPr/>
          <p:nvPr/>
        </p:nvSpPr>
        <p:spPr>
          <a:xfrm>
            <a:off x="642938" y="5399484"/>
            <a:ext cx="53419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Medidas Principales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44500" y="5685234"/>
            <a:ext cx="552450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Supresión de Mercados Libres Campesinos (17 mayo 1986):</a:t>
            </a:r>
            <a:r>
              <a:rPr lang="en-US" sz="100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Eliminación inmediata. Vendedores acusados de "lumpens, antisociales... llenos de ambición de ganancia".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44500" y="6097984"/>
            <a:ext cx="552450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Centralización económica:</a:t>
            </a:r>
            <a:r>
              <a:rPr lang="en-US" sz="100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Refuerzo del control estatal sobre producción y distribución.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44500" y="6336109"/>
            <a:ext cx="552450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Crítica al mercado:</a:t>
            </a:r>
            <a:r>
              <a:rPr lang="en-US" sz="100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Rechazo a mecanismos mercantiles como incompatible con el socialismo.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44500" y="6637734"/>
            <a:ext cx="552450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Énfasis en la planificación:</a:t>
            </a:r>
            <a:r>
              <a:rPr lang="en-US" sz="100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Retorno a la planificación central como único mecanismo válido.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174714" y="1379536"/>
            <a:ext cx="5698464" cy="3889375"/>
          </a:xfrm>
          <a:custGeom>
            <a:avLst/>
            <a:gdLst/>
            <a:ahLst/>
            <a:cxnLst/>
            <a:rect l="l" t="t" r="r" b="b"/>
            <a:pathLst>
              <a:path w="5698464" h="3889375">
                <a:moveTo>
                  <a:pt x="30480" y="0"/>
                </a:moveTo>
                <a:lnTo>
                  <a:pt x="5634990" y="0"/>
                </a:lnTo>
                <a:cubicBezTo>
                  <a:pt x="5670037" y="0"/>
                  <a:pt x="5698490" y="28453"/>
                  <a:pt x="5698490" y="63500"/>
                </a:cubicBezTo>
                <a:lnTo>
                  <a:pt x="5698490" y="3825875"/>
                </a:lnTo>
                <a:cubicBezTo>
                  <a:pt x="5698490" y="3860922"/>
                  <a:pt x="5670037" y="3889375"/>
                  <a:pt x="5634990" y="3889375"/>
                </a:cubicBezTo>
                <a:lnTo>
                  <a:pt x="30480" y="3889375"/>
                </a:lnTo>
                <a:cubicBezTo>
                  <a:pt x="13646" y="3889375"/>
                  <a:pt x="0" y="3875729"/>
                  <a:pt x="0" y="3858895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19" name="Shape 17"/>
          <p:cNvSpPr/>
          <p:nvPr/>
        </p:nvSpPr>
        <p:spPr>
          <a:xfrm>
            <a:off x="6174714" y="1379536"/>
            <a:ext cx="30427" cy="3889375"/>
          </a:xfrm>
          <a:custGeom>
            <a:avLst/>
            <a:gdLst/>
            <a:ahLst/>
            <a:cxnLst/>
            <a:rect l="l" t="t" r="r" b="b"/>
            <a:pathLst>
              <a:path w="30427" h="3889375">
                <a:moveTo>
                  <a:pt x="30480" y="0"/>
                </a:moveTo>
                <a:lnTo>
                  <a:pt x="30480" y="0"/>
                </a:lnTo>
                <a:lnTo>
                  <a:pt x="30480" y="3889375"/>
                </a:lnTo>
                <a:lnTo>
                  <a:pt x="30480" y="3889375"/>
                </a:lnTo>
                <a:cubicBezTo>
                  <a:pt x="13646" y="3889375"/>
                  <a:pt x="0" y="3875729"/>
                  <a:pt x="0" y="3858895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20" name="Text 18"/>
          <p:cNvSpPr/>
          <p:nvPr/>
        </p:nvSpPr>
        <p:spPr>
          <a:xfrm>
            <a:off x="6515364" y="1665286"/>
            <a:ext cx="53101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Tendencias Negativas Identificadas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316927" y="1951036"/>
            <a:ext cx="119063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•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436122" y="2078036"/>
            <a:ext cx="4437063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Burocratismo: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Excesiva centralización burocrática que entorpecía la producción.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316927" y="2411411"/>
            <a:ext cx="119063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•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436122" y="2538411"/>
            <a:ext cx="403225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Formalismo: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Cumplimiento de indicadores cuantitativos sin calidad real.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316927" y="2871786"/>
            <a:ext cx="119063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•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436122" y="2998786"/>
            <a:ext cx="3952875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Desvinculación trabajo-resultado: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Salarismo igualitario sin incentivos.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316927" y="3332161"/>
            <a:ext cx="119063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•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436122" y="3459161"/>
            <a:ext cx="361950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Corrupción: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Desvío de recursos, mercado negro, economía ilegal.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316927" y="3792536"/>
            <a:ext cx="119063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•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436122" y="3919536"/>
            <a:ext cx="4929188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Desigualdad creciente: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Diferenciación entre quienes tenían acceso a divisas y quienes no.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316927" y="4252911"/>
            <a:ext cx="119063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•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436122" y="4379911"/>
            <a:ext cx="3222625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Fuga de cerebros: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Emigración de profesionales calificados.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316927" y="4713286"/>
            <a:ext cx="119063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8B000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•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436122" y="4840286"/>
            <a:ext cx="409575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Pérdida de valores: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Erosión de la ética del trabajo y compromiso socialista.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174714" y="5395911"/>
            <a:ext cx="5698464" cy="2222500"/>
          </a:xfrm>
          <a:custGeom>
            <a:avLst/>
            <a:gdLst/>
            <a:ahLst/>
            <a:cxnLst/>
            <a:rect l="l" t="t" r="r" b="b"/>
            <a:pathLst>
              <a:path w="5698464" h="2222500">
                <a:moveTo>
                  <a:pt x="30480" y="0"/>
                </a:moveTo>
                <a:lnTo>
                  <a:pt x="5634990" y="0"/>
                </a:lnTo>
                <a:cubicBezTo>
                  <a:pt x="5670037" y="0"/>
                  <a:pt x="5698490" y="28453"/>
                  <a:pt x="5698490" y="63500"/>
                </a:cubicBezTo>
                <a:lnTo>
                  <a:pt x="5698490" y="2159000"/>
                </a:lnTo>
                <a:cubicBezTo>
                  <a:pt x="5698490" y="2194047"/>
                  <a:pt x="5670037" y="2222500"/>
                  <a:pt x="5634990" y="2222500"/>
                </a:cubicBezTo>
                <a:lnTo>
                  <a:pt x="30480" y="2222500"/>
                </a:lnTo>
                <a:cubicBezTo>
                  <a:pt x="13646" y="2222500"/>
                  <a:pt x="0" y="2208854"/>
                  <a:pt x="0" y="219202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36" name="Shape 34"/>
          <p:cNvSpPr/>
          <p:nvPr/>
        </p:nvSpPr>
        <p:spPr>
          <a:xfrm>
            <a:off x="6174714" y="5395911"/>
            <a:ext cx="30427" cy="2222500"/>
          </a:xfrm>
          <a:custGeom>
            <a:avLst/>
            <a:gdLst/>
            <a:ahLst/>
            <a:cxnLst/>
            <a:rect l="l" t="t" r="r" b="b"/>
            <a:pathLst>
              <a:path w="30427" h="2222500">
                <a:moveTo>
                  <a:pt x="30480" y="0"/>
                </a:moveTo>
                <a:lnTo>
                  <a:pt x="30480" y="0"/>
                </a:lnTo>
                <a:lnTo>
                  <a:pt x="30480" y="2222500"/>
                </a:lnTo>
                <a:lnTo>
                  <a:pt x="30480" y="2222500"/>
                </a:lnTo>
                <a:cubicBezTo>
                  <a:pt x="13646" y="2222500"/>
                  <a:pt x="0" y="2208854"/>
                  <a:pt x="0" y="2192020"/>
                </a:cubicBezTo>
                <a:lnTo>
                  <a:pt x="0" y="30480"/>
                </a:lnTo>
                <a:cubicBezTo>
                  <a:pt x="0" y="13658"/>
                  <a:pt x="13658" y="0"/>
                  <a:pt x="30480" y="0"/>
                </a:cubicBezTo>
                <a:close/>
              </a:path>
            </a:pathLst>
          </a:custGeom>
          <a:solidFill>
            <a:srgbClr val="8B0000"/>
          </a:solidFill>
          <a:ln/>
        </p:spPr>
      </p:sp>
      <p:sp>
        <p:nvSpPr>
          <p:cNvPr id="37" name="Text 35"/>
          <p:cNvSpPr/>
          <p:nvPr/>
        </p:nvSpPr>
        <p:spPr>
          <a:xfrm>
            <a:off x="6499489" y="5712884"/>
            <a:ext cx="5318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F2937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Evaluación Crítica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316927" y="6062134"/>
            <a:ext cx="549275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La rectificación buscó </a:t>
            </a: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purificar el modelo socialista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, pero no abordó las </a:t>
            </a: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causas estructurales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de la crisis.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316927" y="6538384"/>
            <a:ext cx="549275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La eliminación de los mercados campesinos, lejos de resolver el problema, creó una </a:t>
            </a: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bomba de tiempo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bajo las economías familiares.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316927" y="7014634"/>
            <a:ext cx="5492750" cy="349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El proceso se vio </a:t>
            </a:r>
            <a:r>
              <a:rPr lang="en-US" sz="1000" b="1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obsoleto</a:t>
            </a:r>
            <a:r>
              <a:rPr lang="en-US" sz="10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 ante el derrumbe del campo socialista (1989-1991), que impuso una crisis de mayor magnitud.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317500" y="5729286"/>
            <a:ext cx="3563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Fuente: Documentos del PCC, Havana Times, análisis históricos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8159750" y="5729286"/>
            <a:ext cx="3778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6B7280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Figura 3: Proceso de rectificación de errores y tendencias negativas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0.wp.com/9c2ec0c3699cefd3fe5ac1e3b5cc8cae65b0e5a5.jpg"/>
          <p:cNvPicPr>
            <a:picLocks noChangeAspect="1"/>
          </p:cNvPicPr>
          <p:nvPr/>
        </p:nvPicPr>
        <p:blipFill>
          <a:blip r:embed="rId3">
            <a:alphaModFix amt="15000"/>
          </a:blip>
          <a:srcRect t="3416" b="3416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8B0000">
                  <a:alpha val="95000"/>
                </a:srgbClr>
              </a:gs>
              <a:gs pos="50000">
                <a:srgbClr val="8B0000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4" name="Text 1"/>
          <p:cNvSpPr/>
          <p:nvPr/>
        </p:nvSpPr>
        <p:spPr>
          <a:xfrm>
            <a:off x="609600" y="886778"/>
            <a:ext cx="16859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kern="0" spc="90" dirty="0">
                <a:solidFill>
                  <a:srgbClr val="FFFFFF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CAPÍTULO 4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81000" y="2466022"/>
            <a:ext cx="8820150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El Bloqueo Económico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FFFFF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y sus Consecuencias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381000" y="4123372"/>
            <a:ext cx="1524000" cy="381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/>
        </p:spPr>
      </p:sp>
      <p:sp>
        <p:nvSpPr>
          <p:cNvPr id="7" name="Text 4"/>
          <p:cNvSpPr/>
          <p:nvPr/>
        </p:nvSpPr>
        <p:spPr>
          <a:xfrm>
            <a:off x="381000" y="4618672"/>
            <a:ext cx="74295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Más de 60 años de cerco económico, comercial y financiero.</a:t>
            </a:r>
            <a:endParaRPr lang="en-US" sz="1600" dirty="0"/>
          </a:p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El sistema de sanciones unilaterales más prolongado de la historia.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90588" y="6047422"/>
            <a:ext cx="5553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1F2937"/>
                </a:solidFill>
                <a:latin typeface="思源宋体" pitchFamily="34" charset="0"/>
                <a:ea typeface="思源宋体" pitchFamily="34" charset="-122"/>
                <a:cs typeface="思源宋体" pitchFamily="34" charset="-120"/>
              </a:rPr>
              <a:t>Impacto cuantificado: más de 1.157 billones de dólares en daños acumulados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2310</Words>
  <Application>Microsoft Office PowerPoint</Application>
  <PresentationFormat>Panorámica</PresentationFormat>
  <Paragraphs>257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Sorts Mill Goudy</vt:lpstr>
      <vt:lpstr>思源宋体</vt:lpstr>
      <vt:lpstr>Calibri</vt:lpstr>
      <vt:lpstr>Custom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Construcción del Socialismo en el Mundo y en Cuba</dc:title>
  <dc:subject>La Construcción del Socialismo en el Mundo y en Cuba</dc:subject>
  <dc:creator>Kimi</dc:creator>
  <cp:lastModifiedBy>PC 4</cp:lastModifiedBy>
  <cp:revision>4</cp:revision>
  <dcterms:created xsi:type="dcterms:W3CDTF">2026-04-20T19:32:38Z</dcterms:created>
  <dcterms:modified xsi:type="dcterms:W3CDTF">2026-04-27T15:43:33Z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{"Label":"La Construcción del Socialismo en el Mundo y en Cuba","ContentProducer":"001191110108MACG2KBH8F10000","ProduceID":"19dac5ae-c262-88f6-8000-0000c17b570f","ReservedCode1":"","ContentPropagator":"001191110108MACG2KBH8F20000","PropagateID":"19dac5ae</vt:lpwstr>
  </property>
</Properties>
</file>