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84" r:id="rId3"/>
    <p:sldId id="260" r:id="rId4"/>
    <p:sldId id="261" r:id="rId5"/>
    <p:sldId id="289" r:id="rId6"/>
    <p:sldId id="337" r:id="rId7"/>
    <p:sldId id="287" r:id="rId8"/>
    <p:sldId id="318" r:id="rId9"/>
    <p:sldId id="259" r:id="rId10"/>
    <p:sldId id="266" r:id="rId11"/>
    <p:sldId id="267" r:id="rId12"/>
    <p:sldId id="336" r:id="rId13"/>
    <p:sldId id="319" r:id="rId14"/>
    <p:sldId id="268" r:id="rId15"/>
    <p:sldId id="269" r:id="rId16"/>
    <p:sldId id="291" r:id="rId17"/>
    <p:sldId id="292" r:id="rId18"/>
    <p:sldId id="322" r:id="rId19"/>
    <p:sldId id="293" r:id="rId20"/>
    <p:sldId id="294" r:id="rId21"/>
    <p:sldId id="323" r:id="rId22"/>
    <p:sldId id="295" r:id="rId23"/>
    <p:sldId id="296" r:id="rId24"/>
    <p:sldId id="324" r:id="rId25"/>
    <p:sldId id="297" r:id="rId26"/>
    <p:sldId id="298" r:id="rId27"/>
    <p:sldId id="327" r:id="rId28"/>
    <p:sldId id="299" r:id="rId29"/>
    <p:sldId id="300" r:id="rId30"/>
    <p:sldId id="328" r:id="rId31"/>
    <p:sldId id="301" r:id="rId32"/>
    <p:sldId id="302" r:id="rId33"/>
    <p:sldId id="329" r:id="rId34"/>
    <p:sldId id="303" r:id="rId35"/>
    <p:sldId id="304" r:id="rId36"/>
    <p:sldId id="325" r:id="rId37"/>
    <p:sldId id="326" r:id="rId38"/>
    <p:sldId id="339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4" r:id="rId48"/>
    <p:sldId id="338" r:id="rId49"/>
    <p:sldId id="316" r:id="rId50"/>
    <p:sldId id="330" r:id="rId51"/>
    <p:sldId id="332" r:id="rId52"/>
    <p:sldId id="263" r:id="rId53"/>
    <p:sldId id="264" r:id="rId54"/>
    <p:sldId id="265" r:id="rId55"/>
    <p:sldId id="331" r:id="rId56"/>
    <p:sldId id="335" r:id="rId57"/>
    <p:sldId id="333" r:id="rId58"/>
    <p:sldId id="334" r:id="rId59"/>
    <p:sldId id="282" r:id="rId6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A96A2-1DA0-4A9A-81A7-57174CA419A1}" type="datetimeFigureOut">
              <a:rPr lang="es-ES_tradnl" smtClean="0"/>
              <a:pPr/>
              <a:t>22/02/2026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B4085-E5D2-4F30-95A2-675F6666AD8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90096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altLang="es-ES" smtClean="0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8F63F11-595E-4D91-8363-BBD1098A0C89}" type="slidenum">
              <a:rPr lang="es-ES_tradnl" altLang="es-ES" smtClean="0">
                <a:solidFill>
                  <a:srgbClr val="000000"/>
                </a:solidFill>
                <a:latin typeface="Arial" pitchFamily="34" charset="0"/>
              </a:rPr>
              <a:pPr/>
              <a:t>3</a:t>
            </a:fld>
            <a:endParaRPr lang="es-ES_tradnl" altLang="es-E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5F6C7-4003-4D0C-89ED-972E1CC10CB6}" type="slidenum">
              <a:rPr lang="es-ES"/>
              <a:pPr/>
              <a:t>28</a:t>
            </a:fld>
            <a:endParaRPr lang="es-E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0B583-7477-4C31-B8BD-6C849568916E}" type="slidenum">
              <a:rPr lang="es-ES"/>
              <a:pPr/>
              <a:t>29</a:t>
            </a:fld>
            <a:endParaRPr lang="es-E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E350E-F423-448D-AEA5-A431FC69F0FE}" type="slidenum">
              <a:rPr lang="es-ES"/>
              <a:pPr/>
              <a:t>31</a:t>
            </a:fld>
            <a:endParaRPr lang="es-E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CB7D53-AD26-43D1-97C0-CE66E9537192}" type="slidenum">
              <a:rPr lang="es-ES"/>
              <a:pPr/>
              <a:t>32</a:t>
            </a:fld>
            <a:endParaRPr lang="es-E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7CFC2-8E89-44D6-9B1C-D01C6CE46954}" type="slidenum">
              <a:rPr lang="es-ES"/>
              <a:pPr/>
              <a:t>34</a:t>
            </a:fld>
            <a:endParaRPr lang="es-E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B5326-79C2-41A1-8FD8-707363E761AC}" type="slidenum">
              <a:rPr lang="es-ES"/>
              <a:pPr/>
              <a:t>35</a:t>
            </a:fld>
            <a:endParaRPr lang="es-E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2C27F-C20E-498F-BA21-CE951794AFEC}" type="slidenum">
              <a:rPr lang="es-ES"/>
              <a:pPr/>
              <a:t>39</a:t>
            </a:fld>
            <a:endParaRPr lang="es-E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32A50F-4672-4B1E-8C58-2F611622CAAC}" type="slidenum">
              <a:rPr lang="es-ES"/>
              <a:pPr/>
              <a:t>40</a:t>
            </a:fld>
            <a:endParaRPr lang="es-E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937A13-EC03-46E3-B203-1C94B2FBA6CC}" type="slidenum">
              <a:rPr lang="es-ES"/>
              <a:pPr/>
              <a:t>41</a:t>
            </a:fld>
            <a:endParaRPr lang="es-E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2F9A97-B479-4211-96E0-19EBADD86972}" type="slidenum">
              <a:rPr lang="es-ES"/>
              <a:pPr/>
              <a:t>42</a:t>
            </a:fld>
            <a:endParaRPr lang="es-E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919DB-67D4-4B46-8DCB-75F4C2F62A87}" type="slidenum">
              <a:rPr lang="es-ES"/>
              <a:pPr/>
              <a:t>16</a:t>
            </a:fld>
            <a:endParaRPr lang="es-E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F3F3D-F620-4B32-92EA-F4B9FE382F52}" type="slidenum">
              <a:rPr lang="es-ES"/>
              <a:pPr/>
              <a:t>43</a:t>
            </a:fld>
            <a:endParaRPr lang="es-E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416C3-AA8D-4A38-8271-3A82A037ACA2}" type="slidenum">
              <a:rPr lang="es-ES"/>
              <a:pPr/>
              <a:t>44</a:t>
            </a:fld>
            <a:endParaRPr lang="es-E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5C0E9A-21D9-4CF8-A894-B0F1E68D0F27}" type="slidenum">
              <a:rPr lang="es-ES"/>
              <a:pPr/>
              <a:t>45</a:t>
            </a:fld>
            <a:endParaRPr lang="es-E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6FFECA-C119-4FF4-BC6E-0A1E028A1A61}" type="slidenum">
              <a:rPr lang="es-ES"/>
              <a:pPr/>
              <a:t>46</a:t>
            </a:fld>
            <a:endParaRPr lang="es-E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AC8644-A692-42FA-A262-B721735C95D2}" type="slidenum">
              <a:rPr lang="es-ES"/>
              <a:pPr/>
              <a:t>47</a:t>
            </a:fld>
            <a:endParaRPr lang="es-E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DD8EE7-AA18-403D-B43A-36AB2712CBBD}" type="slidenum">
              <a:rPr lang="es-ES"/>
              <a:pPr/>
              <a:t>49</a:t>
            </a:fld>
            <a:endParaRPr lang="es-E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5D95B-3A62-4946-9C3C-18ADA7AFF797}" type="slidenum">
              <a:rPr lang="es-ES"/>
              <a:pPr/>
              <a:t>17</a:t>
            </a:fld>
            <a:endParaRPr lang="es-E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41F456-DBD2-4F7E-BBF9-6D9B65DAE3D1}" type="slidenum">
              <a:rPr lang="es-ES"/>
              <a:pPr/>
              <a:t>19</a:t>
            </a:fld>
            <a:endParaRPr lang="es-E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F87FE8-F355-46F3-9003-C5B943C1A517}" type="slidenum">
              <a:rPr lang="es-ES"/>
              <a:pPr/>
              <a:t>20</a:t>
            </a:fld>
            <a:endParaRPr lang="es-E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6581DF-66AE-47DC-BBEA-3D86C0350D31}" type="slidenum">
              <a:rPr lang="es-ES"/>
              <a:pPr/>
              <a:t>22</a:t>
            </a:fld>
            <a:endParaRPr lang="es-E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17200F-D0DD-40EC-A9CB-D26C4CA58422}" type="slidenum">
              <a:rPr lang="es-ES"/>
              <a:pPr/>
              <a:t>23</a:t>
            </a:fld>
            <a:endParaRPr lang="es-E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0E84A-DCC7-4DE0-94CB-68403FAE4F61}" type="slidenum">
              <a:rPr lang="es-ES"/>
              <a:pPr/>
              <a:t>25</a:t>
            </a:fld>
            <a:endParaRPr lang="es-E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8B530-8BED-408D-AF89-C69260F42C2F}" type="slidenum">
              <a:rPr lang="es-ES"/>
              <a:pPr/>
              <a:t>26</a:t>
            </a:fld>
            <a:endParaRPr lang="es-E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745B011-6071-46A3-99A4-C1A8A816513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22/02/2026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masambientales.com/2017/03/educacionambiental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548681"/>
            <a:ext cx="8208912" cy="4536504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solidFill>
                  <a:srgbClr val="0000FF"/>
                </a:solidFill>
              </a:rPr>
              <a:t>Tema 3: La educación ambiental para el desarrollo sostenible. </a:t>
            </a:r>
            <a:r>
              <a:rPr lang="es-ES" sz="3600" b="1" dirty="0" smtClean="0">
                <a:solidFill>
                  <a:srgbClr val="0000FF"/>
                </a:solidFill>
              </a:rPr>
              <a:t/>
            </a:r>
            <a:br>
              <a:rPr lang="es-ES" sz="3600" b="1" dirty="0" smtClean="0">
                <a:solidFill>
                  <a:srgbClr val="0000FF"/>
                </a:solidFill>
              </a:rPr>
            </a:b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b="1" dirty="0" smtClean="0"/>
              <a:t>Métodos y técnicas propios de la educación ambiental. Temas priorizados y valores ambientales a formar en los estudiantes. Metodología de la educación ambiental.</a:t>
            </a:r>
            <a:endParaRPr lang="es-ES_tradnl" sz="36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5445224"/>
            <a:ext cx="7072362" cy="1143008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 smtClean="0">
                <a:solidFill>
                  <a:schemeClr val="tx1"/>
                </a:solidFill>
              </a:rPr>
              <a:t>Autora: </a:t>
            </a:r>
            <a:r>
              <a:rPr lang="es-ES_tradnl" sz="2400" dirty="0" err="1" smtClean="0">
                <a:solidFill>
                  <a:schemeClr val="tx1"/>
                </a:solidFill>
              </a:rPr>
              <a:t>M.Sc.</a:t>
            </a:r>
            <a:r>
              <a:rPr lang="es-ES_tradnl" sz="2400" dirty="0" smtClean="0">
                <a:solidFill>
                  <a:schemeClr val="tx1"/>
                </a:solidFill>
              </a:rPr>
              <a:t> Yolanda Sosa García. Profesora Auxiliar.  Universidad de </a:t>
            </a:r>
            <a:r>
              <a:rPr lang="es-ES_tradnl" sz="2400" dirty="0" smtClean="0">
                <a:solidFill>
                  <a:schemeClr val="tx1"/>
                </a:solidFill>
              </a:rPr>
              <a:t>Artemisa </a:t>
            </a:r>
            <a:endParaRPr lang="es-ES_tradn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     Las características generales de los métodos de la Educación Ambiental están dadas por la naturaleza del objeto que trata y sus objetivos generales</a:t>
            </a:r>
          </a:p>
          <a:p>
            <a:pPr>
              <a:buFontTx/>
              <a:buChar char="•"/>
            </a:pP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buNone/>
            </a:pPr>
            <a: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sz="2800" dirty="0" smtClean="0"/>
              <a:t>Conferencia Intergubernamental de </a:t>
            </a:r>
            <a:r>
              <a:rPr lang="es-ES" sz="2800" dirty="0" err="1" smtClean="0"/>
              <a:t>Tbilisi</a:t>
            </a:r>
            <a:r>
              <a:rPr lang="es-ES" sz="2800" dirty="0" smtClean="0"/>
              <a:t>. 1977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1600200"/>
            <a:ext cx="80438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   De acuerdo con los objetivos los métodos de la educación ambiental deben asegurar un </a:t>
            </a:r>
            <a:r>
              <a:rPr lang="es-ES" dirty="0" smtClean="0">
                <a:solidFill>
                  <a:srgbClr val="C00000"/>
                </a:solidFill>
              </a:rPr>
              <a:t>aprendizaje reflexivo, crítico y desarrollador </a:t>
            </a:r>
            <a:r>
              <a:rPr lang="es-ES" dirty="0" smtClean="0"/>
              <a:t>y promover:</a:t>
            </a:r>
          </a:p>
          <a:p>
            <a:r>
              <a:rPr lang="es-ES" dirty="0" smtClean="0"/>
              <a:t> La participación activa.</a:t>
            </a:r>
          </a:p>
          <a:p>
            <a:r>
              <a:rPr lang="es-ES" dirty="0" smtClean="0"/>
              <a:t>La resolución de problemas.</a:t>
            </a:r>
          </a:p>
          <a:p>
            <a:r>
              <a:rPr lang="es-ES" dirty="0" smtClean="0"/>
              <a:t>La formación de valores.</a:t>
            </a:r>
          </a:p>
          <a:p>
            <a:pPr>
              <a:buNone/>
            </a:pPr>
            <a:endParaRPr lang="es-ES_tradnl" dirty="0"/>
          </a:p>
        </p:txBody>
      </p:sp>
      <p:pic>
        <p:nvPicPr>
          <p:cNvPr id="1026" name="Picture 2" descr="E:\Yoli\Educa ambiental\Asignatura EA\Curso 2017-18\PW 2017 B-G\para tema 3\Mano con Tier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429132"/>
            <a:ext cx="3071834" cy="20907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2050" name="Picture 2" descr="E:\Yoli\Educa ambiental\Asignatura EA\Curso 2017-18\PW 2017 B-G\tendencias\principales-tendencias-y-modelos-de-la-educacin-ambiental-en-el-sistema-escolar-11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8001056" cy="5929354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072066" y="6215082"/>
            <a:ext cx="350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Aguilar Rosete Lucero y otros</a:t>
            </a:r>
            <a:endParaRPr lang="es-ES_trad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381000"/>
            <a:ext cx="8229600" cy="2362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dirty="0"/>
              <a:t> </a:t>
            </a:r>
            <a:r>
              <a:rPr lang="es-ES_tradnl" b="1" dirty="0"/>
              <a:t>La educación ambiental como una pedagogía basada en la resolución de </a:t>
            </a:r>
            <a:r>
              <a:rPr lang="es-ES_tradnl" b="1" dirty="0" smtClean="0"/>
              <a:t>problemas, la formación de valores y participación activa  requiere de métodos y técnicas que propicien ese aprendizaje  y  alcanzar así los objetivos que esta persigue.</a:t>
            </a:r>
            <a:endParaRPr lang="es-ES" b="1" dirty="0"/>
          </a:p>
        </p:txBody>
      </p:sp>
      <p:pic>
        <p:nvPicPr>
          <p:cNvPr id="24579" name="Picture 3" descr="bresil-iguazu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3022600"/>
            <a:ext cx="5295929" cy="3406796"/>
          </a:xfrm>
          <a:prstGeom prst="rect">
            <a:avLst/>
          </a:prstGeom>
          <a:noFill/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57158" y="4652963"/>
            <a:ext cx="321471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" dirty="0" smtClean="0">
                <a:latin typeface="Arial Black" pitchFamily="34" charset="0"/>
              </a:rPr>
              <a:t>Cataratas de </a:t>
            </a:r>
          </a:p>
          <a:p>
            <a:r>
              <a:rPr lang="es-ES" dirty="0" smtClean="0">
                <a:latin typeface="Arial Black" pitchFamily="34" charset="0"/>
              </a:rPr>
              <a:t>Iguazú </a:t>
            </a:r>
          </a:p>
          <a:p>
            <a:r>
              <a:rPr lang="es-ES" dirty="0" smtClean="0">
                <a:latin typeface="Arial Black" pitchFamily="34" charset="0"/>
              </a:rPr>
              <a:t>Argentina y Brasil</a:t>
            </a:r>
            <a:endParaRPr lang="es-E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3600" b="1" dirty="0" smtClean="0"/>
              <a:t>MÉTODOS DE LA EDUCACIÓN AMBIENTAL:</a:t>
            </a:r>
            <a:br>
              <a:rPr lang="es-ES" sz="3600" b="1" dirty="0" smtClean="0"/>
            </a:br>
            <a:endParaRPr lang="es-ES_tradnl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" dirty="0" smtClean="0"/>
              <a:t>Discusión en grupos.</a:t>
            </a:r>
            <a:endParaRPr lang="en-US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Educación sobre el terreno.</a:t>
            </a:r>
            <a:endParaRPr lang="en-US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Clarificación de valores.</a:t>
            </a:r>
          </a:p>
          <a:p>
            <a:pPr lvl="0"/>
            <a:r>
              <a:rPr lang="es-ES" dirty="0" smtClean="0"/>
              <a:t>Simulaciones</a:t>
            </a:r>
            <a:endParaRPr lang="es-ES_tradnl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Taller de demostración  experimental.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Investigación-acción.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s-ES" dirty="0" smtClean="0"/>
              <a:t>Proyecto de acción operativa</a:t>
            </a:r>
          </a:p>
          <a:p>
            <a:pPr lvl="0"/>
            <a:r>
              <a:rPr lang="es-ES" dirty="0" smtClean="0"/>
              <a:t>Trabajo con mapas</a:t>
            </a:r>
            <a:endParaRPr lang="es-ES_tradnl" dirty="0" smtClean="0"/>
          </a:p>
          <a:p>
            <a:pPr algn="just">
              <a:spcBef>
                <a:spcPct val="0"/>
              </a:spcBef>
              <a:buNone/>
            </a:pPr>
            <a:endParaRPr lang="es-ES_tradnl" dirty="0" smtClean="0"/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79690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/>
              <a:t>TÉCNICAS Y FORMAS ORGANIZATIVAS:</a:t>
            </a:r>
            <a:endParaRPr lang="es-ES_tradn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marL="168275" indent="288925"/>
            <a:endParaRPr lang="es-E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68275" indent="288925">
              <a:buFontTx/>
              <a:buChar char="•"/>
            </a:pPr>
            <a:r>
              <a:rPr lang="es-ES" dirty="0" smtClean="0"/>
              <a:t>Charlas. 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Debate.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Taller.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Círculos de interés.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Grupos de investigación.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Grupos de acción.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Publicaciones.</a:t>
            </a:r>
          </a:p>
          <a:p>
            <a:pPr marL="168275" indent="288925">
              <a:buFontTx/>
              <a:buChar char="•"/>
            </a:pP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Excursiones e itinerarios didácticos.</a:t>
            </a:r>
          </a:p>
          <a:p>
            <a:pPr marL="168275" indent="288925">
              <a:buFontTx/>
              <a:buChar char="•"/>
            </a:pPr>
            <a:r>
              <a:rPr lang="es-E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Juegos de simulación.</a:t>
            </a:r>
          </a:p>
          <a:p>
            <a:pPr marL="168275" indent="288925">
              <a:buFontTx/>
              <a:buChar char="•"/>
            </a:pPr>
            <a:r>
              <a:rPr lang="es-ES" dirty="0" smtClean="0"/>
              <a:t>Trabajo con medios didácticos audiovisuales</a:t>
            </a:r>
            <a:endParaRPr lang="es-E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68275" indent="288925">
              <a:buFontTx/>
              <a:buChar char="•"/>
            </a:pPr>
            <a:endParaRPr lang="es-ES_trad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1" name="Rectangle 11"/>
          <p:cNvSpPr>
            <a:spLocks noChangeArrowheads="1"/>
          </p:cNvSpPr>
          <p:nvPr/>
        </p:nvSpPr>
        <p:spPr bwMode="auto">
          <a:xfrm>
            <a:off x="539750" y="1428736"/>
            <a:ext cx="8135938" cy="365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/>
            <a:r>
              <a:rPr lang="es-ES" sz="3200" i="0" dirty="0" smtClean="0"/>
              <a:t>Objetivo</a:t>
            </a:r>
            <a:r>
              <a:rPr lang="es-ES" sz="3200" i="0" dirty="0"/>
              <a:t>: </a:t>
            </a:r>
          </a:p>
          <a:p>
            <a:pPr marL="342900" indent="-342900" algn="l"/>
            <a:r>
              <a:rPr lang="es-ES" sz="3200" b="0" i="0" dirty="0"/>
              <a:t>	Su propósito general es cambiar las actitudes personales y colectivas en el marco del grupo. Es por lo tanto un método de educación grupal que sirve para preparar a las persona para el trabajo en equipo y contribuye al ejercicio de la opinión y la responsabilidad individual.</a:t>
            </a: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86724" cy="101122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MÉTODO  DISCUSIÓN EN GRUPOS</a:t>
            </a:r>
            <a:r>
              <a:rPr lang="es-ES" dirty="0" smtClean="0"/>
              <a:t/>
            </a:r>
            <a:br>
              <a:rPr lang="es-ES" dirty="0" smtClean="0"/>
            </a:br>
            <a:endParaRPr lang="es-ES_trad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503238" y="1785926"/>
            <a:ext cx="7956550" cy="4595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s-ES" sz="2400" b="0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64360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s-ES" dirty="0" smtClean="0"/>
              <a:t>    </a:t>
            </a:r>
            <a:r>
              <a:rPr lang="es-ES" sz="4200" dirty="0" smtClean="0"/>
              <a:t>Características generales </a:t>
            </a:r>
          </a:p>
          <a:p>
            <a:pPr>
              <a:lnSpc>
                <a:spcPct val="90000"/>
              </a:lnSpc>
              <a:buNone/>
            </a:pPr>
            <a:endParaRPr lang="es-ES" dirty="0" smtClean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El aprendizaje en este marco debe ser significativo para todos sus miembros y se produce por medio del intercambio.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En el enfrentamiento de los problemas ambientales la discusión en grupo contribuye a la búsqueda de alternativas de solución y distribución de tareas. 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Es válido para tratar cualquier tema pero adquiere todo su sentido cuando se trata de un paso previo para la acción.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ES" sz="3300" dirty="0" smtClean="0"/>
              <a:t>Contribuye a formar valores de tolerancia, respeto a la opinión ajena, sentido de pertenencia, de colaboración, de responsabilidad y solidaridad.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s-ES" sz="3600" dirty="0" smtClean="0"/>
          </a:p>
          <a:p>
            <a:endParaRPr lang="es-ES_tradnl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Permite</a:t>
            </a:r>
            <a:r>
              <a:rPr lang="es-ES" sz="2800" b="1" dirty="0" smtClean="0"/>
              <a:t> </a:t>
            </a:r>
            <a:r>
              <a:rPr lang="es-ES" sz="2800" dirty="0" smtClean="0"/>
              <a:t> dar a conocer las experiencias individuales a partir de las vivencias de los educandos,  lo que permite desarrollar habilidades al formular ideas, propuestas, contrapropuestas, etc.  </a:t>
            </a:r>
          </a:p>
          <a:p>
            <a:r>
              <a:rPr lang="es-ES" sz="2800" dirty="0" smtClean="0"/>
              <a:t>Se recomiendan como técnicas el debate y la discusión de resultados de investigación que se relacionen con   temas del medio ambiente</a:t>
            </a:r>
            <a:r>
              <a:rPr lang="es-ES" dirty="0" smtClean="0"/>
              <a:t>.</a:t>
            </a:r>
            <a:endParaRPr lang="es-ES_tradnl" i="1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785786" y="642918"/>
            <a:ext cx="7747026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200" b="1" dirty="0" smtClean="0"/>
              <a:t>MÉTODO: </a:t>
            </a:r>
            <a:r>
              <a:rPr lang="es-ES" sz="3200" b="1" i="0" dirty="0" smtClean="0"/>
              <a:t>EDUCACIÓN </a:t>
            </a:r>
            <a:r>
              <a:rPr lang="es-ES" sz="3200" b="1" i="0" dirty="0"/>
              <a:t>SOBRE EL </a:t>
            </a:r>
            <a:r>
              <a:rPr lang="es-ES" sz="3200" b="1" i="0" dirty="0" smtClean="0"/>
              <a:t>TERRENO</a:t>
            </a:r>
          </a:p>
          <a:p>
            <a:pPr marL="342900" indent="-342900" algn="l"/>
            <a:r>
              <a:rPr lang="es-ES" sz="3200" i="0" dirty="0" smtClean="0"/>
              <a:t>Objetivo: </a:t>
            </a:r>
          </a:p>
          <a:p>
            <a:pPr marL="342900" indent="-342900" algn="l"/>
            <a:r>
              <a:rPr lang="es-ES" sz="3200" b="0" i="0" dirty="0"/>
              <a:t>	Su propósito general es dinamizar el cambio de actitud con relación al medio ambiente pues permite a los educandos tomar contacto con la realidad tanto natural como humana y con ello contribuir a mejorar su relación, identificación y compromiso.</a:t>
            </a:r>
          </a:p>
        </p:txBody>
      </p:sp>
      <p:pic>
        <p:nvPicPr>
          <p:cNvPr id="3" name="Picture 2" descr="E:\Yoli\Educa ambiental\Asignatura EA\Curso 2017-18\PW 2017 B-G\para tema 3\la-granja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286512" y="4929198"/>
            <a:ext cx="2397961" cy="159464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smtClean="0"/>
              <a:t>EDUCACIÓN AMBIENTAL</a:t>
            </a:r>
            <a:endParaRPr lang="es-ES" sz="3200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s-ES_tradnl" sz="2800" dirty="0"/>
          </a:p>
          <a:p>
            <a:pPr algn="just">
              <a:lnSpc>
                <a:spcPct val="80000"/>
              </a:lnSpc>
              <a:buNone/>
            </a:pPr>
            <a:r>
              <a:rPr lang="es-ES_tradnl" sz="2800" dirty="0" smtClean="0"/>
              <a:t>    Proceso </a:t>
            </a:r>
            <a:r>
              <a:rPr lang="es-ES_tradnl" sz="2800" dirty="0"/>
              <a:t>continuo y permanente, que constituye una dimensión de la educación integral de todos los ciudadanos, orientada a que en la </a:t>
            </a:r>
            <a:r>
              <a:rPr lang="es-ES_tradnl" sz="2800" dirty="0">
                <a:solidFill>
                  <a:srgbClr val="C00000"/>
                </a:solidFill>
              </a:rPr>
              <a:t>adquisición de conocimientos, desarrollo de hábitos, habilidades, capacidades y actitudes y en la formación de valores</a:t>
            </a:r>
            <a:r>
              <a:rPr lang="es-ES_tradnl" sz="2800" dirty="0"/>
              <a:t>, se armonicen las relaciones entre los seres humanos y de ellos con el resto de la sociedad y la naturaleza, para propiciar la orientación de los procesos económicos, sociales y </a:t>
            </a:r>
            <a:r>
              <a:rPr lang="es-ES_tradnl" sz="2800" dirty="0" smtClean="0"/>
              <a:t>culturales </a:t>
            </a:r>
            <a:r>
              <a:rPr lang="es-ES_tradnl" sz="2800" dirty="0" smtClean="0">
                <a:solidFill>
                  <a:srgbClr val="C00000"/>
                </a:solidFill>
              </a:rPr>
              <a:t>hacia el desarrollo sostenible. </a:t>
            </a:r>
          </a:p>
          <a:p>
            <a:pPr>
              <a:lnSpc>
                <a:spcPct val="80000"/>
              </a:lnSpc>
              <a:buNone/>
            </a:pPr>
            <a:r>
              <a:rPr lang="es-ES_tradnl" sz="2400" dirty="0"/>
              <a:t> </a:t>
            </a:r>
            <a:r>
              <a:rPr lang="es-ES_tradnl" sz="2400" dirty="0" smtClean="0"/>
              <a:t>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es-ES_tradnl" sz="2000" dirty="0"/>
              <a:t> </a:t>
            </a:r>
            <a:r>
              <a:rPr lang="es-ES_tradnl" sz="2000" dirty="0" smtClean="0"/>
              <a:t>                                  Ley </a:t>
            </a:r>
            <a:r>
              <a:rPr lang="es-ES_tradnl" sz="2000" dirty="0"/>
              <a:t>de medio ambiente de Cuba 11 de julio 1997.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285720" y="428604"/>
            <a:ext cx="8501122" cy="494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Características generales </a:t>
            </a:r>
            <a:r>
              <a:rPr lang="es-ES" sz="36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 smtClean="0"/>
              <a:t>    En el orden cognitivo permite que e educando por medio de la observación, el experimento y fuentes primarias de información comprenda las manifestaciones de los distintos problemas ambientales y puedan determinar sus causas de orden natural o </a:t>
            </a:r>
            <a:r>
              <a:rPr lang="es-ES" sz="3200" dirty="0" err="1" smtClean="0"/>
              <a:t>antrópica</a:t>
            </a:r>
            <a:r>
              <a:rPr lang="es-ES" sz="3200" dirty="0" smtClean="0"/>
              <a:t>, así como la conexión entre diversos factores del medio ambiente.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3200" dirty="0" smtClean="0"/>
              <a:t>También pueden aprender de acciones para la solución de problemas que sirvan de modelo para su propio accionar.</a:t>
            </a:r>
            <a:endParaRPr lang="es-ES_tradnl" sz="3200" dirty="0" smtClean="0"/>
          </a:p>
          <a:p>
            <a:pPr marL="342900" indent="-342900"/>
            <a:endParaRPr lang="es-ES" sz="3200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Puede profundizar en el conocimiento de las características, potencialidades y problemáticas del medio ambiente, lo que permite relacionar al estudiante con la localidad en que vive.  </a:t>
            </a:r>
          </a:p>
          <a:p>
            <a:pPr algn="just"/>
            <a:r>
              <a:rPr lang="es-ES" dirty="0" smtClean="0"/>
              <a:t>Se puede instrumentar a través de excursiones a la naturaleza, visitas dirigidas, acampadas </a:t>
            </a:r>
            <a:r>
              <a:rPr lang="es-ES" dirty="0" err="1" smtClean="0"/>
              <a:t>pioneriles</a:t>
            </a:r>
            <a:r>
              <a:rPr lang="es-ES" dirty="0" smtClean="0"/>
              <a:t>, e investigaciones individuales o grupales dirigidas hacia puntos de interés. </a:t>
            </a:r>
          </a:p>
          <a:p>
            <a:pPr algn="just"/>
            <a:r>
              <a:rPr lang="es-ES" dirty="0" smtClean="0"/>
              <a:t>Estas actividades  permiten observar, descubrir,  intercambiar opiniones, dialogar, discutir en relación con el medio ambiente y sus problemas, para lo cual debe predominar el enfoque interdisciplinario.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3" name="Rectangle 3"/>
          <p:cNvSpPr>
            <a:spLocks noChangeArrowheads="1"/>
          </p:cNvSpPr>
          <p:nvPr/>
        </p:nvSpPr>
        <p:spPr bwMode="auto">
          <a:xfrm>
            <a:off x="755650" y="571481"/>
            <a:ext cx="7397750" cy="6429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s-ES" sz="3200" b="1" dirty="0" smtClean="0"/>
              <a:t>MÉTODO: </a:t>
            </a:r>
            <a:r>
              <a:rPr lang="es-ES" sz="3200" b="1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CLARIFICACIÓN </a:t>
            </a:r>
            <a:r>
              <a:rPr lang="es-ES" sz="3200" b="1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 VALORES</a:t>
            </a:r>
            <a:endParaRPr lang="en-US" sz="3200" b="1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algn="l">
              <a:lnSpc>
                <a:spcPct val="90000"/>
              </a:lnSpc>
            </a:pPr>
            <a:r>
              <a:rPr lang="es-ES" sz="24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es-ES" sz="2400" b="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algn="l">
              <a:lnSpc>
                <a:spcPct val="90000"/>
              </a:lnSpc>
            </a:pPr>
            <a:r>
              <a:rPr lang="es-ES" sz="3200" i="0" dirty="0" smtClean="0"/>
              <a:t>Objetivo</a:t>
            </a:r>
            <a:r>
              <a:rPr lang="es-ES" sz="3200" i="0" dirty="0"/>
              <a:t>: </a:t>
            </a:r>
          </a:p>
          <a:p>
            <a:pPr marL="342900" indent="-342900" algn="just">
              <a:lnSpc>
                <a:spcPct val="90000"/>
              </a:lnSpc>
            </a:pPr>
            <a:r>
              <a:rPr lang="es-ES" sz="3200" b="0" i="0" dirty="0"/>
              <a:t>	Este método favorece el examen de puntos de vista propios y ajenos con relación a diversos asuntos, contribuyendo al cambio de esquemas mentales y prejuicios y la toma de partido, preparando a las personas para la toma de decisiones al facilitar la objetividad en la evaluación de alternativas.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935038" y="647700"/>
            <a:ext cx="7351738" cy="5067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600" i="0" dirty="0"/>
              <a:t>Características generales </a:t>
            </a:r>
          </a:p>
          <a:p>
            <a:pPr marL="342900" indent="-342900" algn="just">
              <a:buFontTx/>
              <a:buChar char="•"/>
            </a:pPr>
            <a:r>
              <a:rPr lang="es-ES" sz="2800" b="0" i="0" dirty="0"/>
              <a:t>Aun cuando </a:t>
            </a:r>
            <a:r>
              <a:rPr lang="es-ES" sz="2800" b="0" i="0" dirty="0" smtClean="0"/>
              <a:t>puede </a:t>
            </a:r>
            <a:r>
              <a:rPr lang="es-ES" sz="2800" b="0" i="0" dirty="0"/>
              <a:t>tratarse cualquier tema es idóneo para conocer o profundizar en aquellos particularmente polémicos y complejos en los que las personas se enfrentan a disyuntivas o a ideas falsas muy enraizadas por la cultura.</a:t>
            </a:r>
          </a:p>
          <a:p>
            <a:pPr marL="342900" indent="-342900" algn="just">
              <a:buFontTx/>
              <a:buChar char="•"/>
            </a:pPr>
            <a:r>
              <a:rPr lang="es-ES" sz="2800" b="0" i="0" dirty="0"/>
              <a:t>Este método contribuye a desarrollar el espíritu reflexivo y crítico con los criterios propios y ajenos.</a:t>
            </a:r>
          </a:p>
          <a:p>
            <a:pPr marL="342900" indent="-342900" algn="just">
              <a:buFontTx/>
              <a:buChar char="•"/>
            </a:pPr>
            <a:r>
              <a:rPr lang="es-ES" sz="2800" b="0" i="0" dirty="0"/>
              <a:t>Puede adoptar la forma de discusión en grupo, debate con panel, escenificaciones y otras</a:t>
            </a:r>
            <a:r>
              <a:rPr lang="es-ES" sz="2800" b="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Entre las técnicas a utilizar se encuentran el diálogo clarificador, en el cual se debate sobre una idea propuesta en relación con algún problema ambiental que afecte al grupo, la escuela, la familia y la comunidad</a:t>
            </a:r>
          </a:p>
          <a:p>
            <a:pPr algn="just"/>
            <a:r>
              <a:rPr lang="es-ES" dirty="0" smtClean="0"/>
              <a:t>También mediante el completamiento de frases  el docente puede seleccionar una o varias frases que se adecuen al tema que se desea clarificar y los estudiantes después de completarlas proceden a su análisis, o una  lista de valores que los estudiantes ordenarán en función de la significación que tienen para ellos,   para su posterior debate y clarificación.</a:t>
            </a:r>
            <a:endParaRPr lang="es-ES_tradnl" dirty="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647700" y="692151"/>
            <a:ext cx="7596188" cy="5937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s-ES" sz="3200" b="1" dirty="0" smtClean="0"/>
              <a:t>MÉTODO: </a:t>
            </a:r>
            <a:r>
              <a:rPr lang="es-ES" sz="3200" b="1" i="0" dirty="0" smtClean="0"/>
              <a:t>SIMULACIONES</a:t>
            </a:r>
            <a:endParaRPr lang="en-US" sz="3200" b="1" i="0" dirty="0" smtClean="0"/>
          </a:p>
          <a:p>
            <a:pPr marL="342900" indent="-342900" algn="l"/>
            <a:r>
              <a:rPr lang="es-ES" sz="2400" b="0" dirty="0"/>
              <a:t>	</a:t>
            </a:r>
          </a:p>
          <a:p>
            <a:pPr marL="342900" indent="-342900" algn="l"/>
            <a:r>
              <a:rPr lang="es-ES" sz="2400" b="0" dirty="0"/>
              <a:t>	</a:t>
            </a:r>
            <a:r>
              <a:rPr lang="es-ES" sz="3200" i="0" dirty="0"/>
              <a:t>Objetivo: </a:t>
            </a:r>
          </a:p>
          <a:p>
            <a:pPr marL="342900" indent="-342900" algn="just"/>
            <a:r>
              <a:rPr lang="es-ES" sz="3200" b="0" i="0" dirty="0"/>
              <a:t>	Este método se propone anticipar la acción modificadora al permitir la modelación de problemas y situaciones y la solución de los mismos a partir de condiciones hipotéticas.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571472" y="863600"/>
            <a:ext cx="7421591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838200" lvl="1" indent="-381000">
              <a:lnSpc>
                <a:spcPct val="9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Características generales </a:t>
            </a:r>
          </a:p>
          <a:p>
            <a:pPr marL="838200" lvl="1" indent="-381000">
              <a:lnSpc>
                <a:spcPct val="90000"/>
              </a:lnSpc>
            </a:pPr>
            <a:endParaRPr lang="es-ES" i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838200" lvl="1" indent="-381000" algn="just">
              <a:lnSpc>
                <a:spcPct val="90000"/>
              </a:lnSpc>
              <a:buFontTx/>
              <a:buChar char="•"/>
            </a:pPr>
            <a:r>
              <a:rPr lang="es-ES" sz="2800" b="0" i="0" dirty="0"/>
              <a:t>Para su desarrollo se requiere de cierto nivel de conocimientos y entrenamiento de los educandos sobre todo en lo referente a impactos. Es ideal para la profundización en la comprensión de los nexos causales</a:t>
            </a:r>
            <a:r>
              <a:rPr lang="es-ES" sz="2800" b="0" i="0" dirty="0" smtClean="0"/>
              <a:t>.</a:t>
            </a:r>
          </a:p>
          <a:p>
            <a:pPr marL="838200" lvl="1" indent="-381000" algn="just">
              <a:lnSpc>
                <a:spcPct val="90000"/>
              </a:lnSpc>
              <a:buFontTx/>
              <a:buChar char="•"/>
            </a:pPr>
            <a:r>
              <a:rPr lang="es-ES" sz="2800" b="0" i="0" dirty="0" smtClean="0"/>
              <a:t> </a:t>
            </a:r>
            <a:r>
              <a:rPr lang="es-ES" sz="2800" b="0" i="0" dirty="0"/>
              <a:t>En el orden cognitivo permite desarrollar la imaginación, la capacidad anticipadora y el pensamiento integrador. </a:t>
            </a:r>
            <a:endParaRPr lang="es-ES" sz="2800" b="0" i="0" dirty="0" smtClean="0"/>
          </a:p>
          <a:p>
            <a:pPr marL="838200" lvl="1" indent="-381000" algn="just">
              <a:lnSpc>
                <a:spcPct val="90000"/>
              </a:lnSpc>
              <a:buFontTx/>
              <a:buChar char="•"/>
            </a:pPr>
            <a:r>
              <a:rPr lang="es-ES" sz="2800" b="0" i="0" dirty="0" smtClean="0"/>
              <a:t>En </a:t>
            </a:r>
            <a:r>
              <a:rPr lang="es-ES" sz="2800" b="0" i="0" dirty="0"/>
              <a:t>el orden de los valores permite elevar el sentido de responsabilidad individual y colectiva.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85800" y="428604"/>
            <a:ext cx="7772400" cy="6429396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Existen modelos cuyo objetivo fundamental es explicar, ilustrar y clarificar actitudes y valores relacionados con la educación ambiental; otros sirven de guía para la acción  y en este sentido el modelo para actuar eficazmente, por lo tanto el modelo tiene la función de representar la realidad tal como la imaginamos.</a:t>
            </a:r>
          </a:p>
          <a:p>
            <a:pPr algn="just"/>
            <a:r>
              <a:rPr lang="es-ES" dirty="0" smtClean="0"/>
              <a:t>Permite el desarrollo de mejores relaciones entre los estudiantes (cooperación, interacción), profesores, familia y demás miembros de la comunidad. </a:t>
            </a:r>
            <a:endParaRPr lang="es-ES_tradnl" dirty="0" smtClean="0"/>
          </a:p>
          <a:p>
            <a:endParaRPr lang="es-ES_tradnl" dirty="0" smtClean="0"/>
          </a:p>
          <a:p>
            <a:endParaRPr lang="es-ES" dirty="0" smtClean="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285720" y="692150"/>
            <a:ext cx="8501122" cy="10223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/>
            <a:r>
              <a:rPr lang="es-ES" sz="3200" b="1" dirty="0" smtClean="0"/>
              <a:t>MÉTODO: </a:t>
            </a:r>
            <a:r>
              <a:rPr lang="es-ES" sz="3200" b="1" i="0" dirty="0" smtClean="0"/>
              <a:t>TALLER </a:t>
            </a:r>
            <a:r>
              <a:rPr lang="es-ES" sz="3200" b="1" i="0" dirty="0"/>
              <a:t>DE </a:t>
            </a:r>
            <a:r>
              <a:rPr lang="es-ES" sz="3200" b="1" i="0" dirty="0" smtClean="0"/>
              <a:t>DEMOSTRACIÓN EXPERIMENTAL</a:t>
            </a:r>
            <a:endParaRPr lang="en-US" sz="3200" b="1" i="0" dirty="0"/>
          </a:p>
          <a:p>
            <a:pPr marL="457200" indent="-457200" algn="l"/>
            <a:r>
              <a:rPr lang="es-ES" sz="2400" b="0" i="0" dirty="0"/>
              <a:t>	</a:t>
            </a:r>
            <a:r>
              <a:rPr lang="es-ES" sz="3200" i="0" dirty="0"/>
              <a:t>Objetivo: </a:t>
            </a:r>
          </a:p>
          <a:p>
            <a:pPr marL="457200" indent="-457200" algn="l"/>
            <a:r>
              <a:rPr lang="es-ES" sz="3200" b="0" i="0" dirty="0"/>
              <a:t>	Su propósito general es capacitar técnicamente para la acción pues promueve el aprendizaje de los educandos mediante la experimentación de alternativas para la solución de problemas.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649288" y="476250"/>
            <a:ext cx="766762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/>
            <a:r>
              <a:rPr lang="es-ES" sz="3200" i="0" dirty="0"/>
              <a:t>Características generales </a:t>
            </a:r>
          </a:p>
          <a:p>
            <a:pPr marL="609600" indent="-609600"/>
            <a:endParaRPr lang="es-ES" i="0" dirty="0"/>
          </a:p>
          <a:p>
            <a:pPr marL="609600" indent="-609600" algn="just">
              <a:buFontTx/>
              <a:buChar char="•"/>
            </a:pPr>
            <a:r>
              <a:rPr lang="es-ES" sz="2800" i="0" dirty="0"/>
              <a:t>Por equipos, parejas o individualmente los educandos ensayarán diferentes soluciones a uno o varios problemas. Las alternativas serán propuestas por el profesor o por los estudiantes en dependencia de su desarrollo.</a:t>
            </a:r>
          </a:p>
          <a:p>
            <a:pPr marL="609600" indent="-609600" algn="just">
              <a:buFontTx/>
              <a:buChar char="•"/>
            </a:pPr>
            <a:r>
              <a:rPr lang="es-ES" sz="2800" i="0" dirty="0"/>
              <a:t>Consolida las competencias para el trabajo en equipo, elaboración de informes, croquis, planes. En otro orden de valores refuerza el sentido de cooperación.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479675" y="420688"/>
            <a:ext cx="4392613" cy="434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2000" dirty="0">
                <a:solidFill>
                  <a:srgbClr val="FF0000"/>
                </a:solidFill>
                <a:latin typeface="Arial Black" pitchFamily="34" charset="0"/>
              </a:rPr>
              <a:t>DESARROLLO SOSTENIBLE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 flipH="1">
            <a:off x="1833563" y="654050"/>
            <a:ext cx="6477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1833563" y="654050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6725" y="1117600"/>
            <a:ext cx="4533900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RELACIÓN SISTÉMICA ENTRE DESARROLLO Y MEDIO AMBIENTE 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6913563" y="638175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345363" y="639763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643563" y="1103313"/>
            <a:ext cx="2928937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NECESIDADES Y LIMITACIONES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1833563" y="1758950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1798638" y="2154238"/>
            <a:ext cx="55800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7345363" y="1793875"/>
            <a:ext cx="0" cy="360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484563" y="2633663"/>
            <a:ext cx="2376487" cy="404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DIMENSIONES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65138" y="3289300"/>
            <a:ext cx="1800225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ECOLÓGICA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4592638" y="3051175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336925" y="3482975"/>
            <a:ext cx="2449513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POLÍTICO-SOCIAL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5940425" y="3267075"/>
            <a:ext cx="2520950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ECONÓMICA</a:t>
            </a: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1541463" y="2835275"/>
            <a:ext cx="19431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1558925" y="2835275"/>
            <a:ext cx="1588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5881688" y="2840038"/>
            <a:ext cx="12604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7119938" y="2835275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512888" y="3684588"/>
            <a:ext cx="1587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1476375" y="4119563"/>
            <a:ext cx="5580063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092950" y="3656013"/>
            <a:ext cx="0" cy="4921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23850" y="4579938"/>
            <a:ext cx="4105275" cy="9159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000000"/>
                </a:solidFill>
                <a:latin typeface="Arial Black" pitchFamily="34" charset="0"/>
              </a:rPr>
              <a:t>NO HAY UN ÚNICO MODELO DE DS (PERSPECTIVA CULTURAL DEL DESARROLLO)</a:t>
            </a: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1905000" y="4146550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49238" y="5805488"/>
            <a:ext cx="3816350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dirty="0">
                <a:solidFill>
                  <a:srgbClr val="000000"/>
                </a:solidFill>
                <a:latin typeface="Arial Black" pitchFamily="34" charset="0"/>
              </a:rPr>
              <a:t>REPRESENTARNOS ESE DS COMO ALGO NO ACABADO</a:t>
            </a: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960563" y="5507038"/>
            <a:ext cx="0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4471988" y="5478463"/>
            <a:ext cx="1225550" cy="433387"/>
          </a:xfrm>
          <a:prstGeom prst="rightArrow">
            <a:avLst>
              <a:gd name="adj1" fmla="val 50000"/>
              <a:gd name="adj2" fmla="val 70696"/>
            </a:avLst>
          </a:prstGeom>
          <a:solidFill>
            <a:srgbClr val="B9E5B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 altLang="es-E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5786438" y="4857750"/>
            <a:ext cx="2828925" cy="15224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RECONSTRUCCIÓN DE SABERES:</a:t>
            </a:r>
          </a:p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COGNITIVOS</a:t>
            </a:r>
          </a:p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PROCEDIMENTALES</a:t>
            </a:r>
          </a:p>
          <a:p>
            <a:pPr algn="ctr" eaLnBrk="1" hangingPunct="1">
              <a:defRPr/>
            </a:pPr>
            <a:r>
              <a:rPr lang="es-ES" dirty="0">
                <a:solidFill>
                  <a:srgbClr val="FF0000"/>
                </a:solidFill>
                <a:latin typeface="Arial Black" pitchFamily="34" charset="0"/>
              </a:rPr>
              <a:t>ACTITUDINALES</a:t>
            </a:r>
          </a:p>
        </p:txBody>
      </p:sp>
      <p:sp>
        <p:nvSpPr>
          <p:cNvPr id="13342" name="Line 25"/>
          <p:cNvSpPr>
            <a:spLocks noChangeShapeType="1"/>
          </p:cNvSpPr>
          <p:nvPr/>
        </p:nvSpPr>
        <p:spPr bwMode="auto">
          <a:xfrm>
            <a:off x="4606925" y="2190750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 smtClean="0"/>
              <a:t>Factible para ser desarrollado en actividades curriculares y extracurriculares, es conveniente para un sistema de actividades y excursiones que permita apreciar las variaciones de los objetos y fenómenos en el tiempo; podría formar parte de los programas de las asignaturas o de un círculo de interés.</a:t>
            </a:r>
          </a:p>
          <a:p>
            <a:pPr algn="just"/>
            <a:r>
              <a:rPr lang="es-ES" dirty="0" smtClean="0"/>
              <a:t>Es recomendable tomar como laboratorio natural el  medio ambiente más cercano, donde se  realizarían estudios que incluyen  una serie de experimentos y observaciones con el objetivo de llegar a la comprensión a fondo de un fenómeno o las causas de un hecho comprobado, como por ejemplo: el estudio de un ecosistema, de un tipo de contaminación, etc.</a:t>
            </a:r>
            <a:endParaRPr lang="es-ES_tradnl" dirty="0" smtClean="0"/>
          </a:p>
          <a:p>
            <a:pPr algn="just">
              <a:buNone/>
            </a:pPr>
            <a:endParaRPr lang="es-ES_tradnl" dirty="0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792163" y="1143001"/>
            <a:ext cx="7092950" cy="5714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/>
            <a:r>
              <a:rPr lang="es-ES" sz="3600" b="1" dirty="0" smtClean="0"/>
              <a:t>MÉTODO: </a:t>
            </a:r>
            <a:r>
              <a:rPr lang="es-ES" sz="3600" b="1" i="0" dirty="0" smtClean="0"/>
              <a:t>INVESTIGACIÓN </a:t>
            </a:r>
            <a:r>
              <a:rPr lang="es-ES" sz="3600" b="1" i="0" dirty="0"/>
              <a:t>– ACCIÓN</a:t>
            </a:r>
          </a:p>
          <a:p>
            <a:pPr marL="457200" indent="-457200"/>
            <a:endParaRPr lang="en-US" i="0" dirty="0"/>
          </a:p>
          <a:p>
            <a:pPr marL="457200" indent="-457200" algn="l"/>
            <a:r>
              <a:rPr lang="es-ES" sz="2400" b="0" i="0" dirty="0"/>
              <a:t>	</a:t>
            </a:r>
            <a:r>
              <a:rPr lang="es-ES" sz="3200" i="0" dirty="0"/>
              <a:t>Objetivo: </a:t>
            </a:r>
          </a:p>
          <a:p>
            <a:pPr marL="457200" indent="-457200" algn="l"/>
            <a:r>
              <a:rPr lang="es-ES" sz="3200" i="0" dirty="0"/>
              <a:t>	</a:t>
            </a:r>
            <a:r>
              <a:rPr lang="es-ES" sz="3200" b="0" i="0" dirty="0"/>
              <a:t>Su propósito es preparar para la previsión de los impactos de la acción.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685800" y="1125538"/>
            <a:ext cx="7415213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/>
            <a:r>
              <a:rPr lang="es-ES" sz="3600" i="0" dirty="0"/>
              <a:t>Características generales </a:t>
            </a:r>
          </a:p>
          <a:p>
            <a:pPr marL="533400" indent="-533400"/>
            <a:endParaRPr lang="es-ES" i="0" dirty="0"/>
          </a:p>
          <a:p>
            <a:pPr marL="533400" indent="-533400" algn="just">
              <a:buFontTx/>
              <a:buChar char="•"/>
            </a:pPr>
            <a:r>
              <a:rPr lang="es-ES" sz="3200" i="0" dirty="0"/>
              <a:t>Desarrolla en el manejo de técnicas sencillas o complejas de indagación e investigación. </a:t>
            </a:r>
            <a:endParaRPr lang="es-ES" sz="3200" i="0" dirty="0" smtClean="0"/>
          </a:p>
          <a:p>
            <a:pPr marL="533400" indent="-533400" algn="just">
              <a:buFontTx/>
              <a:buChar char="•"/>
            </a:pPr>
            <a:r>
              <a:rPr lang="es-ES" sz="3200" i="0" dirty="0" smtClean="0"/>
              <a:t>Consolida </a:t>
            </a:r>
            <a:r>
              <a:rPr lang="es-ES" sz="3200" i="0" dirty="0"/>
              <a:t>las competencias para el trabajo en equipo y la elaboración de informes.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Permite una visión global, holística e interdisciplinaria de las características y problemas del medio ambiente:.</a:t>
            </a:r>
          </a:p>
          <a:p>
            <a:pPr algn="just"/>
            <a:r>
              <a:rPr lang="es-ES" dirty="0" smtClean="0"/>
              <a:t>Se inicia con un sencillo trabajo de investigación realizado por los estudiantes bajo la dirección del docente, en el que se profundiza sobre un problema ambiental  indagando  sus causas y consecuencias, así como  determinando las acciones que pueden llevar a cabo los estudiantes, la familia y la comunidad para  contribuir a su solución.</a:t>
            </a:r>
            <a:endParaRPr lang="es-ES_tradnl" dirty="0"/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285720" y="1143000"/>
            <a:ext cx="8429684" cy="1142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ctr"/>
            <a:r>
              <a:rPr lang="es-ES" sz="3600" b="1" dirty="0" smtClean="0"/>
              <a:t>MÉTODO: </a:t>
            </a:r>
            <a:r>
              <a:rPr lang="es-ES" sz="3600" b="1" i="0" dirty="0" smtClean="0"/>
              <a:t>PROYECTO </a:t>
            </a:r>
            <a:r>
              <a:rPr lang="es-ES" sz="3600" b="1" i="0" dirty="0"/>
              <a:t>DE </a:t>
            </a:r>
            <a:r>
              <a:rPr lang="es-ES" sz="3600" b="1" i="0" dirty="0" smtClean="0"/>
              <a:t>ACCIÓN OPERATIVA</a:t>
            </a:r>
            <a:endParaRPr lang="en-US" sz="3600" b="1" i="0" dirty="0"/>
          </a:p>
          <a:p>
            <a:pPr marL="533400" indent="-533400" algn="l"/>
            <a:r>
              <a:rPr lang="es-ES" sz="2400" b="0" i="0" dirty="0"/>
              <a:t>	</a:t>
            </a:r>
          </a:p>
          <a:p>
            <a:pPr marL="533400" indent="-533400" algn="l"/>
            <a:r>
              <a:rPr lang="es-ES" sz="2400" b="0" i="0" dirty="0"/>
              <a:t>	</a:t>
            </a:r>
            <a:r>
              <a:rPr lang="es-ES" sz="2800" i="0" dirty="0"/>
              <a:t>Objetivo:</a:t>
            </a:r>
          </a:p>
          <a:p>
            <a:pPr marL="533400" indent="-533400" algn="l"/>
            <a:endParaRPr lang="es-ES" sz="2800" i="0" dirty="0"/>
          </a:p>
          <a:p>
            <a:pPr marL="533400" indent="-533400" algn="l"/>
            <a:r>
              <a:rPr lang="es-ES" sz="2800" i="0" dirty="0"/>
              <a:t> 	</a:t>
            </a:r>
            <a:r>
              <a:rPr lang="es-ES" sz="3200" b="0" i="0" dirty="0"/>
              <a:t>Este método tiene el propósito general de aprender a transformar transformando.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285720" y="44450"/>
            <a:ext cx="8858280" cy="624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35038" lvl="2" algn="l">
              <a:tabLst>
                <a:tab pos="901700" algn="l"/>
              </a:tabLst>
            </a:pPr>
            <a:endParaRPr lang="es-ES" sz="2400" b="0" i="0" dirty="0"/>
          </a:p>
          <a:p>
            <a:pPr marL="935038" lvl="2">
              <a:tabLst>
                <a:tab pos="901700" algn="l"/>
              </a:tabLst>
            </a:pPr>
            <a:r>
              <a:rPr lang="es-ES" sz="3200" i="0" dirty="0"/>
              <a:t>Características generales </a:t>
            </a:r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/>
              <a:t>Permite el aprendizaje a través de la acción transformadora y la evaluación de la eficacia de los conocimientos para su confirmación o reorientación. </a:t>
            </a:r>
            <a:endParaRPr lang="es-ES" sz="2800" b="0" i="0" dirty="0" smtClean="0"/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 smtClean="0"/>
              <a:t>Válido </a:t>
            </a:r>
            <a:r>
              <a:rPr lang="es-ES" sz="2800" b="0" i="0" dirty="0"/>
              <a:t>para la ejecución de acciones de saneamiento, reforestación, divulgación y proyectos productivos. </a:t>
            </a:r>
            <a:endParaRPr lang="es-ES" sz="2800" b="0" i="0" dirty="0" smtClean="0"/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 smtClean="0"/>
              <a:t>Propio </a:t>
            </a:r>
            <a:r>
              <a:rPr lang="es-ES" sz="2800" b="0" i="0" dirty="0"/>
              <a:t>de etapas avanzadas del aprendizaje requiere de la existencia de habilidades para la planificación y el diseño. </a:t>
            </a:r>
            <a:endParaRPr lang="es-ES" sz="2800" b="0" i="0" dirty="0" smtClean="0"/>
          </a:p>
          <a:p>
            <a:pPr marL="935038" lvl="2" algn="l">
              <a:buFont typeface="Arial" pitchFamily="34" charset="0"/>
              <a:buChar char="•"/>
              <a:tabLst>
                <a:tab pos="901700" algn="l"/>
              </a:tabLst>
            </a:pPr>
            <a:r>
              <a:rPr lang="es-ES" sz="2800" b="0" i="0" dirty="0" smtClean="0"/>
              <a:t>Consolida </a:t>
            </a:r>
            <a:r>
              <a:rPr lang="es-ES" sz="2800" b="0" i="0" dirty="0"/>
              <a:t>las competencias para el trabajo en equipo, la dirección colegiada de procesos y el trabajo por resultados reforzando </a:t>
            </a:r>
            <a:r>
              <a:rPr lang="es-ES" sz="2800" b="0" i="0" dirty="0" smtClean="0"/>
              <a:t>la cooperación </a:t>
            </a:r>
            <a:r>
              <a:rPr lang="es-ES" sz="2800" b="0" i="0" dirty="0"/>
              <a:t>y la responsabilidad individual y colectiva.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MÉTODO: TRABAJO CON MAPAS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</a:t>
            </a:r>
          </a:p>
          <a:p>
            <a:pPr>
              <a:buNone/>
            </a:pPr>
            <a:r>
              <a:rPr lang="es-ES" dirty="0" smtClean="0"/>
              <a:t> Objetivo</a:t>
            </a:r>
          </a:p>
          <a:p>
            <a:r>
              <a:rPr lang="es-ES" dirty="0" smtClean="0"/>
              <a:t>Permite elevar el nivel de conocimientos de los estudiantes sobre un determinado tema relativo al medio ambiente  y desarrollar las habilidades relacionadas con  la lectura e  interpretación de mapas.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sz="4200" dirty="0" smtClean="0"/>
              <a:t>Características generales</a:t>
            </a:r>
          </a:p>
          <a:p>
            <a:pPr algn="just"/>
            <a:r>
              <a:rPr lang="es-ES" dirty="0" smtClean="0"/>
              <a:t>Este método</a:t>
            </a:r>
            <a:r>
              <a:rPr lang="es-ES" b="1" dirty="0" smtClean="0"/>
              <a:t> </a:t>
            </a:r>
            <a:r>
              <a:rPr lang="es-ES" dirty="0" smtClean="0"/>
              <a:t>es más factible de ser utilizado en aquellas asignaturas y actividades que aborden la distribución espacial de objetos, fenómenos, procesos y hechos que puedan contribuir a la educación ambiental, por ejemplo en  las excursiones a la naturaleza, visitas dirigidas y acampadas </a:t>
            </a:r>
            <a:r>
              <a:rPr lang="es-ES" dirty="0" err="1" smtClean="0"/>
              <a:t>pioneriles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La superposición  de mapas se puede emplear para el análisis  de problemas  que afectan tanto a los componentes físico naturales del medio ambiente, como para los de tipo socioeconómicos y culturales, estableciendo relaciones entre ellos y determinando sus causas a diferentes escalas espaciales.</a:t>
            </a:r>
            <a:endParaRPr lang="es-ES_tradnl" dirty="0"/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74638"/>
            <a:ext cx="8115328" cy="439718"/>
          </a:xfrm>
        </p:spPr>
        <p:txBody>
          <a:bodyPr>
            <a:noAutofit/>
          </a:bodyPr>
          <a:lstStyle/>
          <a:p>
            <a:r>
              <a:rPr lang="es-ES_tradnl" sz="2800" b="1" dirty="0" smtClean="0"/>
              <a:t>MÉTODO DE TRABAJO CON EL MAPA PARA LA EDUCACIÓN AMBIENTAL</a:t>
            </a:r>
            <a:endParaRPr lang="en-US" sz="2800" dirty="0"/>
          </a:p>
        </p:txBody>
      </p:sp>
      <p:sp>
        <p:nvSpPr>
          <p:cNvPr id="12" name="11 Rectángulo"/>
          <p:cNvSpPr/>
          <p:nvPr/>
        </p:nvSpPr>
        <p:spPr>
          <a:xfrm>
            <a:off x="357158" y="928670"/>
            <a:ext cx="264320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/>
              <a:t>Reconocimiento de los</a:t>
            </a:r>
          </a:p>
          <a:p>
            <a:r>
              <a:rPr lang="es-ES_tradnl" dirty="0" smtClean="0"/>
              <a:t>componentes del MA </a:t>
            </a:r>
          </a:p>
          <a:p>
            <a:r>
              <a:rPr lang="es-ES_tradnl" dirty="0" smtClean="0"/>
              <a:t>representados en el mapa</a:t>
            </a:r>
            <a:endParaRPr lang="es-ES_tradnl" dirty="0"/>
          </a:p>
        </p:txBody>
      </p:sp>
      <p:sp>
        <p:nvSpPr>
          <p:cNvPr id="13" name="12 Rectángulo"/>
          <p:cNvSpPr/>
          <p:nvPr/>
        </p:nvSpPr>
        <p:spPr>
          <a:xfrm>
            <a:off x="3214678" y="1000108"/>
            <a:ext cx="278608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 smtClean="0"/>
              <a:t>Comprensión integral de la problemática ambiental</a:t>
            </a:r>
          </a:p>
          <a:p>
            <a:r>
              <a:rPr lang="es-ES_tradnl" b="1" dirty="0" smtClean="0"/>
              <a:t>representada en el mapa</a:t>
            </a:r>
            <a:endParaRPr lang="es-ES_tradnl" dirty="0"/>
          </a:p>
        </p:txBody>
      </p:sp>
      <p:sp>
        <p:nvSpPr>
          <p:cNvPr id="14" name="13 Rectángulo"/>
          <p:cNvSpPr/>
          <p:nvPr/>
        </p:nvSpPr>
        <p:spPr>
          <a:xfrm>
            <a:off x="6143636" y="928670"/>
            <a:ext cx="271464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 smtClean="0"/>
              <a:t>Valoración para la protección y cuidado del medio ambiente</a:t>
            </a:r>
            <a:endParaRPr lang="es-ES_tradnl" dirty="0"/>
          </a:p>
        </p:txBody>
      </p:sp>
      <p:sp>
        <p:nvSpPr>
          <p:cNvPr id="16" name="15 Rectángulo"/>
          <p:cNvSpPr/>
          <p:nvPr/>
        </p:nvSpPr>
        <p:spPr>
          <a:xfrm>
            <a:off x="357158" y="2357430"/>
            <a:ext cx="2714644" cy="3929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/>
              <a:t>Observa el mapa reconoce título, símbolos, leyenda, escala.</a:t>
            </a:r>
          </a:p>
          <a:p>
            <a:r>
              <a:rPr lang="es-ES_tradnl" dirty="0" smtClean="0"/>
              <a:t> Decodifica los símbolos del  mapa.</a:t>
            </a:r>
          </a:p>
          <a:p>
            <a:r>
              <a:rPr lang="es-ES_tradnl" dirty="0" smtClean="0"/>
              <a:t> Reconoce componentes</a:t>
            </a:r>
          </a:p>
          <a:p>
            <a:r>
              <a:rPr lang="es-ES_tradnl" dirty="0" smtClean="0"/>
              <a:t>representados y sus interrelaciones.</a:t>
            </a:r>
          </a:p>
          <a:p>
            <a:r>
              <a:rPr lang="es-ES_tradnl" dirty="0" smtClean="0"/>
              <a:t> Localiza problemática ambiental.</a:t>
            </a:r>
          </a:p>
          <a:p>
            <a:r>
              <a:rPr lang="es-ES_tradnl" dirty="0" smtClean="0"/>
              <a:t> Determina las magnitudes de la</a:t>
            </a:r>
          </a:p>
          <a:p>
            <a:r>
              <a:rPr lang="es-ES_tradnl" dirty="0" smtClean="0"/>
              <a:t>problemática ambiental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214678" y="2214554"/>
            <a:ext cx="2938482" cy="4643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smtClean="0"/>
              <a:t> Analiza objetos, fenómenos y</a:t>
            </a:r>
          </a:p>
          <a:p>
            <a:r>
              <a:rPr lang="es-ES_tradnl" sz="1600" dirty="0" smtClean="0"/>
              <a:t>procesos representados en los</a:t>
            </a:r>
          </a:p>
          <a:p>
            <a:r>
              <a:rPr lang="es-ES_tradnl" sz="1600" dirty="0" smtClean="0"/>
              <a:t>mapas geográficos.</a:t>
            </a:r>
          </a:p>
          <a:p>
            <a:r>
              <a:rPr lang="es-ES_tradnl" sz="1600" dirty="0" smtClean="0"/>
              <a:t> Establece relaciones causales y de dependencia entre los componentes del MA</a:t>
            </a:r>
          </a:p>
          <a:p>
            <a:r>
              <a:rPr lang="es-ES_tradnl" sz="1600" dirty="0" smtClean="0"/>
              <a:t> Compara lo representado Interpreta objetos, fenómenos y procesos.</a:t>
            </a:r>
          </a:p>
          <a:p>
            <a:r>
              <a:rPr lang="es-ES_tradnl" sz="1600" dirty="0" smtClean="0"/>
              <a:t> Caracteriza objetos, fenómenos y procesos</a:t>
            </a:r>
          </a:p>
          <a:p>
            <a:r>
              <a:rPr lang="es-ES_tradnl" sz="1600" dirty="0" smtClean="0"/>
              <a:t>Analiza la problemática ambiental representada</a:t>
            </a:r>
          </a:p>
          <a:p>
            <a:r>
              <a:rPr lang="es-ES_tradnl" sz="1600" dirty="0" smtClean="0"/>
              <a:t>Infiere conocimientos por  la superposición de mapas.</a:t>
            </a:r>
          </a:p>
          <a:p>
            <a:r>
              <a:rPr lang="es-ES_tradnl" sz="1600" dirty="0" smtClean="0"/>
              <a:t> Descubre la esencia.</a:t>
            </a:r>
          </a:p>
          <a:p>
            <a:r>
              <a:rPr lang="es-ES_tradnl" sz="1600" dirty="0" smtClean="0"/>
              <a:t> Representa lo observado.</a:t>
            </a:r>
          </a:p>
          <a:p>
            <a:r>
              <a:rPr lang="es-ES_tradnl" sz="1600" dirty="0" smtClean="0"/>
              <a:t> Aplica a situaciones nuevas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6286512" y="2214554"/>
            <a:ext cx="2571768" cy="4643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smtClean="0"/>
              <a:t> </a:t>
            </a:r>
          </a:p>
          <a:p>
            <a:endParaRPr lang="es-ES_tradnl" sz="1600" dirty="0" smtClean="0"/>
          </a:p>
          <a:p>
            <a:endParaRPr lang="es-ES_tradnl" sz="1600" dirty="0" smtClean="0"/>
          </a:p>
          <a:p>
            <a:endParaRPr lang="es-ES_tradnl" sz="1600" dirty="0" smtClean="0"/>
          </a:p>
          <a:p>
            <a:r>
              <a:rPr lang="es-ES_tradnl" sz="1600" dirty="0" smtClean="0"/>
              <a:t>Explica la importancia y necesidad de </a:t>
            </a:r>
          </a:p>
          <a:p>
            <a:r>
              <a:rPr lang="es-ES_tradnl" sz="1600" dirty="0" smtClean="0"/>
              <a:t>la protección y cuidado del MA para el  DS.</a:t>
            </a:r>
          </a:p>
          <a:p>
            <a:r>
              <a:rPr lang="es-ES_tradnl" sz="1600" dirty="0" smtClean="0"/>
              <a:t>Reflexiona acerca del uso por el hombre de la</a:t>
            </a:r>
          </a:p>
          <a:p>
            <a:r>
              <a:rPr lang="es-ES_tradnl" sz="1600" dirty="0" smtClean="0"/>
              <a:t>naturaleza, su relación.</a:t>
            </a:r>
          </a:p>
          <a:p>
            <a:r>
              <a:rPr lang="es-ES_tradnl" sz="1600" dirty="0" smtClean="0"/>
              <a:t>Se sensibiliza ante las repercusiones positivas</a:t>
            </a:r>
          </a:p>
          <a:p>
            <a:r>
              <a:rPr lang="es-ES_tradnl" sz="1600" dirty="0" smtClean="0"/>
              <a:t>Y negativas que tienen las actividades humanas en MA</a:t>
            </a:r>
          </a:p>
          <a:p>
            <a:r>
              <a:rPr lang="es-ES_tradnl" sz="1600" dirty="0" smtClean="0"/>
              <a:t>Valora las consecuencias ambientales, económicas,</a:t>
            </a:r>
          </a:p>
          <a:p>
            <a:r>
              <a:rPr lang="es-ES_tradnl" sz="1600" dirty="0" smtClean="0"/>
              <a:t>sociales sobre la base de la interpretación del MA.</a:t>
            </a:r>
          </a:p>
          <a:p>
            <a:r>
              <a:rPr lang="es-ES_tradnl" sz="1600" dirty="0" smtClean="0"/>
              <a:t>Valora de forma crítica la utilización y explotación</a:t>
            </a:r>
          </a:p>
          <a:p>
            <a:r>
              <a:rPr lang="es-ES_tradnl" sz="1600" dirty="0" smtClean="0"/>
              <a:t>de los recursos naturales</a:t>
            </a:r>
          </a:p>
          <a:p>
            <a:endParaRPr lang="es-ES_tradnl" sz="1600" dirty="0" smtClean="0"/>
          </a:p>
          <a:p>
            <a:endParaRPr lang="es-ES_tradnl" sz="1600" dirty="0" smtClean="0"/>
          </a:p>
          <a:p>
            <a:endParaRPr lang="es-ES_tradnl" sz="1600" dirty="0" smtClean="0"/>
          </a:p>
          <a:p>
            <a:endParaRPr lang="es-ES_tradnl" sz="1600" dirty="0" smtClean="0"/>
          </a:p>
        </p:txBody>
      </p:sp>
      <p:sp>
        <p:nvSpPr>
          <p:cNvPr id="19" name="18 Flecha abajo"/>
          <p:cNvSpPr/>
          <p:nvPr/>
        </p:nvSpPr>
        <p:spPr>
          <a:xfrm>
            <a:off x="1500166" y="2071678"/>
            <a:ext cx="285752" cy="21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0" name="19 Flecha abajo"/>
          <p:cNvSpPr/>
          <p:nvPr/>
        </p:nvSpPr>
        <p:spPr>
          <a:xfrm>
            <a:off x="7286644" y="1928802"/>
            <a:ext cx="285752" cy="21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1" name="20 Flecha abajo"/>
          <p:cNvSpPr/>
          <p:nvPr/>
        </p:nvSpPr>
        <p:spPr>
          <a:xfrm>
            <a:off x="4429124" y="2000240"/>
            <a:ext cx="285752" cy="21431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719138" y="357166"/>
            <a:ext cx="7781952" cy="11430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b="1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b="1" i="0" dirty="0" smtClean="0"/>
              <a:t> </a:t>
            </a:r>
          </a:p>
          <a:p>
            <a:pPr marL="342900" indent="-342900">
              <a:lnSpc>
                <a:spcPct val="80000"/>
              </a:lnSpc>
            </a:pPr>
            <a:r>
              <a:rPr lang="es-ES" sz="3600" i="0" dirty="0" smtClean="0"/>
              <a:t>Charlas </a:t>
            </a:r>
          </a:p>
          <a:p>
            <a:pPr marL="342900" indent="-342900" algn="just">
              <a:lnSpc>
                <a:spcPct val="80000"/>
              </a:lnSpc>
              <a:buFontTx/>
              <a:buChar char="•"/>
            </a:pPr>
            <a:endParaRPr lang="es-ES" sz="2800" b="0" i="0" dirty="0" smtClean="0"/>
          </a:p>
          <a:p>
            <a:pPr marL="342900" indent="-342900" algn="just">
              <a:lnSpc>
                <a:spcPct val="80000"/>
              </a:lnSpc>
              <a:buFontTx/>
              <a:buChar char="•"/>
            </a:pPr>
            <a:r>
              <a:rPr lang="es-ES" sz="2800" b="0" i="0" dirty="0" smtClean="0"/>
              <a:t>Tiene </a:t>
            </a:r>
            <a:r>
              <a:rPr lang="es-ES" sz="2800" b="0" i="0" dirty="0"/>
              <a:t>un objetivo fundamentalmente orientador con relación a </a:t>
            </a:r>
            <a:r>
              <a:rPr lang="es-ES" sz="2800" b="0" i="0" dirty="0" smtClean="0"/>
              <a:t>un </a:t>
            </a:r>
            <a:r>
              <a:rPr lang="es-ES" sz="2800" b="0" i="0" dirty="0"/>
              <a:t>tema específico. Regularmente tiene un  carácter </a:t>
            </a:r>
            <a:r>
              <a:rPr lang="es-ES" sz="2800" b="0" i="0" dirty="0" smtClean="0"/>
              <a:t>informal</a:t>
            </a:r>
            <a:r>
              <a:rPr lang="es-ES" sz="2800" b="0" i="0" dirty="0"/>
              <a:t>, puede ser única o varias, según la amplitud del tema. </a:t>
            </a:r>
            <a:endParaRPr lang="es-ES" sz="2800" b="0" i="0" dirty="0" smtClean="0"/>
          </a:p>
          <a:p>
            <a:pPr marL="342900" indent="-342900" algn="just">
              <a:lnSpc>
                <a:spcPct val="80000"/>
              </a:lnSpc>
              <a:buFontTx/>
              <a:buChar char="•"/>
            </a:pPr>
            <a:r>
              <a:rPr lang="es-ES" sz="2800" b="0" i="0" dirty="0" smtClean="0"/>
              <a:t>La </a:t>
            </a:r>
            <a:r>
              <a:rPr lang="es-ES" sz="2800" b="0" i="0" dirty="0"/>
              <a:t>charla generalmente impartida por un especialista no tiene que ser necesariamente de una comunicación unidireccional, pues es recomendable la participación activa del auditorio a través de preguntas o la exposición de experiencias personales y por eso el expositor debe buscar recursos polémicos que despierten la motivación. Puede ser acompañada de medios audiovisuales.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71913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s-ES" sz="2400" b="1" dirty="0" smtClean="0">
                <a:latin typeface="Arial" charset="0"/>
                <a:cs typeface="Arial" charset="0"/>
              </a:rPr>
              <a:t>ASPIRACIONES DEL MODELO DE ESCUELA CUBANA</a:t>
            </a:r>
            <a:endParaRPr lang="es-ES" sz="2400" b="1" dirty="0">
              <a:latin typeface="Arial" charset="0"/>
              <a:cs typeface="Arial" charset="0"/>
            </a:endParaRPr>
          </a:p>
        </p:txBody>
      </p:sp>
      <p:sp>
        <p:nvSpPr>
          <p:cNvPr id="2" name="1 Flecha derecha"/>
          <p:cNvSpPr/>
          <p:nvPr/>
        </p:nvSpPr>
        <p:spPr>
          <a:xfrm rot="19845976">
            <a:off x="1042988" y="3138488"/>
            <a:ext cx="6985000" cy="1295400"/>
          </a:xfrm>
          <a:prstGeom prst="rightArrow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2400" b="1" dirty="0">
                <a:solidFill>
                  <a:srgbClr val="FF0000"/>
                </a:solidFill>
              </a:rPr>
              <a:t>Educación Ambiental para el Desarrollo Sostenible</a:t>
            </a:r>
          </a:p>
        </p:txBody>
      </p:sp>
      <p:cxnSp>
        <p:nvCxnSpPr>
          <p:cNvPr id="6" name="5 Conector angular"/>
          <p:cNvCxnSpPr/>
          <p:nvPr/>
        </p:nvCxnSpPr>
        <p:spPr>
          <a:xfrm>
            <a:off x="1171575" y="4508500"/>
            <a:ext cx="592138" cy="433388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6 CuadroTexto"/>
          <p:cNvSpPr txBox="1">
            <a:spLocks noChangeArrowheads="1"/>
          </p:cNvSpPr>
          <p:nvPr/>
        </p:nvSpPr>
        <p:spPr bwMode="auto">
          <a:xfrm>
            <a:off x="625475" y="4125913"/>
            <a:ext cx="113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lang="es-ES" altLang="es-ES" sz="2000" b="1"/>
              <a:t>Patriota</a:t>
            </a:r>
          </a:p>
        </p:txBody>
      </p:sp>
      <p:cxnSp>
        <p:nvCxnSpPr>
          <p:cNvPr id="9" name="8 Conector angular"/>
          <p:cNvCxnSpPr/>
          <p:nvPr/>
        </p:nvCxnSpPr>
        <p:spPr>
          <a:xfrm>
            <a:off x="2220913" y="3919538"/>
            <a:ext cx="592137" cy="43180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angular"/>
          <p:cNvCxnSpPr/>
          <p:nvPr/>
        </p:nvCxnSpPr>
        <p:spPr>
          <a:xfrm>
            <a:off x="3492500" y="3213100"/>
            <a:ext cx="590550" cy="43180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11 CuadroTexto"/>
          <p:cNvSpPr txBox="1">
            <a:spLocks noChangeArrowheads="1"/>
          </p:cNvSpPr>
          <p:nvPr/>
        </p:nvSpPr>
        <p:spPr bwMode="auto">
          <a:xfrm>
            <a:off x="1584325" y="3525838"/>
            <a:ext cx="1211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Humano</a:t>
            </a:r>
          </a:p>
        </p:txBody>
      </p:sp>
      <p:sp>
        <p:nvSpPr>
          <p:cNvPr id="18441" name="12 CuadroTexto"/>
          <p:cNvSpPr txBox="1">
            <a:spLocks noChangeArrowheads="1"/>
          </p:cNvSpPr>
          <p:nvPr/>
        </p:nvSpPr>
        <p:spPr bwMode="auto">
          <a:xfrm>
            <a:off x="2563813" y="2843213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altLang="es-ES" sz="2000" b="1"/>
              <a:t>Disciplinado</a:t>
            </a:r>
          </a:p>
        </p:txBody>
      </p:sp>
      <p:cxnSp>
        <p:nvCxnSpPr>
          <p:cNvPr id="14" name="13 Conector angular"/>
          <p:cNvCxnSpPr/>
          <p:nvPr/>
        </p:nvCxnSpPr>
        <p:spPr>
          <a:xfrm>
            <a:off x="4643438" y="2595563"/>
            <a:ext cx="592137" cy="433387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14 CuadroTexto"/>
          <p:cNvSpPr txBox="1">
            <a:spLocks noChangeArrowheads="1"/>
          </p:cNvSpPr>
          <p:nvPr/>
        </p:nvSpPr>
        <p:spPr bwMode="auto">
          <a:xfrm>
            <a:off x="4083050" y="2220913"/>
            <a:ext cx="1192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altLang="es-ES" sz="2000" b="1"/>
              <a:t>Decente</a:t>
            </a:r>
          </a:p>
        </p:txBody>
      </p:sp>
      <p:sp>
        <p:nvSpPr>
          <p:cNvPr id="18444" name="15 CuadroTexto"/>
          <p:cNvSpPr txBox="1">
            <a:spLocks noChangeArrowheads="1"/>
          </p:cNvSpPr>
          <p:nvPr/>
        </p:nvSpPr>
        <p:spPr bwMode="auto">
          <a:xfrm>
            <a:off x="4957763" y="1614488"/>
            <a:ext cx="15113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altLang="es-ES" sz="2000" b="1"/>
              <a:t>Trabajador</a:t>
            </a:r>
          </a:p>
        </p:txBody>
      </p:sp>
      <p:cxnSp>
        <p:nvCxnSpPr>
          <p:cNvPr id="17" name="16 Conector angular"/>
          <p:cNvCxnSpPr/>
          <p:nvPr/>
        </p:nvCxnSpPr>
        <p:spPr>
          <a:xfrm>
            <a:off x="5737225" y="1974850"/>
            <a:ext cx="590550" cy="43180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angular"/>
          <p:cNvCxnSpPr/>
          <p:nvPr/>
        </p:nvCxnSpPr>
        <p:spPr>
          <a:xfrm flipH="1" flipV="1">
            <a:off x="1922463" y="5627688"/>
            <a:ext cx="590550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7" name="18 CuadroTexto"/>
          <p:cNvSpPr txBox="1">
            <a:spLocks noChangeArrowheads="1"/>
          </p:cNvSpPr>
          <p:nvPr/>
        </p:nvSpPr>
        <p:spPr bwMode="auto">
          <a:xfrm>
            <a:off x="1873250" y="6067425"/>
            <a:ext cx="968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Activo</a:t>
            </a:r>
          </a:p>
        </p:txBody>
      </p:sp>
      <p:cxnSp>
        <p:nvCxnSpPr>
          <p:cNvPr id="21" name="20 Conector angular"/>
          <p:cNvCxnSpPr/>
          <p:nvPr/>
        </p:nvCxnSpPr>
        <p:spPr>
          <a:xfrm flipH="1" flipV="1">
            <a:off x="2790825" y="5141913"/>
            <a:ext cx="592138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9" name="21 CuadroTexto"/>
          <p:cNvSpPr txBox="1">
            <a:spLocks noChangeArrowheads="1"/>
          </p:cNvSpPr>
          <p:nvPr/>
        </p:nvSpPr>
        <p:spPr bwMode="auto">
          <a:xfrm>
            <a:off x="2841625" y="5573713"/>
            <a:ext cx="1281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Solidario</a:t>
            </a:r>
          </a:p>
        </p:txBody>
      </p:sp>
      <p:cxnSp>
        <p:nvCxnSpPr>
          <p:cNvPr id="23" name="22 Conector angular"/>
          <p:cNvCxnSpPr/>
          <p:nvPr/>
        </p:nvCxnSpPr>
        <p:spPr>
          <a:xfrm flipH="1" flipV="1">
            <a:off x="3825875" y="4573588"/>
            <a:ext cx="592138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1" name="23 CuadroTexto"/>
          <p:cNvSpPr txBox="1">
            <a:spLocks noChangeArrowheads="1"/>
          </p:cNvSpPr>
          <p:nvPr/>
        </p:nvSpPr>
        <p:spPr bwMode="auto">
          <a:xfrm>
            <a:off x="3781425" y="4989513"/>
            <a:ext cx="1462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Tolerantes</a:t>
            </a:r>
          </a:p>
        </p:txBody>
      </p:sp>
      <p:cxnSp>
        <p:nvCxnSpPr>
          <p:cNvPr id="25" name="24 Conector angular"/>
          <p:cNvCxnSpPr/>
          <p:nvPr/>
        </p:nvCxnSpPr>
        <p:spPr>
          <a:xfrm flipH="1" flipV="1">
            <a:off x="4787900" y="4030663"/>
            <a:ext cx="592138" cy="433387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3" name="25 CuadroTexto"/>
          <p:cNvSpPr txBox="1">
            <a:spLocks noChangeArrowheads="1"/>
          </p:cNvSpPr>
          <p:nvPr/>
        </p:nvSpPr>
        <p:spPr bwMode="auto">
          <a:xfrm>
            <a:off x="4641850" y="4446588"/>
            <a:ext cx="1925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Responsables</a:t>
            </a:r>
          </a:p>
        </p:txBody>
      </p:sp>
      <p:cxnSp>
        <p:nvCxnSpPr>
          <p:cNvPr id="27" name="26 Conector angular"/>
          <p:cNvCxnSpPr/>
          <p:nvPr/>
        </p:nvCxnSpPr>
        <p:spPr>
          <a:xfrm flipH="1" flipV="1">
            <a:off x="5713413" y="3516313"/>
            <a:ext cx="592137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angular"/>
          <p:cNvCxnSpPr/>
          <p:nvPr/>
        </p:nvCxnSpPr>
        <p:spPr>
          <a:xfrm flipH="1" flipV="1">
            <a:off x="6600825" y="2997200"/>
            <a:ext cx="592138" cy="431800"/>
          </a:xfrm>
          <a:prstGeom prst="bentConnector3">
            <a:avLst>
              <a:gd name="adj1" fmla="val 4799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6" name="28 CuadroTexto"/>
          <p:cNvSpPr txBox="1">
            <a:spLocks noChangeArrowheads="1"/>
          </p:cNvSpPr>
          <p:nvPr/>
        </p:nvSpPr>
        <p:spPr bwMode="auto">
          <a:xfrm>
            <a:off x="5718175" y="3959225"/>
            <a:ext cx="996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Crítico</a:t>
            </a:r>
          </a:p>
        </p:txBody>
      </p:sp>
      <p:sp>
        <p:nvSpPr>
          <p:cNvPr id="18457" name="29 CuadroTexto"/>
          <p:cNvSpPr txBox="1">
            <a:spLocks noChangeArrowheads="1"/>
          </p:cNvSpPr>
          <p:nvPr/>
        </p:nvSpPr>
        <p:spPr bwMode="auto">
          <a:xfrm>
            <a:off x="6711950" y="3414713"/>
            <a:ext cx="1354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s-ES" altLang="es-ES" sz="2000" b="1"/>
              <a:t>Pensador</a:t>
            </a:r>
          </a:p>
        </p:txBody>
      </p:sp>
      <p:sp>
        <p:nvSpPr>
          <p:cNvPr id="18458" name="19 CuadroTexto"/>
          <p:cNvSpPr txBox="1">
            <a:spLocks noChangeArrowheads="1"/>
          </p:cNvSpPr>
          <p:nvPr/>
        </p:nvSpPr>
        <p:spPr bwMode="auto">
          <a:xfrm>
            <a:off x="4641850" y="5688013"/>
            <a:ext cx="44513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es-ES" altLang="es-ES"/>
              <a:t> </a:t>
            </a:r>
            <a:r>
              <a:rPr lang="es-ES" altLang="es-ES" sz="1200" b="1" i="1"/>
              <a:t>Miguel Díaz-Canel: Batallas en el campo de las ideas y los valores. Debates de la Comisión de Educación, Cultura, Ciencia, Tecnología y Medio Ambiente de la Asamblea Nacional del Poder Popular. La Habana. Periódico Juventud Rebelde. Cuba, 3 de julio 2014.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468313" y="571481"/>
            <a:ext cx="8104215" cy="15716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114300"/>
            <a:endParaRPr lang="es-ES" sz="2800" i="0" dirty="0"/>
          </a:p>
          <a:p>
            <a:pPr marL="342900" indent="114300"/>
            <a:r>
              <a:rPr lang="es-E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dirty="0" smtClean="0"/>
              <a:t> </a:t>
            </a:r>
          </a:p>
          <a:p>
            <a:pPr marL="342900" indent="114300"/>
            <a:r>
              <a:rPr lang="es-ES" sz="3600" i="0" dirty="0" smtClean="0"/>
              <a:t>Debate</a:t>
            </a:r>
          </a:p>
          <a:p>
            <a:pPr marL="342900" indent="114300"/>
            <a:endParaRPr lang="es-ES" sz="3600" i="0" dirty="0"/>
          </a:p>
          <a:p>
            <a:pPr marL="342900" indent="114300" algn="just">
              <a:buFontTx/>
              <a:buChar char="•"/>
            </a:pPr>
            <a:r>
              <a:rPr lang="es-ES" sz="2800" i="0" dirty="0"/>
              <a:t>Se desarrolla  a partir de un tema eminentemente polémico, que genere reflexión y  soluciones,  hay más participación del auditorio que en la charla. Puede ir dirigida a cualquiera de las edades.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ChangeArrowheads="1"/>
          </p:cNvSpPr>
          <p:nvPr/>
        </p:nvSpPr>
        <p:spPr bwMode="auto">
          <a:xfrm>
            <a:off x="500034" y="571481"/>
            <a:ext cx="7527954" cy="92869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114300">
              <a:lnSpc>
                <a:spcPct val="80000"/>
              </a:lnSpc>
            </a:pPr>
            <a:r>
              <a:rPr lang="es-ES" sz="3600" i="0" dirty="0" smtClean="0"/>
              <a:t>Técnicas y formas organizativas </a:t>
            </a:r>
          </a:p>
          <a:p>
            <a:pPr marL="342900" indent="114300"/>
            <a:r>
              <a:rPr lang="es-ES" sz="3600" i="0" dirty="0" smtClean="0"/>
              <a:t>Taller</a:t>
            </a:r>
          </a:p>
          <a:p>
            <a:pPr marL="342900" indent="114300" algn="l">
              <a:buFontTx/>
              <a:buChar char="•"/>
            </a:pPr>
            <a:r>
              <a:rPr lang="es-ES" sz="2800" i="0" dirty="0" smtClean="0"/>
              <a:t>Puede ser temporal o permanente. En el primer  caso  se emplea para la capacitación ocasional de personas  o para la discusión de experiencias con relación a una actividad, puede formar parte de un proceso de transformación, es decir puede emplearse para la evaluación parcial o final de un proyecto.</a:t>
            </a:r>
          </a:p>
          <a:p>
            <a:pPr marL="342900" indent="114300" algn="l">
              <a:buFontTx/>
              <a:buChar char="•"/>
            </a:pPr>
            <a:r>
              <a:rPr lang="es-ES" sz="2800" i="0" dirty="0" smtClean="0"/>
              <a:t>El taller permanente es una forma empleada para los procesos de creación y aprendizaje.</a:t>
            </a:r>
            <a:r>
              <a:rPr lang="es-ES" sz="2800" b="0" i="0" dirty="0" smtClean="0"/>
              <a:t> </a:t>
            </a:r>
            <a:endParaRPr lang="es-ES" sz="2800" b="0" i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611188" y="692150"/>
            <a:ext cx="7416800" cy="1093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 smtClean="0"/>
              <a:t>Círculos </a:t>
            </a:r>
            <a:r>
              <a:rPr lang="es-ES" sz="3600" i="0" dirty="0"/>
              <a:t>de interés</a:t>
            </a:r>
          </a:p>
          <a:p>
            <a:pPr marL="342900" indent="-342900" algn="l">
              <a:buFontTx/>
              <a:buChar char="•"/>
            </a:pPr>
            <a:r>
              <a:rPr lang="es-ES" sz="2400" i="0" dirty="0"/>
              <a:t>Es una forma clásica y bastante experimentada en Cuba de la educación no formal.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Se </a:t>
            </a:r>
            <a:r>
              <a:rPr lang="es-ES" sz="2400" i="0" dirty="0"/>
              <a:t>emplea generalmente con niños y adolescentes, pero es legítimo usarla con personas adultas.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Se </a:t>
            </a:r>
            <a:r>
              <a:rPr lang="es-ES" sz="2400" i="0" dirty="0"/>
              <a:t>concibe para públicos interesados en el aprendizaje en torno a una temática  específica más o menos compleja, por ejemplo puede ser el medio ambiente, pero pueden ser también estudios de biota, reciclaje, saneamiento de agua, educación sexual, entre otros.</a:t>
            </a:r>
            <a:endParaRPr lang="es-ES_tradnl" sz="2400" i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ChangeArrowheads="1"/>
          </p:cNvSpPr>
          <p:nvPr/>
        </p:nvSpPr>
        <p:spPr bwMode="auto">
          <a:xfrm>
            <a:off x="539750" y="431800"/>
            <a:ext cx="8064500" cy="9969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/>
              <a:t>Grupos de investigación</a:t>
            </a:r>
          </a:p>
          <a:p>
            <a:pPr marL="342900" indent="-342900" algn="l">
              <a:buFontTx/>
              <a:buChar char="•"/>
            </a:pPr>
            <a:r>
              <a:rPr lang="es-ES" sz="2400" i="0" dirty="0"/>
              <a:t>Como su nombre lo indica los procesos de aprendizaje se realizan empleando los distintos métodos y formas de investigación científica.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Las </a:t>
            </a:r>
            <a:r>
              <a:rPr lang="es-ES" sz="2400" i="0" dirty="0"/>
              <a:t>personas se organizan y agrupan en torno a tareas investigativas por medio de las cuales se produce el </a:t>
            </a:r>
            <a:r>
              <a:rPr lang="es-ES" sz="2400" i="0" dirty="0" err="1"/>
              <a:t>autoaprendizaje</a:t>
            </a:r>
            <a:r>
              <a:rPr lang="es-ES" sz="2400" i="0" dirty="0"/>
              <a:t>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En </a:t>
            </a:r>
            <a:r>
              <a:rPr lang="es-ES" sz="2400" i="0" dirty="0"/>
              <a:t>la temática ambiental y de salud se emplea con frecuencia una estructura multidisciplinaria. </a:t>
            </a:r>
            <a:endParaRPr lang="es-ES" sz="2400" i="0" dirty="0" smtClean="0"/>
          </a:p>
          <a:p>
            <a:pPr marL="342900" indent="-342900" algn="l">
              <a:buFontTx/>
              <a:buChar char="•"/>
            </a:pPr>
            <a:r>
              <a:rPr lang="es-ES" sz="2400" i="0" dirty="0" smtClean="0"/>
              <a:t>Generalmente </a:t>
            </a:r>
            <a:r>
              <a:rPr lang="es-ES" sz="2400" i="0" dirty="0"/>
              <a:t>participan estudiantes y profesionales pero es posible organizar tareas de investigación con personas que no estén dentro de estas categorías, ejemplo amas de casas, y vecinos en general.</a:t>
            </a:r>
            <a:r>
              <a:rPr lang="es-ES" sz="2400" b="0" i="0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ChangeArrowheads="1"/>
          </p:cNvSpPr>
          <p:nvPr/>
        </p:nvSpPr>
        <p:spPr bwMode="auto">
          <a:xfrm>
            <a:off x="539750" y="785794"/>
            <a:ext cx="7810500" cy="10715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171450" indent="285750">
              <a:lnSpc>
                <a:spcPct val="80000"/>
              </a:lnSpc>
            </a:pPr>
            <a:r>
              <a:rPr lang="es-ES" sz="3600" i="0" dirty="0"/>
              <a:t>Técnicas y formas organizativas </a:t>
            </a:r>
            <a:endParaRPr lang="es-ES" sz="3600" i="0" dirty="0" smtClean="0"/>
          </a:p>
          <a:p>
            <a:pPr marL="171450" indent="285750"/>
            <a:r>
              <a:rPr lang="es-ES" sz="3600" i="0" dirty="0" smtClean="0"/>
              <a:t>Grupos </a:t>
            </a:r>
            <a:r>
              <a:rPr lang="es-ES" sz="3600" i="0" dirty="0"/>
              <a:t>de acción</a:t>
            </a:r>
          </a:p>
          <a:p>
            <a:pPr marL="171450" indent="285750" algn="just">
              <a:buFontTx/>
              <a:buChar char="•"/>
            </a:pPr>
            <a:endParaRPr lang="es-ES" sz="2800" i="0" dirty="0" smtClean="0"/>
          </a:p>
          <a:p>
            <a:pPr marL="171450" indent="285750" algn="just">
              <a:buFontTx/>
              <a:buChar char="•"/>
            </a:pPr>
            <a:r>
              <a:rPr lang="es-ES" sz="2800" i="0" dirty="0" smtClean="0"/>
              <a:t>Se </a:t>
            </a:r>
            <a:r>
              <a:rPr lang="es-ES" sz="2800" i="0" dirty="0"/>
              <a:t>diferencia del anterior por sus objetivos que son la realización de determinadas tareas de transformación y mejoramiento ambiental, por ejemplo: reforestación, saneamiento de aguas, conservación de una especie, creación de instalaciones de agricultura orgánica, saneamiento de costas y litorales, campañas educativas, etc</a:t>
            </a:r>
            <a:r>
              <a:rPr lang="es-ES" sz="2400" i="0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539750" y="1143000"/>
            <a:ext cx="7848600" cy="10001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1143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257175" indent="114300"/>
            <a:r>
              <a:rPr lang="es-ES" sz="3600" i="0" dirty="0" smtClean="0"/>
              <a:t>Publicaciones</a:t>
            </a:r>
            <a:endParaRPr lang="es-ES" sz="3200" i="0" dirty="0"/>
          </a:p>
          <a:p>
            <a:pPr marL="257175" indent="114300" algn="l">
              <a:buFontTx/>
              <a:buChar char="•"/>
            </a:pPr>
            <a:endParaRPr lang="es-ES" sz="2800" i="0" dirty="0" smtClean="0"/>
          </a:p>
          <a:p>
            <a:pPr marL="257175" indent="114300" algn="l">
              <a:buFontTx/>
              <a:buChar char="•"/>
            </a:pPr>
            <a:r>
              <a:rPr lang="es-ES" sz="2800" i="0" dirty="0" smtClean="0"/>
              <a:t>Textos</a:t>
            </a:r>
            <a:r>
              <a:rPr lang="es-ES" sz="2800" i="0" dirty="0"/>
              <a:t>, artículos, CD </a:t>
            </a:r>
            <a:r>
              <a:rPr lang="es-ES" sz="2800" i="0" dirty="0" err="1"/>
              <a:t>Room</a:t>
            </a:r>
            <a:r>
              <a:rPr lang="es-ES" sz="2800" i="0" dirty="0"/>
              <a:t>, publicaciones periódicas didácticas o divulgativas (boletines), dossier, entre otros.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ChangeArrowheads="1"/>
          </p:cNvSpPr>
          <p:nvPr/>
        </p:nvSpPr>
        <p:spPr bwMode="auto">
          <a:xfrm>
            <a:off x="539750" y="260350"/>
            <a:ext cx="7993063" cy="10969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</a:t>
            </a: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 smtClean="0"/>
              <a:t>Excursiones </a:t>
            </a:r>
            <a:r>
              <a:rPr lang="es-ES" sz="3600" i="0" dirty="0"/>
              <a:t>e itinerarios didácticos.</a:t>
            </a:r>
          </a:p>
          <a:p>
            <a:pPr marL="342900" indent="-342900" algn="just">
              <a:buFontTx/>
              <a:buChar char="•"/>
            </a:pP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i="0" dirty="0" smtClean="0"/>
              <a:t>Diseñadas </a:t>
            </a:r>
            <a:r>
              <a:rPr lang="es-ES" sz="2400" i="0" dirty="0"/>
              <a:t>y elaboradas por técnicos y especialistas (en la mayoría de los casos geógrafos y biólogos) a partir del estudio y exploración del espacio físico concreto, proporcionan las indicaciones y pautas a seguir en la realización de su recorrido señalando las posibilidades de reconocer, comparar, identificar y comprender los aspectos temáticos que pretenden mostrar. </a:t>
            </a: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i="0" dirty="0" smtClean="0"/>
              <a:t>Regularmente </a:t>
            </a:r>
            <a:r>
              <a:rPr lang="es-ES" sz="2400" i="0" dirty="0"/>
              <a:t>están dirigidas a  escolares de distintos niveles, de ahí que se presenten, en algunos casos, en forma de cuadernos del alumno y guía del profesor, si bien por la adaptabilidad de sus planeamientos es factible su utilización por otros sectores de la población.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ChangeArrowheads="1"/>
          </p:cNvSpPr>
          <p:nvPr/>
        </p:nvSpPr>
        <p:spPr bwMode="auto">
          <a:xfrm>
            <a:off x="571472" y="500043"/>
            <a:ext cx="7745441" cy="1285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6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600" i="0" dirty="0"/>
              <a:t> </a:t>
            </a:r>
          </a:p>
          <a:p>
            <a:pPr marL="342900" indent="-342900"/>
            <a:r>
              <a:rPr lang="es-ES" sz="3600" i="0" dirty="0"/>
              <a:t>Juegos de simulación</a:t>
            </a:r>
            <a:r>
              <a:rPr lang="es-ES" sz="3600" i="0" dirty="0" smtClean="0"/>
              <a:t>.</a:t>
            </a:r>
            <a:endParaRPr lang="es-ES" sz="3600" i="0" smtClean="0"/>
          </a:p>
          <a:p>
            <a:pPr marL="342900" indent="-342900"/>
            <a:endParaRPr lang="es-ES" sz="3600" i="0" dirty="0"/>
          </a:p>
          <a:p>
            <a:pPr marL="342900" indent="-342900" algn="just">
              <a:buFontTx/>
              <a:buChar char="•"/>
            </a:pPr>
            <a:r>
              <a:rPr lang="es-ES" sz="2400" dirty="0" smtClean="0"/>
              <a:t>C</a:t>
            </a:r>
            <a:r>
              <a:rPr lang="es-ES" sz="2400" i="0" dirty="0" smtClean="0"/>
              <a:t>onstituyen</a:t>
            </a:r>
            <a:r>
              <a:rPr lang="es-ES" sz="2400" i="0" dirty="0"/>
              <a:t>, junto con la interpretación de papeles (roles) y el estudio de casos, las técnicas didácticas basadas en la simulación. </a:t>
            </a: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i="0" dirty="0" smtClean="0"/>
              <a:t>Lo </a:t>
            </a:r>
            <a:r>
              <a:rPr lang="es-ES" sz="2400" i="0" dirty="0"/>
              <a:t>que la diferencia de otras técnicas es que se hace referencia a la necesidad de que las soluciones al problema planteado no supongan consecuencias negativas para los elementos implicados. Siendo también un objetivo importante la adquisición de conocimientos, como medio para interiorizar y vivir el problema en todas sus dimensiones. </a:t>
            </a:r>
            <a:endParaRPr lang="es-ES" sz="2400" i="0" dirty="0" smtClean="0"/>
          </a:p>
          <a:p>
            <a:pPr marL="342900" indent="-342900" algn="just">
              <a:buFontTx/>
              <a:buChar char="•"/>
            </a:pPr>
            <a:r>
              <a:rPr lang="es-ES" sz="2400" dirty="0" smtClean="0"/>
              <a:t>Puede </a:t>
            </a:r>
            <a:r>
              <a:rPr lang="es-ES" sz="2400" i="0" dirty="0" smtClean="0"/>
              <a:t> ser necesario </a:t>
            </a:r>
            <a:r>
              <a:rPr lang="es-ES" sz="2400" i="0" dirty="0"/>
              <a:t>publicar juegos con el soporte para su desarrollo concreto (tableros, fichas, datos, instrucciones, reglas, etc.).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1026" name="Picture 2" descr="D:\Yoli\Educa ambiental\Curso 2017-18\PW 2017 B-G\para tema 3\metodologa-educacin-ambiental-12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30270" y="0"/>
            <a:ext cx="1000293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ChangeArrowheads="1"/>
          </p:cNvSpPr>
          <p:nvPr/>
        </p:nvSpPr>
        <p:spPr bwMode="auto">
          <a:xfrm>
            <a:off x="758825" y="620713"/>
            <a:ext cx="7342188" cy="87946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s-ES" sz="3200" i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Técnicas y formas organizativas</a:t>
            </a:r>
            <a:r>
              <a:rPr lang="es-ES" sz="3200" i="0" dirty="0"/>
              <a:t> </a:t>
            </a:r>
          </a:p>
          <a:p>
            <a:pPr marL="342900" indent="-342900"/>
            <a:r>
              <a:rPr lang="es-ES" sz="3200" i="0" dirty="0" smtClean="0"/>
              <a:t>Trabajo con medios </a:t>
            </a:r>
            <a:r>
              <a:rPr lang="es-ES" sz="3200" i="0" dirty="0"/>
              <a:t>audiovisuales</a:t>
            </a:r>
          </a:p>
          <a:p>
            <a:pPr marL="342900" indent="-342900" algn="l">
              <a:buFontTx/>
              <a:buChar char="•"/>
            </a:pPr>
            <a:endParaRPr lang="es-ES" sz="2000" b="0" i="0" dirty="0" smtClean="0"/>
          </a:p>
          <a:p>
            <a:pPr marL="342900" indent="-342900" algn="just">
              <a:buFontTx/>
              <a:buChar char="•"/>
            </a:pPr>
            <a:r>
              <a:rPr lang="es-ES" sz="2400" b="0" i="0" dirty="0" smtClean="0"/>
              <a:t>Las </a:t>
            </a:r>
            <a:r>
              <a:rPr lang="es-ES" sz="2400" b="0" i="0" dirty="0"/>
              <a:t>películas, videos, diapositivas, grabaciones</a:t>
            </a:r>
            <a:r>
              <a:rPr lang="es-ES" sz="2400" b="0" i="0" dirty="0" smtClean="0"/>
              <a:t>,  </a:t>
            </a:r>
            <a:r>
              <a:rPr lang="es-ES" sz="2400" b="0" i="0" dirty="0"/>
              <a:t>entre otras servirán tanto para introducir o complementar una actividad como para ilustrar un tema en general o particular (las fases de contaminación  por las que ha pasado un río, las secuelas de los incendios forestales, especies que están en peligro de </a:t>
            </a:r>
            <a:r>
              <a:rPr lang="es-ES" sz="2400" b="0" i="0" dirty="0" smtClean="0"/>
              <a:t>extinción, </a:t>
            </a:r>
            <a:r>
              <a:rPr lang="es-ES" sz="2400" b="0" i="0" dirty="0"/>
              <a:t>etc.).</a:t>
            </a:r>
          </a:p>
          <a:p>
            <a:pPr marL="342900" indent="-342900" algn="just">
              <a:buFontTx/>
              <a:buChar char="•"/>
            </a:pPr>
            <a:r>
              <a:rPr lang="es-ES" sz="2400" b="0" i="0" dirty="0"/>
              <a:t>Asimismo tienen cabida las audiciones de sonidos de la naturaleza y/o del medio urbano, puesto que permiten establecer diferencias y análisis concretos, incentivando valoraciones de la realidad natural o del medio construido en condiciones óptimas de habilidad.</a:t>
            </a:r>
          </a:p>
          <a:p>
            <a:pPr marL="342900" indent="-342900" algn="just">
              <a:buFontTx/>
              <a:buChar char="•"/>
            </a:pPr>
            <a:r>
              <a:rPr lang="es-ES" sz="2400" b="0" i="0" dirty="0"/>
              <a:t>Puede estar dirigido a cualquier grupo de edades.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dirty="0" smtClean="0"/>
              <a:t>CATEGORÍAS DE OBJETIVOS </a:t>
            </a:r>
            <a:r>
              <a:rPr lang="es-ES" sz="3600" dirty="0"/>
              <a:t>DE LA </a:t>
            </a:r>
            <a:r>
              <a:rPr lang="es-ES" sz="3600" dirty="0" smtClean="0"/>
              <a:t>EDUCACIÓN AMBIENTAL</a:t>
            </a:r>
            <a:endParaRPr lang="es-ES" sz="36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4978400" cy="4262438"/>
          </a:xfrm>
        </p:spPr>
        <p:txBody>
          <a:bodyPr/>
          <a:lstStyle/>
          <a:p>
            <a:r>
              <a:rPr lang="es-ES" dirty="0"/>
              <a:t>Conciencia</a:t>
            </a:r>
          </a:p>
          <a:p>
            <a:r>
              <a:rPr lang="es-ES" dirty="0"/>
              <a:t>Conocimiento</a:t>
            </a:r>
          </a:p>
          <a:p>
            <a:r>
              <a:rPr lang="es-ES" dirty="0"/>
              <a:t>Actitudes</a:t>
            </a:r>
          </a:p>
          <a:p>
            <a:r>
              <a:rPr lang="es-ES" dirty="0" smtClean="0"/>
              <a:t>Competencias </a:t>
            </a:r>
          </a:p>
          <a:p>
            <a:r>
              <a:rPr lang="es-ES" dirty="0" smtClean="0"/>
              <a:t>Participación</a:t>
            </a:r>
            <a:endParaRPr lang="es-ES" dirty="0"/>
          </a:p>
          <a:p>
            <a:endParaRPr lang="es-ES" dirty="0"/>
          </a:p>
        </p:txBody>
      </p:sp>
      <p:pic>
        <p:nvPicPr>
          <p:cNvPr id="35845" name="Picture 5" descr="J0233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657600"/>
            <a:ext cx="2574925" cy="2614612"/>
          </a:xfrm>
          <a:prstGeom prst="rect">
            <a:avLst/>
          </a:prstGeom>
          <a:noFill/>
        </p:spPr>
      </p:pic>
      <p:pic>
        <p:nvPicPr>
          <p:cNvPr id="8" name="Picture 6" descr="el-salton-c-bi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1676400"/>
            <a:ext cx="2659063" cy="3933825"/>
          </a:xfrm>
          <a:prstGeom prst="rect">
            <a:avLst/>
          </a:prstGeom>
          <a:noFill/>
        </p:spPr>
      </p:pic>
      <p:pic>
        <p:nvPicPr>
          <p:cNvPr id="9" name="Picture 4" descr="bscap0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524001"/>
            <a:ext cx="27432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r>
              <a:rPr lang="es-ES" dirty="0" smtClean="0"/>
              <a:t>Entre los propósitos de estas técnicas figuran el antagonismo entre las opiniones, creencias y formas de pensar del estudiante y las que podrían considerarse correctas para contribuir a la adopción de una nueva actitud; la toma de conciencia por parte del propio alumno del mensaje que ha recibido para su posterior análisis; así como valorar las actitudes positivas que les han transmitido los recursos empleados.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_tradnl" sz="3600" b="1" dirty="0" smtClean="0">
                <a:latin typeface="Arial" charset="0"/>
                <a:cs typeface="Arial" charset="0"/>
              </a:rPr>
              <a:t>PROGRAMA NACIONAL DE EDUCACIÓN AMBIENTAL (2016-2020)</a:t>
            </a:r>
            <a:endParaRPr lang="es-ES_tradnl" sz="36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/>
              <a:t>OBJETIVO GENERAL</a:t>
            </a:r>
            <a:endParaRPr lang="es-ES_tradnl" dirty="0" smtClean="0"/>
          </a:p>
          <a:p>
            <a:r>
              <a:rPr lang="es-ES" dirty="0" smtClean="0"/>
              <a:t>Aumentar la cultura ambiental integral de la población, a partir del desarrollo de conocimientos, habilidades, actitudes, cambios de conducta y modos de actuación que le permita al ser humano mejorar su relación con el medio y contribuya a la construcción de una sociedad sostenible. 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388" y="260350"/>
            <a:ext cx="8572500" cy="12398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>
              <a:defRPr/>
            </a:pPr>
            <a:r>
              <a:rPr lang="es-ES_tradnl" sz="2400" b="1" dirty="0">
                <a:latin typeface="Arial" charset="0"/>
                <a:cs typeface="Arial" charset="0"/>
              </a:rPr>
              <a:t>PROGRAMA NACIONAL DE EDUCACIÓN AMBIENTAL (2016-2020</a:t>
            </a:r>
            <a:r>
              <a:rPr lang="es-ES_tradnl" sz="2000" b="1" dirty="0" smtClean="0">
                <a:latin typeface="Arial" charset="0"/>
                <a:cs typeface="Arial" charset="0"/>
              </a:rPr>
              <a:t>)</a:t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800" dirty="0" smtClean="0">
                <a:latin typeface="Arial" charset="0"/>
                <a:cs typeface="Arial" charset="0"/>
              </a:rPr>
              <a:t>PRINCIPIOS </a:t>
            </a:r>
            <a:r>
              <a:rPr lang="es-ES_tradnl" sz="2000" dirty="0" smtClean="0">
                <a:latin typeface="Arial" charset="0"/>
                <a:cs typeface="Arial" charset="0"/>
              </a:rPr>
              <a:t/>
            </a:r>
            <a:br>
              <a:rPr lang="es-ES_tradnl" sz="2000" dirty="0" smtClean="0">
                <a:latin typeface="Arial" charset="0"/>
                <a:cs typeface="Arial" charset="0"/>
              </a:rPr>
            </a:br>
            <a:endParaRPr lang="es-ES" sz="2000" b="1" dirty="0">
              <a:latin typeface="Arial" charset="0"/>
              <a:cs typeface="Arial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8" y="1714488"/>
            <a:ext cx="8329612" cy="4714887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514350" indent="-514350">
              <a:buFont typeface="Arial" charset="0"/>
              <a:buAutoNum type="arabicPeriod"/>
              <a:defRPr/>
            </a:pPr>
            <a:r>
              <a:rPr lang="es-ES" dirty="0" smtClean="0"/>
              <a:t>Desarrollo económico y social sostenible.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Interdisciplinariedad.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Enfoque ecosistémico.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Carácter participativo.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Formación de valores.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Perspectiva de género.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s-ES" dirty="0" smtClean="0"/>
              <a:t>Desarrollo local.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AutoNum type="arabicPeriod"/>
              <a:defRPr/>
            </a:pPr>
            <a:endParaRPr lang="es-ES" dirty="0" smtClean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s-ES_tradnl" sz="2000" b="1" dirty="0" smtClean="0">
                <a:latin typeface="Arial" charset="0"/>
                <a:cs typeface="Arial" charset="0"/>
              </a:rPr>
              <a:t>PROGRAMA NACIONAL DE EDUCACIÓN AMBIENTAL (2016-2020)</a:t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000" b="1" dirty="0" smtClean="0">
                <a:latin typeface="Arial" charset="0"/>
                <a:cs typeface="Arial" charset="0"/>
              </a:rPr>
              <a:t/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800" dirty="0" smtClean="0">
                <a:latin typeface="Arial" charset="0"/>
                <a:cs typeface="Arial" charset="0"/>
              </a:rPr>
              <a:t>CONTENIDOS </a:t>
            </a:r>
            <a:endParaRPr lang="es-ES" sz="2800" dirty="0" smtClean="0">
              <a:latin typeface="Arial" charset="0"/>
              <a:cs typeface="Arial" charset="0"/>
            </a:endParaRP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395288" y="1571612"/>
            <a:ext cx="8351837" cy="4857783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None/>
              <a:defRPr/>
            </a:pPr>
            <a:r>
              <a:rPr lang="es-ES_tradnl" sz="2800" dirty="0" smtClean="0">
                <a:latin typeface="Arial" charset="0"/>
                <a:cs typeface="Arial" charset="0"/>
              </a:rPr>
              <a:t>                           </a:t>
            </a:r>
          </a:p>
          <a:p>
            <a:pPr marL="514350" indent="-514350">
              <a:buAutoNum type="arabicPeriod"/>
              <a:defRPr/>
            </a:pPr>
            <a:r>
              <a:rPr lang="es-ES" sz="2800" dirty="0" smtClean="0"/>
              <a:t>Cambio climático.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2. Gestión de riesgos de desastres.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3. Uso sostenible de Recursos Hídricos.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4. Uso sostenible de la diversidad biológica.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5. Manejo sostenible de tierras.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6. Lucha contra la contaminación del medio ambiente.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7. Manejo seguro de los productos químicos y desechos peligrosos.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8. Consumo y producción sostenible.</a:t>
            </a:r>
          </a:p>
          <a:p>
            <a:pPr eaLnBrk="1" hangingPunct="1">
              <a:buFont typeface="Arial" charset="0"/>
              <a:buNone/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428596" y="1643050"/>
            <a:ext cx="8358246" cy="4970461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9. Manejo de la zona costera.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10. Derecho y participación ciudadana.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/>
              <a:t>11. Protección del patrimonio natural y cultural.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12. Uso sostenible de la energía.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13. Economía ambiental y ecológica.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14. Manejo de </a:t>
            </a:r>
            <a:r>
              <a:rPr lang="es-ES" sz="2800" dirty="0" smtClean="0"/>
              <a:t>cuencas </a:t>
            </a:r>
            <a:r>
              <a:rPr lang="es-ES" sz="2800" dirty="0"/>
              <a:t>h</a:t>
            </a:r>
            <a:r>
              <a:rPr lang="es-ES" sz="2800" dirty="0" smtClean="0"/>
              <a:t>idrográfica</a:t>
            </a:r>
            <a:r>
              <a:rPr lang="es-ES" sz="2800" dirty="0"/>
              <a:t>.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/>
              <a:t>15. Legislación ambiental.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>
                <a:solidFill>
                  <a:schemeClr val="tx1"/>
                </a:solidFill>
              </a:rPr>
              <a:t>16. Seguridad alimentaria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800" dirty="0" smtClean="0">
                <a:solidFill>
                  <a:schemeClr val="tx1"/>
                </a:solidFill>
              </a:rPr>
              <a:t>17. Equidad social con estilos de vida sanos y saludables.</a:t>
            </a:r>
          </a:p>
          <a:p>
            <a:pPr eaLnBrk="1" hangingPunct="1">
              <a:buFont typeface="Arial" charset="0"/>
              <a:buNone/>
              <a:defRPr/>
            </a:pPr>
            <a:endParaRPr lang="es-ES" sz="3600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s-ES_tradnl" sz="2000" b="1" dirty="0" smtClean="0">
                <a:latin typeface="Arial" charset="0"/>
                <a:cs typeface="Arial" charset="0"/>
              </a:rPr>
              <a:t>PROGRAMA NACIONAL DE EDUCACIÓN AMBIENTAL (2016-2020)</a:t>
            </a:r>
            <a:br>
              <a:rPr lang="es-ES_tradnl" sz="2000" b="1" dirty="0" smtClean="0">
                <a:latin typeface="Arial" charset="0"/>
                <a:cs typeface="Arial" charset="0"/>
              </a:rPr>
            </a:br>
            <a:r>
              <a:rPr lang="es-ES_tradnl" sz="2400" dirty="0" smtClean="0">
                <a:latin typeface="Arial" charset="0"/>
                <a:cs typeface="Arial" charset="0"/>
              </a:rPr>
              <a:t> </a:t>
            </a:r>
            <a:br>
              <a:rPr lang="es-ES_tradnl" sz="2400" dirty="0" smtClean="0">
                <a:latin typeface="Arial" charset="0"/>
                <a:cs typeface="Arial" charset="0"/>
              </a:rPr>
            </a:br>
            <a:r>
              <a:rPr lang="es-ES_tradnl" sz="2400" dirty="0" smtClean="0">
                <a:latin typeface="Arial" charset="0"/>
                <a:cs typeface="Arial" charset="0"/>
              </a:rPr>
              <a:t>CONTENIDOS </a:t>
            </a:r>
            <a:endParaRPr lang="es-ES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72500" cy="1071562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2400" b="1" dirty="0" smtClean="0">
                <a:cs typeface="Arial" pitchFamily="34" charset="0"/>
              </a:rPr>
              <a:t>PROBLEMAS AMBIENTALES QUE ORIENTA EL CITMA Y DEBEN SER CONSIDERADOS EN EL CURRÍCULO DE LA ESCUELA CUBANA: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8" y="1285860"/>
            <a:ext cx="8329612" cy="5143515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endParaRPr lang="es-ES_tradnl" sz="3800" b="1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s-ES_tradnl" sz="5100" b="1" dirty="0" smtClean="0"/>
              <a:t>Estrategia Ambiental Nacional (2016 – 2020) Principales problemas ambientales:</a:t>
            </a:r>
            <a:endParaRPr lang="es-ES" sz="3800" b="1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Degradación de los suelos.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Afectaciones a la cobertura forestal.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Contaminación.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Pérdida de la diversidad biológica y deterioro de los ecosistemas.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Carencia y dificultades con el manejo, la disponibilidad y calidad del agua.</a:t>
            </a:r>
            <a:endParaRPr lang="es-ES" sz="44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Impactos del cambio climático.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s-ES_tradnl" sz="4400" dirty="0" smtClean="0"/>
              <a:t>Deterioro de la condición higiénica sanitaria en los asentamientos humanos.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10600" cy="96043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_tradnl" sz="3600" b="1" dirty="0" smtClean="0"/>
              <a:t/>
            </a:r>
            <a:br>
              <a:rPr lang="es-ES_tradnl" sz="3600" b="1" dirty="0" smtClean="0"/>
            </a:br>
            <a:r>
              <a:rPr lang="es-ES_tradnl" sz="3600" b="1" dirty="0" smtClean="0"/>
              <a:t>De la Conferencia de </a:t>
            </a:r>
            <a:r>
              <a:rPr lang="es-ES_tradnl" sz="3600" b="1" i="1" dirty="0" err="1" smtClean="0"/>
              <a:t>Tbilisi</a:t>
            </a:r>
            <a:r>
              <a:rPr lang="es-ES_tradnl" sz="3600" b="1" dirty="0" smtClean="0"/>
              <a:t> se indican algunas de las características de la EA</a:t>
            </a:r>
            <a:r>
              <a:rPr lang="es-ES_tradnl" b="1" dirty="0" smtClean="0"/>
              <a:t/>
            </a:r>
            <a:br>
              <a:rPr lang="es-ES_tradnl" b="1" dirty="0" smtClean="0"/>
            </a:br>
            <a:endParaRPr lang="es-ES_tradn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754563"/>
          </a:xfrm>
        </p:spPr>
        <p:txBody>
          <a:bodyPr/>
          <a:lstStyle/>
          <a:p>
            <a:r>
              <a:rPr lang="es-ES_tradnl" dirty="0" smtClean="0"/>
              <a:t>Comportamientos positivos de conducta.</a:t>
            </a:r>
          </a:p>
          <a:p>
            <a:r>
              <a:rPr lang="es-ES_tradnl" dirty="0" smtClean="0"/>
              <a:t>Educación permanente.</a:t>
            </a:r>
          </a:p>
          <a:p>
            <a:r>
              <a:rPr lang="es-ES_tradnl" dirty="0" smtClean="0"/>
              <a:t>Conocimientos técnicos y valores éticos.</a:t>
            </a:r>
          </a:p>
          <a:p>
            <a:r>
              <a:rPr lang="es-ES_tradnl" dirty="0" smtClean="0"/>
              <a:t>Enfoque global.</a:t>
            </a:r>
          </a:p>
          <a:p>
            <a:r>
              <a:rPr lang="es-ES_tradnl" dirty="0" smtClean="0"/>
              <a:t>Vinculación, interdependencia y solidaridad.</a:t>
            </a:r>
          </a:p>
          <a:p>
            <a:r>
              <a:rPr lang="es-ES_tradnl" dirty="0" smtClean="0"/>
              <a:t>Resolución de problemas.</a:t>
            </a:r>
          </a:p>
          <a:p>
            <a:r>
              <a:rPr lang="es-ES_tradnl" dirty="0" smtClean="0"/>
              <a:t>Iniciativa y sentido de la responsabilidad.</a:t>
            </a:r>
          </a:p>
          <a:p>
            <a:r>
              <a:rPr lang="es-ES_tradnl" dirty="0" smtClean="0"/>
              <a:t>Renovación del proceso educativo.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s-ES" sz="3200" b="1" dirty="0" smtClean="0"/>
              <a:t>Prioridades para desarrollar la EA en la escuela </a:t>
            </a:r>
            <a:br>
              <a:rPr lang="es-ES" sz="3200" b="1" dirty="0" smtClean="0"/>
            </a:br>
            <a:r>
              <a:rPr lang="es-ES" sz="3200" b="1" dirty="0" smtClean="0"/>
              <a:t>(</a:t>
            </a:r>
            <a:r>
              <a:rPr lang="es-ES" sz="2800" b="1" dirty="0" smtClean="0"/>
              <a:t>Propuestas en UCP “Rubén Martínez Villena” 2010)</a:t>
            </a:r>
            <a:endParaRPr lang="es-ES_tradnl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785926"/>
            <a:ext cx="8501122" cy="5072074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Necesidad de trabajar a partir de los objetivos y principios de la Educación Ambiental  (EA) y sus nexos con el desarrollo sostenible.</a:t>
            </a:r>
          </a:p>
          <a:p>
            <a:pPr algn="just"/>
            <a:r>
              <a:rPr lang="es-ES" sz="2800" dirty="0" smtClean="0"/>
              <a:t>Trabajar la definición de medio ambiente con un enfoque sistémico y un carácter holístico.</a:t>
            </a:r>
          </a:p>
          <a:p>
            <a:pPr algn="just"/>
            <a:r>
              <a:rPr lang="es-ES" sz="2800" dirty="0" smtClean="0"/>
              <a:t>Tratamiento de la educación ambiental  local a partir del  diagnóstico ambiental de la  escuela y su localidad.</a:t>
            </a:r>
          </a:p>
          <a:p>
            <a:pPr algn="just"/>
            <a:r>
              <a:rPr lang="es-ES" sz="2800" dirty="0" smtClean="0"/>
              <a:t>Enfocar  la EA no solo  desde la óptica de los  problemas del medio ambiente, sino también  resaltando lo positivo y bello existente en el mismo.</a:t>
            </a:r>
            <a:endParaRPr lang="es-ES_tradnl" sz="2800" dirty="0" smtClean="0"/>
          </a:p>
          <a:p>
            <a:endParaRPr lang="es-ES_tradnl" sz="2400" b="1" dirty="0" smtClean="0"/>
          </a:p>
          <a:p>
            <a:endParaRPr lang="es-ES_tradnl" sz="24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3000" dirty="0" smtClean="0"/>
              <a:t>Tomar como fundamento pedagógico el aprendizaje desarrollador.</a:t>
            </a:r>
          </a:p>
          <a:p>
            <a:pPr algn="just"/>
            <a:r>
              <a:rPr lang="es-ES" sz="3000" dirty="0" smtClean="0"/>
              <a:t>Trabajarla con un enfoque  interdisciplinario.</a:t>
            </a:r>
          </a:p>
          <a:p>
            <a:pPr algn="just"/>
            <a:r>
              <a:rPr lang="es-ES" sz="3000" dirty="0" smtClean="0"/>
              <a:t>Necesidad de que la EA constituya una tarea de todos. </a:t>
            </a:r>
          </a:p>
          <a:p>
            <a:pPr algn="just"/>
            <a:r>
              <a:rPr lang="es-ES" sz="3000" dirty="0" smtClean="0"/>
              <a:t>Necesidad de evaluarla de forma integral (conocimientos, habilidades, conductas,  la formación de valores, participación)</a:t>
            </a:r>
          </a:p>
          <a:p>
            <a:pPr algn="just"/>
            <a:r>
              <a:rPr lang="es-ES" sz="3000" dirty="0" smtClean="0"/>
              <a:t>Necesidad de tener en cuenta las </a:t>
            </a:r>
            <a:r>
              <a:rPr lang="es-ES" sz="3000" dirty="0" err="1" smtClean="0"/>
              <a:t>ecoefemérides</a:t>
            </a:r>
            <a:endParaRPr lang="es-ES_tradnl" sz="3000" dirty="0" smtClean="0"/>
          </a:p>
          <a:p>
            <a:endParaRPr lang="es-ES_tradnl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_tradnl" dirty="0" smtClean="0"/>
              <a:t>Bibliografía </a:t>
            </a:r>
            <a:br>
              <a:rPr lang="es-ES_tradnl" dirty="0" smtClean="0"/>
            </a:br>
            <a:r>
              <a:rPr lang="es-ES_tradnl" dirty="0" smtClean="0"/>
              <a:t>(presentaciones electrónicas)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0063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900" dirty="0" smtClean="0">
                <a:latin typeface="Arial" pitchFamily="34" charset="0"/>
                <a:cs typeface="Arial" pitchFamily="34" charset="0"/>
              </a:rPr>
              <a:t>Aguilar Rosete Lucero y otros. Principales tendencias y modelos de la Educación Ambiental en el sistema escolar.  </a:t>
            </a:r>
            <a:r>
              <a:rPr lang="es-ES" sz="2900" u="sng" dirty="0" smtClean="0">
                <a:latin typeface="Arial" pitchFamily="34" charset="0"/>
                <a:cs typeface="Arial" pitchFamily="34" charset="0"/>
                <a:hlinkClick r:id="rId2"/>
              </a:rPr>
              <a:t>http://www.temasambientales.com/2017/03/educacionambiental.html</a:t>
            </a:r>
            <a:endParaRPr lang="es-ES_tradnl" sz="29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Bosque Suárez, Rafael. “Algunos métodos, técnicas y formas de organización  de la educación ambiental” . Gea. UCP ”Enrique José Varona”.</a:t>
            </a: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CD Educación Ambiental para el Maestro. CIGEA –CITMA y ONG SAVE THE CHILDREN, Editado por SOFCAL. Cuba. 2002</a:t>
            </a: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Figueroa </a:t>
            </a:r>
            <a:r>
              <a:rPr lang="es-ES" sz="2900" dirty="0" err="1" smtClean="0">
                <a:latin typeface="Arial" pitchFamily="34" charset="0"/>
                <a:cs typeface="Arial" pitchFamily="34" charset="0"/>
              </a:rPr>
              <a:t>Caraballo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900" dirty="0" err="1" smtClean="0">
                <a:latin typeface="Arial" pitchFamily="34" charset="0"/>
                <a:cs typeface="Arial" pitchFamily="34" charset="0"/>
              </a:rPr>
              <a:t>Eberto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 y otros. Metodología: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la educación ambiental para el desarrollo sostenible en la  escuela . Universidad de Ciencias Pedagógicas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ES" sz="2900" dirty="0" smtClean="0">
                <a:latin typeface="Arial" pitchFamily="34" charset="0"/>
                <a:cs typeface="Arial" pitchFamily="34" charset="0"/>
              </a:rPr>
              <a:t> “Rubén Martínez Villena”. La Habana. 2010.</a:t>
            </a:r>
          </a:p>
          <a:p>
            <a:r>
              <a:rPr lang="es-ES" sz="2900" dirty="0" smtClean="0">
                <a:latin typeface="Arial" pitchFamily="34" charset="0"/>
                <a:cs typeface="Arial" pitchFamily="34" charset="0"/>
              </a:rPr>
              <a:t>Santos Abreu, Ismael ” Perfeccionamiento del Sistema Nacional de Educación”.  Universidad Central Marta Abreu. 2016.</a:t>
            </a:r>
          </a:p>
          <a:p>
            <a:endParaRPr lang="es-ES_tradnl" sz="2900" dirty="0" smtClean="0">
              <a:latin typeface="Arial" pitchFamily="34" charset="0"/>
              <a:cs typeface="Arial" pitchFamily="34" charset="0"/>
            </a:endParaRPr>
          </a:p>
          <a:p>
            <a:endParaRPr lang="es-ES" sz="2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s-ES_trad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00034" y="428604"/>
            <a:ext cx="813596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ES_tradnl" sz="2800" b="1" dirty="0"/>
              <a:t>Objetivos Generales de la Educación Ambiental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286116" y="1214423"/>
            <a:ext cx="547688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lvl="2" algn="just"/>
            <a:r>
              <a:rPr lang="es-ES" sz="2000" dirty="0" smtClean="0"/>
              <a:t>- Desarrollar </a:t>
            </a:r>
            <a:r>
              <a:rPr lang="es-ES" sz="2000" dirty="0"/>
              <a:t>conciencia y preocupación hacia el medio ambiente  total y sus problemas asociados;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CONCIENCIA:</a:t>
            </a:r>
            <a:endParaRPr lang="es-ES_tradnl" b="1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00034" y="2643182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CONOCIMIENTO:</a:t>
            </a:r>
            <a:endParaRPr lang="es-ES_tradnl" b="1" dirty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200400" y="2285992"/>
            <a:ext cx="5638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lvl="2" algn="just"/>
            <a:r>
              <a:rPr lang="es-ES" sz="2000" dirty="0" smtClean="0"/>
              <a:t>- Ganar </a:t>
            </a:r>
            <a:r>
              <a:rPr lang="es-ES" sz="2000" dirty="0"/>
              <a:t>una serie de experiencias y adquirir un conocimiento básico del medio ambiente y de sus problemas asociados;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00034" y="3643314"/>
            <a:ext cx="2928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CONDUCTA: </a:t>
            </a:r>
            <a:endParaRPr lang="es-ES_tradnl" b="1" dirty="0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214678" y="3357563"/>
            <a:ext cx="57007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81000" lvl="2" algn="just"/>
            <a:r>
              <a:rPr lang="es-ES" sz="2000" dirty="0" smtClean="0"/>
              <a:t>-Fomentar </a:t>
            </a:r>
            <a:r>
              <a:rPr lang="es-ES" sz="2000" dirty="0"/>
              <a:t>valores y sentimientos de interés por el medio ambiente y la motivación para participar activamente en el mejoramiento y la protección ambientales;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71472" y="485776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COMPETENCIAS:</a:t>
            </a:r>
            <a:endParaRPr lang="es-ES_tradnl" b="1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429000" y="4648200"/>
            <a:ext cx="5410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lvl="1" algn="just"/>
            <a:r>
              <a:rPr lang="es-ES" sz="2000" dirty="0" smtClean="0"/>
              <a:t>- Desarrollar </a:t>
            </a:r>
            <a:r>
              <a:rPr lang="es-ES" sz="2000" dirty="0"/>
              <a:t>las habilidades para identificar y resolver problemas ambientales;</a:t>
            </a:r>
          </a:p>
          <a:p>
            <a:pPr>
              <a:spcBef>
                <a:spcPct val="50000"/>
              </a:spcBef>
            </a:pPr>
            <a:endParaRPr lang="es-ES_tradnl" sz="1600" dirty="0">
              <a:latin typeface="Times New Roman" pitchFamily="18" charset="0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00034" y="5786454"/>
            <a:ext cx="2776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/>
              <a:t>COMPROMISO:</a:t>
            </a:r>
            <a:endParaRPr lang="es-ES_tradnl" b="1" dirty="0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124200" y="5421313"/>
            <a:ext cx="5791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just"/>
            <a:r>
              <a:rPr lang="es-ES" sz="2000" dirty="0" smtClean="0"/>
              <a:t>-Proporcionar </a:t>
            </a:r>
            <a:r>
              <a:rPr lang="es-ES" sz="2000" dirty="0"/>
              <a:t>la oportunidad para comprometerse  activamente, a todo nivel, en el trabajo en favor de la resolución de problemas ambientales.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0" y="1343025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52475">
              <a:buFontTx/>
              <a:buChar char="•"/>
            </a:pPr>
            <a:r>
              <a:rPr lang="es-ES" sz="3200" b="1" dirty="0" smtClean="0">
                <a:latin typeface="Arial" charset="0"/>
              </a:rPr>
              <a:t>Debe constituirse </a:t>
            </a:r>
            <a:r>
              <a:rPr lang="es-ES" sz="3200" b="1" dirty="0">
                <a:latin typeface="Arial" charset="0"/>
              </a:rPr>
              <a:t>en una educación en valores, que persiga no sólo la formación de conocimientos y habilidades, sino alcanzar la     dimensión axiológica de estos,  asociados a la formación de      conductas en el marco de una educación participativa.</a:t>
            </a:r>
            <a:endParaRPr lang="es-ES_tradnl" sz="32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28596" y="1357298"/>
            <a:ext cx="8182004" cy="4271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dirty="0" smtClean="0">
                <a:latin typeface="Arial" charset="0"/>
              </a:rPr>
              <a:t> 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Considerar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el medio ambiente en su totalidad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Ser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permanente para toda la vida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Ser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interdisciplinaria en su enfoque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Enfatizar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en la participación activa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Promover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la 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cooperación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Problemas ambientales actuales y futuros</a:t>
            </a:r>
          </a:p>
          <a:p>
            <a:pPr marL="381000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 Desde lo local, nacional, regional, global</a:t>
            </a:r>
          </a:p>
          <a:p>
            <a:pPr marL="381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Diversas actividades educativas y una variedad de métodos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1000" y="685800"/>
            <a:ext cx="6530975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2800" b="1" dirty="0">
                <a:latin typeface="Arial" charset="0"/>
              </a:rPr>
              <a:t>Principios de la Educación Ambiental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build="p" autoUpdateAnimBg="0" advAuto="5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dirty="0" smtClean="0"/>
              <a:t>EA PRINCIPIOS BÁSICOS DESDE EL PUNTO DE VISTA METODOLÓGICO</a:t>
            </a:r>
            <a:endParaRPr lang="es-E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678363"/>
          </a:xfrm>
        </p:spPr>
        <p:txBody>
          <a:bodyPr>
            <a:normAutofit fontScale="92500" lnSpcReduction="10000"/>
          </a:bodyPr>
          <a:lstStyle/>
          <a:p>
            <a:r>
              <a:rPr lang="es-ES" sz="2800" dirty="0"/>
              <a:t>Construcción del conocimiento a partir del sujeto que aprende</a:t>
            </a:r>
          </a:p>
          <a:p>
            <a:r>
              <a:rPr lang="es-ES" sz="2800" dirty="0"/>
              <a:t>Aprendizaje como proceso: vínculos e/ lo intelectual y lo </a:t>
            </a:r>
            <a:r>
              <a:rPr lang="es-ES" sz="2800" dirty="0" smtClean="0"/>
              <a:t>afectivo</a:t>
            </a:r>
            <a:endParaRPr lang="es-ES" sz="2800" dirty="0"/>
          </a:p>
          <a:p>
            <a:r>
              <a:rPr lang="es-ES" sz="2800" dirty="0"/>
              <a:t>Del pensamiento global a la acción  </a:t>
            </a:r>
            <a:r>
              <a:rPr lang="es-ES" sz="2800" dirty="0" smtClean="0"/>
              <a:t>local</a:t>
            </a:r>
          </a:p>
          <a:p>
            <a:r>
              <a:rPr lang="es-ES" sz="2800" dirty="0" smtClean="0"/>
              <a:t>Relaciones escuela-comunidad-familia :</a:t>
            </a:r>
          </a:p>
          <a:p>
            <a:r>
              <a:rPr lang="es-ES" sz="2800" dirty="0" smtClean="0"/>
              <a:t>Visión procesual: investigación – acción</a:t>
            </a:r>
          </a:p>
          <a:p>
            <a:r>
              <a:rPr lang="es-ES" sz="2800" dirty="0" smtClean="0"/>
              <a:t>Resolución de problemas</a:t>
            </a:r>
          </a:p>
          <a:p>
            <a:r>
              <a:rPr lang="es-ES" sz="2800" dirty="0" smtClean="0"/>
              <a:t>Desarrollo de la creatividad.</a:t>
            </a:r>
          </a:p>
          <a:p>
            <a:r>
              <a:rPr lang="es-ES" sz="2800" dirty="0" smtClean="0"/>
              <a:t>Elaboración de alternativas y toma de decisiones para los escenarios futuros.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3540</Words>
  <Application>Microsoft Office PowerPoint</Application>
  <PresentationFormat>Presentación en pantalla (4:3)</PresentationFormat>
  <Paragraphs>369</Paragraphs>
  <Slides>59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59</vt:i4>
      </vt:variant>
    </vt:vector>
  </HeadingPairs>
  <TitlesOfParts>
    <vt:vector size="60" baseType="lpstr">
      <vt:lpstr>Tema de Office</vt:lpstr>
      <vt:lpstr>Tema 3: La educación ambiental para el desarrollo sostenible.   Métodos y técnicas propios de la educación ambiental. Temas priorizados y valores ambientales a formar en los estudiantes. Metodología de la educación ambiental.</vt:lpstr>
      <vt:lpstr>EDUCACIÓN AMBIENTAL</vt:lpstr>
      <vt:lpstr>Presentación de PowerPoint</vt:lpstr>
      <vt:lpstr>ASPIRACIONES DEL MODELO DE ESCUELA CUBANA</vt:lpstr>
      <vt:lpstr>CATEGORÍAS DE OBJETIVOS DE LA EDUCACIÓN AMBIENTAL</vt:lpstr>
      <vt:lpstr>Presentación de PowerPoint</vt:lpstr>
      <vt:lpstr>Presentación de PowerPoint</vt:lpstr>
      <vt:lpstr>Presentación de PowerPoint</vt:lpstr>
      <vt:lpstr>EA PRINCIPIOS BÁSICOS DESDE EL PUNTO DE VISTA METODOLÓGICO</vt:lpstr>
      <vt:lpstr>Presentación de PowerPoint</vt:lpstr>
      <vt:lpstr>Presentación de PowerPoint</vt:lpstr>
      <vt:lpstr>Presentación de PowerPoint</vt:lpstr>
      <vt:lpstr>Presentación de PowerPoint</vt:lpstr>
      <vt:lpstr> MÉTODOS DE LA EDUCACIÓN AMBIENTAL: </vt:lpstr>
      <vt:lpstr>TÉCNICAS Y FORMAS ORGANIZATIVAS:</vt:lpstr>
      <vt:lpstr> MÉTODO  DISCUSIÓN EN GRUPOS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MÉTODO: TRABAJO CON MAPAS </vt:lpstr>
      <vt:lpstr>Presentación de PowerPoint</vt:lpstr>
      <vt:lpstr>MÉTODO DE TRABAJO CON EL MAPA PARA LA EDUCACIÓN AMBIENTAL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PROGRAMA NACIONAL DE EDUCACIÓN AMBIENTAL (2016-2020)</vt:lpstr>
      <vt:lpstr>PROGRAMA NACIONAL DE EDUCACIÓN AMBIENTAL (2016-2020) PRINCIPIOS  </vt:lpstr>
      <vt:lpstr>PROGRAMA NACIONAL DE EDUCACIÓN AMBIENTAL (2016-2020)  CONTENIDOS </vt:lpstr>
      <vt:lpstr>PROGRAMA NACIONAL DE EDUCACIÓN AMBIENTAL (2016-2020)   CONTENIDOS </vt:lpstr>
      <vt:lpstr>PROBLEMAS AMBIENTALES QUE ORIENTA EL CITMA Y DEBEN SER CONSIDERADOS EN EL CURRÍCULO DE LA ESCUELA CUBANA: </vt:lpstr>
      <vt:lpstr> De la Conferencia de Tbilisi se indican algunas de las características de la EA </vt:lpstr>
      <vt:lpstr>Prioridades para desarrollar la EA en la escuela  (Propuestas en UCP “Rubén Martínez Villena” 2010)</vt:lpstr>
      <vt:lpstr>Presentación de PowerPoint</vt:lpstr>
      <vt:lpstr>Bibliografía  (presentaciones electrónicas)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Luis Daniel</cp:lastModifiedBy>
  <cp:revision>86</cp:revision>
  <dcterms:modified xsi:type="dcterms:W3CDTF">2026-02-23T06:12:49Z</dcterms:modified>
</cp:coreProperties>
</file>