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46" r:id="rId2"/>
    <p:sldId id="337" r:id="rId3"/>
    <p:sldId id="460" r:id="rId4"/>
    <p:sldId id="461" r:id="rId5"/>
    <p:sldId id="518" r:id="rId6"/>
    <p:sldId id="519" r:id="rId7"/>
    <p:sldId id="514" r:id="rId8"/>
    <p:sldId id="463" r:id="rId9"/>
    <p:sldId id="520" r:id="rId10"/>
    <p:sldId id="464" r:id="rId11"/>
    <p:sldId id="375" r:id="rId12"/>
    <p:sldId id="410" r:id="rId13"/>
    <p:sldId id="359" r:id="rId14"/>
    <p:sldId id="459" r:id="rId15"/>
    <p:sldId id="412" r:id="rId16"/>
    <p:sldId id="336" r:id="rId17"/>
  </p:sldIdLst>
  <p:sldSz cx="9144000" cy="6858000" type="screen4x3"/>
  <p:notesSz cx="7045325" cy="93456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8661"/>
    <a:srgbClr val="0EFE7B"/>
    <a:srgbClr val="FD91E8"/>
    <a:srgbClr val="0FFD26"/>
    <a:srgbClr val="FFFF00"/>
    <a:srgbClr val="FDA9ED"/>
    <a:srgbClr val="00F26D"/>
    <a:srgbClr val="FFFF66"/>
    <a:srgbClr val="95F002"/>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85" autoAdjust="0"/>
    <p:restoredTop sz="84902" autoAdjust="0"/>
  </p:normalViewPr>
  <p:slideViewPr>
    <p:cSldViewPr>
      <p:cViewPr varScale="1">
        <p:scale>
          <a:sx n="61" d="100"/>
          <a:sy n="61" d="100"/>
        </p:scale>
        <p:origin x="8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D7858B-634C-4B7E-88BA-8843EBF887E9}"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s-ES"/>
        </a:p>
      </dgm:t>
    </dgm:pt>
    <dgm:pt modelId="{27ACDE09-EA09-4BD6-8F28-ACB47D5D1A78}">
      <dgm:prSet phldrT="[Texto]"/>
      <dgm:spPr/>
      <dgm:t>
        <a:bodyPr/>
        <a:lstStyle/>
        <a:p>
          <a:r>
            <a:rPr lang="es-ES" b="1" dirty="0">
              <a:latin typeface="Verdana" panose="020B0604030504040204" pitchFamily="34" charset="0"/>
              <a:ea typeface="Verdana" panose="020B0604030504040204" pitchFamily="34" charset="0"/>
              <a:cs typeface="Verdana" panose="020B0604030504040204" pitchFamily="34" charset="0"/>
            </a:rPr>
            <a:t>Estrategias </a:t>
          </a:r>
          <a:r>
            <a:rPr lang="es-ES" b="1" dirty="0">
              <a:solidFill>
                <a:schemeClr val="bg1"/>
              </a:solidFill>
              <a:latin typeface="Verdana" panose="020B0604030504040204" pitchFamily="34" charset="0"/>
              <a:ea typeface="Verdana" panose="020B0604030504040204" pitchFamily="34" charset="0"/>
              <a:cs typeface="Verdana" panose="020B0604030504040204" pitchFamily="34" charset="0"/>
            </a:rPr>
            <a:t>genéricas</a:t>
          </a:r>
          <a:r>
            <a:rPr lang="es-ES" b="1" dirty="0">
              <a:latin typeface="Verdana" panose="020B0604030504040204" pitchFamily="34" charset="0"/>
              <a:ea typeface="Verdana" panose="020B0604030504040204" pitchFamily="34" charset="0"/>
              <a:cs typeface="Verdana" panose="020B0604030504040204" pitchFamily="34" charset="0"/>
            </a:rPr>
            <a:t> </a:t>
          </a:r>
          <a:endParaRPr lang="es-ES" dirty="0"/>
        </a:p>
      </dgm:t>
    </dgm:pt>
    <dgm:pt modelId="{9BDA6733-8850-48C3-8021-8EAE09D24160}" type="parTrans" cxnId="{EC1A1E55-E6F9-4417-823B-F5A967027559}">
      <dgm:prSet/>
      <dgm:spPr/>
      <dgm:t>
        <a:bodyPr/>
        <a:lstStyle/>
        <a:p>
          <a:endParaRPr lang="es-ES"/>
        </a:p>
      </dgm:t>
    </dgm:pt>
    <dgm:pt modelId="{569F3933-3432-431A-B646-90AE1838CDAD}" type="sibTrans" cxnId="{EC1A1E55-E6F9-4417-823B-F5A967027559}">
      <dgm:prSet/>
      <dgm:spPr/>
      <dgm:t>
        <a:bodyPr/>
        <a:lstStyle/>
        <a:p>
          <a:endParaRPr lang="es-ES"/>
        </a:p>
      </dgm:t>
    </dgm:pt>
    <dgm:pt modelId="{565C6324-F35B-49B2-8AEF-0A50D2890D91}">
      <dgm:prSet phldrT="[Texto]"/>
      <dgm:spPr>
        <a:solidFill>
          <a:srgbClr val="00F26D"/>
        </a:solidFill>
      </dgm:spPr>
      <dgm:t>
        <a:bodyPr/>
        <a:lstStyle/>
        <a:p>
          <a:r>
            <a:rPr lang="es-CO" b="1" dirty="0">
              <a:solidFill>
                <a:schemeClr val="tx1"/>
              </a:solidFill>
              <a:latin typeface="Verdana" panose="020B0604030504040204" pitchFamily="34" charset="0"/>
              <a:ea typeface="Verdana" panose="020B0604030504040204" pitchFamily="34" charset="0"/>
              <a:cs typeface="Verdana" panose="020B0604030504040204" pitchFamily="34" charset="0"/>
            </a:rPr>
            <a:t>Líder en costos</a:t>
          </a:r>
          <a:endParaRPr lang="es-ES" b="1" dirty="0">
            <a:solidFill>
              <a:schemeClr val="tx1"/>
            </a:solidFill>
            <a:latin typeface="Verdana" panose="020B0604030504040204" pitchFamily="34" charset="0"/>
            <a:ea typeface="Verdana" panose="020B0604030504040204" pitchFamily="34" charset="0"/>
            <a:cs typeface="Verdana" panose="020B0604030504040204" pitchFamily="34" charset="0"/>
          </a:endParaRPr>
        </a:p>
      </dgm:t>
    </dgm:pt>
    <dgm:pt modelId="{D38B67D7-D834-4D96-9902-C0DA9EE7A75B}" type="parTrans" cxnId="{7D893B17-8766-444E-B628-2D1971D77678}">
      <dgm:prSet/>
      <dgm:spPr/>
      <dgm:t>
        <a:bodyPr/>
        <a:lstStyle/>
        <a:p>
          <a:endParaRPr lang="es-ES"/>
        </a:p>
      </dgm:t>
    </dgm:pt>
    <dgm:pt modelId="{929DFE61-99F9-4CDE-B647-2F2E22174D5F}" type="sibTrans" cxnId="{7D893B17-8766-444E-B628-2D1971D77678}">
      <dgm:prSet/>
      <dgm:spPr/>
      <dgm:t>
        <a:bodyPr/>
        <a:lstStyle/>
        <a:p>
          <a:endParaRPr lang="es-ES"/>
        </a:p>
      </dgm:t>
    </dgm:pt>
    <dgm:pt modelId="{1D08611E-3C0F-41D0-89B6-337C1EFB131A}">
      <dgm:prSet phldrT="[Texto]"/>
      <dgm:spPr>
        <a:solidFill>
          <a:srgbClr val="FD91E8"/>
        </a:solidFill>
      </dgm:spPr>
      <dgm:t>
        <a:bodyPr/>
        <a:lstStyle/>
        <a:p>
          <a:r>
            <a:rPr lang="es-CO" b="1" dirty="0">
              <a:solidFill>
                <a:schemeClr val="tx1"/>
              </a:solidFill>
              <a:latin typeface="Verdana" panose="020B0604030504040204" pitchFamily="34" charset="0"/>
              <a:ea typeface="Verdana" panose="020B0604030504040204" pitchFamily="34" charset="0"/>
              <a:cs typeface="Verdana" panose="020B0604030504040204" pitchFamily="34" charset="0"/>
            </a:rPr>
            <a:t>Diferenciación</a:t>
          </a:r>
          <a:endParaRPr lang="es-ES" b="1" dirty="0">
            <a:solidFill>
              <a:schemeClr val="tx1"/>
            </a:solidFill>
            <a:latin typeface="Verdana" panose="020B0604030504040204" pitchFamily="34" charset="0"/>
            <a:ea typeface="Verdana" panose="020B0604030504040204" pitchFamily="34" charset="0"/>
            <a:cs typeface="Verdana" panose="020B0604030504040204" pitchFamily="34" charset="0"/>
          </a:endParaRPr>
        </a:p>
      </dgm:t>
    </dgm:pt>
    <dgm:pt modelId="{058049B9-2F15-44DE-829A-5075C5A7A944}" type="parTrans" cxnId="{4F2C9968-E66D-42EB-B9B8-718410E30A2D}">
      <dgm:prSet/>
      <dgm:spPr/>
      <dgm:t>
        <a:bodyPr/>
        <a:lstStyle/>
        <a:p>
          <a:endParaRPr lang="es-ES"/>
        </a:p>
      </dgm:t>
    </dgm:pt>
    <dgm:pt modelId="{88896900-9243-461E-A14E-EBCFBFA41423}" type="sibTrans" cxnId="{4F2C9968-E66D-42EB-B9B8-718410E30A2D}">
      <dgm:prSet/>
      <dgm:spPr/>
      <dgm:t>
        <a:bodyPr/>
        <a:lstStyle/>
        <a:p>
          <a:endParaRPr lang="es-ES"/>
        </a:p>
      </dgm:t>
    </dgm:pt>
    <dgm:pt modelId="{44F5DE60-ED23-470E-9E47-3968FEAA117D}">
      <dgm:prSet phldrT="[Texto]"/>
      <dgm:spPr>
        <a:solidFill>
          <a:srgbClr val="FFFF00"/>
        </a:solidFill>
      </dgm:spPr>
      <dgm:t>
        <a:bodyPr/>
        <a:lstStyle/>
        <a:p>
          <a:r>
            <a:rPr lang="es-CO" b="1" dirty="0">
              <a:solidFill>
                <a:schemeClr val="tx1"/>
              </a:solidFill>
              <a:latin typeface="Verdana" panose="020B0604030504040204" pitchFamily="34" charset="0"/>
              <a:ea typeface="Verdana" panose="020B0604030504040204" pitchFamily="34" charset="0"/>
              <a:cs typeface="Verdana" panose="020B0604030504040204" pitchFamily="34" charset="0"/>
            </a:rPr>
            <a:t>Enfoque</a:t>
          </a:r>
          <a:endParaRPr lang="es-ES" b="1" dirty="0">
            <a:solidFill>
              <a:schemeClr val="tx1"/>
            </a:solidFill>
            <a:latin typeface="Verdana" panose="020B0604030504040204" pitchFamily="34" charset="0"/>
            <a:ea typeface="Verdana" panose="020B0604030504040204" pitchFamily="34" charset="0"/>
            <a:cs typeface="Verdana" panose="020B0604030504040204" pitchFamily="34" charset="0"/>
          </a:endParaRPr>
        </a:p>
      </dgm:t>
    </dgm:pt>
    <dgm:pt modelId="{639564F2-E910-4E86-9C60-A8337DE1947A}" type="parTrans" cxnId="{682070C7-B30D-4013-800F-A8B6D9A5EBEB}">
      <dgm:prSet/>
      <dgm:spPr/>
      <dgm:t>
        <a:bodyPr/>
        <a:lstStyle/>
        <a:p>
          <a:endParaRPr lang="es-ES"/>
        </a:p>
      </dgm:t>
    </dgm:pt>
    <dgm:pt modelId="{4BEC8C59-020E-4789-85E6-AFC6733F0DDC}" type="sibTrans" cxnId="{682070C7-B30D-4013-800F-A8B6D9A5EBEB}">
      <dgm:prSet/>
      <dgm:spPr/>
      <dgm:t>
        <a:bodyPr/>
        <a:lstStyle/>
        <a:p>
          <a:endParaRPr lang="es-ES"/>
        </a:p>
      </dgm:t>
    </dgm:pt>
    <dgm:pt modelId="{5180BD02-B67C-4ECD-821E-42032D7E1997}" type="pres">
      <dgm:prSet presAssocID="{F3D7858B-634C-4B7E-88BA-8843EBF887E9}" presName="composite" presStyleCnt="0">
        <dgm:presLayoutVars>
          <dgm:chMax val="1"/>
          <dgm:dir/>
          <dgm:resizeHandles val="exact"/>
        </dgm:presLayoutVars>
      </dgm:prSet>
      <dgm:spPr/>
    </dgm:pt>
    <dgm:pt modelId="{A34320D0-3044-47F8-998A-DCB73C5F7190}" type="pres">
      <dgm:prSet presAssocID="{27ACDE09-EA09-4BD6-8F28-ACB47D5D1A78}" presName="roof" presStyleLbl="dkBgShp" presStyleIdx="0" presStyleCnt="2" custScaleY="118391" custLinFactNeighborY="-6897"/>
      <dgm:spPr/>
    </dgm:pt>
    <dgm:pt modelId="{DB84DBE5-1115-4AF5-B7AA-3870010E9F7C}" type="pres">
      <dgm:prSet presAssocID="{27ACDE09-EA09-4BD6-8F28-ACB47D5D1A78}" presName="pillars" presStyleCnt="0"/>
      <dgm:spPr/>
    </dgm:pt>
    <dgm:pt modelId="{A200A549-36B0-496B-8DFA-7B116DE70DCA}" type="pres">
      <dgm:prSet presAssocID="{27ACDE09-EA09-4BD6-8F28-ACB47D5D1A78}" presName="pillar1" presStyleLbl="node1" presStyleIdx="0" presStyleCnt="3" custScaleY="116842">
        <dgm:presLayoutVars>
          <dgm:bulletEnabled val="1"/>
        </dgm:presLayoutVars>
      </dgm:prSet>
      <dgm:spPr/>
    </dgm:pt>
    <dgm:pt modelId="{46F9656C-9BF9-4DFB-A694-2F82C41D335C}" type="pres">
      <dgm:prSet presAssocID="{1D08611E-3C0F-41D0-89B6-337C1EFB131A}" presName="pillarX" presStyleLbl="node1" presStyleIdx="1" presStyleCnt="3" custScaleY="122222">
        <dgm:presLayoutVars>
          <dgm:bulletEnabled val="1"/>
        </dgm:presLayoutVars>
      </dgm:prSet>
      <dgm:spPr/>
    </dgm:pt>
    <dgm:pt modelId="{E9F92F4C-F0FD-4F97-93F9-D33640F2822F}" type="pres">
      <dgm:prSet presAssocID="{44F5DE60-ED23-470E-9E47-3968FEAA117D}" presName="pillarX" presStyleLbl="node1" presStyleIdx="2" presStyleCnt="3" custScaleY="116842">
        <dgm:presLayoutVars>
          <dgm:bulletEnabled val="1"/>
        </dgm:presLayoutVars>
      </dgm:prSet>
      <dgm:spPr/>
    </dgm:pt>
    <dgm:pt modelId="{63A3AA17-116D-4F15-87A4-70F673B0F622}" type="pres">
      <dgm:prSet presAssocID="{27ACDE09-EA09-4BD6-8F28-ACB47D5D1A78}" presName="base" presStyleLbl="dkBgShp" presStyleIdx="1" presStyleCnt="2"/>
      <dgm:spPr/>
    </dgm:pt>
  </dgm:ptLst>
  <dgm:cxnLst>
    <dgm:cxn modelId="{CAC01A05-7601-4774-9A5C-326D2C3B62FA}" type="presOf" srcId="{1D08611E-3C0F-41D0-89B6-337C1EFB131A}" destId="{46F9656C-9BF9-4DFB-A694-2F82C41D335C}" srcOrd="0" destOrd="0" presId="urn:microsoft.com/office/officeart/2005/8/layout/hList3"/>
    <dgm:cxn modelId="{7D893B17-8766-444E-B628-2D1971D77678}" srcId="{27ACDE09-EA09-4BD6-8F28-ACB47D5D1A78}" destId="{565C6324-F35B-49B2-8AEF-0A50D2890D91}" srcOrd="0" destOrd="0" parTransId="{D38B67D7-D834-4D96-9902-C0DA9EE7A75B}" sibTransId="{929DFE61-99F9-4CDE-B647-2F2E22174D5F}"/>
    <dgm:cxn modelId="{4F2C9968-E66D-42EB-B9B8-718410E30A2D}" srcId="{27ACDE09-EA09-4BD6-8F28-ACB47D5D1A78}" destId="{1D08611E-3C0F-41D0-89B6-337C1EFB131A}" srcOrd="1" destOrd="0" parTransId="{058049B9-2F15-44DE-829A-5075C5A7A944}" sibTransId="{88896900-9243-461E-A14E-EBCFBFA41423}"/>
    <dgm:cxn modelId="{EC1A1E55-E6F9-4417-823B-F5A967027559}" srcId="{F3D7858B-634C-4B7E-88BA-8843EBF887E9}" destId="{27ACDE09-EA09-4BD6-8F28-ACB47D5D1A78}" srcOrd="0" destOrd="0" parTransId="{9BDA6733-8850-48C3-8021-8EAE09D24160}" sibTransId="{569F3933-3432-431A-B646-90AE1838CDAD}"/>
    <dgm:cxn modelId="{78E8677D-C2BE-4C3C-815C-8203E5517AC9}" type="presOf" srcId="{44F5DE60-ED23-470E-9E47-3968FEAA117D}" destId="{E9F92F4C-F0FD-4F97-93F9-D33640F2822F}" srcOrd="0" destOrd="0" presId="urn:microsoft.com/office/officeart/2005/8/layout/hList3"/>
    <dgm:cxn modelId="{60068197-FBCA-4162-8097-34473DFFC582}" type="presOf" srcId="{F3D7858B-634C-4B7E-88BA-8843EBF887E9}" destId="{5180BD02-B67C-4ECD-821E-42032D7E1997}" srcOrd="0" destOrd="0" presId="urn:microsoft.com/office/officeart/2005/8/layout/hList3"/>
    <dgm:cxn modelId="{682070C7-B30D-4013-800F-A8B6D9A5EBEB}" srcId="{27ACDE09-EA09-4BD6-8F28-ACB47D5D1A78}" destId="{44F5DE60-ED23-470E-9E47-3968FEAA117D}" srcOrd="2" destOrd="0" parTransId="{639564F2-E910-4E86-9C60-A8337DE1947A}" sibTransId="{4BEC8C59-020E-4789-85E6-AFC6733F0DDC}"/>
    <dgm:cxn modelId="{D960D1E2-A773-4295-94C2-4ECA22FDAE5E}" type="presOf" srcId="{27ACDE09-EA09-4BD6-8F28-ACB47D5D1A78}" destId="{A34320D0-3044-47F8-998A-DCB73C5F7190}" srcOrd="0" destOrd="0" presId="urn:microsoft.com/office/officeart/2005/8/layout/hList3"/>
    <dgm:cxn modelId="{BB7FE1F3-C7F4-4144-B093-5D1691D1A52A}" type="presOf" srcId="{565C6324-F35B-49B2-8AEF-0A50D2890D91}" destId="{A200A549-36B0-496B-8DFA-7B116DE70DCA}" srcOrd="0" destOrd="0" presId="urn:microsoft.com/office/officeart/2005/8/layout/hList3"/>
    <dgm:cxn modelId="{847A9070-44DB-469E-A658-96B1E7C39EBC}" type="presParOf" srcId="{5180BD02-B67C-4ECD-821E-42032D7E1997}" destId="{A34320D0-3044-47F8-998A-DCB73C5F7190}" srcOrd="0" destOrd="0" presId="urn:microsoft.com/office/officeart/2005/8/layout/hList3"/>
    <dgm:cxn modelId="{6A12703A-FD70-4367-A02D-147F8FE963DA}" type="presParOf" srcId="{5180BD02-B67C-4ECD-821E-42032D7E1997}" destId="{DB84DBE5-1115-4AF5-B7AA-3870010E9F7C}" srcOrd="1" destOrd="0" presId="urn:microsoft.com/office/officeart/2005/8/layout/hList3"/>
    <dgm:cxn modelId="{1EAE9B22-BDD5-4A66-89F9-9E0197F1F0B3}" type="presParOf" srcId="{DB84DBE5-1115-4AF5-B7AA-3870010E9F7C}" destId="{A200A549-36B0-496B-8DFA-7B116DE70DCA}" srcOrd="0" destOrd="0" presId="urn:microsoft.com/office/officeart/2005/8/layout/hList3"/>
    <dgm:cxn modelId="{76FD4928-A12B-4677-BCBC-0B25C7520FAB}" type="presParOf" srcId="{DB84DBE5-1115-4AF5-B7AA-3870010E9F7C}" destId="{46F9656C-9BF9-4DFB-A694-2F82C41D335C}" srcOrd="1" destOrd="0" presId="urn:microsoft.com/office/officeart/2005/8/layout/hList3"/>
    <dgm:cxn modelId="{F0AD343B-CE9F-4AB3-A354-E0988A6299E6}" type="presParOf" srcId="{DB84DBE5-1115-4AF5-B7AA-3870010E9F7C}" destId="{E9F92F4C-F0FD-4F97-93F9-D33640F2822F}" srcOrd="2" destOrd="0" presId="urn:microsoft.com/office/officeart/2005/8/layout/hList3"/>
    <dgm:cxn modelId="{D9F68FDA-A9C2-444F-9265-C746DCCBA138}" type="presParOf" srcId="{5180BD02-B67C-4ECD-821E-42032D7E1997}" destId="{63A3AA17-116D-4F15-87A4-70F673B0F622}"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2F5175-5DB4-46ED-A19F-300309EAA91B}"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es-ES"/>
        </a:p>
      </dgm:t>
    </dgm:pt>
    <dgm:pt modelId="{18F32C36-B402-4374-9C0A-2F40F2CBD171}">
      <dgm:prSet phldrT="[Texto]"/>
      <dgm:spPr/>
      <dgm:t>
        <a:bodyPr/>
        <a:lstStyle/>
        <a:p>
          <a:pPr algn="ctr"/>
          <a:r>
            <a:rPr lang="es-ES" b="1" dirty="0"/>
            <a:t>Líder en costo</a:t>
          </a:r>
        </a:p>
      </dgm:t>
    </dgm:pt>
    <dgm:pt modelId="{16A4FC80-0386-4ABF-B859-36C45DE1A9C0}" type="parTrans" cxnId="{8E5DD75F-118C-4AA3-8DE3-4E6352F10238}">
      <dgm:prSet/>
      <dgm:spPr/>
      <dgm:t>
        <a:bodyPr/>
        <a:lstStyle/>
        <a:p>
          <a:endParaRPr lang="es-ES"/>
        </a:p>
      </dgm:t>
    </dgm:pt>
    <dgm:pt modelId="{2010E5D6-34A3-488F-9BC1-7A9DDD2C608B}" type="sibTrans" cxnId="{8E5DD75F-118C-4AA3-8DE3-4E6352F10238}">
      <dgm:prSet/>
      <dgm:spPr/>
      <dgm:t>
        <a:bodyPr/>
        <a:lstStyle/>
        <a:p>
          <a:endParaRPr lang="es-ES"/>
        </a:p>
      </dgm:t>
    </dgm:pt>
    <dgm:pt modelId="{31297393-7A80-4DA1-A8F7-6FC717CDA024}">
      <dgm:prSet phldrT="[Texto]" custT="1"/>
      <dgm:spPr>
        <a:solidFill>
          <a:srgbClr val="0EFE7B"/>
        </a:solidFill>
      </dgm:spPr>
      <dgm:t>
        <a:bodyPr/>
        <a:lstStyle/>
        <a:p>
          <a:pPr algn="just"/>
          <a:r>
            <a:rPr lang="es-ES" sz="1800" dirty="0">
              <a:solidFill>
                <a:schemeClr val="tx1">
                  <a:lumMod val="95000"/>
                  <a:lumOff val="5000"/>
                </a:schemeClr>
              </a:solidFill>
            </a:rPr>
            <a:t>lograr el liderazgo total en costos.</a:t>
          </a:r>
        </a:p>
      </dgm:t>
    </dgm:pt>
    <dgm:pt modelId="{17894309-336A-4F4E-8FC2-8E341F2FAB59}" type="parTrans" cxnId="{3ABB28CE-2FC2-4360-ABC1-6046C717F097}">
      <dgm:prSet/>
      <dgm:spPr/>
      <dgm:t>
        <a:bodyPr/>
        <a:lstStyle/>
        <a:p>
          <a:endParaRPr lang="es-ES"/>
        </a:p>
      </dgm:t>
    </dgm:pt>
    <dgm:pt modelId="{333FC204-00D8-4518-B1BC-42B31375A205}" type="sibTrans" cxnId="{3ABB28CE-2FC2-4360-ABC1-6046C717F097}">
      <dgm:prSet/>
      <dgm:spPr/>
      <dgm:t>
        <a:bodyPr/>
        <a:lstStyle/>
        <a:p>
          <a:endParaRPr lang="es-ES"/>
        </a:p>
      </dgm:t>
    </dgm:pt>
    <dgm:pt modelId="{D032E29E-78B0-4112-828A-C9F5AD282189}">
      <dgm:prSet phldrT="[Texto]" custT="1"/>
      <dgm:spPr>
        <a:solidFill>
          <a:srgbClr val="0EFE7B"/>
        </a:solidFill>
      </dgm:spPr>
      <dgm:t>
        <a:bodyPr/>
        <a:lstStyle/>
        <a:p>
          <a:pPr algn="just"/>
          <a:r>
            <a:rPr lang="es-ES" sz="1800" dirty="0">
              <a:solidFill>
                <a:schemeClr val="tx1">
                  <a:lumMod val="95000"/>
                  <a:lumOff val="5000"/>
                </a:schemeClr>
              </a:solidFill>
            </a:rPr>
            <a:t>Significa poseer los costos más bajos del sector eso implica que le permite lidiar con las diferentes fuerzas del sector</a:t>
          </a:r>
        </a:p>
      </dgm:t>
    </dgm:pt>
    <dgm:pt modelId="{AEA8E28F-222A-4C08-8F86-C837D91BF95F}" type="parTrans" cxnId="{5AE7948C-E693-4E98-A975-AC4ABB20B41E}">
      <dgm:prSet/>
      <dgm:spPr/>
      <dgm:t>
        <a:bodyPr/>
        <a:lstStyle/>
        <a:p>
          <a:endParaRPr lang="es-ES"/>
        </a:p>
      </dgm:t>
    </dgm:pt>
    <dgm:pt modelId="{0DDFE3A6-ACDA-4A60-A93F-1FBF864A37D0}" type="sibTrans" cxnId="{5AE7948C-E693-4E98-A975-AC4ABB20B41E}">
      <dgm:prSet/>
      <dgm:spPr/>
      <dgm:t>
        <a:bodyPr/>
        <a:lstStyle/>
        <a:p>
          <a:endParaRPr lang="es-ES"/>
        </a:p>
      </dgm:t>
    </dgm:pt>
    <dgm:pt modelId="{533ECEBF-A078-4EFC-8AD3-674DE9408C7E}">
      <dgm:prSet phldrT="[Texto]"/>
      <dgm:spPr/>
      <dgm:t>
        <a:bodyPr/>
        <a:lstStyle/>
        <a:p>
          <a:pPr algn="ctr"/>
          <a:r>
            <a:rPr lang="es-ES" b="1" dirty="0"/>
            <a:t>Diferenciación</a:t>
          </a:r>
        </a:p>
      </dgm:t>
    </dgm:pt>
    <dgm:pt modelId="{7C514EB0-A00A-46A1-A636-B4F5297EA097}" type="parTrans" cxnId="{3CE4B01E-2A58-487F-8677-4F608B5E9271}">
      <dgm:prSet/>
      <dgm:spPr/>
      <dgm:t>
        <a:bodyPr/>
        <a:lstStyle/>
        <a:p>
          <a:endParaRPr lang="es-ES"/>
        </a:p>
      </dgm:t>
    </dgm:pt>
    <dgm:pt modelId="{F4BC867B-46AE-40A0-B050-47404300512D}" type="sibTrans" cxnId="{3CE4B01E-2A58-487F-8677-4F608B5E9271}">
      <dgm:prSet/>
      <dgm:spPr/>
      <dgm:t>
        <a:bodyPr/>
        <a:lstStyle/>
        <a:p>
          <a:endParaRPr lang="es-ES"/>
        </a:p>
      </dgm:t>
    </dgm:pt>
    <dgm:pt modelId="{2F10398A-D4D4-402A-9688-DA8304E2DCE6}">
      <dgm:prSet phldrT="[Texto]" custT="1"/>
      <dgm:spPr>
        <a:solidFill>
          <a:srgbClr val="FDA9ED"/>
        </a:solidFill>
      </dgm:spPr>
      <dgm:t>
        <a:bodyPr/>
        <a:lstStyle/>
        <a:p>
          <a:pPr algn="just"/>
          <a:r>
            <a:rPr lang="es-ES" sz="1800" dirty="0">
              <a:solidFill>
                <a:schemeClr val="tx1">
                  <a:lumMod val="95000"/>
                  <a:lumOff val="5000"/>
                </a:schemeClr>
              </a:solidFill>
            </a:rPr>
            <a:t>Crear  algo que sea percibido en el mercado como único. Mediante: diseño o imagen de marca, en tecnología, en servicio al cliente. </a:t>
          </a:r>
        </a:p>
      </dgm:t>
    </dgm:pt>
    <dgm:pt modelId="{F533C807-8FAE-4AB8-AB97-A544CC39E922}" type="parTrans" cxnId="{A8FEAA48-A785-419E-8571-1073FEAEEB44}">
      <dgm:prSet/>
      <dgm:spPr/>
      <dgm:t>
        <a:bodyPr/>
        <a:lstStyle/>
        <a:p>
          <a:endParaRPr lang="es-ES"/>
        </a:p>
      </dgm:t>
    </dgm:pt>
    <dgm:pt modelId="{B033CB45-7311-4EB9-9B17-7A93970ADE05}" type="sibTrans" cxnId="{A8FEAA48-A785-419E-8571-1073FEAEEB44}">
      <dgm:prSet/>
      <dgm:spPr/>
      <dgm:t>
        <a:bodyPr/>
        <a:lstStyle/>
        <a:p>
          <a:endParaRPr lang="es-ES"/>
        </a:p>
      </dgm:t>
    </dgm:pt>
    <dgm:pt modelId="{6FDFED1C-D744-4FCA-84E2-5B9C29A17D96}">
      <dgm:prSet phldrT="[Texto]" custT="1"/>
      <dgm:spPr>
        <a:solidFill>
          <a:srgbClr val="FDA9ED"/>
        </a:solidFill>
      </dgm:spPr>
      <dgm:t>
        <a:bodyPr/>
        <a:lstStyle/>
        <a:p>
          <a:pPr algn="just"/>
          <a:r>
            <a:rPr lang="es-ES" sz="1800" dirty="0">
              <a:solidFill>
                <a:schemeClr val="tx1">
                  <a:lumMod val="95000"/>
                  <a:lumOff val="5000"/>
                </a:schemeClr>
              </a:solidFill>
            </a:rPr>
            <a:t>Otorga condiciones para enfrentar las cinco fuerzas del sector logrando  obtener rendimientos mayores a la media del sector.</a:t>
          </a:r>
        </a:p>
      </dgm:t>
    </dgm:pt>
    <dgm:pt modelId="{7E715314-DA8D-4599-99B7-1813FFBB34D1}" type="parTrans" cxnId="{6092F1FF-5FD9-4E04-83C5-965071387EEC}">
      <dgm:prSet/>
      <dgm:spPr/>
      <dgm:t>
        <a:bodyPr/>
        <a:lstStyle/>
        <a:p>
          <a:endParaRPr lang="es-ES"/>
        </a:p>
      </dgm:t>
    </dgm:pt>
    <dgm:pt modelId="{60EB9265-0D04-42B4-AF40-F312CE2C58D1}" type="sibTrans" cxnId="{6092F1FF-5FD9-4E04-83C5-965071387EEC}">
      <dgm:prSet/>
      <dgm:spPr/>
      <dgm:t>
        <a:bodyPr/>
        <a:lstStyle/>
        <a:p>
          <a:endParaRPr lang="es-ES"/>
        </a:p>
      </dgm:t>
    </dgm:pt>
    <dgm:pt modelId="{DB599C6F-DA8E-48D2-9281-8F596567FDE1}">
      <dgm:prSet phldrT="[Texto]"/>
      <dgm:spPr/>
      <dgm:t>
        <a:bodyPr/>
        <a:lstStyle/>
        <a:p>
          <a:pPr algn="ctr"/>
          <a:r>
            <a:rPr lang="es-ES" b="1" dirty="0"/>
            <a:t>Enfoque</a:t>
          </a:r>
        </a:p>
      </dgm:t>
    </dgm:pt>
    <dgm:pt modelId="{3D593C19-DE85-4043-BF41-F746790EBA7B}" type="parTrans" cxnId="{9E7E0208-23E1-475A-9D5F-9189340B05DC}">
      <dgm:prSet/>
      <dgm:spPr/>
      <dgm:t>
        <a:bodyPr/>
        <a:lstStyle/>
        <a:p>
          <a:endParaRPr lang="es-ES"/>
        </a:p>
      </dgm:t>
    </dgm:pt>
    <dgm:pt modelId="{3A2461DA-9297-4744-A957-BE2C7744BB8C}" type="sibTrans" cxnId="{9E7E0208-23E1-475A-9D5F-9189340B05DC}">
      <dgm:prSet/>
      <dgm:spPr/>
      <dgm:t>
        <a:bodyPr/>
        <a:lstStyle/>
        <a:p>
          <a:endParaRPr lang="es-ES"/>
        </a:p>
      </dgm:t>
    </dgm:pt>
    <dgm:pt modelId="{9497E8C4-0BD3-4144-9827-25ADCDC66A9D}">
      <dgm:prSet phldrT="[Texto]" custT="1"/>
      <dgm:spPr>
        <a:solidFill>
          <a:srgbClr val="FFFF00"/>
        </a:solidFill>
      </dgm:spPr>
      <dgm:t>
        <a:bodyPr/>
        <a:lstStyle/>
        <a:p>
          <a:pPr algn="just"/>
          <a:r>
            <a:rPr lang="es-ES" sz="1800" dirty="0">
              <a:solidFill>
                <a:schemeClr val="tx1">
                  <a:lumMod val="95000"/>
                  <a:lumOff val="5000"/>
                </a:schemeClr>
              </a:solidFill>
            </a:rPr>
            <a:t>Consiste en enfocarse sobre un grupo de compradores en particular, en un segmento de la línea del producto o en un mercado geográfico.</a:t>
          </a:r>
        </a:p>
      </dgm:t>
    </dgm:pt>
    <dgm:pt modelId="{F7EDAFAC-B26F-4393-8F69-D2EF1382EAE6}" type="parTrans" cxnId="{5F3B176C-2CE8-4CC7-AE66-6881A23C7856}">
      <dgm:prSet/>
      <dgm:spPr/>
      <dgm:t>
        <a:bodyPr/>
        <a:lstStyle/>
        <a:p>
          <a:endParaRPr lang="es-ES"/>
        </a:p>
      </dgm:t>
    </dgm:pt>
    <dgm:pt modelId="{02FDCED1-B590-4F72-B248-07086A5555D0}" type="sibTrans" cxnId="{5F3B176C-2CE8-4CC7-AE66-6881A23C7856}">
      <dgm:prSet/>
      <dgm:spPr/>
      <dgm:t>
        <a:bodyPr/>
        <a:lstStyle/>
        <a:p>
          <a:endParaRPr lang="es-ES"/>
        </a:p>
      </dgm:t>
    </dgm:pt>
    <dgm:pt modelId="{918A438A-E56C-4782-BC6D-8B41F7EF58A9}">
      <dgm:prSet phldrT="[Texto]" custT="1"/>
      <dgm:spPr>
        <a:solidFill>
          <a:srgbClr val="FFFF00"/>
        </a:solidFill>
      </dgm:spPr>
      <dgm:t>
        <a:bodyPr/>
        <a:lstStyle/>
        <a:p>
          <a:pPr algn="just"/>
          <a:r>
            <a:rPr lang="es-ES" sz="1800" dirty="0">
              <a:solidFill>
                <a:schemeClr val="tx1">
                  <a:lumMod val="95000"/>
                  <a:lumOff val="5000"/>
                </a:schemeClr>
              </a:solidFill>
            </a:rPr>
            <a:t>Se logra ya sea la diferenciación por satisfacer las necesidades de un objetivo en particular, o costos inferiores al servir a este.</a:t>
          </a:r>
        </a:p>
      </dgm:t>
    </dgm:pt>
    <dgm:pt modelId="{1A1F72F1-CD90-42B7-9F3D-3E0E50E4BF6B}" type="parTrans" cxnId="{CECB9C95-183F-43FE-A7BD-D8B71FAEFC7D}">
      <dgm:prSet/>
      <dgm:spPr/>
      <dgm:t>
        <a:bodyPr/>
        <a:lstStyle/>
        <a:p>
          <a:endParaRPr lang="es-ES"/>
        </a:p>
      </dgm:t>
    </dgm:pt>
    <dgm:pt modelId="{A36F3BCA-4CEB-4B85-AD69-F70BF96E33AE}" type="sibTrans" cxnId="{CECB9C95-183F-43FE-A7BD-D8B71FAEFC7D}">
      <dgm:prSet/>
      <dgm:spPr/>
      <dgm:t>
        <a:bodyPr/>
        <a:lstStyle/>
        <a:p>
          <a:endParaRPr lang="es-ES"/>
        </a:p>
      </dgm:t>
    </dgm:pt>
    <dgm:pt modelId="{9D6AFE52-FEFD-424D-BCBB-1EEB567B556F}">
      <dgm:prSet phldrT="[Texto]" custT="1"/>
      <dgm:spPr>
        <a:solidFill>
          <a:srgbClr val="0EFE7B"/>
        </a:solidFill>
      </dgm:spPr>
      <dgm:t>
        <a:bodyPr/>
        <a:lstStyle/>
        <a:p>
          <a:pPr algn="just"/>
          <a:endParaRPr lang="es-ES" sz="1800" dirty="0">
            <a:solidFill>
              <a:schemeClr val="tx1">
                <a:lumMod val="95000"/>
                <a:lumOff val="5000"/>
              </a:schemeClr>
            </a:solidFill>
          </a:endParaRPr>
        </a:p>
      </dgm:t>
    </dgm:pt>
    <dgm:pt modelId="{9AA8FD8A-B026-4954-83BF-B6531850B8AF}" type="parTrans" cxnId="{045CD9CE-595C-4E93-87D0-1FD4D9E69CD2}">
      <dgm:prSet/>
      <dgm:spPr/>
      <dgm:t>
        <a:bodyPr/>
        <a:lstStyle/>
        <a:p>
          <a:endParaRPr lang="es-ES"/>
        </a:p>
      </dgm:t>
    </dgm:pt>
    <dgm:pt modelId="{0F03783B-3A71-43C6-AE92-81359A13EAD2}" type="sibTrans" cxnId="{045CD9CE-595C-4E93-87D0-1FD4D9E69CD2}">
      <dgm:prSet/>
      <dgm:spPr/>
      <dgm:t>
        <a:bodyPr/>
        <a:lstStyle/>
        <a:p>
          <a:endParaRPr lang="es-ES"/>
        </a:p>
      </dgm:t>
    </dgm:pt>
    <dgm:pt modelId="{397D5C12-2D7C-454C-8488-B0A2E21D0481}">
      <dgm:prSet phldrT="[Texto]" custT="1"/>
      <dgm:spPr>
        <a:solidFill>
          <a:srgbClr val="0EFE7B"/>
        </a:solidFill>
      </dgm:spPr>
      <dgm:t>
        <a:bodyPr/>
        <a:lstStyle/>
        <a:p>
          <a:pPr algn="just"/>
          <a:r>
            <a:rPr lang="es-ES" sz="1800" dirty="0">
              <a:solidFill>
                <a:schemeClr val="tx1">
                  <a:lumMod val="95000"/>
                  <a:lumOff val="5000"/>
                </a:schemeClr>
              </a:solidFill>
            </a:rPr>
            <a:t>Permite competir en base a precios, sin desconocer la calidad y exigencias de los clientes.</a:t>
          </a:r>
        </a:p>
      </dgm:t>
    </dgm:pt>
    <dgm:pt modelId="{F4DD9F2C-7FF3-4613-B43A-47BC365BA673}" type="parTrans" cxnId="{97F00381-FB02-402D-A2A6-29FE0578A27F}">
      <dgm:prSet/>
      <dgm:spPr/>
      <dgm:t>
        <a:bodyPr/>
        <a:lstStyle/>
        <a:p>
          <a:endParaRPr lang="es-ES"/>
        </a:p>
      </dgm:t>
    </dgm:pt>
    <dgm:pt modelId="{8E82DC93-586D-4FE2-91C8-7F91101885A1}" type="sibTrans" cxnId="{97F00381-FB02-402D-A2A6-29FE0578A27F}">
      <dgm:prSet/>
      <dgm:spPr/>
      <dgm:t>
        <a:bodyPr/>
        <a:lstStyle/>
        <a:p>
          <a:endParaRPr lang="es-ES"/>
        </a:p>
      </dgm:t>
    </dgm:pt>
    <dgm:pt modelId="{1E302E42-7795-4CF8-869B-297FFE03EFB1}">
      <dgm:prSet phldrT="[Texto]" custT="1"/>
      <dgm:spPr>
        <a:solidFill>
          <a:srgbClr val="FDA9ED"/>
        </a:solidFill>
      </dgm:spPr>
      <dgm:t>
        <a:bodyPr/>
        <a:lstStyle/>
        <a:p>
          <a:pPr algn="just"/>
          <a:r>
            <a:rPr lang="es-ES" sz="1800" dirty="0">
              <a:solidFill>
                <a:schemeClr val="tx1">
                  <a:lumMod val="95000"/>
                  <a:lumOff val="5000"/>
                </a:schemeClr>
              </a:solidFill>
            </a:rPr>
            <a:t>La empresa no ignora los costos, sino estos no son su objetivo estratégico primordial. </a:t>
          </a:r>
        </a:p>
      </dgm:t>
    </dgm:pt>
    <dgm:pt modelId="{5C32F901-F886-4FC6-A468-E77E8F3F0E52}" type="parTrans" cxnId="{D1D415E4-AF45-423A-B067-33511E7EBB90}">
      <dgm:prSet/>
      <dgm:spPr/>
      <dgm:t>
        <a:bodyPr/>
        <a:lstStyle/>
        <a:p>
          <a:endParaRPr lang="es-ES"/>
        </a:p>
      </dgm:t>
    </dgm:pt>
    <dgm:pt modelId="{9E35B23F-5815-43BC-8A1E-6F37F7405C19}" type="sibTrans" cxnId="{D1D415E4-AF45-423A-B067-33511E7EBB90}">
      <dgm:prSet/>
      <dgm:spPr/>
      <dgm:t>
        <a:bodyPr/>
        <a:lstStyle/>
        <a:p>
          <a:endParaRPr lang="es-ES"/>
        </a:p>
      </dgm:t>
    </dgm:pt>
    <dgm:pt modelId="{916E5CEB-9C4D-4558-BBDE-A8CA57930165}">
      <dgm:prSet phldrT="[Texto]" custT="1"/>
      <dgm:spPr>
        <a:solidFill>
          <a:srgbClr val="FDA9ED"/>
        </a:solidFill>
      </dgm:spPr>
      <dgm:t>
        <a:bodyPr/>
        <a:lstStyle/>
        <a:p>
          <a:pPr algn="just"/>
          <a:r>
            <a:rPr lang="es-ES" sz="1800" dirty="0">
              <a:solidFill>
                <a:schemeClr val="tx1">
                  <a:lumMod val="95000"/>
                  <a:lumOff val="5000"/>
                </a:schemeClr>
              </a:solidFill>
            </a:rPr>
            <a:t>Existe una elevación de los costos. </a:t>
          </a:r>
        </a:p>
      </dgm:t>
    </dgm:pt>
    <dgm:pt modelId="{4611113A-39E5-4748-B74D-85A0119B7FE2}" type="parTrans" cxnId="{3C88DBF9-CB69-4266-BBBB-713B42CA328E}">
      <dgm:prSet/>
      <dgm:spPr/>
      <dgm:t>
        <a:bodyPr/>
        <a:lstStyle/>
        <a:p>
          <a:endParaRPr lang="es-ES"/>
        </a:p>
      </dgm:t>
    </dgm:pt>
    <dgm:pt modelId="{7E4AA0C2-A4B0-4EBB-95B2-D848AD9C1B9B}" type="sibTrans" cxnId="{3C88DBF9-CB69-4266-BBBB-713B42CA328E}">
      <dgm:prSet/>
      <dgm:spPr/>
      <dgm:t>
        <a:bodyPr/>
        <a:lstStyle/>
        <a:p>
          <a:endParaRPr lang="es-ES"/>
        </a:p>
      </dgm:t>
    </dgm:pt>
    <dgm:pt modelId="{89F9FA40-C94B-4248-8E17-5675E02A3D15}">
      <dgm:prSet phldrT="[Texto]" custT="1"/>
      <dgm:spPr>
        <a:solidFill>
          <a:srgbClr val="FFFF00"/>
        </a:solidFill>
      </dgm:spPr>
      <dgm:t>
        <a:bodyPr/>
        <a:lstStyle/>
        <a:p>
          <a:pPr algn="just"/>
          <a:r>
            <a:rPr lang="es-ES" sz="1800" dirty="0">
              <a:solidFill>
                <a:schemeClr val="tx1">
                  <a:lumMod val="95000"/>
                  <a:lumOff val="5000"/>
                </a:schemeClr>
              </a:solidFill>
            </a:rPr>
            <a:t>Se poseerán las mismas posibilidades para lidiar con las cinco fuerzas del sector igual que en los casos anteriores.</a:t>
          </a:r>
        </a:p>
      </dgm:t>
    </dgm:pt>
    <dgm:pt modelId="{1796A053-98FD-443B-971D-7837E4843258}" type="parTrans" cxnId="{395B46F2-7038-40C2-B17C-262DACC2A565}">
      <dgm:prSet/>
      <dgm:spPr/>
      <dgm:t>
        <a:bodyPr/>
        <a:lstStyle/>
        <a:p>
          <a:endParaRPr lang="es-ES"/>
        </a:p>
      </dgm:t>
    </dgm:pt>
    <dgm:pt modelId="{4539B226-103F-44B4-BB02-D3FF766977F5}" type="sibTrans" cxnId="{395B46F2-7038-40C2-B17C-262DACC2A565}">
      <dgm:prSet/>
      <dgm:spPr/>
      <dgm:t>
        <a:bodyPr/>
        <a:lstStyle/>
        <a:p>
          <a:endParaRPr lang="es-ES"/>
        </a:p>
      </dgm:t>
    </dgm:pt>
    <dgm:pt modelId="{5751304D-8C42-4433-AC75-7B32C2B5E078}" type="pres">
      <dgm:prSet presAssocID="{102F5175-5DB4-46ED-A19F-300309EAA91B}" presName="linearFlow" presStyleCnt="0">
        <dgm:presLayoutVars>
          <dgm:dir/>
          <dgm:animLvl val="lvl"/>
          <dgm:resizeHandles/>
        </dgm:presLayoutVars>
      </dgm:prSet>
      <dgm:spPr/>
    </dgm:pt>
    <dgm:pt modelId="{FB3F93E8-24C7-4EEE-977A-CCAA9AF057E3}" type="pres">
      <dgm:prSet presAssocID="{18F32C36-B402-4374-9C0A-2F40F2CBD171}" presName="compositeNode" presStyleCnt="0">
        <dgm:presLayoutVars>
          <dgm:bulletEnabled val="1"/>
        </dgm:presLayoutVars>
      </dgm:prSet>
      <dgm:spPr/>
    </dgm:pt>
    <dgm:pt modelId="{BF63ABF2-AABC-4C4A-9729-6A11C1266BE5}" type="pres">
      <dgm:prSet presAssocID="{18F32C36-B402-4374-9C0A-2F40F2CBD171}" presName="image" presStyleLbl="fgImgPlace1" presStyleIdx="0" presStyleCnt="3" custScaleX="74246" custLinFactNeighborX="-9673" custLinFactNeighborY="-32611"/>
      <dgm:spPr/>
    </dgm:pt>
    <dgm:pt modelId="{5EDAC120-0251-484D-8F25-A469D75AE936}" type="pres">
      <dgm:prSet presAssocID="{18F32C36-B402-4374-9C0A-2F40F2CBD171}" presName="childNode" presStyleLbl="node1" presStyleIdx="0" presStyleCnt="3" custScaleX="106602" custScaleY="112266">
        <dgm:presLayoutVars>
          <dgm:bulletEnabled val="1"/>
        </dgm:presLayoutVars>
      </dgm:prSet>
      <dgm:spPr/>
    </dgm:pt>
    <dgm:pt modelId="{D477FA43-9130-4F12-B654-1C89A5A5908F}" type="pres">
      <dgm:prSet presAssocID="{18F32C36-B402-4374-9C0A-2F40F2CBD171}" presName="parentNode" presStyleLbl="revTx" presStyleIdx="0" presStyleCnt="3">
        <dgm:presLayoutVars>
          <dgm:chMax val="0"/>
          <dgm:bulletEnabled val="1"/>
        </dgm:presLayoutVars>
      </dgm:prSet>
      <dgm:spPr/>
    </dgm:pt>
    <dgm:pt modelId="{E5D5AC32-E70E-4ECD-8BBF-1C462E9A49AF}" type="pres">
      <dgm:prSet presAssocID="{2010E5D6-34A3-488F-9BC1-7A9DDD2C608B}" presName="sibTrans" presStyleCnt="0"/>
      <dgm:spPr/>
    </dgm:pt>
    <dgm:pt modelId="{A786354C-F288-4D32-8C16-A4A11A74139E}" type="pres">
      <dgm:prSet presAssocID="{533ECEBF-A078-4EFC-8AD3-674DE9408C7E}" presName="compositeNode" presStyleCnt="0">
        <dgm:presLayoutVars>
          <dgm:bulletEnabled val="1"/>
        </dgm:presLayoutVars>
      </dgm:prSet>
      <dgm:spPr/>
    </dgm:pt>
    <dgm:pt modelId="{F1AC6D0E-9FCE-4EE5-91A3-9D7F96C1BAE1}" type="pres">
      <dgm:prSet presAssocID="{533ECEBF-A078-4EFC-8AD3-674DE9408C7E}" presName="image" presStyleLbl="fgImgPlace1" presStyleIdx="1" presStyleCnt="3" custLinFactNeighborX="-50124" custLinFactNeighborY="-26501"/>
      <dgm:spPr/>
    </dgm:pt>
    <dgm:pt modelId="{BC8477FF-AA12-4CD1-9D1D-284444E411CA}" type="pres">
      <dgm:prSet presAssocID="{533ECEBF-A078-4EFC-8AD3-674DE9408C7E}" presName="childNode" presStyleLbl="node1" presStyleIdx="1" presStyleCnt="3" custScaleX="125346" custScaleY="128205">
        <dgm:presLayoutVars>
          <dgm:bulletEnabled val="1"/>
        </dgm:presLayoutVars>
      </dgm:prSet>
      <dgm:spPr/>
    </dgm:pt>
    <dgm:pt modelId="{C6F59ECF-D358-4EB3-8F87-420399DEA151}" type="pres">
      <dgm:prSet presAssocID="{533ECEBF-A078-4EFC-8AD3-674DE9408C7E}" presName="parentNode" presStyleLbl="revTx" presStyleIdx="1" presStyleCnt="3" custLinFactNeighborX="-60441">
        <dgm:presLayoutVars>
          <dgm:chMax val="0"/>
          <dgm:bulletEnabled val="1"/>
        </dgm:presLayoutVars>
      </dgm:prSet>
      <dgm:spPr/>
    </dgm:pt>
    <dgm:pt modelId="{5844D92B-EBF4-4900-BA82-CABA42383A7A}" type="pres">
      <dgm:prSet presAssocID="{F4BC867B-46AE-40A0-B050-47404300512D}" presName="sibTrans" presStyleCnt="0"/>
      <dgm:spPr/>
    </dgm:pt>
    <dgm:pt modelId="{F206418A-609D-41C5-87B1-E9307D9D1BE8}" type="pres">
      <dgm:prSet presAssocID="{DB599C6F-DA8E-48D2-9281-8F596567FDE1}" presName="compositeNode" presStyleCnt="0">
        <dgm:presLayoutVars>
          <dgm:bulletEnabled val="1"/>
        </dgm:presLayoutVars>
      </dgm:prSet>
      <dgm:spPr/>
    </dgm:pt>
    <dgm:pt modelId="{2B598301-6419-4591-B227-5008810A101B}" type="pres">
      <dgm:prSet presAssocID="{DB599C6F-DA8E-48D2-9281-8F596567FDE1}" presName="image" presStyleLbl="fgImgPlace1" presStyleIdx="2" presStyleCnt="3" custScaleX="75293" custScaleY="89787" custLinFactNeighborX="-69391"/>
      <dgm:spPr/>
    </dgm:pt>
    <dgm:pt modelId="{B4255843-CC19-4D25-8607-B4044F719DE8}" type="pres">
      <dgm:prSet presAssocID="{DB599C6F-DA8E-48D2-9281-8F596567FDE1}" presName="childNode" presStyleLbl="node1" presStyleIdx="2" presStyleCnt="3" custScaleX="140651" custScaleY="106439">
        <dgm:presLayoutVars>
          <dgm:bulletEnabled val="1"/>
        </dgm:presLayoutVars>
      </dgm:prSet>
      <dgm:spPr/>
    </dgm:pt>
    <dgm:pt modelId="{60505B5B-8827-41E1-A524-357A95A6B690}" type="pres">
      <dgm:prSet presAssocID="{DB599C6F-DA8E-48D2-9281-8F596567FDE1}" presName="parentNode" presStyleLbl="revTx" presStyleIdx="2" presStyleCnt="3" custLinFactNeighborX="-99005">
        <dgm:presLayoutVars>
          <dgm:chMax val="0"/>
          <dgm:bulletEnabled val="1"/>
        </dgm:presLayoutVars>
      </dgm:prSet>
      <dgm:spPr/>
    </dgm:pt>
  </dgm:ptLst>
  <dgm:cxnLst>
    <dgm:cxn modelId="{1D31D904-2246-4495-89DA-A28E93F8BC38}" type="presOf" srcId="{DB599C6F-DA8E-48D2-9281-8F596567FDE1}" destId="{60505B5B-8827-41E1-A524-357A95A6B690}" srcOrd="0" destOrd="0" presId="urn:microsoft.com/office/officeart/2005/8/layout/hList2"/>
    <dgm:cxn modelId="{9E7E0208-23E1-475A-9D5F-9189340B05DC}" srcId="{102F5175-5DB4-46ED-A19F-300309EAA91B}" destId="{DB599C6F-DA8E-48D2-9281-8F596567FDE1}" srcOrd="2" destOrd="0" parTransId="{3D593C19-DE85-4043-BF41-F746790EBA7B}" sibTransId="{3A2461DA-9297-4744-A957-BE2C7744BB8C}"/>
    <dgm:cxn modelId="{FD9E710A-B43D-4545-B438-E6734BBCAB6A}" type="presOf" srcId="{916E5CEB-9C4D-4558-BBDE-A8CA57930165}" destId="{BC8477FF-AA12-4CD1-9D1D-284444E411CA}" srcOrd="0" destOrd="3" presId="urn:microsoft.com/office/officeart/2005/8/layout/hList2"/>
    <dgm:cxn modelId="{C234F618-0ACB-4C64-9E5A-AE5423BB547F}" type="presOf" srcId="{18F32C36-B402-4374-9C0A-2F40F2CBD171}" destId="{D477FA43-9130-4F12-B654-1C89A5A5908F}" srcOrd="0" destOrd="0" presId="urn:microsoft.com/office/officeart/2005/8/layout/hList2"/>
    <dgm:cxn modelId="{3CE4B01E-2A58-487F-8677-4F608B5E9271}" srcId="{102F5175-5DB4-46ED-A19F-300309EAA91B}" destId="{533ECEBF-A078-4EFC-8AD3-674DE9408C7E}" srcOrd="1" destOrd="0" parTransId="{7C514EB0-A00A-46A1-A636-B4F5297EA097}" sibTransId="{F4BC867B-46AE-40A0-B050-47404300512D}"/>
    <dgm:cxn modelId="{2783E12B-E0F1-42C6-9621-847F7E7A4A9B}" type="presOf" srcId="{102F5175-5DB4-46ED-A19F-300309EAA91B}" destId="{5751304D-8C42-4433-AC75-7B32C2B5E078}" srcOrd="0" destOrd="0" presId="urn:microsoft.com/office/officeart/2005/8/layout/hList2"/>
    <dgm:cxn modelId="{B1F9373E-1BE0-4C19-9B7E-D424BA6DC20F}" type="presOf" srcId="{31297393-7A80-4DA1-A8F7-6FC717CDA024}" destId="{5EDAC120-0251-484D-8F25-A469D75AE936}" srcOrd="0" destOrd="0" presId="urn:microsoft.com/office/officeart/2005/8/layout/hList2"/>
    <dgm:cxn modelId="{5B0A985E-D519-4EBA-B587-BCF6EBFF87EF}" type="presOf" srcId="{9497E8C4-0BD3-4144-9827-25ADCDC66A9D}" destId="{B4255843-CC19-4D25-8607-B4044F719DE8}" srcOrd="0" destOrd="0" presId="urn:microsoft.com/office/officeart/2005/8/layout/hList2"/>
    <dgm:cxn modelId="{8E5DD75F-118C-4AA3-8DE3-4E6352F10238}" srcId="{102F5175-5DB4-46ED-A19F-300309EAA91B}" destId="{18F32C36-B402-4374-9C0A-2F40F2CBD171}" srcOrd="0" destOrd="0" parTransId="{16A4FC80-0386-4ABF-B859-36C45DE1A9C0}" sibTransId="{2010E5D6-34A3-488F-9BC1-7A9DDD2C608B}"/>
    <dgm:cxn modelId="{AFEE0760-679C-40B0-8082-C4A5A5797FE3}" type="presOf" srcId="{397D5C12-2D7C-454C-8488-B0A2E21D0481}" destId="{5EDAC120-0251-484D-8F25-A469D75AE936}" srcOrd="0" destOrd="2" presId="urn:microsoft.com/office/officeart/2005/8/layout/hList2"/>
    <dgm:cxn modelId="{97DB0564-F6AD-46BA-90BA-BD8F7DE5BCF5}" type="presOf" srcId="{6FDFED1C-D744-4FCA-84E2-5B9C29A17D96}" destId="{BC8477FF-AA12-4CD1-9D1D-284444E411CA}" srcOrd="0" destOrd="1" presId="urn:microsoft.com/office/officeart/2005/8/layout/hList2"/>
    <dgm:cxn modelId="{A8FEAA48-A785-419E-8571-1073FEAEEB44}" srcId="{533ECEBF-A078-4EFC-8AD3-674DE9408C7E}" destId="{2F10398A-D4D4-402A-9688-DA8304E2DCE6}" srcOrd="0" destOrd="0" parTransId="{F533C807-8FAE-4AB8-AB97-A544CC39E922}" sibTransId="{B033CB45-7311-4EB9-9B17-7A93970ADE05}"/>
    <dgm:cxn modelId="{5F3B176C-2CE8-4CC7-AE66-6881A23C7856}" srcId="{DB599C6F-DA8E-48D2-9281-8F596567FDE1}" destId="{9497E8C4-0BD3-4144-9827-25ADCDC66A9D}" srcOrd="0" destOrd="0" parTransId="{F7EDAFAC-B26F-4393-8F69-D2EF1382EAE6}" sibTransId="{02FDCED1-B590-4F72-B248-07086A5555D0}"/>
    <dgm:cxn modelId="{FDE01377-64B7-4360-A33F-0BBE64562384}" type="presOf" srcId="{D032E29E-78B0-4112-828A-C9F5AD282189}" destId="{5EDAC120-0251-484D-8F25-A469D75AE936}" srcOrd="0" destOrd="1" presId="urn:microsoft.com/office/officeart/2005/8/layout/hList2"/>
    <dgm:cxn modelId="{97F00381-FB02-402D-A2A6-29FE0578A27F}" srcId="{18F32C36-B402-4374-9C0A-2F40F2CBD171}" destId="{397D5C12-2D7C-454C-8488-B0A2E21D0481}" srcOrd="2" destOrd="0" parTransId="{F4DD9F2C-7FF3-4613-B43A-47BC365BA673}" sibTransId="{8E82DC93-586D-4FE2-91C8-7F91101885A1}"/>
    <dgm:cxn modelId="{5AE7948C-E693-4E98-A975-AC4ABB20B41E}" srcId="{18F32C36-B402-4374-9C0A-2F40F2CBD171}" destId="{D032E29E-78B0-4112-828A-C9F5AD282189}" srcOrd="1" destOrd="0" parTransId="{AEA8E28F-222A-4C08-8F86-C837D91BF95F}" sibTransId="{0DDFE3A6-ACDA-4A60-A93F-1FBF864A37D0}"/>
    <dgm:cxn modelId="{CECB9C95-183F-43FE-A7BD-D8B71FAEFC7D}" srcId="{DB599C6F-DA8E-48D2-9281-8F596567FDE1}" destId="{918A438A-E56C-4782-BC6D-8B41F7EF58A9}" srcOrd="1" destOrd="0" parTransId="{1A1F72F1-CD90-42B7-9F3D-3E0E50E4BF6B}" sibTransId="{A36F3BCA-4CEB-4B85-AD69-F70BF96E33AE}"/>
    <dgm:cxn modelId="{559C2196-EDFA-41BF-84F9-8D5B213C7804}" type="presOf" srcId="{1E302E42-7795-4CF8-869B-297FFE03EFB1}" destId="{BC8477FF-AA12-4CD1-9D1D-284444E411CA}" srcOrd="0" destOrd="2" presId="urn:microsoft.com/office/officeart/2005/8/layout/hList2"/>
    <dgm:cxn modelId="{E8F6C1A4-A730-4F28-8BD3-A874621E43C4}" type="presOf" srcId="{2F10398A-D4D4-402A-9688-DA8304E2DCE6}" destId="{BC8477FF-AA12-4CD1-9D1D-284444E411CA}" srcOrd="0" destOrd="0" presId="urn:microsoft.com/office/officeart/2005/8/layout/hList2"/>
    <dgm:cxn modelId="{0DEEBCA5-C750-4826-B6A9-8165E80ED921}" type="presOf" srcId="{918A438A-E56C-4782-BC6D-8B41F7EF58A9}" destId="{B4255843-CC19-4D25-8607-B4044F719DE8}" srcOrd="0" destOrd="1" presId="urn:microsoft.com/office/officeart/2005/8/layout/hList2"/>
    <dgm:cxn modelId="{D87F3AC8-7450-48C6-8862-B85B70541536}" type="presOf" srcId="{89F9FA40-C94B-4248-8E17-5675E02A3D15}" destId="{B4255843-CC19-4D25-8607-B4044F719DE8}" srcOrd="0" destOrd="2" presId="urn:microsoft.com/office/officeart/2005/8/layout/hList2"/>
    <dgm:cxn modelId="{3ABB28CE-2FC2-4360-ABC1-6046C717F097}" srcId="{18F32C36-B402-4374-9C0A-2F40F2CBD171}" destId="{31297393-7A80-4DA1-A8F7-6FC717CDA024}" srcOrd="0" destOrd="0" parTransId="{17894309-336A-4F4E-8FC2-8E341F2FAB59}" sibTransId="{333FC204-00D8-4518-B1BC-42B31375A205}"/>
    <dgm:cxn modelId="{045CD9CE-595C-4E93-87D0-1FD4D9E69CD2}" srcId="{18F32C36-B402-4374-9C0A-2F40F2CBD171}" destId="{9D6AFE52-FEFD-424D-BCBB-1EEB567B556F}" srcOrd="3" destOrd="0" parTransId="{9AA8FD8A-B026-4954-83BF-B6531850B8AF}" sibTransId="{0F03783B-3A71-43C6-AE92-81359A13EAD2}"/>
    <dgm:cxn modelId="{FBC947D3-B268-4BCA-9DB5-D322247915C5}" type="presOf" srcId="{533ECEBF-A078-4EFC-8AD3-674DE9408C7E}" destId="{C6F59ECF-D358-4EB3-8F87-420399DEA151}" srcOrd="0" destOrd="0" presId="urn:microsoft.com/office/officeart/2005/8/layout/hList2"/>
    <dgm:cxn modelId="{D1D415E4-AF45-423A-B067-33511E7EBB90}" srcId="{533ECEBF-A078-4EFC-8AD3-674DE9408C7E}" destId="{1E302E42-7795-4CF8-869B-297FFE03EFB1}" srcOrd="2" destOrd="0" parTransId="{5C32F901-F886-4FC6-A468-E77E8F3F0E52}" sibTransId="{9E35B23F-5815-43BC-8A1E-6F37F7405C19}"/>
    <dgm:cxn modelId="{395B46F2-7038-40C2-B17C-262DACC2A565}" srcId="{DB599C6F-DA8E-48D2-9281-8F596567FDE1}" destId="{89F9FA40-C94B-4248-8E17-5675E02A3D15}" srcOrd="2" destOrd="0" parTransId="{1796A053-98FD-443B-971D-7837E4843258}" sibTransId="{4539B226-103F-44B4-BB02-D3FF766977F5}"/>
    <dgm:cxn modelId="{1777FDF8-B276-480B-BA36-965ABFB9AC64}" type="presOf" srcId="{9D6AFE52-FEFD-424D-BCBB-1EEB567B556F}" destId="{5EDAC120-0251-484D-8F25-A469D75AE936}" srcOrd="0" destOrd="3" presId="urn:microsoft.com/office/officeart/2005/8/layout/hList2"/>
    <dgm:cxn modelId="{3C88DBF9-CB69-4266-BBBB-713B42CA328E}" srcId="{533ECEBF-A078-4EFC-8AD3-674DE9408C7E}" destId="{916E5CEB-9C4D-4558-BBDE-A8CA57930165}" srcOrd="3" destOrd="0" parTransId="{4611113A-39E5-4748-B74D-85A0119B7FE2}" sibTransId="{7E4AA0C2-A4B0-4EBB-95B2-D848AD9C1B9B}"/>
    <dgm:cxn modelId="{6092F1FF-5FD9-4E04-83C5-965071387EEC}" srcId="{533ECEBF-A078-4EFC-8AD3-674DE9408C7E}" destId="{6FDFED1C-D744-4FCA-84E2-5B9C29A17D96}" srcOrd="1" destOrd="0" parTransId="{7E715314-DA8D-4599-99B7-1813FFBB34D1}" sibTransId="{60EB9265-0D04-42B4-AF40-F312CE2C58D1}"/>
    <dgm:cxn modelId="{9FBADEDE-7454-4DF1-88B7-FF8068DE27EF}" type="presParOf" srcId="{5751304D-8C42-4433-AC75-7B32C2B5E078}" destId="{FB3F93E8-24C7-4EEE-977A-CCAA9AF057E3}" srcOrd="0" destOrd="0" presId="urn:microsoft.com/office/officeart/2005/8/layout/hList2"/>
    <dgm:cxn modelId="{0B730019-9C83-4E87-9050-277BD565128D}" type="presParOf" srcId="{FB3F93E8-24C7-4EEE-977A-CCAA9AF057E3}" destId="{BF63ABF2-AABC-4C4A-9729-6A11C1266BE5}" srcOrd="0" destOrd="0" presId="urn:microsoft.com/office/officeart/2005/8/layout/hList2"/>
    <dgm:cxn modelId="{1921CBD4-C9EC-4720-8848-1CD5B217930F}" type="presParOf" srcId="{FB3F93E8-24C7-4EEE-977A-CCAA9AF057E3}" destId="{5EDAC120-0251-484D-8F25-A469D75AE936}" srcOrd="1" destOrd="0" presId="urn:microsoft.com/office/officeart/2005/8/layout/hList2"/>
    <dgm:cxn modelId="{D71EF4B9-0CD1-48AB-A13C-CC4A418D15EF}" type="presParOf" srcId="{FB3F93E8-24C7-4EEE-977A-CCAA9AF057E3}" destId="{D477FA43-9130-4F12-B654-1C89A5A5908F}" srcOrd="2" destOrd="0" presId="urn:microsoft.com/office/officeart/2005/8/layout/hList2"/>
    <dgm:cxn modelId="{50FABF32-06B4-462A-B081-95F4407630A8}" type="presParOf" srcId="{5751304D-8C42-4433-AC75-7B32C2B5E078}" destId="{E5D5AC32-E70E-4ECD-8BBF-1C462E9A49AF}" srcOrd="1" destOrd="0" presId="urn:microsoft.com/office/officeart/2005/8/layout/hList2"/>
    <dgm:cxn modelId="{C5AC08B7-1E72-49EF-B2DC-A85A3D47388F}" type="presParOf" srcId="{5751304D-8C42-4433-AC75-7B32C2B5E078}" destId="{A786354C-F288-4D32-8C16-A4A11A74139E}" srcOrd="2" destOrd="0" presId="urn:microsoft.com/office/officeart/2005/8/layout/hList2"/>
    <dgm:cxn modelId="{95795236-BC80-4688-B7C2-C23E82896C1B}" type="presParOf" srcId="{A786354C-F288-4D32-8C16-A4A11A74139E}" destId="{F1AC6D0E-9FCE-4EE5-91A3-9D7F96C1BAE1}" srcOrd="0" destOrd="0" presId="urn:microsoft.com/office/officeart/2005/8/layout/hList2"/>
    <dgm:cxn modelId="{DFF5510B-A12B-4257-A3AD-9F312D2F62D1}" type="presParOf" srcId="{A786354C-F288-4D32-8C16-A4A11A74139E}" destId="{BC8477FF-AA12-4CD1-9D1D-284444E411CA}" srcOrd="1" destOrd="0" presId="urn:microsoft.com/office/officeart/2005/8/layout/hList2"/>
    <dgm:cxn modelId="{02116FF6-8CED-4B3D-9978-8E04E0D357CC}" type="presParOf" srcId="{A786354C-F288-4D32-8C16-A4A11A74139E}" destId="{C6F59ECF-D358-4EB3-8F87-420399DEA151}" srcOrd="2" destOrd="0" presId="urn:microsoft.com/office/officeart/2005/8/layout/hList2"/>
    <dgm:cxn modelId="{8D81E4D8-EF4F-46DC-A4FC-5DF5C0239818}" type="presParOf" srcId="{5751304D-8C42-4433-AC75-7B32C2B5E078}" destId="{5844D92B-EBF4-4900-BA82-CABA42383A7A}" srcOrd="3" destOrd="0" presId="urn:microsoft.com/office/officeart/2005/8/layout/hList2"/>
    <dgm:cxn modelId="{FAF5D54C-6CB5-4D42-8229-24648739A1F5}" type="presParOf" srcId="{5751304D-8C42-4433-AC75-7B32C2B5E078}" destId="{F206418A-609D-41C5-87B1-E9307D9D1BE8}" srcOrd="4" destOrd="0" presId="urn:microsoft.com/office/officeart/2005/8/layout/hList2"/>
    <dgm:cxn modelId="{8C569F76-BA66-40A8-A7DE-5015CA72171E}" type="presParOf" srcId="{F206418A-609D-41C5-87B1-E9307D9D1BE8}" destId="{2B598301-6419-4591-B227-5008810A101B}" srcOrd="0" destOrd="0" presId="urn:microsoft.com/office/officeart/2005/8/layout/hList2"/>
    <dgm:cxn modelId="{A4EB7E27-0AED-474B-A82A-9E3F35F46B5F}" type="presParOf" srcId="{F206418A-609D-41C5-87B1-E9307D9D1BE8}" destId="{B4255843-CC19-4D25-8607-B4044F719DE8}" srcOrd="1" destOrd="0" presId="urn:microsoft.com/office/officeart/2005/8/layout/hList2"/>
    <dgm:cxn modelId="{27B0D355-3E73-4CE8-9224-738899C8306D}" type="presParOf" srcId="{F206418A-609D-41C5-87B1-E9307D9D1BE8}" destId="{60505B5B-8827-41E1-A524-357A95A6B690}"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9031456-6760-48E0-9F37-B252C23F244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ES"/>
        </a:p>
      </dgm:t>
    </dgm:pt>
    <dgm:pt modelId="{CF7246DB-6260-4B97-8537-035FB3E88169}">
      <dgm:prSet phldrT="[Texto]" custT="1"/>
      <dgm:spPr>
        <a:solidFill>
          <a:srgbClr val="FFFF00"/>
        </a:solidFill>
      </dgm:spPr>
      <dgm:t>
        <a:bodyPr/>
        <a:lstStyle/>
        <a:p>
          <a:r>
            <a:rPr lang="es-ES_tradnl" sz="1600" b="1" dirty="0">
              <a:solidFill>
                <a:schemeClr val="tx1">
                  <a:lumMod val="95000"/>
                  <a:lumOff val="5000"/>
                </a:schemeClr>
              </a:solidFill>
            </a:rPr>
            <a:t>LÍDER</a:t>
          </a:r>
          <a:r>
            <a:rPr lang="es-ES_tradnl" sz="1600" b="1" dirty="0"/>
            <a:t> </a:t>
          </a:r>
          <a:endParaRPr lang="es-ES" sz="1600" dirty="0"/>
        </a:p>
      </dgm:t>
    </dgm:pt>
    <dgm:pt modelId="{B01C84C2-BC78-47F8-BDE5-B67F98A15A96}" type="parTrans" cxnId="{FF003B4F-E90D-49A0-9564-CEE35DE4C4F9}">
      <dgm:prSet/>
      <dgm:spPr/>
      <dgm:t>
        <a:bodyPr/>
        <a:lstStyle/>
        <a:p>
          <a:endParaRPr lang="es-ES" sz="1600"/>
        </a:p>
      </dgm:t>
    </dgm:pt>
    <dgm:pt modelId="{38878A83-4AFC-4E78-AD42-5D75EC864232}" type="sibTrans" cxnId="{FF003B4F-E90D-49A0-9564-CEE35DE4C4F9}">
      <dgm:prSet/>
      <dgm:spPr/>
      <dgm:t>
        <a:bodyPr/>
        <a:lstStyle/>
        <a:p>
          <a:endParaRPr lang="es-ES" sz="1600"/>
        </a:p>
      </dgm:t>
    </dgm:pt>
    <dgm:pt modelId="{AEB70DDA-97F1-4AD4-AF5E-4B87FCB0DE8E}">
      <dgm:prSet phldrT="[Texto]" custT="1"/>
      <dgm:spPr>
        <a:solidFill>
          <a:schemeClr val="accent6">
            <a:lumMod val="40000"/>
            <a:lumOff val="60000"/>
            <a:alpha val="90000"/>
          </a:schemeClr>
        </a:solidFill>
      </dgm:spPr>
      <dgm:t>
        <a:bodyPr/>
        <a:lstStyle/>
        <a:p>
          <a:pPr algn="just"/>
          <a:r>
            <a:rPr lang="es-ES" sz="1600" dirty="0"/>
            <a:t>Es la que ocupa la posición dominante y es reconocida como tal por sus competidores.</a:t>
          </a:r>
        </a:p>
      </dgm:t>
    </dgm:pt>
    <dgm:pt modelId="{7909023C-138A-4188-B855-AD4A96CAB677}" type="parTrans" cxnId="{A1F5DAC9-D256-45DC-AE52-4DB2CB72C26F}">
      <dgm:prSet/>
      <dgm:spPr/>
      <dgm:t>
        <a:bodyPr/>
        <a:lstStyle/>
        <a:p>
          <a:endParaRPr lang="es-ES" sz="1600"/>
        </a:p>
      </dgm:t>
    </dgm:pt>
    <dgm:pt modelId="{E321B9FC-6CEC-49A4-8E3B-69CB8D415E77}" type="sibTrans" cxnId="{A1F5DAC9-D256-45DC-AE52-4DB2CB72C26F}">
      <dgm:prSet/>
      <dgm:spPr/>
      <dgm:t>
        <a:bodyPr/>
        <a:lstStyle/>
        <a:p>
          <a:endParaRPr lang="es-ES" sz="1600"/>
        </a:p>
      </dgm:t>
    </dgm:pt>
    <dgm:pt modelId="{202B721E-01B7-41D9-B26A-D4ECB37C3020}">
      <dgm:prSet phldrT="[Texto]" custT="1"/>
      <dgm:spPr>
        <a:solidFill>
          <a:schemeClr val="accent6">
            <a:lumMod val="40000"/>
            <a:lumOff val="60000"/>
            <a:alpha val="90000"/>
          </a:schemeClr>
        </a:solidFill>
      </dgm:spPr>
      <dgm:t>
        <a:bodyPr/>
        <a:lstStyle/>
        <a:p>
          <a:pPr algn="just"/>
          <a:r>
            <a:rPr lang="es-ES_tradnl" sz="1600" dirty="0"/>
            <a:t>Tal es el caso de la Coca Cola y la Pepsi,  la estrategia de retador que ha seguido la Pepsi la ha ubicado en ocasiones como líder del mercado, hasta que la otra organización ha retomado su posición. </a:t>
          </a:r>
          <a:endParaRPr lang="es-ES" sz="1600" dirty="0"/>
        </a:p>
      </dgm:t>
    </dgm:pt>
    <dgm:pt modelId="{CA0C143A-0C46-4164-AD7D-66E44224A40B}" type="parTrans" cxnId="{C34E6FB3-4EF3-4C62-9A06-7D0247E34753}">
      <dgm:prSet/>
      <dgm:spPr/>
      <dgm:t>
        <a:bodyPr/>
        <a:lstStyle/>
        <a:p>
          <a:endParaRPr lang="es-ES" sz="1600"/>
        </a:p>
      </dgm:t>
    </dgm:pt>
    <dgm:pt modelId="{B0DAB9AC-BDBE-4C6C-9520-EFC72D408468}" type="sibTrans" cxnId="{C34E6FB3-4EF3-4C62-9A06-7D0247E34753}">
      <dgm:prSet/>
      <dgm:spPr/>
      <dgm:t>
        <a:bodyPr/>
        <a:lstStyle/>
        <a:p>
          <a:endParaRPr lang="es-ES" sz="1600"/>
        </a:p>
      </dgm:t>
    </dgm:pt>
    <dgm:pt modelId="{9EB377F5-C920-454B-B0C5-CD2C5C5015C0}">
      <dgm:prSet phldrT="[Texto]" custT="1"/>
      <dgm:spPr>
        <a:solidFill>
          <a:schemeClr val="tx2">
            <a:lumMod val="20000"/>
            <a:lumOff val="80000"/>
          </a:schemeClr>
        </a:solidFill>
      </dgm:spPr>
      <dgm:t>
        <a:bodyPr/>
        <a:lstStyle/>
        <a:p>
          <a:r>
            <a:rPr lang="es-ES_tradnl" sz="1600" b="1" dirty="0">
              <a:solidFill>
                <a:schemeClr val="tx1">
                  <a:lumMod val="95000"/>
                  <a:lumOff val="5000"/>
                </a:schemeClr>
              </a:solidFill>
            </a:rPr>
            <a:t>SEGUIDOR</a:t>
          </a:r>
          <a:r>
            <a:rPr lang="es-ES_tradnl" sz="1600" dirty="0"/>
            <a:t> </a:t>
          </a:r>
          <a:endParaRPr lang="es-ES" sz="1600" dirty="0"/>
        </a:p>
      </dgm:t>
    </dgm:pt>
    <dgm:pt modelId="{DB7485AC-5F68-4B5F-AC90-17895777E0DA}" type="parTrans" cxnId="{0326DE8D-4BE2-411D-AEEF-E66D16C489BC}">
      <dgm:prSet/>
      <dgm:spPr/>
      <dgm:t>
        <a:bodyPr/>
        <a:lstStyle/>
        <a:p>
          <a:endParaRPr lang="es-ES" sz="1600"/>
        </a:p>
      </dgm:t>
    </dgm:pt>
    <dgm:pt modelId="{CDE32942-AB53-407D-864B-CE9E46A8ADF7}" type="sibTrans" cxnId="{0326DE8D-4BE2-411D-AEEF-E66D16C489BC}">
      <dgm:prSet/>
      <dgm:spPr/>
      <dgm:t>
        <a:bodyPr/>
        <a:lstStyle/>
        <a:p>
          <a:endParaRPr lang="es-ES" sz="1600"/>
        </a:p>
      </dgm:t>
    </dgm:pt>
    <dgm:pt modelId="{AC46BABB-7976-44FC-8A2A-8711E3F37B02}">
      <dgm:prSet phldrT="[Texto]" custT="1"/>
      <dgm:spPr>
        <a:solidFill>
          <a:srgbClr val="0EFE7B">
            <a:alpha val="90000"/>
          </a:srgbClr>
        </a:solidFill>
      </dgm:spPr>
      <dgm:t>
        <a:bodyPr/>
        <a:lstStyle/>
        <a:p>
          <a:pPr algn="just"/>
          <a:r>
            <a:rPr lang="es-ES_tradnl" sz="1600" dirty="0"/>
            <a:t>Desarrollada por organizaciones que no son tan fuertes y se contentan con desarrollar las líneas que han sido utilizadas por otras compañías. </a:t>
          </a:r>
          <a:endParaRPr lang="es-ES" sz="1600" dirty="0"/>
        </a:p>
      </dgm:t>
    </dgm:pt>
    <dgm:pt modelId="{1711A0BF-0C78-4157-B3B4-FBCB9F8833D2}" type="parTrans" cxnId="{CAE85765-B874-40BE-BD5C-0FF202FDCDB0}">
      <dgm:prSet/>
      <dgm:spPr/>
      <dgm:t>
        <a:bodyPr/>
        <a:lstStyle/>
        <a:p>
          <a:endParaRPr lang="es-ES" sz="1600"/>
        </a:p>
      </dgm:t>
    </dgm:pt>
    <dgm:pt modelId="{F6E702D8-CAB9-43BF-8974-C11616702CE7}" type="sibTrans" cxnId="{CAE85765-B874-40BE-BD5C-0FF202FDCDB0}">
      <dgm:prSet/>
      <dgm:spPr/>
      <dgm:t>
        <a:bodyPr/>
        <a:lstStyle/>
        <a:p>
          <a:endParaRPr lang="es-ES" sz="1600"/>
        </a:p>
      </dgm:t>
    </dgm:pt>
    <dgm:pt modelId="{167BA959-D755-4B8E-8ABB-12593585EF9F}">
      <dgm:prSet phldrT="[Texto]" custT="1"/>
      <dgm:spPr>
        <a:solidFill>
          <a:srgbClr val="0EFE7B">
            <a:alpha val="90000"/>
          </a:srgbClr>
        </a:solidFill>
      </dgm:spPr>
      <dgm:t>
        <a:bodyPr/>
        <a:lstStyle/>
        <a:p>
          <a:pPr algn="just"/>
          <a:r>
            <a:rPr lang="es-ES_tradnl" sz="1600" dirty="0"/>
            <a:t>Los productos SEDAL de </a:t>
          </a:r>
          <a:r>
            <a:rPr lang="es-ES_tradnl" sz="1600" dirty="0" err="1"/>
            <a:t>Suchel</a:t>
          </a:r>
          <a:r>
            <a:rPr lang="es-ES_tradnl" sz="1600" dirty="0"/>
            <a:t> son seguidores de las tendencias mundiales de los productos cosméticos. </a:t>
          </a:r>
          <a:endParaRPr lang="es-ES" sz="1600" dirty="0"/>
        </a:p>
      </dgm:t>
    </dgm:pt>
    <dgm:pt modelId="{6405974C-9BE2-4261-ACDC-2AD428D0C0CB}" type="parTrans" cxnId="{4AD5B671-C18A-40F9-A3D2-9FC83D485971}">
      <dgm:prSet/>
      <dgm:spPr/>
      <dgm:t>
        <a:bodyPr/>
        <a:lstStyle/>
        <a:p>
          <a:endParaRPr lang="es-ES" sz="1600"/>
        </a:p>
      </dgm:t>
    </dgm:pt>
    <dgm:pt modelId="{A2D554B5-8E9A-42EE-910B-F3CEB63E0ADD}" type="sibTrans" cxnId="{4AD5B671-C18A-40F9-A3D2-9FC83D485971}">
      <dgm:prSet/>
      <dgm:spPr/>
      <dgm:t>
        <a:bodyPr/>
        <a:lstStyle/>
        <a:p>
          <a:endParaRPr lang="es-ES" sz="1600"/>
        </a:p>
      </dgm:t>
    </dgm:pt>
    <dgm:pt modelId="{EB28B2C3-14BE-4BF0-8CCA-E76EAF16418C}">
      <dgm:prSet phldrT="[Texto]" custT="1"/>
      <dgm:spPr>
        <a:solidFill>
          <a:schemeClr val="accent2">
            <a:lumMod val="60000"/>
            <a:lumOff val="40000"/>
          </a:schemeClr>
        </a:solidFill>
      </dgm:spPr>
      <dgm:t>
        <a:bodyPr/>
        <a:lstStyle/>
        <a:p>
          <a:r>
            <a:rPr lang="es-ES_tradnl" sz="1600" b="1" dirty="0">
              <a:solidFill>
                <a:schemeClr val="tx1">
                  <a:lumMod val="95000"/>
                  <a:lumOff val="5000"/>
                </a:schemeClr>
              </a:solidFill>
            </a:rPr>
            <a:t>ESPECIALISTA</a:t>
          </a:r>
          <a:r>
            <a:rPr lang="es-ES_tradnl" sz="1600" dirty="0"/>
            <a:t> </a:t>
          </a:r>
          <a:endParaRPr lang="es-ES" sz="1600" dirty="0"/>
        </a:p>
      </dgm:t>
    </dgm:pt>
    <dgm:pt modelId="{FF73F755-A07A-4717-8658-5CB8618A4766}" type="parTrans" cxnId="{40BDB673-AD17-4CAD-97E6-185F7E2D4E25}">
      <dgm:prSet/>
      <dgm:spPr/>
      <dgm:t>
        <a:bodyPr/>
        <a:lstStyle/>
        <a:p>
          <a:endParaRPr lang="es-ES" sz="1600"/>
        </a:p>
      </dgm:t>
    </dgm:pt>
    <dgm:pt modelId="{5CC6FADE-4AB0-4CA6-ABB6-75335E723A0C}" type="sibTrans" cxnId="{40BDB673-AD17-4CAD-97E6-185F7E2D4E25}">
      <dgm:prSet/>
      <dgm:spPr/>
      <dgm:t>
        <a:bodyPr/>
        <a:lstStyle/>
        <a:p>
          <a:endParaRPr lang="es-ES" sz="1600"/>
        </a:p>
      </dgm:t>
    </dgm:pt>
    <dgm:pt modelId="{ADFE7B1B-DD18-4509-9936-9034FDA745CD}">
      <dgm:prSet phldrT="[Texto]" custT="1"/>
      <dgm:spPr>
        <a:solidFill>
          <a:srgbClr val="FB8661">
            <a:alpha val="89804"/>
          </a:srgbClr>
        </a:solidFill>
      </dgm:spPr>
      <dgm:t>
        <a:bodyPr/>
        <a:lstStyle/>
        <a:p>
          <a:pPr algn="just"/>
          <a:r>
            <a:rPr lang="es-ES_tradnl" sz="1600"/>
            <a:t>Se </a:t>
          </a:r>
          <a:r>
            <a:rPr lang="es-ES_tradnl" sz="1600" dirty="0"/>
            <a:t>vincula más a organizaciones que se encuentran tan enfocadas a un nicho de mercado que no necesitan seguir las tendencias del mercado y la competencia, pues tienen el conocimiento de cómo satisfacer a sus clientes que son generalmente pequeños en número. </a:t>
          </a:r>
          <a:endParaRPr lang="es-ES" sz="1600" dirty="0"/>
        </a:p>
      </dgm:t>
    </dgm:pt>
    <dgm:pt modelId="{6D3451CF-1013-4CD0-B42D-92FFE4822A78}" type="parTrans" cxnId="{7914AE00-ED16-4BC8-82D3-A67ED04D6717}">
      <dgm:prSet/>
      <dgm:spPr/>
      <dgm:t>
        <a:bodyPr/>
        <a:lstStyle/>
        <a:p>
          <a:endParaRPr lang="es-ES" sz="1600"/>
        </a:p>
      </dgm:t>
    </dgm:pt>
    <dgm:pt modelId="{28EA7ABF-6116-434E-9E8F-AEF4B569CE3E}" type="sibTrans" cxnId="{7914AE00-ED16-4BC8-82D3-A67ED04D6717}">
      <dgm:prSet/>
      <dgm:spPr/>
      <dgm:t>
        <a:bodyPr/>
        <a:lstStyle/>
        <a:p>
          <a:endParaRPr lang="es-ES" sz="1600"/>
        </a:p>
      </dgm:t>
    </dgm:pt>
    <dgm:pt modelId="{3060AAD0-BC70-473F-881B-47CC73508D61}">
      <dgm:prSet custT="1"/>
      <dgm:spPr>
        <a:solidFill>
          <a:srgbClr val="0FFD26"/>
        </a:solidFill>
      </dgm:spPr>
      <dgm:t>
        <a:bodyPr/>
        <a:lstStyle/>
        <a:p>
          <a:r>
            <a:rPr lang="es-ES_tradnl" sz="1600" b="1" dirty="0">
              <a:solidFill>
                <a:schemeClr val="tx1">
                  <a:lumMod val="95000"/>
                  <a:lumOff val="5000"/>
                </a:schemeClr>
              </a:solidFill>
            </a:rPr>
            <a:t>RETADOR</a:t>
          </a:r>
          <a:r>
            <a:rPr lang="es-ES_tradnl" sz="1600" dirty="0"/>
            <a:t> </a:t>
          </a:r>
          <a:endParaRPr lang="es-ES" sz="1600" dirty="0"/>
        </a:p>
      </dgm:t>
    </dgm:pt>
    <dgm:pt modelId="{C1A6F0DD-ACB8-4C89-B735-84B33F0D214A}" type="parTrans" cxnId="{BA6FD2CB-BDBC-4053-A33F-7344AF7D1988}">
      <dgm:prSet/>
      <dgm:spPr/>
      <dgm:t>
        <a:bodyPr/>
        <a:lstStyle/>
        <a:p>
          <a:endParaRPr lang="es-ES" sz="1600"/>
        </a:p>
      </dgm:t>
    </dgm:pt>
    <dgm:pt modelId="{F2AB3900-E9DD-4391-BDE9-C8CD11CB5F2B}" type="sibTrans" cxnId="{BA6FD2CB-BDBC-4053-A33F-7344AF7D1988}">
      <dgm:prSet/>
      <dgm:spPr/>
      <dgm:t>
        <a:bodyPr/>
        <a:lstStyle/>
        <a:p>
          <a:endParaRPr lang="es-ES" sz="1600"/>
        </a:p>
      </dgm:t>
    </dgm:pt>
    <dgm:pt modelId="{FBD4CDF4-725D-41BB-8F53-98170D802E7E}">
      <dgm:prSet custT="1"/>
      <dgm:spPr>
        <a:solidFill>
          <a:srgbClr val="FD91E8">
            <a:alpha val="90000"/>
          </a:srgbClr>
        </a:solidFill>
      </dgm:spPr>
      <dgm:t>
        <a:bodyPr/>
        <a:lstStyle/>
        <a:p>
          <a:pPr algn="just"/>
          <a:r>
            <a:rPr lang="es-ES" sz="1600" dirty="0"/>
            <a:t>Empresas que no dominan un mercado, no son líderes, aunque poseen reconocimiento.</a:t>
          </a:r>
        </a:p>
      </dgm:t>
    </dgm:pt>
    <dgm:pt modelId="{4E65AA37-D200-44AE-A429-B1E9A22F165B}" type="parTrans" cxnId="{63C3383D-A1DD-474F-BE6B-DACF2FD2A578}">
      <dgm:prSet/>
      <dgm:spPr/>
      <dgm:t>
        <a:bodyPr/>
        <a:lstStyle/>
        <a:p>
          <a:endParaRPr lang="es-ES"/>
        </a:p>
      </dgm:t>
    </dgm:pt>
    <dgm:pt modelId="{9E2A9146-FE31-4BE6-A421-3A9A3762A2D6}" type="sibTrans" cxnId="{63C3383D-A1DD-474F-BE6B-DACF2FD2A578}">
      <dgm:prSet/>
      <dgm:spPr/>
      <dgm:t>
        <a:bodyPr/>
        <a:lstStyle/>
        <a:p>
          <a:endParaRPr lang="es-ES"/>
        </a:p>
      </dgm:t>
    </dgm:pt>
    <dgm:pt modelId="{AEAA1623-D2D8-4FDE-A66B-2017757A1F64}">
      <dgm:prSet custT="1"/>
      <dgm:spPr>
        <a:solidFill>
          <a:srgbClr val="FD91E8">
            <a:alpha val="90000"/>
          </a:srgbClr>
        </a:solidFill>
      </dgm:spPr>
      <dgm:t>
        <a:bodyPr/>
        <a:lstStyle/>
        <a:p>
          <a:pPr algn="just"/>
          <a:r>
            <a:rPr lang="es-ES" sz="1600" dirty="0"/>
            <a:t>Su comportamiento puede ser agresivo y elegir atacar al líder, o sea, ser “su retador”.</a:t>
          </a:r>
        </a:p>
      </dgm:t>
    </dgm:pt>
    <dgm:pt modelId="{6F178619-992A-4371-9E27-126D0D293116}" type="parTrans" cxnId="{12C1BFD0-C547-4575-ABF5-3C2B242A11DC}">
      <dgm:prSet/>
      <dgm:spPr/>
      <dgm:t>
        <a:bodyPr/>
        <a:lstStyle/>
        <a:p>
          <a:endParaRPr lang="es-ES"/>
        </a:p>
      </dgm:t>
    </dgm:pt>
    <dgm:pt modelId="{B8CEDF34-28E6-4515-9475-5E32E6708923}" type="sibTrans" cxnId="{12C1BFD0-C547-4575-ABF5-3C2B242A11DC}">
      <dgm:prSet/>
      <dgm:spPr/>
      <dgm:t>
        <a:bodyPr/>
        <a:lstStyle/>
        <a:p>
          <a:endParaRPr lang="es-ES"/>
        </a:p>
      </dgm:t>
    </dgm:pt>
    <dgm:pt modelId="{F54C008A-A8A5-4C30-A405-F4CF040167C2}">
      <dgm:prSet custT="1"/>
      <dgm:spPr>
        <a:solidFill>
          <a:srgbClr val="FD91E8">
            <a:alpha val="90000"/>
          </a:srgbClr>
        </a:solidFill>
      </dgm:spPr>
      <dgm:t>
        <a:bodyPr/>
        <a:lstStyle/>
        <a:p>
          <a:pPr algn="just"/>
          <a:r>
            <a:rPr lang="es-ES" sz="1600" dirty="0"/>
            <a:t>Son estrategias ofensivas, cuyo objetivo declarado es ocupar la posición del líder.</a:t>
          </a:r>
        </a:p>
      </dgm:t>
    </dgm:pt>
    <dgm:pt modelId="{E9005EB7-E3F3-4816-AFB8-65994EAF021C}" type="parTrans" cxnId="{13AD81A7-0131-4AF3-ACB7-A483575D8427}">
      <dgm:prSet/>
      <dgm:spPr/>
      <dgm:t>
        <a:bodyPr/>
        <a:lstStyle/>
        <a:p>
          <a:endParaRPr lang="es-ES"/>
        </a:p>
      </dgm:t>
    </dgm:pt>
    <dgm:pt modelId="{C05C70FE-D10B-4864-9BF0-EAE34B47645D}" type="sibTrans" cxnId="{13AD81A7-0131-4AF3-ACB7-A483575D8427}">
      <dgm:prSet/>
      <dgm:spPr/>
      <dgm:t>
        <a:bodyPr/>
        <a:lstStyle/>
        <a:p>
          <a:endParaRPr lang="es-ES"/>
        </a:p>
      </dgm:t>
    </dgm:pt>
    <dgm:pt modelId="{01E0EB1A-7852-4328-B865-26B0216FD253}" type="pres">
      <dgm:prSet presAssocID="{C9031456-6760-48E0-9F37-B252C23F2442}" presName="Name0" presStyleCnt="0">
        <dgm:presLayoutVars>
          <dgm:dir/>
          <dgm:animLvl val="lvl"/>
          <dgm:resizeHandles val="exact"/>
        </dgm:presLayoutVars>
      </dgm:prSet>
      <dgm:spPr/>
    </dgm:pt>
    <dgm:pt modelId="{290482B3-F180-41B0-A78C-B6EFA43654C0}" type="pres">
      <dgm:prSet presAssocID="{CF7246DB-6260-4B97-8537-035FB3E88169}" presName="composite" presStyleCnt="0"/>
      <dgm:spPr/>
    </dgm:pt>
    <dgm:pt modelId="{22A3E0BB-1D37-4A1A-A51E-CD395FFFCA8F}" type="pres">
      <dgm:prSet presAssocID="{CF7246DB-6260-4B97-8537-035FB3E88169}" presName="parTx" presStyleLbl="alignNode1" presStyleIdx="0" presStyleCnt="4" custScaleX="108110">
        <dgm:presLayoutVars>
          <dgm:chMax val="0"/>
          <dgm:chPref val="0"/>
          <dgm:bulletEnabled val="1"/>
        </dgm:presLayoutVars>
      </dgm:prSet>
      <dgm:spPr/>
    </dgm:pt>
    <dgm:pt modelId="{F39C4046-32F9-4804-A52B-B0288D3B070F}" type="pres">
      <dgm:prSet presAssocID="{CF7246DB-6260-4B97-8537-035FB3E88169}" presName="desTx" presStyleLbl="alignAccFollowNode1" presStyleIdx="0" presStyleCnt="4" custScaleX="107824">
        <dgm:presLayoutVars>
          <dgm:bulletEnabled val="1"/>
        </dgm:presLayoutVars>
      </dgm:prSet>
      <dgm:spPr/>
    </dgm:pt>
    <dgm:pt modelId="{F0174434-71E7-42E5-BAD3-0845E42962E1}" type="pres">
      <dgm:prSet presAssocID="{38878A83-4AFC-4E78-AD42-5D75EC864232}" presName="space" presStyleCnt="0"/>
      <dgm:spPr/>
    </dgm:pt>
    <dgm:pt modelId="{C4151422-D4FF-4BA8-8480-44C4C8F1B9E9}" type="pres">
      <dgm:prSet presAssocID="{3060AAD0-BC70-473F-881B-47CC73508D61}" presName="composite" presStyleCnt="0"/>
      <dgm:spPr/>
    </dgm:pt>
    <dgm:pt modelId="{B7D8A13C-70FA-4D23-826D-BD4640BB84D6}" type="pres">
      <dgm:prSet presAssocID="{3060AAD0-BC70-473F-881B-47CC73508D61}" presName="parTx" presStyleLbl="alignNode1" presStyleIdx="1" presStyleCnt="4" custScaleX="109592" custScaleY="108326">
        <dgm:presLayoutVars>
          <dgm:chMax val="0"/>
          <dgm:chPref val="0"/>
          <dgm:bulletEnabled val="1"/>
        </dgm:presLayoutVars>
      </dgm:prSet>
      <dgm:spPr/>
    </dgm:pt>
    <dgm:pt modelId="{C9730CEA-7AB2-484C-A891-3304BE11E124}" type="pres">
      <dgm:prSet presAssocID="{3060AAD0-BC70-473F-881B-47CC73508D61}" presName="desTx" presStyleLbl="alignAccFollowNode1" presStyleIdx="1" presStyleCnt="4" custScaleX="109946">
        <dgm:presLayoutVars>
          <dgm:bulletEnabled val="1"/>
        </dgm:presLayoutVars>
      </dgm:prSet>
      <dgm:spPr/>
    </dgm:pt>
    <dgm:pt modelId="{81DBFE6B-BB19-4455-B1A4-C42746FED4FC}" type="pres">
      <dgm:prSet presAssocID="{F2AB3900-E9DD-4391-BDE9-C8CD11CB5F2B}" presName="space" presStyleCnt="0"/>
      <dgm:spPr/>
    </dgm:pt>
    <dgm:pt modelId="{F897523E-3470-483A-99D5-5C03D2EB290D}" type="pres">
      <dgm:prSet presAssocID="{9EB377F5-C920-454B-B0C5-CD2C5C5015C0}" presName="composite" presStyleCnt="0"/>
      <dgm:spPr/>
    </dgm:pt>
    <dgm:pt modelId="{D32C49F2-4EA7-484B-BC0F-C1F0E6A76ED3}" type="pres">
      <dgm:prSet presAssocID="{9EB377F5-C920-454B-B0C5-CD2C5C5015C0}" presName="parTx" presStyleLbl="alignNode1" presStyleIdx="2" presStyleCnt="4">
        <dgm:presLayoutVars>
          <dgm:chMax val="0"/>
          <dgm:chPref val="0"/>
          <dgm:bulletEnabled val="1"/>
        </dgm:presLayoutVars>
      </dgm:prSet>
      <dgm:spPr/>
    </dgm:pt>
    <dgm:pt modelId="{5F0ECDCF-1C39-4CB2-9362-3189A906A224}" type="pres">
      <dgm:prSet presAssocID="{9EB377F5-C920-454B-B0C5-CD2C5C5015C0}" presName="desTx" presStyleLbl="alignAccFollowNode1" presStyleIdx="2" presStyleCnt="4">
        <dgm:presLayoutVars>
          <dgm:bulletEnabled val="1"/>
        </dgm:presLayoutVars>
      </dgm:prSet>
      <dgm:spPr/>
    </dgm:pt>
    <dgm:pt modelId="{54F49428-5532-4F24-9CFE-F285A2D60E86}" type="pres">
      <dgm:prSet presAssocID="{CDE32942-AB53-407D-864B-CE9E46A8ADF7}" presName="space" presStyleCnt="0"/>
      <dgm:spPr/>
    </dgm:pt>
    <dgm:pt modelId="{72686568-0D94-4843-AE8A-1C27C0230B86}" type="pres">
      <dgm:prSet presAssocID="{EB28B2C3-14BE-4BF0-8CCA-E76EAF16418C}" presName="composite" presStyleCnt="0"/>
      <dgm:spPr/>
    </dgm:pt>
    <dgm:pt modelId="{54B8B9C9-C154-456E-A3F9-A11C076A587A}" type="pres">
      <dgm:prSet presAssocID="{EB28B2C3-14BE-4BF0-8CCA-E76EAF16418C}" presName="parTx" presStyleLbl="alignNode1" presStyleIdx="3" presStyleCnt="4">
        <dgm:presLayoutVars>
          <dgm:chMax val="0"/>
          <dgm:chPref val="0"/>
          <dgm:bulletEnabled val="1"/>
        </dgm:presLayoutVars>
      </dgm:prSet>
      <dgm:spPr/>
    </dgm:pt>
    <dgm:pt modelId="{FBCCC033-E738-4220-B152-46B5707BEA76}" type="pres">
      <dgm:prSet presAssocID="{EB28B2C3-14BE-4BF0-8CCA-E76EAF16418C}" presName="desTx" presStyleLbl="alignAccFollowNode1" presStyleIdx="3" presStyleCnt="4">
        <dgm:presLayoutVars>
          <dgm:bulletEnabled val="1"/>
        </dgm:presLayoutVars>
      </dgm:prSet>
      <dgm:spPr/>
    </dgm:pt>
  </dgm:ptLst>
  <dgm:cxnLst>
    <dgm:cxn modelId="{15904300-936C-4E6A-89CE-0F124436DF0E}" type="presOf" srcId="{AEB70DDA-97F1-4AD4-AF5E-4B87FCB0DE8E}" destId="{F39C4046-32F9-4804-A52B-B0288D3B070F}" srcOrd="0" destOrd="0" presId="urn:microsoft.com/office/officeart/2005/8/layout/hList1"/>
    <dgm:cxn modelId="{7914AE00-ED16-4BC8-82D3-A67ED04D6717}" srcId="{EB28B2C3-14BE-4BF0-8CCA-E76EAF16418C}" destId="{ADFE7B1B-DD18-4509-9936-9034FDA745CD}" srcOrd="0" destOrd="0" parTransId="{6D3451CF-1013-4CD0-B42D-92FFE4822A78}" sibTransId="{28EA7ABF-6116-434E-9E8F-AEF4B569CE3E}"/>
    <dgm:cxn modelId="{0D7D3A09-0DC1-4651-B13E-AB3A83330251}" type="presOf" srcId="{3060AAD0-BC70-473F-881B-47CC73508D61}" destId="{B7D8A13C-70FA-4D23-826D-BD4640BB84D6}" srcOrd="0" destOrd="0" presId="urn:microsoft.com/office/officeart/2005/8/layout/hList1"/>
    <dgm:cxn modelId="{850AEA0C-F6C6-471D-A3D5-79527AE270AF}" type="presOf" srcId="{F54C008A-A8A5-4C30-A405-F4CF040167C2}" destId="{C9730CEA-7AB2-484C-A891-3304BE11E124}" srcOrd="0" destOrd="2" presId="urn:microsoft.com/office/officeart/2005/8/layout/hList1"/>
    <dgm:cxn modelId="{B96B0612-35BB-4563-B7BF-7DEE66BB74F4}" type="presOf" srcId="{EB28B2C3-14BE-4BF0-8CCA-E76EAF16418C}" destId="{54B8B9C9-C154-456E-A3F9-A11C076A587A}" srcOrd="0" destOrd="0" presId="urn:microsoft.com/office/officeart/2005/8/layout/hList1"/>
    <dgm:cxn modelId="{8BE65035-C022-435D-93F2-0894A1E96128}" type="presOf" srcId="{167BA959-D755-4B8E-8ABB-12593585EF9F}" destId="{5F0ECDCF-1C39-4CB2-9362-3189A906A224}" srcOrd="0" destOrd="1" presId="urn:microsoft.com/office/officeart/2005/8/layout/hList1"/>
    <dgm:cxn modelId="{63C3383D-A1DD-474F-BE6B-DACF2FD2A578}" srcId="{3060AAD0-BC70-473F-881B-47CC73508D61}" destId="{FBD4CDF4-725D-41BB-8F53-98170D802E7E}" srcOrd="0" destOrd="0" parTransId="{4E65AA37-D200-44AE-A429-B1E9A22F165B}" sibTransId="{9E2A9146-FE31-4BE6-A421-3A9A3762A2D6}"/>
    <dgm:cxn modelId="{CAE85765-B874-40BE-BD5C-0FF202FDCDB0}" srcId="{9EB377F5-C920-454B-B0C5-CD2C5C5015C0}" destId="{AC46BABB-7976-44FC-8A2A-8711E3F37B02}" srcOrd="0" destOrd="0" parTransId="{1711A0BF-0C78-4157-B3B4-FBCB9F8833D2}" sibTransId="{F6E702D8-CAB9-43BF-8974-C11616702CE7}"/>
    <dgm:cxn modelId="{B9EFDA65-0446-477F-8507-ED6C47F4AE3D}" type="presOf" srcId="{9EB377F5-C920-454B-B0C5-CD2C5C5015C0}" destId="{D32C49F2-4EA7-484B-BC0F-C1F0E6A76ED3}" srcOrd="0" destOrd="0" presId="urn:microsoft.com/office/officeart/2005/8/layout/hList1"/>
    <dgm:cxn modelId="{08BB154A-CFDC-4BD9-B7F9-3DBED3B4A6AF}" type="presOf" srcId="{AEAA1623-D2D8-4FDE-A66B-2017757A1F64}" destId="{C9730CEA-7AB2-484C-A891-3304BE11E124}" srcOrd="0" destOrd="1" presId="urn:microsoft.com/office/officeart/2005/8/layout/hList1"/>
    <dgm:cxn modelId="{8FE2846D-891E-402D-A1C4-D1AA9FDBF996}" type="presOf" srcId="{AC46BABB-7976-44FC-8A2A-8711E3F37B02}" destId="{5F0ECDCF-1C39-4CB2-9362-3189A906A224}" srcOrd="0" destOrd="0" presId="urn:microsoft.com/office/officeart/2005/8/layout/hList1"/>
    <dgm:cxn modelId="{FF003B4F-E90D-49A0-9564-CEE35DE4C4F9}" srcId="{C9031456-6760-48E0-9F37-B252C23F2442}" destId="{CF7246DB-6260-4B97-8537-035FB3E88169}" srcOrd="0" destOrd="0" parTransId="{B01C84C2-BC78-47F8-BDE5-B67F98A15A96}" sibTransId="{38878A83-4AFC-4E78-AD42-5D75EC864232}"/>
    <dgm:cxn modelId="{4AD5B671-C18A-40F9-A3D2-9FC83D485971}" srcId="{9EB377F5-C920-454B-B0C5-CD2C5C5015C0}" destId="{167BA959-D755-4B8E-8ABB-12593585EF9F}" srcOrd="1" destOrd="0" parTransId="{6405974C-9BE2-4261-ACDC-2AD428D0C0CB}" sibTransId="{A2D554B5-8E9A-42EE-910B-F3CEB63E0ADD}"/>
    <dgm:cxn modelId="{40BDB673-AD17-4CAD-97E6-185F7E2D4E25}" srcId="{C9031456-6760-48E0-9F37-B252C23F2442}" destId="{EB28B2C3-14BE-4BF0-8CCA-E76EAF16418C}" srcOrd="3" destOrd="0" parTransId="{FF73F755-A07A-4717-8658-5CB8618A4766}" sibTransId="{5CC6FADE-4AB0-4CA6-ABB6-75335E723A0C}"/>
    <dgm:cxn modelId="{17E11E58-26D1-45A1-BD66-1DF6EF801A11}" type="presOf" srcId="{ADFE7B1B-DD18-4509-9936-9034FDA745CD}" destId="{FBCCC033-E738-4220-B152-46B5707BEA76}" srcOrd="0" destOrd="0" presId="urn:microsoft.com/office/officeart/2005/8/layout/hList1"/>
    <dgm:cxn modelId="{3CB36281-0AFE-4ACC-8AA8-E0F2AFD2068C}" type="presOf" srcId="{CF7246DB-6260-4B97-8537-035FB3E88169}" destId="{22A3E0BB-1D37-4A1A-A51E-CD395FFFCA8F}" srcOrd="0" destOrd="0" presId="urn:microsoft.com/office/officeart/2005/8/layout/hList1"/>
    <dgm:cxn modelId="{0326DE8D-4BE2-411D-AEEF-E66D16C489BC}" srcId="{C9031456-6760-48E0-9F37-B252C23F2442}" destId="{9EB377F5-C920-454B-B0C5-CD2C5C5015C0}" srcOrd="2" destOrd="0" parTransId="{DB7485AC-5F68-4B5F-AC90-17895777E0DA}" sibTransId="{CDE32942-AB53-407D-864B-CE9E46A8ADF7}"/>
    <dgm:cxn modelId="{13AD81A7-0131-4AF3-ACB7-A483575D8427}" srcId="{3060AAD0-BC70-473F-881B-47CC73508D61}" destId="{F54C008A-A8A5-4C30-A405-F4CF040167C2}" srcOrd="2" destOrd="0" parTransId="{E9005EB7-E3F3-4816-AFB8-65994EAF021C}" sibTransId="{C05C70FE-D10B-4864-9BF0-EAE34B47645D}"/>
    <dgm:cxn modelId="{C34E6FB3-4EF3-4C62-9A06-7D0247E34753}" srcId="{CF7246DB-6260-4B97-8537-035FB3E88169}" destId="{202B721E-01B7-41D9-B26A-D4ECB37C3020}" srcOrd="1" destOrd="0" parTransId="{CA0C143A-0C46-4164-AD7D-66E44224A40B}" sibTransId="{B0DAB9AC-BDBE-4C6C-9520-EFC72D408468}"/>
    <dgm:cxn modelId="{FFC1C0C2-5A1C-4BBF-B2F1-3F60C8FA3D43}" type="presOf" srcId="{FBD4CDF4-725D-41BB-8F53-98170D802E7E}" destId="{C9730CEA-7AB2-484C-A891-3304BE11E124}" srcOrd="0" destOrd="0" presId="urn:microsoft.com/office/officeart/2005/8/layout/hList1"/>
    <dgm:cxn modelId="{A1F5DAC9-D256-45DC-AE52-4DB2CB72C26F}" srcId="{CF7246DB-6260-4B97-8537-035FB3E88169}" destId="{AEB70DDA-97F1-4AD4-AF5E-4B87FCB0DE8E}" srcOrd="0" destOrd="0" parTransId="{7909023C-138A-4188-B855-AD4A96CAB677}" sibTransId="{E321B9FC-6CEC-49A4-8E3B-69CB8D415E77}"/>
    <dgm:cxn modelId="{BA6FD2CB-BDBC-4053-A33F-7344AF7D1988}" srcId="{C9031456-6760-48E0-9F37-B252C23F2442}" destId="{3060AAD0-BC70-473F-881B-47CC73508D61}" srcOrd="1" destOrd="0" parTransId="{C1A6F0DD-ACB8-4C89-B735-84B33F0D214A}" sibTransId="{F2AB3900-E9DD-4391-BDE9-C8CD11CB5F2B}"/>
    <dgm:cxn modelId="{12C1BFD0-C547-4575-ABF5-3C2B242A11DC}" srcId="{3060AAD0-BC70-473F-881B-47CC73508D61}" destId="{AEAA1623-D2D8-4FDE-A66B-2017757A1F64}" srcOrd="1" destOrd="0" parTransId="{6F178619-992A-4371-9E27-126D0D293116}" sibTransId="{B8CEDF34-28E6-4515-9475-5E32E6708923}"/>
    <dgm:cxn modelId="{976C06D8-02C0-452C-868A-F818B65B3803}" type="presOf" srcId="{C9031456-6760-48E0-9F37-B252C23F2442}" destId="{01E0EB1A-7852-4328-B865-26B0216FD253}" srcOrd="0" destOrd="0" presId="urn:microsoft.com/office/officeart/2005/8/layout/hList1"/>
    <dgm:cxn modelId="{2C1F8FFE-7146-4387-BA95-061AA8F2CEB3}" type="presOf" srcId="{202B721E-01B7-41D9-B26A-D4ECB37C3020}" destId="{F39C4046-32F9-4804-A52B-B0288D3B070F}" srcOrd="0" destOrd="1" presId="urn:microsoft.com/office/officeart/2005/8/layout/hList1"/>
    <dgm:cxn modelId="{9DDBC402-C871-42F2-A6C3-37DAFB7093F3}" type="presParOf" srcId="{01E0EB1A-7852-4328-B865-26B0216FD253}" destId="{290482B3-F180-41B0-A78C-B6EFA43654C0}" srcOrd="0" destOrd="0" presId="urn:microsoft.com/office/officeart/2005/8/layout/hList1"/>
    <dgm:cxn modelId="{36CF2C7B-917A-4E17-9C2A-6393D3E190C8}" type="presParOf" srcId="{290482B3-F180-41B0-A78C-B6EFA43654C0}" destId="{22A3E0BB-1D37-4A1A-A51E-CD395FFFCA8F}" srcOrd="0" destOrd="0" presId="urn:microsoft.com/office/officeart/2005/8/layout/hList1"/>
    <dgm:cxn modelId="{43B0A6B4-8F1F-4E62-82F6-49627390FBD1}" type="presParOf" srcId="{290482B3-F180-41B0-A78C-B6EFA43654C0}" destId="{F39C4046-32F9-4804-A52B-B0288D3B070F}" srcOrd="1" destOrd="0" presId="urn:microsoft.com/office/officeart/2005/8/layout/hList1"/>
    <dgm:cxn modelId="{5520FFD4-EC31-4647-AB43-5BD5E12863FC}" type="presParOf" srcId="{01E0EB1A-7852-4328-B865-26B0216FD253}" destId="{F0174434-71E7-42E5-BAD3-0845E42962E1}" srcOrd="1" destOrd="0" presId="urn:microsoft.com/office/officeart/2005/8/layout/hList1"/>
    <dgm:cxn modelId="{FEA8F2CF-74C7-4590-BBF9-8D10DA580C9F}" type="presParOf" srcId="{01E0EB1A-7852-4328-B865-26B0216FD253}" destId="{C4151422-D4FF-4BA8-8480-44C4C8F1B9E9}" srcOrd="2" destOrd="0" presId="urn:microsoft.com/office/officeart/2005/8/layout/hList1"/>
    <dgm:cxn modelId="{3BC48EDA-A90C-4DD9-81E5-71C254C92459}" type="presParOf" srcId="{C4151422-D4FF-4BA8-8480-44C4C8F1B9E9}" destId="{B7D8A13C-70FA-4D23-826D-BD4640BB84D6}" srcOrd="0" destOrd="0" presId="urn:microsoft.com/office/officeart/2005/8/layout/hList1"/>
    <dgm:cxn modelId="{895E5BF7-F106-49AA-A8FA-80EA68374CD0}" type="presParOf" srcId="{C4151422-D4FF-4BA8-8480-44C4C8F1B9E9}" destId="{C9730CEA-7AB2-484C-A891-3304BE11E124}" srcOrd="1" destOrd="0" presId="urn:microsoft.com/office/officeart/2005/8/layout/hList1"/>
    <dgm:cxn modelId="{74E2F61D-9804-49D2-81EB-2BD5DB85718D}" type="presParOf" srcId="{01E0EB1A-7852-4328-B865-26B0216FD253}" destId="{81DBFE6B-BB19-4455-B1A4-C42746FED4FC}" srcOrd="3" destOrd="0" presId="urn:microsoft.com/office/officeart/2005/8/layout/hList1"/>
    <dgm:cxn modelId="{4A68882C-8FD7-4AFB-B535-B4C079BBC9DC}" type="presParOf" srcId="{01E0EB1A-7852-4328-B865-26B0216FD253}" destId="{F897523E-3470-483A-99D5-5C03D2EB290D}" srcOrd="4" destOrd="0" presId="urn:microsoft.com/office/officeart/2005/8/layout/hList1"/>
    <dgm:cxn modelId="{A225522E-C11C-4A1C-A602-2AFF424660E2}" type="presParOf" srcId="{F897523E-3470-483A-99D5-5C03D2EB290D}" destId="{D32C49F2-4EA7-484B-BC0F-C1F0E6A76ED3}" srcOrd="0" destOrd="0" presId="urn:microsoft.com/office/officeart/2005/8/layout/hList1"/>
    <dgm:cxn modelId="{88FC0077-31D7-4864-B935-4E74CD8077B8}" type="presParOf" srcId="{F897523E-3470-483A-99D5-5C03D2EB290D}" destId="{5F0ECDCF-1C39-4CB2-9362-3189A906A224}" srcOrd="1" destOrd="0" presId="urn:microsoft.com/office/officeart/2005/8/layout/hList1"/>
    <dgm:cxn modelId="{A2F1C3FE-2379-49C9-BB05-8F2E7BF3180F}" type="presParOf" srcId="{01E0EB1A-7852-4328-B865-26B0216FD253}" destId="{54F49428-5532-4F24-9CFE-F285A2D60E86}" srcOrd="5" destOrd="0" presId="urn:microsoft.com/office/officeart/2005/8/layout/hList1"/>
    <dgm:cxn modelId="{3DD72197-ECD8-4C6B-9526-03703EB272A0}" type="presParOf" srcId="{01E0EB1A-7852-4328-B865-26B0216FD253}" destId="{72686568-0D94-4843-AE8A-1C27C0230B86}" srcOrd="6" destOrd="0" presId="urn:microsoft.com/office/officeart/2005/8/layout/hList1"/>
    <dgm:cxn modelId="{9802C7C3-D778-4C3B-B2C7-72EA09318A35}" type="presParOf" srcId="{72686568-0D94-4843-AE8A-1C27C0230B86}" destId="{54B8B9C9-C154-456E-A3F9-A11C076A587A}" srcOrd="0" destOrd="0" presId="urn:microsoft.com/office/officeart/2005/8/layout/hList1"/>
    <dgm:cxn modelId="{81C9604B-AECC-4E2F-926D-AE04985D6819}" type="presParOf" srcId="{72686568-0D94-4843-AE8A-1C27C0230B86}" destId="{FBCCC033-E738-4220-B152-46B5707BEA7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4320D0-3044-47F8-998A-DCB73C5F7190}">
      <dsp:nvSpPr>
        <dsp:cNvPr id="0" name=""/>
        <dsp:cNvSpPr/>
      </dsp:nvSpPr>
      <dsp:spPr>
        <a:xfrm>
          <a:off x="0" y="-57607"/>
          <a:ext cx="8208912" cy="148336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es-ES" sz="5000" b="1" kern="1200" dirty="0">
              <a:latin typeface="Verdana" panose="020B0604030504040204" pitchFamily="34" charset="0"/>
              <a:ea typeface="Verdana" panose="020B0604030504040204" pitchFamily="34" charset="0"/>
              <a:cs typeface="Verdana" panose="020B0604030504040204" pitchFamily="34" charset="0"/>
            </a:rPr>
            <a:t>Estrategias </a:t>
          </a:r>
          <a:r>
            <a:rPr lang="es-ES" sz="5000" b="1" kern="1200" dirty="0">
              <a:solidFill>
                <a:schemeClr val="bg1"/>
              </a:solidFill>
              <a:latin typeface="Verdana" panose="020B0604030504040204" pitchFamily="34" charset="0"/>
              <a:ea typeface="Verdana" panose="020B0604030504040204" pitchFamily="34" charset="0"/>
              <a:cs typeface="Verdana" panose="020B0604030504040204" pitchFamily="34" charset="0"/>
            </a:rPr>
            <a:t>genéricas</a:t>
          </a:r>
          <a:r>
            <a:rPr lang="es-ES" sz="5000" b="1" kern="1200" dirty="0">
              <a:latin typeface="Verdana" panose="020B0604030504040204" pitchFamily="34" charset="0"/>
              <a:ea typeface="Verdana" panose="020B0604030504040204" pitchFamily="34" charset="0"/>
              <a:cs typeface="Verdana" panose="020B0604030504040204" pitchFamily="34" charset="0"/>
            </a:rPr>
            <a:t> </a:t>
          </a:r>
          <a:endParaRPr lang="es-ES" sz="5000" kern="1200" dirty="0"/>
        </a:p>
      </dsp:txBody>
      <dsp:txXfrm>
        <a:off x="0" y="-57607"/>
        <a:ext cx="8208912" cy="1483367"/>
      </dsp:txXfrm>
    </dsp:sp>
    <dsp:sp modelId="{A200A549-36B0-496B-8DFA-7B116DE70DCA}">
      <dsp:nvSpPr>
        <dsp:cNvPr id="0" name=""/>
        <dsp:cNvSpPr/>
      </dsp:nvSpPr>
      <dsp:spPr>
        <a:xfrm>
          <a:off x="4008" y="1088975"/>
          <a:ext cx="2733631" cy="3074314"/>
        </a:xfrm>
        <a:prstGeom prst="rect">
          <a:avLst/>
        </a:prstGeom>
        <a:solidFill>
          <a:srgbClr val="00F26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CO" sz="2400" b="1" kern="1200" dirty="0">
              <a:solidFill>
                <a:schemeClr val="tx1"/>
              </a:solidFill>
              <a:latin typeface="Verdana" panose="020B0604030504040204" pitchFamily="34" charset="0"/>
              <a:ea typeface="Verdana" panose="020B0604030504040204" pitchFamily="34" charset="0"/>
              <a:cs typeface="Verdana" panose="020B0604030504040204" pitchFamily="34" charset="0"/>
            </a:rPr>
            <a:t>Líder en costos</a:t>
          </a:r>
          <a:endParaRPr lang="es-ES" sz="2400" b="1"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dsp:txBody>
      <dsp:txXfrm>
        <a:off x="4008" y="1088975"/>
        <a:ext cx="2733631" cy="3074314"/>
      </dsp:txXfrm>
    </dsp:sp>
    <dsp:sp modelId="{46F9656C-9BF9-4DFB-A694-2F82C41D335C}">
      <dsp:nvSpPr>
        <dsp:cNvPr id="0" name=""/>
        <dsp:cNvSpPr/>
      </dsp:nvSpPr>
      <dsp:spPr>
        <a:xfrm>
          <a:off x="2737640" y="1018196"/>
          <a:ext cx="2733631" cy="3215871"/>
        </a:xfrm>
        <a:prstGeom prst="rect">
          <a:avLst/>
        </a:prstGeom>
        <a:solidFill>
          <a:srgbClr val="FD91E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CO" sz="2400" b="1" kern="1200" dirty="0">
              <a:solidFill>
                <a:schemeClr val="tx1"/>
              </a:solidFill>
              <a:latin typeface="Verdana" panose="020B0604030504040204" pitchFamily="34" charset="0"/>
              <a:ea typeface="Verdana" panose="020B0604030504040204" pitchFamily="34" charset="0"/>
              <a:cs typeface="Verdana" panose="020B0604030504040204" pitchFamily="34" charset="0"/>
            </a:rPr>
            <a:t>Diferenciación</a:t>
          </a:r>
          <a:endParaRPr lang="es-ES" sz="2400" b="1"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dsp:txBody>
      <dsp:txXfrm>
        <a:off x="2737640" y="1018196"/>
        <a:ext cx="2733631" cy="3215871"/>
      </dsp:txXfrm>
    </dsp:sp>
    <dsp:sp modelId="{E9F92F4C-F0FD-4F97-93F9-D33640F2822F}">
      <dsp:nvSpPr>
        <dsp:cNvPr id="0" name=""/>
        <dsp:cNvSpPr/>
      </dsp:nvSpPr>
      <dsp:spPr>
        <a:xfrm>
          <a:off x="5471271" y="1088975"/>
          <a:ext cx="2733631" cy="3074314"/>
        </a:xfrm>
        <a:prstGeom prst="rect">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CO" sz="2400" b="1" kern="1200" dirty="0">
              <a:solidFill>
                <a:schemeClr val="tx1"/>
              </a:solidFill>
              <a:latin typeface="Verdana" panose="020B0604030504040204" pitchFamily="34" charset="0"/>
              <a:ea typeface="Verdana" panose="020B0604030504040204" pitchFamily="34" charset="0"/>
              <a:cs typeface="Verdana" panose="020B0604030504040204" pitchFamily="34" charset="0"/>
            </a:rPr>
            <a:t>Enfoque</a:t>
          </a:r>
          <a:endParaRPr lang="es-ES" sz="2400" b="1"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dsp:txBody>
      <dsp:txXfrm>
        <a:off x="5471271" y="1088975"/>
        <a:ext cx="2733631" cy="3074314"/>
      </dsp:txXfrm>
    </dsp:sp>
    <dsp:sp modelId="{63A3AA17-116D-4F15-87A4-70F673B0F622}">
      <dsp:nvSpPr>
        <dsp:cNvPr id="0" name=""/>
        <dsp:cNvSpPr/>
      </dsp:nvSpPr>
      <dsp:spPr>
        <a:xfrm>
          <a:off x="0" y="3941718"/>
          <a:ext cx="8208912" cy="292352"/>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77FA43-9130-4F12-B654-1C89A5A5908F}">
      <dsp:nvSpPr>
        <dsp:cNvPr id="0" name=""/>
        <dsp:cNvSpPr/>
      </dsp:nvSpPr>
      <dsp:spPr>
        <a:xfrm rot="16200000">
          <a:off x="-2121156" y="2754355"/>
          <a:ext cx="4886462" cy="379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34623" bIns="0" numCol="1" spcCol="1270" anchor="t" anchorCtr="0">
          <a:noAutofit/>
        </a:bodyPr>
        <a:lstStyle/>
        <a:p>
          <a:pPr marL="0" lvl="0" indent="0" algn="ctr" defTabSz="1200150">
            <a:lnSpc>
              <a:spcPct val="90000"/>
            </a:lnSpc>
            <a:spcBef>
              <a:spcPct val="0"/>
            </a:spcBef>
            <a:spcAft>
              <a:spcPct val="35000"/>
            </a:spcAft>
            <a:buNone/>
          </a:pPr>
          <a:r>
            <a:rPr lang="es-ES" sz="2700" b="1" kern="1200" dirty="0"/>
            <a:t>Líder en costo</a:t>
          </a:r>
        </a:p>
      </dsp:txBody>
      <dsp:txXfrm>
        <a:off x="-2121156" y="2754355"/>
        <a:ext cx="4886462" cy="379415"/>
      </dsp:txXfrm>
    </dsp:sp>
    <dsp:sp modelId="{5EDAC120-0251-484D-8F25-A469D75AE936}">
      <dsp:nvSpPr>
        <dsp:cNvPr id="0" name=""/>
        <dsp:cNvSpPr/>
      </dsp:nvSpPr>
      <dsp:spPr>
        <a:xfrm>
          <a:off x="449396" y="201144"/>
          <a:ext cx="2014662" cy="5485836"/>
        </a:xfrm>
        <a:prstGeom prst="rect">
          <a:avLst/>
        </a:prstGeom>
        <a:solidFill>
          <a:srgbClr val="0EFE7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334623" rIns="128016" bIns="128016" numCol="1" spcCol="1270" anchor="t" anchorCtr="0">
          <a:noAutofit/>
        </a:bodyPr>
        <a:lstStyle/>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lograr el liderazgo total en costos.</a:t>
          </a:r>
        </a:p>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Significa poseer los costos más bajos del sector eso implica que le permite lidiar con las diferentes fuerzas del sector</a:t>
          </a:r>
        </a:p>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Permite competir en base a precios, sin desconocer la calidad y exigencias de los clientes.</a:t>
          </a:r>
        </a:p>
        <a:p>
          <a:pPr marL="171450" lvl="1" indent="-171450" algn="just" defTabSz="800100">
            <a:lnSpc>
              <a:spcPct val="90000"/>
            </a:lnSpc>
            <a:spcBef>
              <a:spcPct val="0"/>
            </a:spcBef>
            <a:spcAft>
              <a:spcPct val="15000"/>
            </a:spcAft>
            <a:buChar char="•"/>
          </a:pPr>
          <a:endParaRPr lang="es-ES" sz="1800" kern="1200" dirty="0">
            <a:solidFill>
              <a:schemeClr val="tx1">
                <a:lumMod val="95000"/>
                <a:lumOff val="5000"/>
              </a:schemeClr>
            </a:solidFill>
          </a:endParaRPr>
        </a:p>
      </dsp:txBody>
      <dsp:txXfrm>
        <a:off x="449396" y="201144"/>
        <a:ext cx="2014662" cy="5485836"/>
      </dsp:txXfrm>
    </dsp:sp>
    <dsp:sp modelId="{BF63ABF2-AABC-4C4A-9729-6A11C1266BE5}">
      <dsp:nvSpPr>
        <dsp:cNvPr id="0" name=""/>
        <dsp:cNvSpPr/>
      </dsp:nvSpPr>
      <dsp:spPr>
        <a:xfrm>
          <a:off x="156679" y="0"/>
          <a:ext cx="563401" cy="758831"/>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F59ECF-D358-4EB3-8F87-420399DEA151}">
      <dsp:nvSpPr>
        <dsp:cNvPr id="0" name=""/>
        <dsp:cNvSpPr/>
      </dsp:nvSpPr>
      <dsp:spPr>
        <a:xfrm rot="16200000">
          <a:off x="456001" y="2942640"/>
          <a:ext cx="4886462" cy="379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34623" bIns="0" numCol="1" spcCol="1270" anchor="t" anchorCtr="0">
          <a:noAutofit/>
        </a:bodyPr>
        <a:lstStyle/>
        <a:p>
          <a:pPr marL="0" lvl="0" indent="0" algn="ctr" defTabSz="1200150">
            <a:lnSpc>
              <a:spcPct val="90000"/>
            </a:lnSpc>
            <a:spcBef>
              <a:spcPct val="0"/>
            </a:spcBef>
            <a:spcAft>
              <a:spcPct val="35000"/>
            </a:spcAft>
            <a:buNone/>
          </a:pPr>
          <a:r>
            <a:rPr lang="es-ES" sz="2700" b="1" kern="1200" dirty="0"/>
            <a:t>Diferenciación</a:t>
          </a:r>
        </a:p>
      </dsp:txBody>
      <dsp:txXfrm>
        <a:off x="456001" y="2942640"/>
        <a:ext cx="4886462" cy="379415"/>
      </dsp:txXfrm>
    </dsp:sp>
    <dsp:sp modelId="{BC8477FF-AA12-4CD1-9D1D-284444E411CA}">
      <dsp:nvSpPr>
        <dsp:cNvPr id="0" name=""/>
        <dsp:cNvSpPr/>
      </dsp:nvSpPr>
      <dsp:spPr>
        <a:xfrm>
          <a:off x="3078757" y="3"/>
          <a:ext cx="2368903" cy="6264689"/>
        </a:xfrm>
        <a:prstGeom prst="rect">
          <a:avLst/>
        </a:prstGeom>
        <a:solidFill>
          <a:srgbClr val="FDA9E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334623" rIns="128016" bIns="128016" numCol="1" spcCol="1270" anchor="t" anchorCtr="0">
          <a:noAutofit/>
        </a:bodyPr>
        <a:lstStyle/>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Crear  algo que sea percibido en el mercado como único. Mediante: diseño o imagen de marca, en tecnología, en servicio al cliente. </a:t>
          </a:r>
        </a:p>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Otorga condiciones para enfrentar las cinco fuerzas del sector logrando  obtener rendimientos mayores a la media del sector.</a:t>
          </a:r>
        </a:p>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La empresa no ignora los costos, sino estos no son su objetivo estratégico primordial. </a:t>
          </a:r>
        </a:p>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Existe una elevación de los costos. </a:t>
          </a:r>
        </a:p>
      </dsp:txBody>
      <dsp:txXfrm>
        <a:off x="3078757" y="3"/>
        <a:ext cx="2368903" cy="6264689"/>
      </dsp:txXfrm>
    </dsp:sp>
    <dsp:sp modelId="{F1AC6D0E-9FCE-4EE5-91A3-9D7F96C1BAE1}">
      <dsp:nvSpPr>
        <dsp:cNvPr id="0" name=""/>
        <dsp:cNvSpPr/>
      </dsp:nvSpPr>
      <dsp:spPr>
        <a:xfrm>
          <a:off x="2558491" y="0"/>
          <a:ext cx="758831" cy="758831"/>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505B5B-8827-41E1-A524-357A95A6B690}">
      <dsp:nvSpPr>
        <dsp:cNvPr id="0" name=""/>
        <dsp:cNvSpPr/>
      </dsp:nvSpPr>
      <dsp:spPr>
        <a:xfrm rot="16200000">
          <a:off x="3298000" y="2715605"/>
          <a:ext cx="4886462" cy="379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34623" bIns="0" numCol="1" spcCol="1270" anchor="t" anchorCtr="0">
          <a:noAutofit/>
        </a:bodyPr>
        <a:lstStyle/>
        <a:p>
          <a:pPr marL="0" lvl="0" indent="0" algn="ctr" defTabSz="1200150">
            <a:lnSpc>
              <a:spcPct val="90000"/>
            </a:lnSpc>
            <a:spcBef>
              <a:spcPct val="0"/>
            </a:spcBef>
            <a:spcAft>
              <a:spcPct val="35000"/>
            </a:spcAft>
            <a:buNone/>
          </a:pPr>
          <a:r>
            <a:rPr lang="es-ES" sz="2700" b="1" kern="1200" dirty="0"/>
            <a:t>Enfoque</a:t>
          </a:r>
        </a:p>
      </dsp:txBody>
      <dsp:txXfrm>
        <a:off x="3298000" y="2715605"/>
        <a:ext cx="4886462" cy="379415"/>
      </dsp:txXfrm>
    </dsp:sp>
    <dsp:sp modelId="{B4255843-CC19-4D25-8607-B4044F719DE8}">
      <dsp:nvSpPr>
        <dsp:cNvPr id="0" name=""/>
        <dsp:cNvSpPr/>
      </dsp:nvSpPr>
      <dsp:spPr>
        <a:xfrm>
          <a:off x="5922449" y="304762"/>
          <a:ext cx="2658151" cy="5201102"/>
        </a:xfrm>
        <a:prstGeom prst="rect">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334623" rIns="128016" bIns="128016" numCol="1" spcCol="1270" anchor="t" anchorCtr="0">
          <a:noAutofit/>
        </a:bodyPr>
        <a:lstStyle/>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Consiste en enfocarse sobre un grupo de compradores en particular, en un segmento de la línea del producto o en un mercado geográfico.</a:t>
          </a:r>
        </a:p>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Se logra ya sea la diferenciación por satisfacer las necesidades de un objetivo en particular, o costos inferiores al servir a este.</a:t>
          </a:r>
        </a:p>
        <a:p>
          <a:pPr marL="171450" lvl="1" indent="-171450" algn="just" defTabSz="800100">
            <a:lnSpc>
              <a:spcPct val="90000"/>
            </a:lnSpc>
            <a:spcBef>
              <a:spcPct val="0"/>
            </a:spcBef>
            <a:spcAft>
              <a:spcPct val="15000"/>
            </a:spcAft>
            <a:buChar char="•"/>
          </a:pPr>
          <a:r>
            <a:rPr lang="es-ES" sz="1800" kern="1200" dirty="0">
              <a:solidFill>
                <a:schemeClr val="tx1">
                  <a:lumMod val="95000"/>
                  <a:lumOff val="5000"/>
                </a:schemeClr>
              </a:solidFill>
            </a:rPr>
            <a:t>Se poseerán las mismas posibilidades para lidiar con las cinco fuerzas del sector igual que en los casos anteriores.</a:t>
          </a:r>
        </a:p>
      </dsp:txBody>
      <dsp:txXfrm>
        <a:off x="5922449" y="304762"/>
        <a:ext cx="2658151" cy="5201102"/>
      </dsp:txXfrm>
    </dsp:sp>
    <dsp:sp modelId="{2B598301-6419-4591-B227-5008810A101B}">
      <dsp:nvSpPr>
        <dsp:cNvPr id="0" name=""/>
        <dsp:cNvSpPr/>
      </dsp:nvSpPr>
      <dsp:spPr>
        <a:xfrm>
          <a:off x="5494345" y="3"/>
          <a:ext cx="571346" cy="681331"/>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A3E0BB-1D37-4A1A-A51E-CD395FFFCA8F}">
      <dsp:nvSpPr>
        <dsp:cNvPr id="0" name=""/>
        <dsp:cNvSpPr/>
      </dsp:nvSpPr>
      <dsp:spPr>
        <a:xfrm>
          <a:off x="5753" y="89236"/>
          <a:ext cx="2010940" cy="364804"/>
        </a:xfrm>
        <a:prstGeom prst="rect">
          <a:avLst/>
        </a:prstGeom>
        <a:solidFill>
          <a:srgbClr val="FFFF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s-ES_tradnl" sz="1600" b="1" kern="1200" dirty="0">
              <a:solidFill>
                <a:schemeClr val="tx1">
                  <a:lumMod val="95000"/>
                  <a:lumOff val="5000"/>
                </a:schemeClr>
              </a:solidFill>
            </a:rPr>
            <a:t>LÍDER</a:t>
          </a:r>
          <a:r>
            <a:rPr lang="es-ES_tradnl" sz="1600" b="1" kern="1200" dirty="0"/>
            <a:t> </a:t>
          </a:r>
          <a:endParaRPr lang="es-ES" sz="1600" kern="1200" dirty="0"/>
        </a:p>
      </dsp:txBody>
      <dsp:txXfrm>
        <a:off x="5753" y="89236"/>
        <a:ext cx="2010940" cy="364804"/>
      </dsp:txXfrm>
    </dsp:sp>
    <dsp:sp modelId="{F39C4046-32F9-4804-A52B-B0288D3B070F}">
      <dsp:nvSpPr>
        <dsp:cNvPr id="0" name=""/>
        <dsp:cNvSpPr/>
      </dsp:nvSpPr>
      <dsp:spPr>
        <a:xfrm>
          <a:off x="8413" y="454041"/>
          <a:ext cx="2005621" cy="4641297"/>
        </a:xfrm>
        <a:prstGeom prst="rect">
          <a:avLst/>
        </a:prstGeom>
        <a:solidFill>
          <a:schemeClr val="accent6">
            <a:lumMod val="40000"/>
            <a:lumOff val="6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just" defTabSz="711200">
            <a:lnSpc>
              <a:spcPct val="90000"/>
            </a:lnSpc>
            <a:spcBef>
              <a:spcPct val="0"/>
            </a:spcBef>
            <a:spcAft>
              <a:spcPct val="15000"/>
            </a:spcAft>
            <a:buChar char="•"/>
          </a:pPr>
          <a:r>
            <a:rPr lang="es-ES" sz="1600" kern="1200" dirty="0"/>
            <a:t>Es la que ocupa la posición dominante y es reconocida como tal por sus competidores.</a:t>
          </a:r>
        </a:p>
        <a:p>
          <a:pPr marL="171450" lvl="1" indent="-171450" algn="just" defTabSz="711200">
            <a:lnSpc>
              <a:spcPct val="90000"/>
            </a:lnSpc>
            <a:spcBef>
              <a:spcPct val="0"/>
            </a:spcBef>
            <a:spcAft>
              <a:spcPct val="15000"/>
            </a:spcAft>
            <a:buChar char="•"/>
          </a:pPr>
          <a:r>
            <a:rPr lang="es-ES_tradnl" sz="1600" kern="1200" dirty="0"/>
            <a:t>Tal es el caso de la Coca Cola y la Pepsi,  la estrategia de retador que ha seguido la Pepsi la ha ubicado en ocasiones como líder del mercado, hasta que la otra organización ha retomado su posición. </a:t>
          </a:r>
          <a:endParaRPr lang="es-ES" sz="1600" kern="1200" dirty="0"/>
        </a:p>
      </dsp:txBody>
      <dsp:txXfrm>
        <a:off x="8413" y="454041"/>
        <a:ext cx="2005621" cy="4641297"/>
      </dsp:txXfrm>
    </dsp:sp>
    <dsp:sp modelId="{B7D8A13C-70FA-4D23-826D-BD4640BB84D6}">
      <dsp:nvSpPr>
        <dsp:cNvPr id="0" name=""/>
        <dsp:cNvSpPr/>
      </dsp:nvSpPr>
      <dsp:spPr>
        <a:xfrm>
          <a:off x="2280398" y="81011"/>
          <a:ext cx="2038507" cy="428081"/>
        </a:xfrm>
        <a:prstGeom prst="rect">
          <a:avLst/>
        </a:prstGeom>
        <a:solidFill>
          <a:srgbClr val="0FFD26"/>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s-ES_tradnl" sz="1600" b="1" kern="1200" dirty="0">
              <a:solidFill>
                <a:schemeClr val="tx1">
                  <a:lumMod val="95000"/>
                  <a:lumOff val="5000"/>
                </a:schemeClr>
              </a:solidFill>
            </a:rPr>
            <a:t>RETADOR</a:t>
          </a:r>
          <a:r>
            <a:rPr lang="es-ES_tradnl" sz="1600" kern="1200" dirty="0"/>
            <a:t> </a:t>
          </a:r>
          <a:endParaRPr lang="es-ES" sz="1600" kern="1200" dirty="0"/>
        </a:p>
      </dsp:txBody>
      <dsp:txXfrm>
        <a:off x="2280398" y="81011"/>
        <a:ext cx="2038507" cy="428081"/>
      </dsp:txXfrm>
    </dsp:sp>
    <dsp:sp modelId="{C9730CEA-7AB2-484C-A891-3304BE11E124}">
      <dsp:nvSpPr>
        <dsp:cNvPr id="0" name=""/>
        <dsp:cNvSpPr/>
      </dsp:nvSpPr>
      <dsp:spPr>
        <a:xfrm>
          <a:off x="2277106" y="462267"/>
          <a:ext cx="2045092" cy="4641297"/>
        </a:xfrm>
        <a:prstGeom prst="rect">
          <a:avLst/>
        </a:prstGeom>
        <a:solidFill>
          <a:srgbClr val="FD91E8">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just" defTabSz="711200">
            <a:lnSpc>
              <a:spcPct val="90000"/>
            </a:lnSpc>
            <a:spcBef>
              <a:spcPct val="0"/>
            </a:spcBef>
            <a:spcAft>
              <a:spcPct val="15000"/>
            </a:spcAft>
            <a:buChar char="•"/>
          </a:pPr>
          <a:r>
            <a:rPr lang="es-ES" sz="1600" kern="1200" dirty="0"/>
            <a:t>Empresas que no dominan un mercado, no son líderes, aunque poseen reconocimiento.</a:t>
          </a:r>
        </a:p>
        <a:p>
          <a:pPr marL="171450" lvl="1" indent="-171450" algn="just" defTabSz="711200">
            <a:lnSpc>
              <a:spcPct val="90000"/>
            </a:lnSpc>
            <a:spcBef>
              <a:spcPct val="0"/>
            </a:spcBef>
            <a:spcAft>
              <a:spcPct val="15000"/>
            </a:spcAft>
            <a:buChar char="•"/>
          </a:pPr>
          <a:r>
            <a:rPr lang="es-ES" sz="1600" kern="1200" dirty="0"/>
            <a:t>Su comportamiento puede ser agresivo y elegir atacar al líder, o sea, ser “su retador”.</a:t>
          </a:r>
        </a:p>
        <a:p>
          <a:pPr marL="171450" lvl="1" indent="-171450" algn="just" defTabSz="711200">
            <a:lnSpc>
              <a:spcPct val="90000"/>
            </a:lnSpc>
            <a:spcBef>
              <a:spcPct val="0"/>
            </a:spcBef>
            <a:spcAft>
              <a:spcPct val="15000"/>
            </a:spcAft>
            <a:buChar char="•"/>
          </a:pPr>
          <a:r>
            <a:rPr lang="es-ES" sz="1600" kern="1200" dirty="0"/>
            <a:t>Son estrategias ofensivas, cuyo objetivo declarado es ocupar la posición del líder.</a:t>
          </a:r>
        </a:p>
      </dsp:txBody>
      <dsp:txXfrm>
        <a:off x="2277106" y="462267"/>
        <a:ext cx="2045092" cy="4641297"/>
      </dsp:txXfrm>
    </dsp:sp>
    <dsp:sp modelId="{D32C49F2-4EA7-484B-BC0F-C1F0E6A76ED3}">
      <dsp:nvSpPr>
        <dsp:cNvPr id="0" name=""/>
        <dsp:cNvSpPr/>
      </dsp:nvSpPr>
      <dsp:spPr>
        <a:xfrm>
          <a:off x="4582610" y="89236"/>
          <a:ext cx="1860087" cy="364804"/>
        </a:xfrm>
        <a:prstGeom prst="rect">
          <a:avLst/>
        </a:prstGeom>
        <a:solidFill>
          <a:schemeClr val="tx2">
            <a:lumMod val="20000"/>
            <a:lumOff val="8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s-ES_tradnl" sz="1600" b="1" kern="1200" dirty="0">
              <a:solidFill>
                <a:schemeClr val="tx1">
                  <a:lumMod val="95000"/>
                  <a:lumOff val="5000"/>
                </a:schemeClr>
              </a:solidFill>
            </a:rPr>
            <a:t>SEGUIDOR</a:t>
          </a:r>
          <a:r>
            <a:rPr lang="es-ES_tradnl" sz="1600" kern="1200" dirty="0"/>
            <a:t> </a:t>
          </a:r>
          <a:endParaRPr lang="es-ES" sz="1600" kern="1200" dirty="0"/>
        </a:p>
      </dsp:txBody>
      <dsp:txXfrm>
        <a:off x="4582610" y="89236"/>
        <a:ext cx="1860087" cy="364804"/>
      </dsp:txXfrm>
    </dsp:sp>
    <dsp:sp modelId="{5F0ECDCF-1C39-4CB2-9362-3189A906A224}">
      <dsp:nvSpPr>
        <dsp:cNvPr id="0" name=""/>
        <dsp:cNvSpPr/>
      </dsp:nvSpPr>
      <dsp:spPr>
        <a:xfrm>
          <a:off x="4582610" y="454041"/>
          <a:ext cx="1860087" cy="4641297"/>
        </a:xfrm>
        <a:prstGeom prst="rect">
          <a:avLst/>
        </a:prstGeom>
        <a:solidFill>
          <a:srgbClr val="0EFE7B">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just" defTabSz="711200">
            <a:lnSpc>
              <a:spcPct val="90000"/>
            </a:lnSpc>
            <a:spcBef>
              <a:spcPct val="0"/>
            </a:spcBef>
            <a:spcAft>
              <a:spcPct val="15000"/>
            </a:spcAft>
            <a:buChar char="•"/>
          </a:pPr>
          <a:r>
            <a:rPr lang="es-ES_tradnl" sz="1600" kern="1200" dirty="0"/>
            <a:t>Desarrollada por organizaciones que no son tan fuertes y se contentan con desarrollar las líneas que han sido utilizadas por otras compañías. </a:t>
          </a:r>
          <a:endParaRPr lang="es-ES" sz="1600" kern="1200" dirty="0"/>
        </a:p>
        <a:p>
          <a:pPr marL="171450" lvl="1" indent="-171450" algn="just" defTabSz="711200">
            <a:lnSpc>
              <a:spcPct val="90000"/>
            </a:lnSpc>
            <a:spcBef>
              <a:spcPct val="0"/>
            </a:spcBef>
            <a:spcAft>
              <a:spcPct val="15000"/>
            </a:spcAft>
            <a:buChar char="•"/>
          </a:pPr>
          <a:r>
            <a:rPr lang="es-ES_tradnl" sz="1600" kern="1200" dirty="0"/>
            <a:t>Los productos SEDAL de </a:t>
          </a:r>
          <a:r>
            <a:rPr lang="es-ES_tradnl" sz="1600" kern="1200" dirty="0" err="1"/>
            <a:t>Suchel</a:t>
          </a:r>
          <a:r>
            <a:rPr lang="es-ES_tradnl" sz="1600" kern="1200" dirty="0"/>
            <a:t> son seguidores de las tendencias mundiales de los productos cosméticos. </a:t>
          </a:r>
          <a:endParaRPr lang="es-ES" sz="1600" kern="1200" dirty="0"/>
        </a:p>
      </dsp:txBody>
      <dsp:txXfrm>
        <a:off x="4582610" y="454041"/>
        <a:ext cx="1860087" cy="4641297"/>
      </dsp:txXfrm>
    </dsp:sp>
    <dsp:sp modelId="{54B8B9C9-C154-456E-A3F9-A11C076A587A}">
      <dsp:nvSpPr>
        <dsp:cNvPr id="0" name=""/>
        <dsp:cNvSpPr/>
      </dsp:nvSpPr>
      <dsp:spPr>
        <a:xfrm>
          <a:off x="6703110" y="89236"/>
          <a:ext cx="1860087" cy="364804"/>
        </a:xfrm>
        <a:prstGeom prst="rect">
          <a:avLst/>
        </a:prstGeom>
        <a:solidFill>
          <a:schemeClr val="accent2">
            <a:lumMod val="60000"/>
            <a:lumOff val="4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s-ES_tradnl" sz="1600" b="1" kern="1200" dirty="0">
              <a:solidFill>
                <a:schemeClr val="tx1">
                  <a:lumMod val="95000"/>
                  <a:lumOff val="5000"/>
                </a:schemeClr>
              </a:solidFill>
            </a:rPr>
            <a:t>ESPECIALISTA</a:t>
          </a:r>
          <a:r>
            <a:rPr lang="es-ES_tradnl" sz="1600" kern="1200" dirty="0"/>
            <a:t> </a:t>
          </a:r>
          <a:endParaRPr lang="es-ES" sz="1600" kern="1200" dirty="0"/>
        </a:p>
      </dsp:txBody>
      <dsp:txXfrm>
        <a:off x="6703110" y="89236"/>
        <a:ext cx="1860087" cy="364804"/>
      </dsp:txXfrm>
    </dsp:sp>
    <dsp:sp modelId="{FBCCC033-E738-4220-B152-46B5707BEA76}">
      <dsp:nvSpPr>
        <dsp:cNvPr id="0" name=""/>
        <dsp:cNvSpPr/>
      </dsp:nvSpPr>
      <dsp:spPr>
        <a:xfrm>
          <a:off x="6703110" y="454041"/>
          <a:ext cx="1860087" cy="4641297"/>
        </a:xfrm>
        <a:prstGeom prst="rect">
          <a:avLst/>
        </a:prstGeom>
        <a:solidFill>
          <a:srgbClr val="FB8661">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just" defTabSz="711200">
            <a:lnSpc>
              <a:spcPct val="90000"/>
            </a:lnSpc>
            <a:spcBef>
              <a:spcPct val="0"/>
            </a:spcBef>
            <a:spcAft>
              <a:spcPct val="15000"/>
            </a:spcAft>
            <a:buChar char="•"/>
          </a:pPr>
          <a:r>
            <a:rPr lang="es-ES_tradnl" sz="1600" kern="1200"/>
            <a:t>Se </a:t>
          </a:r>
          <a:r>
            <a:rPr lang="es-ES_tradnl" sz="1600" kern="1200" dirty="0"/>
            <a:t>vincula más a organizaciones que se encuentran tan enfocadas a un nicho de mercado que no necesitan seguir las tendencias del mercado y la competencia, pues tienen el conocimiento de cómo satisfacer a sus clientes que son generalmente pequeños en número. </a:t>
          </a:r>
          <a:endParaRPr lang="es-ES" sz="1600" kern="1200" dirty="0"/>
        </a:p>
      </dsp:txBody>
      <dsp:txXfrm>
        <a:off x="6703110" y="454041"/>
        <a:ext cx="1860087" cy="4641297"/>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990975" y="0"/>
            <a:ext cx="3052763" cy="466725"/>
          </a:xfrm>
          <a:prstGeom prst="rect">
            <a:avLst/>
          </a:prstGeom>
        </p:spPr>
        <p:txBody>
          <a:bodyPr vert="horz" lIns="91440" tIns="45720" rIns="91440" bIns="45720" rtlCol="0"/>
          <a:lstStyle>
            <a:lvl1pPr algn="r">
              <a:defRPr sz="1200"/>
            </a:lvl1pPr>
          </a:lstStyle>
          <a:p>
            <a:fld id="{A9DC67B7-C526-40A1-9E50-EB896B39FC7F}" type="datetimeFigureOut">
              <a:rPr lang="es-ES" smtClean="0"/>
              <a:t>01/01/2009</a:t>
            </a:fld>
            <a:endParaRPr lang="es-ES"/>
          </a:p>
        </p:txBody>
      </p:sp>
      <p:sp>
        <p:nvSpPr>
          <p:cNvPr id="4" name="3 Marcador de imagen de diapositiva"/>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704850" y="4438650"/>
            <a:ext cx="5635625" cy="4205288"/>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877300"/>
            <a:ext cx="3052763" cy="466725"/>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990975" y="8877300"/>
            <a:ext cx="3052763" cy="466725"/>
          </a:xfrm>
          <a:prstGeom prst="rect">
            <a:avLst/>
          </a:prstGeom>
        </p:spPr>
        <p:txBody>
          <a:bodyPr vert="horz" lIns="91440" tIns="45720" rIns="91440" bIns="45720" rtlCol="0" anchor="b"/>
          <a:lstStyle>
            <a:lvl1pPr algn="r">
              <a:defRPr sz="1200"/>
            </a:lvl1pPr>
          </a:lstStyle>
          <a:p>
            <a:fld id="{E50AFA99-5B17-4FA6-8860-7CB7621C07ED}" type="slidenum">
              <a:rPr lang="es-ES" smtClean="0"/>
              <a:t>‹Nº›</a:t>
            </a:fld>
            <a:endParaRPr lang="es-ES"/>
          </a:p>
        </p:txBody>
      </p:sp>
    </p:spTree>
    <p:extLst>
      <p:ext uri="{BB962C8B-B14F-4D97-AF65-F5344CB8AC3E}">
        <p14:creationId xmlns:p14="http://schemas.microsoft.com/office/powerpoint/2010/main" val="2662572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326A3BF7-3330-43C3-AAE8-C9706BCB2DFD}" type="datetimeFigureOut">
              <a:rPr lang="es-ES" smtClean="0"/>
              <a:t>01/01/2009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2106788-27CD-46FD-9B32-980D6E728738}" type="slidenum">
              <a:rPr lang="es-ES" smtClean="0"/>
              <a:t>‹Nº›</a:t>
            </a:fld>
            <a:endParaRPr lang="es-ES"/>
          </a:p>
        </p:txBody>
      </p:sp>
    </p:spTree>
    <p:extLst>
      <p:ext uri="{BB962C8B-B14F-4D97-AF65-F5344CB8AC3E}">
        <p14:creationId xmlns:p14="http://schemas.microsoft.com/office/powerpoint/2010/main" val="20622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ES_tradnl"/>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08E34D4-77A5-4EAA-A95C-1E527F0321A5}" type="slidenum">
              <a:rPr lang="es-ES"/>
              <a:pPr>
                <a:defRPr/>
              </a:pPr>
              <a:t>‹Nº›</a:t>
            </a:fld>
            <a:endParaRPr lang="es-ES"/>
          </a:p>
        </p:txBody>
      </p:sp>
    </p:spTree>
    <p:extLst>
      <p:ext uri="{BB962C8B-B14F-4D97-AF65-F5344CB8AC3E}">
        <p14:creationId xmlns:p14="http://schemas.microsoft.com/office/powerpoint/2010/main" val="7662135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srcRect/>
          <a:tile tx="0" ty="0" sx="100000" sy="100000" flip="none" algn="tl"/>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A3BF7-3330-43C3-AAE8-C9706BCB2DFD}" type="datetimeFigureOut">
              <a:rPr lang="es-ES" smtClean="0"/>
              <a:t>01/01/2009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06788-27CD-46FD-9B32-980D6E728738}" type="slidenum">
              <a:rPr lang="es-ES" smtClean="0"/>
              <a:t>‹Nº›</a:t>
            </a:fld>
            <a:endParaRPr lang="es-ES"/>
          </a:p>
        </p:txBody>
      </p:sp>
    </p:spTree>
    <p:extLst>
      <p:ext uri="{BB962C8B-B14F-4D97-AF65-F5344CB8AC3E}">
        <p14:creationId xmlns:p14="http://schemas.microsoft.com/office/powerpoint/2010/main" val="1635077149"/>
      </p:ext>
    </p:extLst>
  </p:cSld>
  <p:clrMap bg1="lt1" tx1="dk1" bg2="lt2" tx2="dk2" accent1="accent1" accent2="accent2" accent3="accent3" accent4="accent4" accent5="accent5" accent6="accent6" hlink="hlink" folHlink="folHlink"/>
  <p:sldLayoutIdLst>
    <p:sldLayoutId id="2147483654" r:id="rId1"/>
    <p:sldLayoutId id="2147483657"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5.jpg"/></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16 Imagen"/>
          <p:cNvPicPr>
            <a:picLocks noChangeAspect="1"/>
          </p:cNvPicPr>
          <p:nvPr/>
        </p:nvPicPr>
        <p:blipFill>
          <a:blip r:embed="rId2" cstate="print">
            <a:extLst>
              <a:ext uri="{28A0092B-C50C-407E-A947-70E740481C1C}">
                <a14:useLocalDpi xmlns:a14="http://schemas.microsoft.com/office/drawing/2010/main" val="0"/>
              </a:ext>
            </a:extLst>
          </a:blip>
          <a:srcRect t="2" b="-421"/>
          <a:stretch>
            <a:fillRect/>
          </a:stretch>
        </p:blipFill>
        <p:spPr bwMode="auto">
          <a:xfrm>
            <a:off x="8404225" y="14001"/>
            <a:ext cx="697541" cy="933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uadroTexto 2"/>
          <p:cNvSpPr txBox="1"/>
          <p:nvPr/>
        </p:nvSpPr>
        <p:spPr bwMode="auto">
          <a:xfrm>
            <a:off x="1979712" y="368553"/>
            <a:ext cx="5063144"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pPr algn="ctr">
              <a:spcBef>
                <a:spcPct val="50000"/>
              </a:spcBef>
            </a:pPr>
            <a:r>
              <a:rPr lang="es-ES" sz="4000" b="1" dirty="0">
                <a:latin typeface="Arial" panose="020B0604020202020204" pitchFamily="34" charset="0"/>
                <a:cs typeface="Arial" panose="020B0604020202020204" pitchFamily="34" charset="0"/>
              </a:rPr>
              <a:t>Asignatura Administración  Estratégica</a:t>
            </a:r>
          </a:p>
        </p:txBody>
      </p:sp>
      <p:sp>
        <p:nvSpPr>
          <p:cNvPr id="6" name="Rectangle 3"/>
          <p:cNvSpPr>
            <a:spLocks noChangeArrowheads="1"/>
          </p:cNvSpPr>
          <p:nvPr/>
        </p:nvSpPr>
        <p:spPr bwMode="auto">
          <a:xfrm>
            <a:off x="379735" y="3489974"/>
            <a:ext cx="829672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3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TEMA 4: ESTRATEGIA DE </a:t>
            </a:r>
            <a:r>
              <a:rPr lang="es-ES" altLang="es-ES" sz="3600" b="1" dirty="0">
                <a:latin typeface="Arial" panose="020B0604020202020204" pitchFamily="34" charset="0"/>
                <a:ea typeface="Times New Roman" panose="02020603050405020304" pitchFamily="18" charset="0"/>
                <a:cs typeface="Arial" panose="020B0604020202020204" pitchFamily="34" charset="0"/>
              </a:rPr>
              <a:t>NEGOCIO.</a:t>
            </a:r>
            <a:endParaRPr kumimoji="0" lang="es-ES" altLang="es-E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CuadroTexto 3"/>
          <p:cNvSpPr txBox="1"/>
          <p:nvPr/>
        </p:nvSpPr>
        <p:spPr bwMode="auto">
          <a:xfrm>
            <a:off x="611560" y="5301208"/>
            <a:ext cx="590465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pPr>
              <a:spcBef>
                <a:spcPct val="50000"/>
              </a:spcBef>
            </a:pPr>
            <a:r>
              <a:rPr lang="es-ES" sz="2000" b="1" dirty="0">
                <a:latin typeface="Arial" panose="020B0604020202020204" pitchFamily="34" charset="0"/>
                <a:cs typeface="Arial" panose="020B0604020202020204" pitchFamily="34" charset="0"/>
              </a:rPr>
              <a:t>Profesora: MSc. Daliannis Abad Suárez</a:t>
            </a:r>
          </a:p>
        </p:txBody>
      </p:sp>
    </p:spTree>
    <p:extLst>
      <p:ext uri="{BB962C8B-B14F-4D97-AF65-F5344CB8AC3E}">
        <p14:creationId xmlns:p14="http://schemas.microsoft.com/office/powerpoint/2010/main" val="21541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4" name="Rectángulo 3"/>
          <p:cNvSpPr/>
          <p:nvPr/>
        </p:nvSpPr>
        <p:spPr>
          <a:xfrm>
            <a:off x="179512" y="2204864"/>
            <a:ext cx="8784976" cy="341632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R="0" algn="just"/>
            <a:r>
              <a:rPr lang="es-ES" sz="2400" b="1" dirty="0">
                <a:solidFill>
                  <a:srgbClr val="000000"/>
                </a:solidFill>
                <a:latin typeface="Verdana" panose="020B0604030504040204" pitchFamily="34" charset="0"/>
              </a:rPr>
              <a:t>Es importante señalar que ambos tipos de estrategia son concebidas por sus autores como competitivas. </a:t>
            </a:r>
          </a:p>
          <a:p>
            <a:pPr marR="0" algn="just"/>
            <a:endParaRPr lang="es-ES" sz="2400" b="1" dirty="0">
              <a:solidFill>
                <a:srgbClr val="000000"/>
              </a:solidFill>
              <a:latin typeface="Verdana" panose="020B0604030504040204" pitchFamily="34" charset="0"/>
            </a:endParaRPr>
          </a:p>
          <a:p>
            <a:pPr marR="0" algn="just"/>
            <a:r>
              <a:rPr lang="es-ES" sz="2400" b="1" dirty="0">
                <a:solidFill>
                  <a:srgbClr val="000000"/>
                </a:solidFill>
                <a:latin typeface="Verdana" panose="020B0604030504040204" pitchFamily="34" charset="0"/>
              </a:rPr>
              <a:t>Sin embargo Porter presenta las estrategias desde un punto de vista industrial, en tanto </a:t>
            </a:r>
            <a:r>
              <a:rPr lang="es-ES" sz="2400" b="1" dirty="0" err="1">
                <a:solidFill>
                  <a:srgbClr val="000000"/>
                </a:solidFill>
                <a:latin typeface="Verdana" panose="020B0604030504040204" pitchFamily="34" charset="0"/>
              </a:rPr>
              <a:t>Kotler</a:t>
            </a:r>
            <a:r>
              <a:rPr lang="es-ES" sz="2400" b="1" dirty="0">
                <a:solidFill>
                  <a:srgbClr val="000000"/>
                </a:solidFill>
                <a:latin typeface="Verdana" panose="020B0604030504040204" pitchFamily="34" charset="0"/>
              </a:rPr>
              <a:t> refleja la problemática desde el Marketing. </a:t>
            </a:r>
          </a:p>
          <a:p>
            <a:pPr marR="0" algn="just"/>
            <a:endParaRPr lang="es-ES" sz="2400" b="1" dirty="0">
              <a:solidFill>
                <a:srgbClr val="000000"/>
              </a:solidFill>
              <a:latin typeface="Verdana" panose="020B0604030504040204" pitchFamily="34" charset="0"/>
            </a:endParaRPr>
          </a:p>
          <a:p>
            <a:pPr marR="0" algn="just"/>
            <a:endParaRPr lang="es-ES" sz="2400" b="1" dirty="0"/>
          </a:p>
        </p:txBody>
      </p:sp>
      <p:pic>
        <p:nvPicPr>
          <p:cNvPr id="13" name="Imagen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4288" y="121278"/>
            <a:ext cx="1800200" cy="1485816"/>
          </a:xfrm>
          <a:prstGeom prst="rect">
            <a:avLst/>
          </a:prstGeom>
        </p:spPr>
      </p:pic>
    </p:spTree>
    <p:extLst>
      <p:ext uri="{BB962C8B-B14F-4D97-AF65-F5344CB8AC3E}">
        <p14:creationId xmlns:p14="http://schemas.microsoft.com/office/powerpoint/2010/main" val="1242652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4 Rectángulo"/>
          <p:cNvSpPr/>
          <p:nvPr/>
        </p:nvSpPr>
        <p:spPr>
          <a:xfrm>
            <a:off x="2843808" y="323945"/>
            <a:ext cx="3204723"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s-ES" sz="3200" b="1" dirty="0">
                <a:solidFill>
                  <a:prstClr val="black"/>
                </a:solidFill>
                <a:latin typeface="Verdana" pitchFamily="34" charset="0"/>
                <a:ea typeface="Verdana" pitchFamily="34" charset="0"/>
                <a:cs typeface="Verdana" pitchFamily="34" charset="0"/>
              </a:rPr>
              <a:t>Conclusiones</a:t>
            </a:r>
            <a:endParaRPr lang="es-ES" sz="3200" dirty="0"/>
          </a:p>
        </p:txBody>
      </p:sp>
      <p:sp>
        <p:nvSpPr>
          <p:cNvPr id="4" name="Rectángulo 3"/>
          <p:cNvSpPr/>
          <p:nvPr/>
        </p:nvSpPr>
        <p:spPr>
          <a:xfrm>
            <a:off x="144016" y="1581760"/>
            <a:ext cx="8892480"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Aft>
                <a:spcPts val="600"/>
              </a:spcAft>
            </a:pPr>
            <a:r>
              <a:rPr lang="es-ES" sz="2400" b="1" dirty="0">
                <a:latin typeface="Verdana" panose="020B0604030504040204" pitchFamily="34" charset="0"/>
                <a:ea typeface="Verdana" panose="020B0604030504040204" pitchFamily="34" charset="0"/>
                <a:cs typeface="Verdana" panose="020B0604030504040204" pitchFamily="34" charset="0"/>
              </a:rPr>
              <a:t>En esta conferencia estudiamos que existen múltiples posibilidades para la elección de una estrategia de negocios. Todas estas posibilidades se materializan para una organización después que estas han comprendido las ventajas competitivas que poseen y los FCE del sector. </a:t>
            </a:r>
          </a:p>
        </p:txBody>
      </p:sp>
    </p:spTree>
    <p:extLst>
      <p:ext uri="{BB962C8B-B14F-4D97-AF65-F5344CB8AC3E}">
        <p14:creationId xmlns:p14="http://schemas.microsoft.com/office/powerpoint/2010/main" val="2739179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5" name="Rectángulo 5"/>
          <p:cNvSpPr/>
          <p:nvPr/>
        </p:nvSpPr>
        <p:spPr>
          <a:xfrm>
            <a:off x="1170324" y="241484"/>
            <a:ext cx="4985852"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just">
              <a:spcAft>
                <a:spcPts val="0"/>
              </a:spcAft>
            </a:pPr>
            <a:r>
              <a:rPr lang="es-ES" sz="3200" b="1" dirty="0">
                <a:latin typeface="+mj-lt"/>
                <a:ea typeface="Verdana" panose="020B0604030504040204" pitchFamily="34" charset="0"/>
                <a:cs typeface="Verdana" panose="020B0604030504040204" pitchFamily="34" charset="0"/>
              </a:rPr>
              <a:t>Preguntas de Comprobación</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613681">
            <a:off x="6835546" y="263390"/>
            <a:ext cx="1316263" cy="116077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ángulo 3"/>
          <p:cNvSpPr/>
          <p:nvPr/>
        </p:nvSpPr>
        <p:spPr>
          <a:xfrm>
            <a:off x="179513" y="1531807"/>
            <a:ext cx="8784976"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400" b="1" dirty="0">
                <a:latin typeface="Verdana" panose="020B0604030504040204" pitchFamily="34" charset="0"/>
                <a:ea typeface="Verdana" panose="020B0604030504040204" pitchFamily="34" charset="0"/>
                <a:cs typeface="Verdana" panose="020B0604030504040204" pitchFamily="34" charset="0"/>
              </a:rPr>
              <a:t>1. Mencione  las estrategias de negocio desde el punto de vista de Porter.</a:t>
            </a:r>
          </a:p>
          <a:p>
            <a:pPr algn="just"/>
            <a:endParaRPr lang="es-ES" sz="2400" b="1" dirty="0">
              <a:latin typeface="Verdana" panose="020B0604030504040204" pitchFamily="34" charset="0"/>
              <a:ea typeface="Verdana" panose="020B0604030504040204" pitchFamily="34" charset="0"/>
              <a:cs typeface="Verdana" panose="020B0604030504040204" pitchFamily="34" charset="0"/>
            </a:endParaRPr>
          </a:p>
          <a:p>
            <a:pPr algn="just"/>
            <a:r>
              <a:rPr lang="es-ES" sz="2400" b="1" dirty="0">
                <a:latin typeface="Verdana" panose="020B0604030504040204" pitchFamily="34" charset="0"/>
                <a:ea typeface="Verdana" panose="020B0604030504040204" pitchFamily="34" charset="0"/>
                <a:cs typeface="Verdana" panose="020B0604030504040204" pitchFamily="34" charset="0"/>
              </a:rPr>
              <a:t>2. Mencione  las estrategias de negocio desde el punto de vista de </a:t>
            </a:r>
            <a:r>
              <a:rPr lang="es-ES" sz="2400" b="1" dirty="0" err="1">
                <a:latin typeface="Verdana" panose="020B0604030504040204" pitchFamily="34" charset="0"/>
                <a:ea typeface="Verdana" panose="020B0604030504040204" pitchFamily="34" charset="0"/>
                <a:cs typeface="Verdana" panose="020B0604030504040204" pitchFamily="34" charset="0"/>
              </a:rPr>
              <a:t>Kotler</a:t>
            </a:r>
            <a:r>
              <a:rPr lang="es-ES" sz="2400" b="1" dirty="0">
                <a:latin typeface="Verdana" panose="020B0604030504040204" pitchFamily="34" charset="0"/>
                <a:ea typeface="Verdana" panose="020B0604030504040204" pitchFamily="34" charset="0"/>
                <a:cs typeface="Verdana" panose="020B0604030504040204" pitchFamily="34" charset="0"/>
              </a:rPr>
              <a:t>.</a:t>
            </a:r>
          </a:p>
          <a:p>
            <a:pPr algn="just"/>
            <a:endParaRPr lang="es-ES"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172149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209001" y="836712"/>
            <a:ext cx="8755487" cy="5688632"/>
          </a:xfrm>
          <a:prstGeom prst="rect">
            <a:avLst/>
          </a:prstGeom>
          <a:solidFill>
            <a:srgbClr val="95F0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hidden="1"/>
          <p:cNvSpPr>
            <a:spLocks noGrp="1"/>
          </p:cNvSpPr>
          <p:nvPr>
            <p:ph type="title"/>
          </p:nvPr>
        </p:nvSpPr>
        <p:spPr/>
        <p:txBody>
          <a:bodyPr/>
          <a:lstStyle/>
          <a:p>
            <a:endParaRPr lang="es-ES"/>
          </a:p>
        </p:txBody>
      </p:sp>
      <p:sp>
        <p:nvSpPr>
          <p:cNvPr id="3" name="Rectángulo 2"/>
          <p:cNvSpPr/>
          <p:nvPr/>
        </p:nvSpPr>
        <p:spPr>
          <a:xfrm>
            <a:off x="3548532" y="87015"/>
            <a:ext cx="2175596" cy="46166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ctr">
              <a:spcAft>
                <a:spcPts val="0"/>
              </a:spcAft>
            </a:pPr>
            <a:r>
              <a:rPr lang="es-ES" sz="2400" b="1" dirty="0">
                <a:latin typeface="Verdana" panose="020B0604030504040204" pitchFamily="34" charset="0"/>
                <a:ea typeface="Verdana" panose="020B0604030504040204" pitchFamily="34" charset="0"/>
                <a:cs typeface="Verdana" panose="020B0604030504040204" pitchFamily="34" charset="0"/>
              </a:rPr>
              <a:t>Bibliografía</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
        <p:nvSpPr>
          <p:cNvPr id="4" name="Rectángulo 3"/>
          <p:cNvSpPr/>
          <p:nvPr/>
        </p:nvSpPr>
        <p:spPr>
          <a:xfrm>
            <a:off x="182128" y="1054477"/>
            <a:ext cx="8782360" cy="646331"/>
          </a:xfrm>
          <a:prstGeom prst="rect">
            <a:avLst/>
          </a:prstGeom>
        </p:spPr>
        <p:txBody>
          <a:bodyPr wrap="square">
            <a:spAutoFit/>
          </a:bodyPr>
          <a:lstStyle/>
          <a:p>
            <a:pPr algn="just">
              <a:spcAft>
                <a:spcPts val="0"/>
              </a:spcAft>
            </a:pPr>
            <a:r>
              <a:rPr lang="es-ES" b="1" dirty="0">
                <a:solidFill>
                  <a:srgbClr val="C00000"/>
                </a:solidFill>
                <a:latin typeface="Verdana" panose="020B0604030504040204" pitchFamily="34" charset="0"/>
                <a:ea typeface="Verdana" panose="020B0604030504040204" pitchFamily="34" charset="0"/>
                <a:cs typeface="Verdana" panose="020B0604030504040204" pitchFamily="34" charset="0"/>
              </a:rPr>
              <a:t>Bibliografía Básica:</a:t>
            </a:r>
          </a:p>
          <a:p>
            <a:pPr marL="342900" indent="-342900" algn="just">
              <a:spcAft>
                <a:spcPts val="0"/>
              </a:spcAft>
              <a:buFont typeface="Wingdings" panose="05000000000000000000" pitchFamily="2" charset="2"/>
              <a:buChar char="Ø"/>
            </a:pPr>
            <a:r>
              <a:rPr lang="es-ES" b="1" dirty="0">
                <a:latin typeface="Verdana" panose="020B0604030504040204" pitchFamily="34" charset="0"/>
                <a:ea typeface="Verdana" panose="020B0604030504040204" pitchFamily="34" charset="0"/>
                <a:cs typeface="Verdana" panose="020B0604030504040204" pitchFamily="34" charset="0"/>
              </a:rPr>
              <a:t>Estrategia organizacional, Colectivo de autores. Capítulo 5.</a:t>
            </a:r>
          </a:p>
        </p:txBody>
      </p:sp>
      <p:sp>
        <p:nvSpPr>
          <p:cNvPr id="5" name="Rectángulo 4"/>
          <p:cNvSpPr/>
          <p:nvPr/>
        </p:nvSpPr>
        <p:spPr>
          <a:xfrm>
            <a:off x="161818" y="2092786"/>
            <a:ext cx="4410182" cy="400110"/>
          </a:xfrm>
          <a:prstGeom prst="rect">
            <a:avLst/>
          </a:prstGeom>
        </p:spPr>
        <p:txBody>
          <a:bodyPr wrap="none">
            <a:spAutoFit/>
          </a:bodyPr>
          <a:lstStyle/>
          <a:p>
            <a:pPr algn="just">
              <a:spcAft>
                <a:spcPts val="0"/>
              </a:spcAft>
            </a:pPr>
            <a:r>
              <a:rPr lang="es-ES" sz="2000" b="1" dirty="0">
                <a:solidFill>
                  <a:srgbClr val="C00000"/>
                </a:solidFill>
                <a:latin typeface="Verdana" panose="020B0604030504040204" pitchFamily="34" charset="0"/>
                <a:ea typeface="Verdana" panose="020B0604030504040204" pitchFamily="34" charset="0"/>
                <a:cs typeface="Verdana" panose="020B0604030504040204" pitchFamily="34" charset="0"/>
              </a:rPr>
              <a:t>Bibliografía Complementaria:</a:t>
            </a:r>
            <a:endParaRPr lang="es-ES" sz="2000"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1"/>
          <p:cNvSpPr>
            <a:spLocks noChangeArrowheads="1"/>
          </p:cNvSpPr>
          <p:nvPr/>
        </p:nvSpPr>
        <p:spPr bwMode="auto">
          <a:xfrm>
            <a:off x="144016" y="2654910"/>
            <a:ext cx="8820472"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342900" lvl="0" indent="-342900" algn="just">
              <a:buFont typeface="Wingdings" panose="05000000000000000000" pitchFamily="2" charset="2"/>
              <a:buChar char="Ø"/>
            </a:pPr>
            <a:r>
              <a:rPr lang="es-ES" altLang="es-ES" sz="2000" b="1" dirty="0">
                <a:latin typeface="Verdana" panose="020B0604030504040204" pitchFamily="34" charset="0"/>
                <a:ea typeface="Verdana" panose="020B0604030504040204" pitchFamily="34" charset="0"/>
                <a:cs typeface="Verdana" panose="020B0604030504040204" pitchFamily="34" charset="0"/>
              </a:rPr>
              <a:t>Thompson. Administración Estratégica. Ed. </a:t>
            </a:r>
            <a:r>
              <a:rPr lang="es-ES" altLang="es-ES" sz="2000" b="1" dirty="0" err="1">
                <a:latin typeface="Verdana" panose="020B0604030504040204" pitchFamily="34" charset="0"/>
                <a:ea typeface="Verdana" panose="020B0604030504040204" pitchFamily="34" charset="0"/>
                <a:cs typeface="Verdana" panose="020B0604030504040204" pitchFamily="34" charset="0"/>
              </a:rPr>
              <a:t>Pretince</a:t>
            </a:r>
            <a:r>
              <a:rPr lang="es-ES" altLang="es-ES" sz="2000" b="1" dirty="0">
                <a:latin typeface="Verdana" panose="020B0604030504040204" pitchFamily="34" charset="0"/>
                <a:ea typeface="Verdana" panose="020B0604030504040204" pitchFamily="34" charset="0"/>
                <a:cs typeface="Verdana" panose="020B0604030504040204" pitchFamily="34" charset="0"/>
              </a:rPr>
              <a:t> Hall. 13ra. Ed. México. 2004.</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endParaRPr kumimoji="0" lang="es-ES" altLang="es-ES"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r>
              <a:rPr kumimoji="0" lang="es-ES" altLang="es-ES"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Díaz, Ileana et al. Estrategia organizacional. La Habana: Editorial Félix Varela, 2009</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endParaRPr kumimoji="0" lang="es-ES" altLang="es-ES"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r>
              <a:rPr kumimoji="0" lang="es-ES" altLang="es-ES" sz="2000" b="1" i="0" u="none" strike="noStrike" cap="none" normalizeH="0" baseline="0" dirty="0" err="1">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Kotler</a:t>
            </a:r>
            <a:r>
              <a:rPr kumimoji="0" lang="es-ES" altLang="es-ES"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Philip. Dirección de Marketing: análisis, planificación, gestión y control. Madrid: Pearson Educación, S.A., 2000.</a:t>
            </a:r>
          </a:p>
        </p:txBody>
      </p:sp>
    </p:spTree>
    <p:extLst>
      <p:ext uri="{BB962C8B-B14F-4D97-AF65-F5344CB8AC3E}">
        <p14:creationId xmlns:p14="http://schemas.microsoft.com/office/powerpoint/2010/main" val="3280811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7" name="Rectángulo 6"/>
          <p:cNvSpPr/>
          <p:nvPr/>
        </p:nvSpPr>
        <p:spPr>
          <a:xfrm>
            <a:off x="1259632" y="375047"/>
            <a:ext cx="6789038" cy="461665"/>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s-ES" sz="2400" b="1" dirty="0">
                <a:latin typeface="Verdana" panose="020B0604030504040204" pitchFamily="34" charset="0"/>
                <a:ea typeface="Verdana" panose="020B0604030504040204" pitchFamily="34" charset="0"/>
                <a:cs typeface="Verdana" panose="020B0604030504040204" pitchFamily="34" charset="0"/>
              </a:rPr>
              <a:t>Orientación del estudio independiente</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Rectángulo 2"/>
          <p:cNvSpPr/>
          <p:nvPr/>
        </p:nvSpPr>
        <p:spPr>
          <a:xfrm>
            <a:off x="323528" y="1385481"/>
            <a:ext cx="8568952" cy="132343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000" b="1" dirty="0">
                <a:latin typeface="Verdana" panose="020B0604030504040204" pitchFamily="34" charset="0"/>
                <a:ea typeface="Verdana" panose="020B0604030504040204" pitchFamily="34" charset="0"/>
                <a:cs typeface="Verdana" panose="020B0604030504040204" pitchFamily="34" charset="0"/>
              </a:rPr>
              <a:t>1. Critique la afirmación siguiente: “una organización para ser competitiva debe ofrecer el mejor producto al precio más bajo del mercado”. Debata su respuesta con sus compañeros. </a:t>
            </a:r>
          </a:p>
        </p:txBody>
      </p:sp>
      <p:sp>
        <p:nvSpPr>
          <p:cNvPr id="9" name="Rectángulo 8"/>
          <p:cNvSpPr/>
          <p:nvPr/>
        </p:nvSpPr>
        <p:spPr>
          <a:xfrm>
            <a:off x="295817" y="4293096"/>
            <a:ext cx="8568952" cy="132343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spcAft>
                <a:spcPts val="0"/>
              </a:spcAft>
              <a:tabLst>
                <a:tab pos="180340" algn="l"/>
              </a:tabLst>
            </a:pPr>
            <a:r>
              <a:rPr lang="es-ES" sz="2000" b="1" dirty="0">
                <a:latin typeface="Verdana" panose="020B0604030504040204" pitchFamily="34" charset="0"/>
                <a:ea typeface="Verdana" panose="020B0604030504040204" pitchFamily="34" charset="0"/>
                <a:cs typeface="Verdana" panose="020B0604030504040204" pitchFamily="34" charset="0"/>
              </a:rPr>
              <a:t>2. Basándose en las explicaciones estudiadas en clase recomiende las estrategias que deben seguir, una empresa pequeña que incursiona en el mercado de helados en Cuba.</a:t>
            </a:r>
          </a:p>
        </p:txBody>
      </p:sp>
    </p:spTree>
    <p:extLst>
      <p:ext uri="{BB962C8B-B14F-4D97-AF65-F5344CB8AC3E}">
        <p14:creationId xmlns:p14="http://schemas.microsoft.com/office/powerpoint/2010/main" val="616710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Rectángulo 3"/>
          <p:cNvSpPr/>
          <p:nvPr/>
        </p:nvSpPr>
        <p:spPr>
          <a:xfrm>
            <a:off x="1331640" y="188640"/>
            <a:ext cx="6633547" cy="52322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es-ES" sz="2800" b="1">
                <a:latin typeface="Verdana" panose="020B0604030504040204" pitchFamily="34" charset="0"/>
                <a:ea typeface="Verdana" panose="020B0604030504040204" pitchFamily="34" charset="0"/>
                <a:cs typeface="Verdana" panose="020B0604030504040204" pitchFamily="34" charset="0"/>
              </a:rPr>
              <a:t>Motivación próxima conferencia</a:t>
            </a:r>
            <a:endParaRPr lang="es-ES" sz="2800" dirty="0">
              <a:latin typeface="Verdana" panose="020B0604030504040204" pitchFamily="34" charset="0"/>
              <a:ea typeface="Verdana" panose="020B0604030504040204" pitchFamily="34" charset="0"/>
              <a:cs typeface="Verdana" panose="020B0604030504040204" pitchFamily="34" charset="0"/>
            </a:endParaRPr>
          </a:p>
        </p:txBody>
      </p:sp>
      <p:sp>
        <p:nvSpPr>
          <p:cNvPr id="3" name="Rectángulo 2"/>
          <p:cNvSpPr/>
          <p:nvPr/>
        </p:nvSpPr>
        <p:spPr>
          <a:xfrm>
            <a:off x="179512" y="836712"/>
            <a:ext cx="8712968" cy="535531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lnSpc>
                <a:spcPct val="150000"/>
              </a:lnSpc>
            </a:pPr>
            <a:r>
              <a:rPr lang="es-ES" sz="1900" b="1" dirty="0">
                <a:latin typeface="Verdana" panose="020B0604030504040204" pitchFamily="34" charset="0"/>
                <a:ea typeface="Verdana" panose="020B0604030504040204" pitchFamily="34" charset="0"/>
                <a:cs typeface="Verdana" panose="020B0604030504040204" pitchFamily="34" charset="0"/>
              </a:rPr>
              <a:t>En ocasiones las estrategias, aunque bien definidas son difícilmente implementadas. Para implementar las estrategias los directivos emplean un conjunto de herramientas que permite concretar los planes estratégicos y evaluar los recursos que serán necesarios para su consecución. Una de las herramientas que utilizan los directivos para operacionalizar las estrategias es el </a:t>
            </a:r>
            <a:r>
              <a:rPr lang="es-ES" sz="1900" b="1" dirty="0">
                <a:solidFill>
                  <a:srgbClr val="FF0000"/>
                </a:solidFill>
                <a:latin typeface="Verdana" panose="020B0604030504040204" pitchFamily="34" charset="0"/>
                <a:ea typeface="Verdana" panose="020B0604030504040204" pitchFamily="34" charset="0"/>
                <a:cs typeface="Verdana" panose="020B0604030504040204" pitchFamily="34" charset="0"/>
              </a:rPr>
              <a:t>Plan de Negocios. </a:t>
            </a:r>
          </a:p>
          <a:p>
            <a:pPr algn="just">
              <a:lnSpc>
                <a:spcPct val="150000"/>
              </a:lnSpc>
            </a:pPr>
            <a:endParaRPr lang="es-ES" sz="1900" b="1"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r>
              <a:rPr lang="es-ES" sz="1900" b="1" dirty="0">
                <a:latin typeface="Verdana" panose="020B0604030504040204" pitchFamily="34" charset="0"/>
                <a:ea typeface="Verdana" panose="020B0604030504040204" pitchFamily="34" charset="0"/>
                <a:cs typeface="Verdana" panose="020B0604030504040204" pitchFamily="34" charset="0"/>
              </a:rPr>
              <a:t>Por la importancia de esta herramienta y por ser una de las más empleadas para concretar las estrategias de negocios que fueron analizadas en esta temática, la próxima conferencia se dedicará al estudio de los Planes de Negocios. </a:t>
            </a:r>
          </a:p>
        </p:txBody>
      </p:sp>
    </p:spTree>
    <p:extLst>
      <p:ext uri="{BB962C8B-B14F-4D97-AF65-F5344CB8AC3E}">
        <p14:creationId xmlns:p14="http://schemas.microsoft.com/office/powerpoint/2010/main" val="611013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pic>
        <p:nvPicPr>
          <p:cNvPr id="3" name="2 Imagen"/>
          <p:cNvPicPr/>
          <p:nvPr/>
        </p:nvPicPr>
        <p:blipFill>
          <a:blip r:embed="rId2"/>
          <a:stretch>
            <a:fillRect/>
          </a:stretch>
        </p:blipFill>
        <p:spPr>
          <a:xfrm>
            <a:off x="0" y="0"/>
            <a:ext cx="9144000" cy="6858000"/>
          </a:xfrm>
          <a:prstGeom prst="rect">
            <a:avLst/>
          </a:prstGeom>
        </p:spPr>
      </p:pic>
      <p:pic>
        <p:nvPicPr>
          <p:cNvPr id="4" name="Picture 2" descr="C:\Users\jedisua\Desktop\CAMQ3H9HCARH54XYCAO50XZWCA4ME89LCA7LCV4MCAUMHRSZCAIDIUJ8CAA43SVJCA4DYPVQCAW3P7I1CAEMMJB1CAXCA20HCAQXPXG4CAYSCRO0CA1ITW41CA5HLQZICAUZC9EZCA67D3I5CASLRAQ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6063" y="857250"/>
            <a:ext cx="4143375" cy="311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Cinta curvada hacia arriba"/>
          <p:cNvSpPr/>
          <p:nvPr/>
        </p:nvSpPr>
        <p:spPr>
          <a:xfrm>
            <a:off x="1214438" y="4714875"/>
            <a:ext cx="7143750" cy="1571625"/>
          </a:xfrm>
          <a:prstGeom prst="ellipseRibbon2">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chemeClr val="tx1"/>
                </a:solidFill>
              </a:rPr>
              <a:t>MUCHAS GRACIAS</a:t>
            </a:r>
            <a:endParaRPr lang="es-ES" sz="2400" b="1" dirty="0">
              <a:solidFill>
                <a:schemeClr val="tx1"/>
              </a:solidFill>
            </a:endParaRPr>
          </a:p>
        </p:txBody>
      </p:sp>
    </p:spTree>
    <p:extLst>
      <p:ext uri="{BB962C8B-B14F-4D97-AF65-F5344CB8AC3E}">
        <p14:creationId xmlns:p14="http://schemas.microsoft.com/office/powerpoint/2010/main" val="1899503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CuadroTexto 2"/>
          <p:cNvSpPr txBox="1"/>
          <p:nvPr/>
        </p:nvSpPr>
        <p:spPr bwMode="auto">
          <a:xfrm>
            <a:off x="144016" y="958076"/>
            <a:ext cx="889248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pPr marL="342900" indent="-342900" algn="just">
              <a:buFont typeface="Arial" panose="020B0604020202020204" pitchFamily="34" charset="0"/>
              <a:buChar char="•"/>
            </a:pPr>
            <a:r>
              <a:rPr lang="es-ES" sz="2800" b="1" dirty="0">
                <a:latin typeface="Verdana" panose="020B0604030504040204" pitchFamily="34" charset="0"/>
                <a:ea typeface="Verdana" panose="020B0604030504040204" pitchFamily="34" charset="0"/>
                <a:cs typeface="Verdana" panose="020B0604030504040204" pitchFamily="34" charset="0"/>
              </a:rPr>
              <a:t>Estrategias de negocios.</a:t>
            </a:r>
          </a:p>
        </p:txBody>
      </p:sp>
      <p:sp>
        <p:nvSpPr>
          <p:cNvPr id="6" name="Rectángulo 5"/>
          <p:cNvSpPr/>
          <p:nvPr/>
        </p:nvSpPr>
        <p:spPr>
          <a:xfrm>
            <a:off x="320360" y="2348880"/>
            <a:ext cx="2523448" cy="584775"/>
          </a:xfrm>
          <a:prstGeom prst="rect">
            <a:avLst/>
          </a:prstGeom>
        </p:spPr>
        <p:txBody>
          <a:bodyPr wrap="none">
            <a:spAutoFit/>
          </a:bodyPr>
          <a:lstStyle/>
          <a:p>
            <a:pPr algn="ctr">
              <a:defRPr/>
            </a:pPr>
            <a:r>
              <a:rPr lang="en-US" sz="3200" b="1" dirty="0">
                <a:latin typeface="Verdana" panose="020B0604030504040204" pitchFamily="34" charset="0"/>
                <a:ea typeface="Verdana" panose="020B0604030504040204" pitchFamily="34" charset="0"/>
                <a:cs typeface="Verdana" panose="020B0604030504040204" pitchFamily="34" charset="0"/>
              </a:rPr>
              <a:t>OBJETIVO</a:t>
            </a:r>
            <a:endParaRPr lang="es-ES" sz="32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Rectángulo 6"/>
          <p:cNvSpPr/>
          <p:nvPr/>
        </p:nvSpPr>
        <p:spPr>
          <a:xfrm>
            <a:off x="344060" y="188640"/>
            <a:ext cx="2789546" cy="707886"/>
          </a:xfrm>
          <a:prstGeom prst="rect">
            <a:avLst/>
          </a:prstGeom>
        </p:spPr>
        <p:txBody>
          <a:bodyPr wrap="none">
            <a:spAutoFit/>
          </a:bodyPr>
          <a:lstStyle/>
          <a:p>
            <a:pPr>
              <a:spcBef>
                <a:spcPct val="50000"/>
              </a:spcBef>
            </a:pPr>
            <a:r>
              <a:rPr lang="es-ES" sz="4000" b="1" dirty="0">
                <a:latin typeface="Verdana" panose="020B0604030504040204" pitchFamily="34" charset="0"/>
                <a:ea typeface="Verdana" panose="020B0604030504040204" pitchFamily="34" charset="0"/>
                <a:cs typeface="Verdana" panose="020B0604030504040204" pitchFamily="34" charset="0"/>
              </a:rPr>
              <a:t>Sumario:</a:t>
            </a:r>
          </a:p>
        </p:txBody>
      </p:sp>
      <p:sp>
        <p:nvSpPr>
          <p:cNvPr id="8" name="Rectángulo 7"/>
          <p:cNvSpPr/>
          <p:nvPr/>
        </p:nvSpPr>
        <p:spPr>
          <a:xfrm>
            <a:off x="251520" y="3789040"/>
            <a:ext cx="8645103" cy="1384995"/>
          </a:xfrm>
          <a:prstGeom prst="rect">
            <a:avLst/>
          </a:prstGeom>
        </p:spPr>
        <p:txBody>
          <a:bodyPr wrap="square">
            <a:spAutoFit/>
          </a:bodyPr>
          <a:lstStyle/>
          <a:p>
            <a:pPr algn="just">
              <a:tabLst>
                <a:tab pos="571500" algn="l"/>
              </a:tabLst>
            </a:pPr>
            <a:r>
              <a:rPr lang="es-CO" sz="2800" b="1" dirty="0">
                <a:latin typeface="Verdana" panose="020B0604030504040204" pitchFamily="34" charset="0"/>
                <a:ea typeface="Verdana" panose="020B0604030504040204" pitchFamily="34" charset="0"/>
                <a:cs typeface="Verdana" panose="020B0604030504040204" pitchFamily="34" charset="0"/>
              </a:rPr>
              <a:t>Identificar los diferentes tipos de estrategia de negocio, que pueden motivar la elección de ellas.</a:t>
            </a:r>
          </a:p>
        </p:txBody>
      </p:sp>
    </p:spTree>
    <p:extLst>
      <p:ext uri="{BB962C8B-B14F-4D97-AF65-F5344CB8AC3E}">
        <p14:creationId xmlns:p14="http://schemas.microsoft.com/office/powerpoint/2010/main" val="2514137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13" name="Rectángulo 12"/>
          <p:cNvSpPr/>
          <p:nvPr/>
        </p:nvSpPr>
        <p:spPr>
          <a:xfrm>
            <a:off x="179512" y="908720"/>
            <a:ext cx="8784976" cy="3046988"/>
          </a:xfrm>
          <a:prstGeom prst="rect">
            <a:avLst/>
          </a:prstGeom>
        </p:spPr>
        <p:txBody>
          <a:bodyPr wrap="square">
            <a:spAutoFit/>
          </a:bodyPr>
          <a:lstStyle/>
          <a:p>
            <a:pPr algn="just">
              <a:spcAft>
                <a:spcPts val="0"/>
              </a:spcAft>
            </a:pPr>
            <a:r>
              <a:rPr lang="es-ES" sz="2400" b="1" dirty="0">
                <a:latin typeface="Verdana" panose="020B0604030504040204" pitchFamily="34" charset="0"/>
                <a:ea typeface="Verdana" panose="020B0604030504040204" pitchFamily="34" charset="0"/>
                <a:cs typeface="Verdana" panose="020B0604030504040204" pitchFamily="34" charset="0"/>
              </a:rPr>
              <a:t>Una vez que las organizaciones han realizado el análisis estratégico que les ha permitido determinar los FCE del sector y las ventajas competitivas que poseen, están listos para decidir su estrategia. </a:t>
            </a:r>
          </a:p>
          <a:p>
            <a:pPr algn="just">
              <a:spcAft>
                <a:spcPts val="0"/>
              </a:spcAft>
            </a:pPr>
            <a:endParaRPr lang="es-ES" sz="2400" b="1"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es-ES" sz="2400" b="1" dirty="0">
                <a:latin typeface="Verdana" panose="020B0604030504040204" pitchFamily="34" charset="0"/>
                <a:ea typeface="Verdana" panose="020B0604030504040204" pitchFamily="34" charset="0"/>
                <a:cs typeface="Verdana" panose="020B0604030504040204" pitchFamily="34" charset="0"/>
              </a:rPr>
              <a:t>Las estrategias que puede seguir una organización son muy variadas. </a:t>
            </a:r>
          </a:p>
        </p:txBody>
      </p:sp>
      <p:sp>
        <p:nvSpPr>
          <p:cNvPr id="14" name="Rectángulo 13"/>
          <p:cNvSpPr/>
          <p:nvPr/>
        </p:nvSpPr>
        <p:spPr>
          <a:xfrm>
            <a:off x="3320696" y="87015"/>
            <a:ext cx="2502608" cy="461665"/>
          </a:xfrm>
          <a:prstGeom prst="rect">
            <a:avLst/>
          </a:prstGeom>
        </p:spPr>
        <p:txBody>
          <a:bodyPr wrap="none">
            <a:spAutoFit/>
          </a:bodyPr>
          <a:lstStyle/>
          <a:p>
            <a:pPr algn="ctr">
              <a:spcAft>
                <a:spcPts val="0"/>
              </a:spcAft>
            </a:pPr>
            <a:r>
              <a:rPr lang="es-ES_tradnl" sz="2400" b="1" dirty="0">
                <a:latin typeface="Verdana" panose="020B0604030504040204" pitchFamily="34" charset="0"/>
                <a:ea typeface="Verdana" panose="020B0604030504040204" pitchFamily="34" charset="0"/>
                <a:cs typeface="Verdana" panose="020B0604030504040204" pitchFamily="34" charset="0"/>
              </a:rPr>
              <a:t>Introducción</a:t>
            </a:r>
            <a:r>
              <a:rPr lang="es-ES_tradnl" sz="2000" b="1" dirty="0">
                <a:latin typeface="Verdana" panose="020B0604030504040204" pitchFamily="34" charset="0"/>
                <a:ea typeface="Verdana" panose="020B0604030504040204" pitchFamily="34" charset="0"/>
                <a:cs typeface="Verdana" panose="020B0604030504040204" pitchFamily="34" charset="0"/>
              </a:rPr>
              <a:t>.</a:t>
            </a:r>
            <a:endParaRPr lang="es-ES" sz="2000" dirty="0">
              <a:latin typeface="Verdana" panose="020B0604030504040204" pitchFamily="34" charset="0"/>
              <a:ea typeface="Verdana" panose="020B0604030504040204" pitchFamily="34" charset="0"/>
              <a:cs typeface="Verdana" panose="020B0604030504040204" pitchFamily="34" charset="0"/>
            </a:endParaRPr>
          </a:p>
        </p:txBody>
      </p:sp>
      <p:sp>
        <p:nvSpPr>
          <p:cNvPr id="4" name="Rectángulo 3"/>
          <p:cNvSpPr/>
          <p:nvPr/>
        </p:nvSpPr>
        <p:spPr>
          <a:xfrm>
            <a:off x="188748" y="4221088"/>
            <a:ext cx="8775739" cy="830997"/>
          </a:xfrm>
          <a:prstGeom prst="rect">
            <a:avLst/>
          </a:prstGeom>
        </p:spPr>
        <p:txBody>
          <a:bodyPr wrap="square">
            <a:spAutoFit/>
          </a:bodyPr>
          <a:lstStyle/>
          <a:p>
            <a:pPr algn="just"/>
            <a:r>
              <a:rPr lang="es-CO" sz="2400" b="1" dirty="0">
                <a:latin typeface="Verdana" panose="020B0604030504040204" pitchFamily="34" charset="0"/>
                <a:ea typeface="Verdana" panose="020B0604030504040204" pitchFamily="34" charset="0"/>
                <a:cs typeface="Verdana" panose="020B0604030504040204" pitchFamily="34" charset="0"/>
              </a:rPr>
              <a:t>Para este contenido nos concentraremos en las estrategias señaladas por Porter y </a:t>
            </a:r>
            <a:r>
              <a:rPr lang="es-CO" sz="2400" b="1" dirty="0" err="1">
                <a:latin typeface="Verdana" panose="020B0604030504040204" pitchFamily="34" charset="0"/>
                <a:ea typeface="Verdana" panose="020B0604030504040204" pitchFamily="34" charset="0"/>
                <a:cs typeface="Verdana" panose="020B0604030504040204" pitchFamily="34" charset="0"/>
              </a:rPr>
              <a:t>Kotler</a:t>
            </a:r>
            <a:r>
              <a:rPr lang="es-CO" sz="2400" b="1" dirty="0">
                <a:latin typeface="Verdana" panose="020B0604030504040204" pitchFamily="34" charset="0"/>
                <a:ea typeface="Verdana" panose="020B0604030504040204" pitchFamily="34" charset="0"/>
                <a:cs typeface="Verdana" panose="020B0604030504040204" pitchFamily="34" charset="0"/>
              </a:rPr>
              <a:t>.  </a:t>
            </a:r>
            <a:endParaRPr lang="es-ES"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78238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4" name="Rectángulo 3"/>
          <p:cNvSpPr/>
          <p:nvPr/>
        </p:nvSpPr>
        <p:spPr>
          <a:xfrm>
            <a:off x="179512" y="188640"/>
            <a:ext cx="8712968" cy="1107996"/>
          </a:xfrm>
          <a:prstGeom prst="rect">
            <a:avLst/>
          </a:prstGeom>
        </p:spPr>
        <p:txBody>
          <a:bodyPr wrap="square">
            <a:spAutoFit/>
          </a:bodyPr>
          <a:lstStyle/>
          <a:p>
            <a:pPr algn="just"/>
            <a:r>
              <a:rPr lang="es-ES" sz="2200" b="1" dirty="0">
                <a:latin typeface="Verdana" panose="020B0604030504040204" pitchFamily="34" charset="0"/>
                <a:ea typeface="Verdana" panose="020B0604030504040204" pitchFamily="34" charset="0"/>
                <a:cs typeface="Verdana" panose="020B0604030504040204" pitchFamily="34" charset="0"/>
              </a:rPr>
              <a:t>Las </a:t>
            </a:r>
            <a:r>
              <a:rPr lang="es-ES" sz="2200" b="1" dirty="0">
                <a:solidFill>
                  <a:srgbClr val="FF0000"/>
                </a:solidFill>
                <a:latin typeface="Verdana" panose="020B0604030504040204" pitchFamily="34" charset="0"/>
                <a:ea typeface="Verdana" panose="020B0604030504040204" pitchFamily="34" charset="0"/>
                <a:cs typeface="Verdana" panose="020B0604030504040204" pitchFamily="34" charset="0"/>
              </a:rPr>
              <a:t>estrategias</a:t>
            </a:r>
            <a:r>
              <a:rPr lang="es-ES" sz="2200" b="1" dirty="0">
                <a:latin typeface="Verdana" panose="020B0604030504040204" pitchFamily="34" charset="0"/>
                <a:ea typeface="Verdana" panose="020B0604030504040204" pitchFamily="34" charset="0"/>
                <a:cs typeface="Verdana" panose="020B0604030504040204" pitchFamily="34" charset="0"/>
              </a:rPr>
              <a:t> </a:t>
            </a:r>
            <a:r>
              <a:rPr lang="es-ES" sz="2200" b="1" dirty="0">
                <a:solidFill>
                  <a:srgbClr val="FF0000"/>
                </a:solidFill>
                <a:latin typeface="Verdana" panose="020B0604030504040204" pitchFamily="34" charset="0"/>
                <a:ea typeface="Verdana" panose="020B0604030504040204" pitchFamily="34" charset="0"/>
                <a:cs typeface="Verdana" panose="020B0604030504040204" pitchFamily="34" charset="0"/>
              </a:rPr>
              <a:t>genéricas</a:t>
            </a:r>
            <a:r>
              <a:rPr lang="es-ES" sz="2200" b="1" dirty="0">
                <a:latin typeface="Verdana" panose="020B0604030504040204" pitchFamily="34" charset="0"/>
                <a:ea typeface="Verdana" panose="020B0604030504040204" pitchFamily="34" charset="0"/>
                <a:cs typeface="Verdana" panose="020B0604030504040204" pitchFamily="34" charset="0"/>
              </a:rPr>
              <a:t> se derivan de la ventaja competitiva que haya reconocido la organización, temática que fue analizada en la clase anterior.</a:t>
            </a:r>
          </a:p>
        </p:txBody>
      </p:sp>
      <p:graphicFrame>
        <p:nvGraphicFramePr>
          <p:cNvPr id="3" name="Diagrama 2"/>
          <p:cNvGraphicFramePr/>
          <p:nvPr>
            <p:extLst>
              <p:ext uri="{D42A27DB-BD31-4B8C-83A1-F6EECF244321}">
                <p14:modId xmlns:p14="http://schemas.microsoft.com/office/powerpoint/2010/main" val="286983258"/>
              </p:ext>
            </p:extLst>
          </p:nvPr>
        </p:nvGraphicFramePr>
        <p:xfrm>
          <a:off x="467544" y="1412776"/>
          <a:ext cx="8208912" cy="41764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ángulo 5"/>
          <p:cNvSpPr/>
          <p:nvPr/>
        </p:nvSpPr>
        <p:spPr>
          <a:xfrm>
            <a:off x="179512" y="5889466"/>
            <a:ext cx="8712968" cy="707886"/>
          </a:xfrm>
          <a:prstGeom prst="rect">
            <a:avLst/>
          </a:prstGeom>
        </p:spPr>
        <p:txBody>
          <a:bodyPr wrap="square">
            <a:spAutoFit/>
          </a:bodyPr>
          <a:lstStyle/>
          <a:p>
            <a:pPr algn="just"/>
            <a:r>
              <a:rPr lang="es-CO" sz="2000" b="1" dirty="0">
                <a:latin typeface="Verdana" panose="020B0604030504040204" pitchFamily="34" charset="0"/>
                <a:ea typeface="Verdana" panose="020B0604030504040204" pitchFamily="34" charset="0"/>
                <a:cs typeface="Verdana" panose="020B0604030504040204" pitchFamily="34" charset="0"/>
              </a:rPr>
              <a:t>Estas estrategias son excluyentes y por tanto una organización no puede desarrollar más de una a la vez.</a:t>
            </a:r>
            <a:endParaRPr lang="es-ES" sz="20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16843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graphicFrame>
        <p:nvGraphicFramePr>
          <p:cNvPr id="5" name="Diagrama 4"/>
          <p:cNvGraphicFramePr/>
          <p:nvPr>
            <p:extLst>
              <p:ext uri="{D42A27DB-BD31-4B8C-83A1-F6EECF244321}">
                <p14:modId xmlns:p14="http://schemas.microsoft.com/office/powerpoint/2010/main" val="1044183603"/>
              </p:ext>
            </p:extLst>
          </p:nvPr>
        </p:nvGraphicFramePr>
        <p:xfrm>
          <a:off x="179512" y="260648"/>
          <a:ext cx="871296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Imagen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99792" y="314373"/>
            <a:ext cx="760557" cy="756645"/>
          </a:xfrm>
          <a:prstGeom prst="rect">
            <a:avLst/>
          </a:prstGeom>
        </p:spPr>
      </p:pic>
      <p:pic>
        <p:nvPicPr>
          <p:cNvPr id="8" name="Imagen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51520" y="206196"/>
            <a:ext cx="648072" cy="864096"/>
          </a:xfrm>
          <a:prstGeom prst="rect">
            <a:avLst/>
          </a:prstGeom>
        </p:spPr>
      </p:pic>
      <p:pic>
        <p:nvPicPr>
          <p:cNvPr id="9" name="Imagen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92597" y="249070"/>
            <a:ext cx="751611" cy="778349"/>
          </a:xfrm>
          <a:prstGeom prst="rect">
            <a:avLst/>
          </a:prstGeom>
        </p:spPr>
      </p:pic>
      <p:sp>
        <p:nvSpPr>
          <p:cNvPr id="10" name="CuadroTexto 9"/>
          <p:cNvSpPr txBox="1"/>
          <p:nvPr/>
        </p:nvSpPr>
        <p:spPr bwMode="auto">
          <a:xfrm>
            <a:off x="251520" y="6167590"/>
            <a:ext cx="143449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spAutoFit/>
          </a:bodyPr>
          <a:lstStyle/>
          <a:p>
            <a:pPr>
              <a:spcBef>
                <a:spcPct val="50000"/>
              </a:spcBef>
            </a:pPr>
            <a:r>
              <a:rPr lang="es-ES" b="1" dirty="0"/>
              <a:t>Según Port</a:t>
            </a:r>
            <a:r>
              <a:rPr lang="es-ES" sz="2000" b="1" dirty="0"/>
              <a:t>e</a:t>
            </a:r>
            <a:r>
              <a:rPr lang="es-ES" b="1" dirty="0"/>
              <a:t>r</a:t>
            </a:r>
          </a:p>
        </p:txBody>
      </p:sp>
    </p:spTree>
    <p:extLst>
      <p:ext uri="{BB962C8B-B14F-4D97-AF65-F5344CB8AC3E}">
        <p14:creationId xmlns:p14="http://schemas.microsoft.com/office/powerpoint/2010/main" val="2539139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7" name="Rectángulo 6"/>
          <p:cNvSpPr/>
          <p:nvPr/>
        </p:nvSpPr>
        <p:spPr>
          <a:xfrm>
            <a:off x="395536" y="188640"/>
            <a:ext cx="8136904" cy="369332"/>
          </a:xfrm>
          <a:prstGeom prst="rect">
            <a:avLst/>
          </a:prstGeom>
        </p:spPr>
        <p:txBody>
          <a:bodyPr wrap="square">
            <a:spAutoFit/>
          </a:bodyPr>
          <a:lstStyle/>
          <a:p>
            <a:pPr algn="just"/>
            <a:r>
              <a:rPr lang="es-ES" b="1" dirty="0">
                <a:solidFill>
                  <a:srgbClr val="000000"/>
                </a:solidFill>
                <a:latin typeface="Verdana" panose="020B0604030504040204" pitchFamily="34" charset="0"/>
              </a:rPr>
              <a:t>Habilidades y requisitos organizacionales de la estrategia </a:t>
            </a:r>
            <a:endParaRPr lang="es-ES" dirty="0"/>
          </a:p>
        </p:txBody>
      </p:sp>
      <p:pic>
        <p:nvPicPr>
          <p:cNvPr id="3" name="Imagen 2"/>
          <p:cNvPicPr>
            <a:picLocks noChangeAspect="1"/>
          </p:cNvPicPr>
          <p:nvPr/>
        </p:nvPicPr>
        <p:blipFill>
          <a:blip r:embed="rId2"/>
          <a:stretch>
            <a:fillRect/>
          </a:stretch>
        </p:blipFill>
        <p:spPr>
          <a:xfrm>
            <a:off x="611560" y="764704"/>
            <a:ext cx="8208912" cy="5547281"/>
          </a:xfrm>
          <a:prstGeom prst="rect">
            <a:avLst/>
          </a:prstGeom>
          <a:ln w="57150">
            <a:solidFill>
              <a:schemeClr val="tx1"/>
            </a:solidFill>
          </a:ln>
        </p:spPr>
      </p:pic>
      <p:sp>
        <p:nvSpPr>
          <p:cNvPr id="4" name="Rectángulo 3"/>
          <p:cNvSpPr/>
          <p:nvPr/>
        </p:nvSpPr>
        <p:spPr>
          <a:xfrm>
            <a:off x="395536" y="6311985"/>
            <a:ext cx="8424936" cy="523220"/>
          </a:xfrm>
          <a:prstGeom prst="rect">
            <a:avLst/>
          </a:prstGeom>
        </p:spPr>
        <p:txBody>
          <a:bodyPr wrap="square">
            <a:spAutoFit/>
          </a:bodyPr>
          <a:lstStyle/>
          <a:p>
            <a:pPr algn="just"/>
            <a:r>
              <a:rPr lang="es-ES" sz="1400" b="1" dirty="0">
                <a:solidFill>
                  <a:srgbClr val="000000"/>
                </a:solidFill>
              </a:rPr>
              <a:t>Fuente: M. E. Porter Estrategia Competitiva. Técnicas para el análisis de los sectores industriales y de la competencia. Ed. Continental. México 1997 p61 </a:t>
            </a:r>
            <a:endParaRPr lang="es-ES" sz="1400" b="1" dirty="0"/>
          </a:p>
        </p:txBody>
      </p:sp>
    </p:spTree>
    <p:extLst>
      <p:ext uri="{BB962C8B-B14F-4D97-AF65-F5344CB8AC3E}">
        <p14:creationId xmlns:p14="http://schemas.microsoft.com/office/powerpoint/2010/main" val="402204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Rectángulo 2"/>
          <p:cNvSpPr/>
          <p:nvPr/>
        </p:nvSpPr>
        <p:spPr>
          <a:xfrm>
            <a:off x="251520" y="190699"/>
            <a:ext cx="5184576" cy="2862322"/>
          </a:xfrm>
          <a:prstGeom prst="rect">
            <a:avLst/>
          </a:prstGeom>
        </p:spPr>
        <p:txBody>
          <a:bodyPr wrap="square">
            <a:spAutoFit/>
          </a:bodyPr>
          <a:lstStyle/>
          <a:p>
            <a:pPr algn="just">
              <a:spcAft>
                <a:spcPts val="0"/>
              </a:spcAft>
            </a:pPr>
            <a:r>
              <a:rPr lang="es-CO" sz="2000" b="1" dirty="0">
                <a:latin typeface="Verdana" panose="020B0604030504040204" pitchFamily="34" charset="0"/>
                <a:ea typeface="Verdana" panose="020B0604030504040204" pitchFamily="34" charset="0"/>
                <a:cs typeface="Verdana" panose="020B0604030504040204" pitchFamily="34" charset="0"/>
              </a:rPr>
              <a:t>Una organización que pretende desarrollar más de una estrategia generalmente fracasa pues pocas  organizaciones poseen las ventajas competitivas necesarias que les permitan a la vez, ofrecer un producto a bajo costo y muy diferente de los productos de la competencia. </a:t>
            </a:r>
            <a:endParaRPr lang="es-ES" sz="2000" b="1" dirty="0">
              <a:latin typeface="Verdana" panose="020B0604030504040204" pitchFamily="34" charset="0"/>
              <a:ea typeface="Verdana" panose="020B0604030504040204" pitchFamily="34" charset="0"/>
              <a:cs typeface="Verdana" panose="020B0604030504040204" pitchFamily="34" charset="0"/>
            </a:endParaRPr>
          </a:p>
        </p:txBody>
      </p:sp>
      <p:pic>
        <p:nvPicPr>
          <p:cNvPr id="5" name="Imagen 4"/>
          <p:cNvPicPr>
            <a:picLocks noChangeAspect="1"/>
          </p:cNvPicPr>
          <p:nvPr/>
        </p:nvPicPr>
        <p:blipFill>
          <a:blip r:embed="rId2"/>
          <a:stretch>
            <a:fillRect/>
          </a:stretch>
        </p:blipFill>
        <p:spPr>
          <a:xfrm>
            <a:off x="5652120" y="260648"/>
            <a:ext cx="3200400" cy="2238375"/>
          </a:xfrm>
          <a:prstGeom prst="rect">
            <a:avLst/>
          </a:prstGeom>
          <a:ln w="57150">
            <a:solidFill>
              <a:srgbClr val="7030A0"/>
            </a:solidFill>
          </a:ln>
        </p:spPr>
      </p:pic>
      <p:sp>
        <p:nvSpPr>
          <p:cNvPr id="6" name="CuadroTexto 5"/>
          <p:cNvSpPr txBox="1"/>
          <p:nvPr/>
        </p:nvSpPr>
        <p:spPr bwMode="auto">
          <a:xfrm>
            <a:off x="5670485" y="291589"/>
            <a:ext cx="32403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tlCol="0">
            <a:spAutoFit/>
          </a:bodyPr>
          <a:lstStyle/>
          <a:p>
            <a:pPr>
              <a:spcBef>
                <a:spcPct val="50000"/>
              </a:spcBef>
            </a:pPr>
            <a:r>
              <a:rPr lang="es-ES" b="1" dirty="0"/>
              <a:t>Estrategias Genéricas o</a:t>
            </a:r>
          </a:p>
        </p:txBody>
      </p:sp>
      <p:sp>
        <p:nvSpPr>
          <p:cNvPr id="11" name="Rectángulo 10"/>
          <p:cNvSpPr/>
          <p:nvPr/>
        </p:nvSpPr>
        <p:spPr>
          <a:xfrm>
            <a:off x="251520" y="3573016"/>
            <a:ext cx="8601000" cy="1015663"/>
          </a:xfrm>
          <a:prstGeom prst="rect">
            <a:avLst/>
          </a:prstGeom>
        </p:spPr>
        <p:txBody>
          <a:bodyPr wrap="square">
            <a:spAutoFit/>
          </a:bodyPr>
          <a:lstStyle/>
          <a:p>
            <a:pPr algn="just"/>
            <a:r>
              <a:rPr lang="es-ES" sz="2000" b="1" dirty="0">
                <a:latin typeface="Verdana" panose="020B0604030504040204" pitchFamily="34" charset="0"/>
                <a:ea typeface="Verdana" panose="020B0604030504040204" pitchFamily="34" charset="0"/>
                <a:cs typeface="Verdana" panose="020B0604030504040204" pitchFamily="34" charset="0"/>
              </a:rPr>
              <a:t>Comúnmente las organizaciones que desarrollan productos muy diferenciados obtienen márgenes más amplios que las organizaciones de productos comunes. </a:t>
            </a:r>
          </a:p>
        </p:txBody>
      </p:sp>
      <p:sp>
        <p:nvSpPr>
          <p:cNvPr id="13" name="Rectángulo 12"/>
          <p:cNvSpPr/>
          <p:nvPr/>
        </p:nvSpPr>
        <p:spPr>
          <a:xfrm>
            <a:off x="5670485" y="643919"/>
            <a:ext cx="1346651" cy="369332"/>
          </a:xfrm>
          <a:prstGeom prst="rect">
            <a:avLst/>
          </a:prstGeom>
        </p:spPr>
        <p:txBody>
          <a:bodyPr wrap="none">
            <a:spAutoFit/>
          </a:bodyPr>
          <a:lstStyle/>
          <a:p>
            <a:pPr>
              <a:spcBef>
                <a:spcPct val="50000"/>
              </a:spcBef>
            </a:pPr>
            <a:r>
              <a:rPr lang="es-ES" b="1" dirty="0"/>
              <a:t>Competitiva</a:t>
            </a:r>
          </a:p>
        </p:txBody>
      </p:sp>
    </p:spTree>
    <p:extLst>
      <p:ext uri="{BB962C8B-B14F-4D97-AF65-F5344CB8AC3E}">
        <p14:creationId xmlns:p14="http://schemas.microsoft.com/office/powerpoint/2010/main" val="1775708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Rectángulo 2"/>
          <p:cNvSpPr/>
          <p:nvPr/>
        </p:nvSpPr>
        <p:spPr>
          <a:xfrm>
            <a:off x="383902" y="1196752"/>
            <a:ext cx="8436570"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000" b="1">
                <a:solidFill>
                  <a:srgbClr val="000000"/>
                </a:solidFill>
                <a:latin typeface="Verdana" panose="020B0604030504040204" pitchFamily="34" charset="0"/>
              </a:rPr>
              <a:t>A continuación presentamos algunos ejemplos que permitirán reflexionar en conjunto sobre las estrategias competitivas. </a:t>
            </a:r>
            <a:endParaRPr lang="es-ES" sz="2000" dirty="0"/>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0541" y="260648"/>
            <a:ext cx="1895475" cy="695325"/>
          </a:xfrm>
          <a:prstGeom prst="rect">
            <a:avLst/>
          </a:prstGeom>
        </p:spPr>
      </p:pic>
      <p:sp>
        <p:nvSpPr>
          <p:cNvPr id="8" name="Rectángulo 7"/>
          <p:cNvSpPr/>
          <p:nvPr/>
        </p:nvSpPr>
        <p:spPr>
          <a:xfrm>
            <a:off x="404934" y="2537609"/>
            <a:ext cx="8415537" cy="132343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s-CO" sz="2000" b="1" dirty="0">
                <a:latin typeface="Verdana" panose="020B0604030504040204" pitchFamily="34" charset="0"/>
                <a:ea typeface="Verdana" panose="020B0604030504040204" pitchFamily="34" charset="0"/>
                <a:cs typeface="Verdana" panose="020B0604030504040204" pitchFamily="34" charset="0"/>
              </a:rPr>
              <a:t>Ron MAXIMO. Utilizando una mezcla exclusiva de rones cubanos, la empresa HABANA CLUB ha lanzado al mercado el ron Máximo, que se comercializa en las líneas más exclusivas del mundo. </a:t>
            </a:r>
            <a:endParaRPr lang="es-ES" sz="2000" b="1" dirty="0">
              <a:latin typeface="Verdana" panose="020B0604030504040204" pitchFamily="34" charset="0"/>
              <a:ea typeface="Verdana" panose="020B0604030504040204" pitchFamily="34" charset="0"/>
              <a:cs typeface="Verdana" panose="020B0604030504040204" pitchFamily="34" charset="0"/>
            </a:endParaRPr>
          </a:p>
        </p:txBody>
      </p:sp>
      <p:sp>
        <p:nvSpPr>
          <p:cNvPr id="10" name="Rectángulo 9"/>
          <p:cNvSpPr/>
          <p:nvPr/>
        </p:nvSpPr>
        <p:spPr>
          <a:xfrm>
            <a:off x="382341" y="4298320"/>
            <a:ext cx="8438130" cy="193899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s-ES" sz="2000" b="1" dirty="0">
                <a:latin typeface="Verdana" panose="020B0604030504040204" pitchFamily="34" charset="0"/>
                <a:ea typeface="Verdana" panose="020B0604030504040204" pitchFamily="34" charset="0"/>
                <a:cs typeface="Verdana" panose="020B0604030504040204" pitchFamily="34" charset="0"/>
              </a:rPr>
              <a:t>TUKOLA. Este refresco gaseoso que seguramente conoce, se comercializa en el mercado cubano desde hace algunos años. El refresco tiene una composición común a otros refrescos de cola y su preció es uno de los más bajos del mercado cubano. Además de esto el mismo refresco no es comercializado en todo el mundo. </a:t>
            </a:r>
          </a:p>
        </p:txBody>
      </p:sp>
    </p:spTree>
    <p:extLst>
      <p:ext uri="{BB962C8B-B14F-4D97-AF65-F5344CB8AC3E}">
        <p14:creationId xmlns:p14="http://schemas.microsoft.com/office/powerpoint/2010/main" val="610854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Rectángulo 2"/>
          <p:cNvSpPr/>
          <p:nvPr/>
        </p:nvSpPr>
        <p:spPr>
          <a:xfrm>
            <a:off x="395536" y="476672"/>
            <a:ext cx="5822428"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b="1" dirty="0">
                <a:solidFill>
                  <a:srgbClr val="000000"/>
                </a:solidFill>
                <a:latin typeface="Verdana" panose="020B0604030504040204" pitchFamily="34" charset="0"/>
              </a:rPr>
              <a:t>Estrategias de Competencias según </a:t>
            </a:r>
            <a:r>
              <a:rPr lang="es-ES" b="1" dirty="0" err="1">
                <a:solidFill>
                  <a:srgbClr val="000000"/>
                </a:solidFill>
                <a:latin typeface="Verdana" panose="020B0604030504040204" pitchFamily="34" charset="0"/>
              </a:rPr>
              <a:t>Kotler</a:t>
            </a:r>
            <a:r>
              <a:rPr lang="es-ES" b="1" dirty="0">
                <a:solidFill>
                  <a:srgbClr val="000000"/>
                </a:solidFill>
                <a:latin typeface="Verdana" panose="020B0604030504040204" pitchFamily="34" charset="0"/>
              </a:rPr>
              <a:t>. </a:t>
            </a:r>
            <a:endParaRPr lang="es-ES" dirty="0"/>
          </a:p>
        </p:txBody>
      </p:sp>
      <p:graphicFrame>
        <p:nvGraphicFramePr>
          <p:cNvPr id="5" name="Diagrama 4"/>
          <p:cNvGraphicFramePr/>
          <p:nvPr>
            <p:extLst>
              <p:ext uri="{D42A27DB-BD31-4B8C-83A1-F6EECF244321}">
                <p14:modId xmlns:p14="http://schemas.microsoft.com/office/powerpoint/2010/main" val="2318745271"/>
              </p:ext>
            </p:extLst>
          </p:nvPr>
        </p:nvGraphicFramePr>
        <p:xfrm>
          <a:off x="395536" y="1268760"/>
          <a:ext cx="856895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84927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spAutoFit/>
      </a:bodyPr>
      <a:lstStyle>
        <a:defPPr>
          <a:spcBef>
            <a:spcPct val="50000"/>
          </a:spcBef>
          <a:defRPr b="1" dirty="0"/>
        </a:defPPr>
      </a:lstStyle>
    </a:tx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6257</TotalTime>
  <Words>1108</Words>
  <Application>Microsoft Office PowerPoint</Application>
  <PresentationFormat>Presentación en pantalla (4:3)</PresentationFormat>
  <Paragraphs>80</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Calibri</vt:lpstr>
      <vt:lpstr>Verdana</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Salas</dc:creator>
  <cp:lastModifiedBy>Daliannis</cp:lastModifiedBy>
  <cp:revision>655</cp:revision>
  <dcterms:created xsi:type="dcterms:W3CDTF">2014-09-13T09:11:15Z</dcterms:created>
  <dcterms:modified xsi:type="dcterms:W3CDTF">2008-12-31T23:31:55Z</dcterms:modified>
</cp:coreProperties>
</file>